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60" r:id="rId7"/>
    <p:sldId id="262" r:id="rId8"/>
    <p:sldId id="261" r:id="rId9"/>
    <p:sldId id="263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2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2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4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4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3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0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3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6337-BE5E-4342-BA8F-F679953D46C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A8F1-5697-7448-A27E-53687C28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Bounding the error of misclassification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7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risk/regularized risk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rewrite the previous bound 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Compare to regularized </a:t>
            </a:r>
            <a:r>
              <a:rPr lang="en-US" smtClean="0"/>
              <a:t>risk minimization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764742"/>
              </p:ext>
            </p:extLst>
          </p:nvPr>
        </p:nvGraphicFramePr>
        <p:xfrm>
          <a:off x="1014413" y="2346325"/>
          <a:ext cx="696277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3" imgW="2616200" imgH="482600" progId="Equation.DSMT4">
                  <p:embed/>
                </p:oleObj>
              </mc:Choice>
              <mc:Fallback>
                <p:oleObj name="Equation" r:id="rId3" imgW="2616200" imgH="4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413" y="2346325"/>
                        <a:ext cx="6962775" cy="128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11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Bayesian decision theory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</a:rPr>
              <a:t>Find a classifier f(x) that minimizes expected risk (expected value of loss)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We want to find </a:t>
            </a:r>
            <a:r>
              <a:rPr lang="en-US" sz="2800" i="1" dirty="0">
                <a:latin typeface="Arial" charset="0"/>
                <a:ea typeface="ＭＳ Ｐゴシック" charset="0"/>
              </a:rPr>
              <a:t>f</a:t>
            </a:r>
            <a:r>
              <a:rPr lang="en-US" sz="2800" dirty="0">
                <a:latin typeface="Arial" charset="0"/>
                <a:ea typeface="ＭＳ Ｐゴシック" charset="0"/>
              </a:rPr>
              <a:t> that minimizes this but we don’t have all data points. We only have training data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</a:rPr>
              <a:t>And we don’t know P(</a:t>
            </a:r>
            <a:r>
              <a:rPr lang="en-US" sz="2800" dirty="0" err="1" smtClean="0">
                <a:latin typeface="Arial" charset="0"/>
                <a:ea typeface="ＭＳ Ｐゴシック" charset="0"/>
              </a:rPr>
              <a:t>y,x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)</a:t>
            </a:r>
            <a:endParaRPr lang="en-US" sz="2800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956473"/>
              </p:ext>
            </p:extLst>
          </p:nvPr>
        </p:nvGraphicFramePr>
        <p:xfrm>
          <a:off x="1710682" y="2584640"/>
          <a:ext cx="522287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3" imgW="2095500" imgH="457200" progId="Equation.DSMT4">
                  <p:embed/>
                </p:oleObj>
              </mc:Choice>
              <mc:Fallback>
                <p:oleObj name="Equation" r:id="rId3" imgW="2095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682" y="2584640"/>
                        <a:ext cx="5222875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65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Empirical risk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Since we only have training data we can’t calculate the expected risk (we don’t even know </a:t>
            </a:r>
            <a:r>
              <a:rPr lang="en-US" sz="2800" i="1">
                <a:latin typeface="Arial" charset="0"/>
                <a:ea typeface="ＭＳ Ｐゴシック" charset="0"/>
              </a:rPr>
              <a:t>P(x,y)</a:t>
            </a:r>
            <a:r>
              <a:rPr lang="en-US" sz="280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Solution: we approximate </a:t>
            </a:r>
            <a:r>
              <a:rPr lang="en-US" sz="2800" i="1">
                <a:latin typeface="Arial" charset="0"/>
                <a:ea typeface="ＭＳ Ｐゴシック" charset="0"/>
              </a:rPr>
              <a:t>P(x,y)</a:t>
            </a:r>
            <a:r>
              <a:rPr lang="en-US" sz="2800">
                <a:latin typeface="Arial" charset="0"/>
                <a:ea typeface="ＭＳ Ｐゴシック" charset="0"/>
              </a:rPr>
              <a:t> with the empirical distribution </a:t>
            </a:r>
            <a:r>
              <a:rPr lang="en-US" sz="2800" i="1">
                <a:latin typeface="Arial" charset="0"/>
                <a:ea typeface="ＭＳ Ｐゴシック" charset="0"/>
              </a:rPr>
              <a:t>p</a:t>
            </a:r>
            <a:r>
              <a:rPr lang="en-US" sz="2800" i="1" baseline="-25000">
                <a:latin typeface="Arial" charset="0"/>
                <a:ea typeface="ＭＳ Ｐゴシック" charset="0"/>
              </a:rPr>
              <a:t>emp</a:t>
            </a:r>
            <a:r>
              <a:rPr lang="en-US" sz="2800" i="1">
                <a:latin typeface="Arial" charset="0"/>
                <a:ea typeface="ＭＳ Ｐゴシック" charset="0"/>
              </a:rPr>
              <a:t>(x,y)</a:t>
            </a:r>
          </a:p>
          <a:p>
            <a:pPr eaLnBrk="1" hangingPunct="1">
              <a:lnSpc>
                <a:spcPct val="90000"/>
              </a:lnSpc>
            </a:pPr>
            <a:endParaRPr lang="en-US" sz="2800" i="1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i="1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The delta function δ</a:t>
            </a:r>
            <a:r>
              <a:rPr lang="en-US" sz="2800" i="1" baseline="-25000">
                <a:latin typeface="Arial" charset="0"/>
                <a:ea typeface="ＭＳ Ｐゴシック" charset="0"/>
                <a:sym typeface="Symbol" charset="0"/>
              </a:rPr>
              <a:t>x</a:t>
            </a:r>
            <a:r>
              <a:rPr lang="en-US" sz="2800" i="1">
                <a:latin typeface="Arial" charset="0"/>
                <a:ea typeface="ＭＳ Ｐゴシック" charset="0"/>
                <a:sym typeface="Symbol" charset="0"/>
              </a:rPr>
              <a:t>(y)=1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 if </a:t>
            </a:r>
            <a:r>
              <a:rPr lang="en-US" sz="2800" i="1">
                <a:latin typeface="Arial" charset="0"/>
                <a:ea typeface="ＭＳ Ｐゴシック" charset="0"/>
                <a:sym typeface="Symbol" charset="0"/>
              </a:rPr>
              <a:t>x=y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 and 0 otherwise. </a:t>
            </a: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852277"/>
              </p:ext>
            </p:extLst>
          </p:nvPr>
        </p:nvGraphicFramePr>
        <p:xfrm>
          <a:off x="2209800" y="3645915"/>
          <a:ext cx="4038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3" imgW="1752600" imgH="444500" progId="Equation.DSMT4">
                  <p:embed/>
                </p:oleObj>
              </mc:Choice>
              <mc:Fallback>
                <p:oleObj name="Equation" r:id="rId3" imgW="1752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45915"/>
                        <a:ext cx="40386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3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Empirical risk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We can now define the empirical risk as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Once the loss function is defined and training data is given we can then find </a:t>
            </a:r>
            <a:r>
              <a:rPr lang="en-US" sz="2400" i="1">
                <a:latin typeface="Arial" charset="0"/>
                <a:ea typeface="ＭＳ Ｐゴシック" charset="0"/>
              </a:rPr>
              <a:t>f</a:t>
            </a:r>
            <a:r>
              <a:rPr lang="en-US" sz="2400">
                <a:latin typeface="Arial" charset="0"/>
                <a:ea typeface="ＭＳ Ｐゴシック" charset="0"/>
              </a:rPr>
              <a:t> that minimizes this.</a:t>
            </a:r>
          </a:p>
        </p:txBody>
      </p:sp>
      <p:graphicFrame>
        <p:nvGraphicFramePr>
          <p:cNvPr id="2150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023524"/>
              </p:ext>
            </p:extLst>
          </p:nvPr>
        </p:nvGraphicFramePr>
        <p:xfrm>
          <a:off x="1831772" y="2259520"/>
          <a:ext cx="5310188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3" imgW="2400300" imgH="914400" progId="Equation.DSMT4">
                  <p:embed/>
                </p:oleObj>
              </mc:Choice>
              <mc:Fallback>
                <p:oleObj name="Equation" r:id="rId3" imgW="24003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772" y="2259520"/>
                        <a:ext cx="5310188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57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Different </a:t>
            </a:r>
            <a:r>
              <a:rPr lang="en-US" dirty="0" smtClean="0">
                <a:latin typeface="Arial" charset="0"/>
                <a:ea typeface="ＭＳ Ｐゴシック" charset="0"/>
              </a:rPr>
              <a:t>empirical risks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Linear regression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Logistic regression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SVM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3174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681603"/>
              </p:ext>
            </p:extLst>
          </p:nvPr>
        </p:nvGraphicFramePr>
        <p:xfrm>
          <a:off x="2654300" y="5291138"/>
          <a:ext cx="36020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3" imgW="1828800" imgH="444500" progId="Equation.DSMT4">
                  <p:embed/>
                </p:oleObj>
              </mc:Choice>
              <mc:Fallback>
                <p:oleObj name="Equation" r:id="rId3" imgW="18288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5291138"/>
                        <a:ext cx="360203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829293"/>
              </p:ext>
            </p:extLst>
          </p:nvPr>
        </p:nvGraphicFramePr>
        <p:xfrm>
          <a:off x="2819400" y="2156840"/>
          <a:ext cx="30924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5" imgW="1460500" imgH="444500" progId="Equation.DSMT4">
                  <p:embed/>
                </p:oleObj>
              </mc:Choice>
              <mc:Fallback>
                <p:oleObj name="Equation" r:id="rId5" imgW="14605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56840"/>
                        <a:ext cx="30924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004959"/>
              </p:ext>
            </p:extLst>
          </p:nvPr>
        </p:nvGraphicFramePr>
        <p:xfrm>
          <a:off x="2703513" y="3882256"/>
          <a:ext cx="30511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7" imgW="1511300" imgH="444500" progId="Equation.DSMT4">
                  <p:embed/>
                </p:oleObj>
              </mc:Choice>
              <mc:Fallback>
                <p:oleObj name="Equation" r:id="rId7" imgW="15113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3882256"/>
                        <a:ext cx="305117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1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it make sense to optimize empirical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emp</a:t>
            </a:r>
            <a:r>
              <a:rPr lang="en-US" dirty="0" smtClean="0"/>
              <a:t>(f) approach R(f) as we increase sample size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Remember that f is our classifier. We are asking if the empirical error of f approaches the expected error of f with more samples.</a:t>
            </a:r>
            <a:endParaRPr lang="en-US" dirty="0" smtClean="0"/>
          </a:p>
          <a:p>
            <a:r>
              <a:rPr lang="en-US" dirty="0" smtClean="0"/>
              <a:t>Yes according to law of large numbers: mean value of random sample approaches true mean as sample size increases</a:t>
            </a:r>
          </a:p>
          <a:p>
            <a:r>
              <a:rPr lang="en-US" dirty="0" smtClean="0"/>
              <a:t>But how fast does it converge?</a:t>
            </a:r>
          </a:p>
        </p:txBody>
      </p:sp>
    </p:spTree>
    <p:extLst>
      <p:ext uri="{BB962C8B-B14F-4D97-AF65-F5344CB8AC3E}">
        <p14:creationId xmlns:p14="http://schemas.microsoft.com/office/powerpoint/2010/main" val="208032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Chernoff</a:t>
            </a:r>
            <a:r>
              <a:rPr lang="en-US" dirty="0"/>
              <a:t> </a:t>
            </a:r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i.i.d</a:t>
            </a:r>
            <a:r>
              <a:rPr lang="en-US" dirty="0" smtClean="0"/>
              <a:t>. trials where each X</a:t>
            </a:r>
            <a:r>
              <a:rPr lang="en-US" baseline="-25000" dirty="0" smtClean="0"/>
              <a:t>i</a:t>
            </a:r>
            <a:r>
              <a:rPr lang="en-US" dirty="0" smtClean="0"/>
              <a:t> = |f(x</a:t>
            </a:r>
            <a:r>
              <a:rPr lang="en-US" baseline="-25000" dirty="0" smtClean="0"/>
              <a:t>i</a:t>
            </a:r>
            <a:r>
              <a:rPr lang="en-US" dirty="0" smtClean="0"/>
              <a:t>)-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|</a:t>
            </a:r>
          </a:p>
          <a:p>
            <a:r>
              <a:rPr lang="en-US" dirty="0" smtClean="0"/>
              <a:t>Let m be the true mean of X</a:t>
            </a:r>
          </a:p>
          <a:p>
            <a:r>
              <a:rPr lang="en-US" dirty="0" smtClean="0"/>
              <a:t>Then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327337"/>
              </p:ext>
            </p:extLst>
          </p:nvPr>
        </p:nvGraphicFramePr>
        <p:xfrm>
          <a:off x="2055813" y="4379913"/>
          <a:ext cx="520858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1930400" imgH="482600" progId="Equation.DSMT4">
                  <p:embed/>
                </p:oleObj>
              </mc:Choice>
              <mc:Fallback>
                <p:oleObj name="Equation" r:id="rId3" imgW="1930400" imgH="4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5813" y="4379913"/>
                        <a:ext cx="5208587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7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Applying </a:t>
            </a:r>
            <a:r>
              <a:rPr lang="en-US" dirty="0" err="1" smtClean="0"/>
              <a:t>Chernoff</a:t>
            </a:r>
            <a:r>
              <a:rPr lang="en-US" dirty="0" smtClean="0"/>
              <a:t> bound to empirical and expected risk give 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 we fix f first before looking at data. So this is not too helpful.</a:t>
            </a:r>
          </a:p>
          <a:p>
            <a:r>
              <a:rPr lang="en-US" dirty="0" smtClean="0"/>
              <a:t>We want to show a bound with the best function estimation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52842"/>
              </p:ext>
            </p:extLst>
          </p:nvPr>
        </p:nvGraphicFramePr>
        <p:xfrm>
          <a:off x="1909763" y="2811463"/>
          <a:ext cx="50704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3" imgW="1879600" imgH="406400" progId="Equation.DSMT4">
                  <p:embed/>
                </p:oleObj>
              </mc:Choice>
              <mc:Fallback>
                <p:oleObj name="Equation" r:id="rId3" imgW="18796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9763" y="2811463"/>
                        <a:ext cx="5070475" cy="109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80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on empirical risk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other words bound: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With some work we can show that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here N(F,</a:t>
            </a:r>
            <a:r>
              <a:rPr lang="en-US" dirty="0" smtClean="0"/>
              <a:t>2n) </a:t>
            </a:r>
            <a:r>
              <a:rPr lang="en-US" dirty="0" smtClean="0"/>
              <a:t>measures the size of function space F. It is the maximum size of F on </a:t>
            </a:r>
            <a:r>
              <a:rPr lang="en-US" dirty="0" smtClean="0"/>
              <a:t>2n </a:t>
            </a:r>
            <a:r>
              <a:rPr lang="en-US" dirty="0" err="1" smtClean="0"/>
              <a:t>datapoints</a:t>
            </a:r>
            <a:r>
              <a:rPr lang="en-US" dirty="0" smtClean="0"/>
              <a:t>. </a:t>
            </a:r>
            <a:r>
              <a:rPr lang="en-US" dirty="0" smtClean="0"/>
              <a:t>Since we can have at most</a:t>
            </a:r>
            <a:r>
              <a:rPr lang="en-US" dirty="0" smtClean="0"/>
              <a:t> 2</a:t>
            </a:r>
            <a:r>
              <a:rPr lang="en-US" baseline="30000" dirty="0" smtClean="0"/>
              <a:t>2n</a:t>
            </a:r>
            <a:r>
              <a:rPr lang="en-US" dirty="0"/>
              <a:t> </a:t>
            </a:r>
            <a:r>
              <a:rPr lang="en-US" dirty="0" smtClean="0"/>
              <a:t>binary classifiers on 2n points the maximum size of F is 2</a:t>
            </a:r>
            <a:r>
              <a:rPr lang="en-US" baseline="30000" dirty="0" smtClean="0"/>
              <a:t>2n 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879232"/>
              </p:ext>
            </p:extLst>
          </p:nvPr>
        </p:nvGraphicFramePr>
        <p:xfrm>
          <a:off x="1500188" y="1807996"/>
          <a:ext cx="589121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3" imgW="2184400" imgH="444500" progId="Equation.DSMT4">
                  <p:embed/>
                </p:oleObj>
              </mc:Choice>
              <mc:Fallback>
                <p:oleObj name="Equation" r:id="rId3" imgW="21844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0188" y="1807996"/>
                        <a:ext cx="5891212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35928"/>
              </p:ext>
            </p:extLst>
          </p:nvPr>
        </p:nvGraphicFramePr>
        <p:xfrm>
          <a:off x="627063" y="3252746"/>
          <a:ext cx="763746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5" imgW="2832100" imgH="444500" progId="Equation.DSMT4">
                  <p:embed/>
                </p:oleObj>
              </mc:Choice>
              <mc:Fallback>
                <p:oleObj name="Equation" r:id="rId5" imgW="28321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7063" y="3252746"/>
                        <a:ext cx="7637462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01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390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Bounding the error of misclassification</vt:lpstr>
      <vt:lpstr>Bayesian decision theory</vt:lpstr>
      <vt:lpstr>Empirical risk</vt:lpstr>
      <vt:lpstr>Empirical risk</vt:lpstr>
      <vt:lpstr>Different empirical risks</vt:lpstr>
      <vt:lpstr>Does it make sense to optimize empirical risk?</vt:lpstr>
      <vt:lpstr>Chernoff bounds</vt:lpstr>
      <vt:lpstr>Convergence issues</vt:lpstr>
      <vt:lpstr>Bound on empirical risk minimization</vt:lpstr>
      <vt:lpstr>Structural risk/regularized risk minimization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Bounding the error of misclassification</dc:title>
  <dc:creator>Usman Roshan</dc:creator>
  <cp:lastModifiedBy>Usman Roshan</cp:lastModifiedBy>
  <cp:revision>37</cp:revision>
  <dcterms:created xsi:type="dcterms:W3CDTF">2016-11-21T01:25:52Z</dcterms:created>
  <dcterms:modified xsi:type="dcterms:W3CDTF">2016-11-30T06:48:08Z</dcterms:modified>
</cp:coreProperties>
</file>