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65" r:id="rId5"/>
    <p:sldId id="267" r:id="rId6"/>
    <p:sldId id="266" r:id="rId7"/>
    <p:sldId id="264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07" autoAdjust="0"/>
  </p:normalViewPr>
  <p:slideViewPr>
    <p:cSldViewPr snapToGrid="0" snapToObjects="1">
      <p:cViewPr varScale="1">
        <p:scale>
          <a:sx n="86" d="100"/>
          <a:sy n="86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1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9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5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2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9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2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4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3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4364-85C5-0C43-9C53-5F66AE1DDD05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ED59-0F76-9B4B-A9A2-823A7BB05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1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Representation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2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input data X of dimensions n x d we want to learn a new data matrix X’ of dimensions n x </a:t>
            </a:r>
            <a:r>
              <a:rPr lang="en-US" dirty="0" smtClean="0"/>
              <a:t>d’</a:t>
            </a:r>
            <a:endParaRPr lang="en-US" dirty="0" smtClean="0"/>
          </a:p>
          <a:p>
            <a:r>
              <a:rPr lang="en-US" dirty="0" smtClean="0"/>
              <a:t>Objective is to achieve better classification</a:t>
            </a:r>
          </a:p>
          <a:p>
            <a:r>
              <a:rPr lang="en-US" dirty="0" smtClean="0"/>
              <a:t>Most methods attempt to find a new representation where the data is linearly separable.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Dimensionality reduction</a:t>
            </a:r>
          </a:p>
          <a:p>
            <a:pPr lvl="1"/>
            <a:r>
              <a:rPr lang="en-US" dirty="0" smtClean="0"/>
              <a:t>Linear discriminant analysis aims to maximize signal to noise ratio</a:t>
            </a:r>
          </a:p>
          <a:p>
            <a:r>
              <a:rPr lang="en-US" dirty="0" smtClean="0"/>
              <a:t>Feature selection</a:t>
            </a:r>
          </a:p>
          <a:p>
            <a:pPr lvl="1"/>
            <a:r>
              <a:rPr lang="en-US" dirty="0" err="1" smtClean="0"/>
              <a:t>Univariate</a:t>
            </a:r>
            <a:r>
              <a:rPr lang="en-US" dirty="0" smtClean="0"/>
              <a:t> methods like signal to noise</a:t>
            </a:r>
          </a:p>
          <a:p>
            <a:pPr lvl="1"/>
            <a:r>
              <a:rPr lang="en-US" dirty="0" smtClean="0"/>
              <a:t>Multivariate classification based </a:t>
            </a:r>
          </a:p>
          <a:p>
            <a:r>
              <a:rPr lang="en-US" dirty="0" smtClean="0"/>
              <a:t>Kernels</a:t>
            </a:r>
          </a:p>
          <a:p>
            <a:pPr lvl="1"/>
            <a:r>
              <a:rPr lang="en-US" dirty="0" smtClean="0"/>
              <a:t>Implicit dot products in a different feature space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8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Neural </a:t>
            </a:r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Solving XOR with one hidden layer</a:t>
            </a:r>
          </a:p>
          <a:p>
            <a:pPr lvl="1"/>
            <a:r>
              <a:rPr lang="en-US" dirty="0" smtClean="0"/>
              <a:t>In fact a single layer can approximate any function: </a:t>
            </a:r>
            <a:r>
              <a:rPr lang="en-US" dirty="0"/>
              <a:t>U</a:t>
            </a:r>
            <a:r>
              <a:rPr lang="en-US" dirty="0" smtClean="0"/>
              <a:t>niversal </a:t>
            </a:r>
            <a:r>
              <a:rPr lang="en-US" dirty="0"/>
              <a:t>A</a:t>
            </a:r>
            <a:r>
              <a:rPr lang="en-US" dirty="0" smtClean="0"/>
              <a:t>pproximation theorem by </a:t>
            </a:r>
            <a:r>
              <a:rPr lang="en-US" dirty="0" err="1" smtClean="0"/>
              <a:t>Cybenko</a:t>
            </a:r>
            <a:r>
              <a:rPr lang="en-US" dirty="0" smtClean="0"/>
              <a:t> (1989) and </a:t>
            </a:r>
            <a:r>
              <a:rPr lang="en-US" dirty="0" err="1" smtClean="0"/>
              <a:t>Hornik</a:t>
            </a:r>
            <a:r>
              <a:rPr lang="en-US" dirty="0" smtClean="0"/>
              <a:t> (1991)</a:t>
            </a:r>
            <a:endParaRPr lang="en-US" dirty="0"/>
          </a:p>
          <a:p>
            <a:r>
              <a:rPr lang="en-US" dirty="0"/>
              <a:t>K-means based feature </a:t>
            </a:r>
            <a:r>
              <a:rPr lang="en-US" dirty="0" smtClean="0"/>
              <a:t>learning</a:t>
            </a:r>
          </a:p>
          <a:p>
            <a:pPr lvl="1"/>
            <a:r>
              <a:rPr lang="en-US" dirty="0" smtClean="0"/>
              <a:t>Applied to image recognition (Coates. et. al. 2011)</a:t>
            </a:r>
          </a:p>
          <a:p>
            <a:pPr lvl="1"/>
            <a:r>
              <a:rPr lang="en-US" dirty="0" smtClean="0"/>
              <a:t>Protein sequence classification (</a:t>
            </a:r>
            <a:r>
              <a:rPr lang="en-US" dirty="0" err="1" smtClean="0"/>
              <a:t>Melman</a:t>
            </a:r>
            <a:r>
              <a:rPr lang="en-US" dirty="0" smtClean="0"/>
              <a:t> and Roshan 2017)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Deep convolution networks (CNN)</a:t>
            </a:r>
          </a:p>
          <a:p>
            <a:pPr lvl="1"/>
            <a:r>
              <a:rPr lang="en-US" dirty="0" smtClean="0"/>
              <a:t>Several layers of convolution, pooling, and dense layers (dense usually at the end)</a:t>
            </a:r>
          </a:p>
          <a:p>
            <a:pPr lvl="1"/>
            <a:r>
              <a:rPr lang="en-US" dirty="0" err="1" smtClean="0"/>
              <a:t>ImageNet</a:t>
            </a:r>
            <a:r>
              <a:rPr lang="en-US" dirty="0" smtClean="0"/>
              <a:t> classification with deep CNNs (</a:t>
            </a:r>
            <a:r>
              <a:rPr lang="en-US" dirty="0" err="1" smtClean="0"/>
              <a:t>Krizhevsky</a:t>
            </a:r>
            <a:r>
              <a:rPr lang="en-US" dirty="0" smtClean="0"/>
              <a:t> et. al. 2012)</a:t>
            </a:r>
            <a:endParaRPr lang="en-US" dirty="0"/>
          </a:p>
          <a:p>
            <a:r>
              <a:rPr lang="en-US" dirty="0" smtClean="0"/>
              <a:t>Random </a:t>
            </a:r>
            <a:r>
              <a:rPr lang="en-US" dirty="0" err="1" smtClean="0"/>
              <a:t>hyperplanes</a:t>
            </a:r>
            <a:endParaRPr lang="en-US" dirty="0" smtClean="0"/>
          </a:p>
          <a:p>
            <a:pPr lvl="1"/>
            <a:r>
              <a:rPr lang="en-US" dirty="0" smtClean="0"/>
              <a:t>Extreme learning machine</a:t>
            </a:r>
          </a:p>
          <a:p>
            <a:pPr lvl="1"/>
            <a:r>
              <a:rPr lang="en-US" dirty="0" smtClean="0"/>
              <a:t>Random bit regression</a:t>
            </a:r>
            <a:endParaRPr lang="en-US" dirty="0"/>
          </a:p>
          <a:p>
            <a:pPr lvl="1"/>
            <a:r>
              <a:rPr lang="en-US" dirty="0" smtClean="0"/>
              <a:t>Deep networks with random weights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1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 we know theoretically about creating a linear space from input data?</a:t>
            </a:r>
          </a:p>
          <a:p>
            <a:r>
              <a:rPr lang="en-US" dirty="0" smtClean="0"/>
              <a:t>Thomas Cover (1965):</a:t>
            </a:r>
          </a:p>
          <a:p>
            <a:pPr lvl="1"/>
            <a:r>
              <a:rPr lang="en-US" dirty="0" smtClean="0"/>
              <a:t>Every set of n points has a trivial n dimensional linear representation. Simply assign each point to n vertices of an n-1 dimensional simplex</a:t>
            </a:r>
          </a:p>
          <a:p>
            <a:r>
              <a:rPr lang="en-US" dirty="0" smtClean="0"/>
              <a:t>But what about creating a new linear space suitable for classification? (We want generalization to test example not just linearity in training.)</a:t>
            </a:r>
          </a:p>
        </p:txBody>
      </p:sp>
    </p:spTree>
    <p:extLst>
      <p:ext uri="{BB962C8B-B14F-4D97-AF65-F5344CB8AC3E}">
        <p14:creationId xmlns:p14="http://schemas.microsoft.com/office/powerpoint/2010/main" val="198327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 </a:t>
            </a:r>
            <a:r>
              <a:rPr lang="en-US" dirty="0" err="1" smtClean="0"/>
              <a:t>hyperplanes</a:t>
            </a:r>
            <a:r>
              <a:rPr lang="en-US" dirty="0" smtClean="0"/>
              <a:t>  - 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Lindenstrauss</a:t>
            </a:r>
            <a:r>
              <a:rPr lang="en-US" dirty="0" smtClean="0"/>
              <a:t>-Johnson lemma:</a:t>
            </a:r>
          </a:p>
          <a:p>
            <a:pPr lvl="1"/>
            <a:r>
              <a:rPr lang="en-US" dirty="0" smtClean="0"/>
              <a:t>Distances between vectors are preserved </a:t>
            </a:r>
            <a:r>
              <a:rPr lang="en-US" dirty="0" err="1" smtClean="0"/>
              <a:t>upto</a:t>
            </a:r>
            <a:r>
              <a:rPr lang="en-US" dirty="0" smtClean="0"/>
              <a:t> epsilon </a:t>
            </a:r>
            <a:endParaRPr lang="en-US" dirty="0"/>
          </a:p>
          <a:p>
            <a:r>
              <a:rPr lang="en-US" dirty="0" smtClean="0"/>
              <a:t>Is the margin preserved?</a:t>
            </a:r>
          </a:p>
          <a:p>
            <a:r>
              <a:rPr lang="en-US" dirty="0" smtClean="0"/>
              <a:t>First, what can we say about the probability that a random </a:t>
            </a:r>
            <a:r>
              <a:rPr lang="en-US" dirty="0" err="1" smtClean="0"/>
              <a:t>hyperplane</a:t>
            </a:r>
            <a:r>
              <a:rPr lang="en-US" dirty="0" smtClean="0"/>
              <a:t> will place two points on the opposite side of the plane? In other words, their predictions will be opposite.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5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</a:t>
            </a:r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random vector w from R</a:t>
            </a:r>
            <a:r>
              <a:rPr lang="en-US" baseline="30000" dirty="0" smtClean="0"/>
              <a:t>d</a:t>
            </a:r>
            <a:r>
              <a:rPr lang="en-US" dirty="0" smtClean="0"/>
              <a:t> of length 1 (each coordinate is a random Gaussian drawn independently)</a:t>
            </a:r>
          </a:p>
          <a:p>
            <a:r>
              <a:rPr lang="en-US" dirty="0" smtClean="0"/>
              <a:t>Consider points x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on the unit </a:t>
            </a:r>
            <a:r>
              <a:rPr lang="en-US" dirty="0" err="1" smtClean="0"/>
              <a:t>hypersphere</a:t>
            </a:r>
            <a:r>
              <a:rPr lang="en-US" dirty="0" smtClean="0"/>
              <a:t> (data is normalized row-wise to length 1</a:t>
            </a:r>
            <a:r>
              <a:rPr lang="en-US" dirty="0" smtClean="0"/>
              <a:t>). Let     be the angle between them (in radians).</a:t>
            </a:r>
            <a:endParaRPr lang="en-US" dirty="0" smtClean="0"/>
          </a:p>
          <a:p>
            <a:r>
              <a:rPr lang="en-US" dirty="0" smtClean="0"/>
              <a:t>Then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549434"/>
              </p:ext>
            </p:extLst>
          </p:nvPr>
        </p:nvGraphicFramePr>
        <p:xfrm>
          <a:off x="3150007" y="4181891"/>
          <a:ext cx="364362" cy="553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27000" imgH="177800" progId="Equation.DSMT4">
                  <p:embed/>
                </p:oleObj>
              </mc:Choice>
              <mc:Fallback>
                <p:oleObj name="Equation" r:id="rId3" imgW="127000" imgH="177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0007" y="4181891"/>
                        <a:ext cx="364362" cy="553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364234"/>
              </p:ext>
            </p:extLst>
          </p:nvPr>
        </p:nvGraphicFramePr>
        <p:xfrm>
          <a:off x="2085725" y="5117350"/>
          <a:ext cx="4871252" cy="949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2019300" imgH="393700" progId="Equation.DSMT4">
                  <p:embed/>
                </p:oleObj>
              </mc:Choice>
              <mc:Fallback>
                <p:oleObj name="Equation" r:id="rId5" imgW="2019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85725" y="5117350"/>
                        <a:ext cx="4871252" cy="949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47434" y="6099286"/>
            <a:ext cx="3211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Goemans</a:t>
            </a:r>
            <a:r>
              <a:rPr lang="en-US" dirty="0" smtClean="0"/>
              <a:t> and Williamson, 1995,</a:t>
            </a:r>
          </a:p>
          <a:p>
            <a:r>
              <a:rPr lang="en-US" dirty="0" smtClean="0"/>
              <a:t>Journal of ACM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8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</a:t>
            </a:r>
            <a:r>
              <a:rPr lang="en-US" dirty="0" err="1" smtClean="0"/>
              <a:t>hyperplanes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previous theorem</a:t>
            </a:r>
          </a:p>
          <a:p>
            <a:pPr lvl="1"/>
            <a:r>
              <a:rPr lang="en-US" dirty="0" smtClean="0"/>
              <a:t>Normalized vectors with small angle between them will have short Hamming distances</a:t>
            </a:r>
          </a:p>
          <a:p>
            <a:r>
              <a:rPr lang="en-US" dirty="0" err="1" smtClean="0"/>
              <a:t>Balcan</a:t>
            </a:r>
            <a:r>
              <a:rPr lang="en-US" dirty="0" smtClean="0"/>
              <a:t> et. al 2006 and Shi et. al. 2012 show that random projections preserve margin </a:t>
            </a:r>
            <a:r>
              <a:rPr lang="en-US" dirty="0" err="1" smtClean="0"/>
              <a:t>upto</a:t>
            </a:r>
            <a:r>
              <a:rPr lang="en-US" dirty="0" smtClean="0"/>
              <a:t> a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7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432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MathType 6.0 Equation</vt:lpstr>
      <vt:lpstr>Representation learning</vt:lpstr>
      <vt:lpstr>Representation learning</vt:lpstr>
      <vt:lpstr>Methods</vt:lpstr>
      <vt:lpstr>Methods</vt:lpstr>
      <vt:lpstr>Methods</vt:lpstr>
      <vt:lpstr>Theory</vt:lpstr>
      <vt:lpstr>Random hyperplanes  - what do we know?</vt:lpstr>
      <vt:lpstr>Random hyperplanes</vt:lpstr>
      <vt:lpstr>Random hyperplanes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learning</dc:title>
  <dc:creator>Usman Roshan</dc:creator>
  <cp:lastModifiedBy>Usman Roshan</cp:lastModifiedBy>
  <cp:revision>49</cp:revision>
  <dcterms:created xsi:type="dcterms:W3CDTF">2017-12-01T05:44:20Z</dcterms:created>
  <dcterms:modified xsi:type="dcterms:W3CDTF">2017-12-11T06:58:21Z</dcterms:modified>
</cp:coreProperties>
</file>