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12" r:id="rId3"/>
    <p:sldId id="319" r:id="rId4"/>
    <p:sldId id="320" r:id="rId5"/>
    <p:sldId id="318" r:id="rId6"/>
    <p:sldId id="258" r:id="rId7"/>
    <p:sldId id="317" r:id="rId8"/>
    <p:sldId id="314" r:id="rId9"/>
    <p:sldId id="315" r:id="rId10"/>
    <p:sldId id="310" r:id="rId11"/>
    <p:sldId id="262" r:id="rId12"/>
    <p:sldId id="263" r:id="rId13"/>
    <p:sldId id="266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65" autoAdjust="0"/>
  </p:normalViewPr>
  <p:slideViewPr>
    <p:cSldViewPr snapToGrid="0" snapToObjects="1">
      <p:cViewPr>
        <p:scale>
          <a:sx n="80" d="100"/>
          <a:sy n="80" d="100"/>
        </p:scale>
        <p:origin x="-6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8EB97-EB68-A746-90D9-C7AA8388FBB7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03D17-FAD1-EF4A-B2F3-22A629CEE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03D17-FAD1-EF4A-B2F3-22A629CEE6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1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0625E733-74E8-BD47-80DD-EB589CA848D1}" type="slidenum">
              <a:rPr lang="en-US" sz="1200">
                <a:latin typeface="Arial" charset="0"/>
              </a:rPr>
              <a:pPr eaLnBrk="1" hangingPunct="1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4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0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7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8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1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3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9F2C-458D-E048-B724-BA496A08C3C2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7C55-B705-104E-B21D-559F776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7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Applied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Usman Roshan</a:t>
            </a:r>
          </a:p>
        </p:txBody>
      </p:sp>
    </p:spTree>
    <p:extLst>
      <p:ext uri="{BB962C8B-B14F-4D97-AF65-F5344CB8AC3E}">
        <p14:creationId xmlns:p14="http://schemas.microsoft.com/office/powerpoint/2010/main" val="138643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1 and type 2 errors</a:t>
            </a:r>
          </a:p>
        </p:txBody>
      </p:sp>
      <p:pic>
        <p:nvPicPr>
          <p:cNvPr id="4" name="Content Placeholder 3" descr="Screen Shot 2016-11-30 at 5.39.4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664" b="-24664"/>
          <a:stretch>
            <a:fillRect/>
          </a:stretch>
        </p:blipFill>
        <p:spPr>
          <a:xfrm>
            <a:off x="254000" y="647700"/>
            <a:ext cx="8461251" cy="4653362"/>
          </a:xfrm>
        </p:spPr>
      </p:pic>
      <p:sp>
        <p:nvSpPr>
          <p:cNvPr id="5" name="TextBox 4"/>
          <p:cNvSpPr txBox="1"/>
          <p:nvPr/>
        </p:nvSpPr>
        <p:spPr>
          <a:xfrm>
            <a:off x="5757333" y="6126163"/>
            <a:ext cx="2257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Courtesy of </a:t>
            </a:r>
            <a:r>
              <a:rPr lang="en-US" dirty="0" err="1"/>
              <a:t>WIkipedia</a:t>
            </a:r>
            <a:endParaRPr lang="en-US" dirty="0"/>
          </a:p>
        </p:txBody>
      </p:sp>
      <p:pic>
        <p:nvPicPr>
          <p:cNvPr id="7" name="Picture 6" descr="Screen Shot 2016-11-30 at 5.42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1" y="4493428"/>
            <a:ext cx="1695450" cy="1832734"/>
          </a:xfrm>
          <a:prstGeom prst="rect">
            <a:avLst/>
          </a:prstGeom>
        </p:spPr>
      </p:pic>
      <p:pic>
        <p:nvPicPr>
          <p:cNvPr id="8" name="Picture 7" descr="Screen Shot 2016-11-30 at 5.43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999" y="4535762"/>
            <a:ext cx="1693333" cy="16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5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to statistical inference</a:t>
            </a:r>
          </a:p>
          <a:p>
            <a:r>
              <a:rPr lang="en-US" dirty="0"/>
              <a:t>Conditional probability</a:t>
            </a:r>
          </a:p>
          <a:p>
            <a:r>
              <a:rPr lang="en-US" dirty="0"/>
              <a:t>Posterior = (Likelihood * Prior) / Normalization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029660"/>
              </p:ext>
            </p:extLst>
          </p:nvPr>
        </p:nvGraphicFramePr>
        <p:xfrm>
          <a:off x="685955" y="3817734"/>
          <a:ext cx="7822231" cy="1440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2895600" imgH="533400" progId="Equation.DSMT4">
                  <p:embed/>
                </p:oleObj>
              </mc:Choice>
              <mc:Fallback>
                <p:oleObj name="Equation" r:id="rId3" imgW="28956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55" y="3817734"/>
                        <a:ext cx="7822231" cy="1440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06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Bayes rule to help make decisions</a:t>
            </a:r>
          </a:p>
          <a:p>
            <a:r>
              <a:rPr lang="en-US" dirty="0"/>
              <a:t>An outcome or action is described by a model</a:t>
            </a:r>
          </a:p>
          <a:p>
            <a:r>
              <a:rPr lang="en-US" dirty="0"/>
              <a:t>Given two models we pick the one with the higher probability</a:t>
            </a:r>
          </a:p>
          <a:p>
            <a:r>
              <a:rPr lang="en-US" dirty="0"/>
              <a:t>Coin toss example: use likelihood to determine which coin generated the tosses</a:t>
            </a:r>
          </a:p>
        </p:txBody>
      </p:sp>
    </p:spTree>
    <p:extLst>
      <p:ext uri="{BB962C8B-B14F-4D97-AF65-F5344CB8AC3E}">
        <p14:creationId xmlns:p14="http://schemas.microsoft.com/office/powerpoint/2010/main" val="386020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Likelihood example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Consider a set of coin tosses produced by a coin with </a:t>
            </a:r>
            <a:r>
              <a:rPr lang="en-US" sz="2800" i="1" dirty="0">
                <a:latin typeface="Calibri" charset="0"/>
              </a:rPr>
              <a:t>P(H)=p</a:t>
            </a:r>
            <a:r>
              <a:rPr lang="en-US" sz="2800" dirty="0">
                <a:latin typeface="Calibri" charset="0"/>
              </a:rPr>
              <a:t> (</a:t>
            </a:r>
            <a:r>
              <a:rPr lang="en-US" sz="2800" i="1" dirty="0">
                <a:latin typeface="Calibri" charset="0"/>
              </a:rPr>
              <a:t>P(T)=1-p</a:t>
            </a:r>
            <a:r>
              <a:rPr lang="en-US" sz="2800" dirty="0">
                <a:latin typeface="Calibri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We are given some tosses (training data): HTHHHTHHHTHTH.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Was the above sequence produced by a fair coin?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What is the probability that a fair coin produced the above sequence of tosses?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What is the p-value of your sequence of tosses assuming the coin is fair? This is the same as asking what is the probability that a fair coin generates 9 or more heads out of 13 heads. Let’s start with exactly. Solve it with 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Was the above sequence more likely to be produced by a biased coin 1 (p=0.85) or a biased coin 2 (p=.</a:t>
            </a:r>
            <a:r>
              <a:rPr lang="en-US" sz="2800">
                <a:latin typeface="Calibri" charset="0"/>
              </a:rPr>
              <a:t>75)? </a:t>
            </a:r>
            <a:endParaRPr lang="en-US" sz="2800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Solution: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Calibri" charset="0"/>
              </a:rPr>
              <a:t>Calculate the likelihood (probability) of the data with each coin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Alternatively we can ask which coin maximizes the likelihood?</a:t>
            </a:r>
          </a:p>
        </p:txBody>
      </p:sp>
    </p:spTree>
    <p:extLst>
      <p:ext uri="{BB962C8B-B14F-4D97-AF65-F5344CB8AC3E}">
        <p14:creationId xmlns:p14="http://schemas.microsoft.com/office/powerpoint/2010/main" val="1924042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88"/>
            <a:ext cx="7772400" cy="145573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Arial" charset="0"/>
              </a:rPr>
              <a:t>Chi-square test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362075"/>
            <a:ext cx="5143500" cy="4627563"/>
          </a:xfrm>
        </p:spPr>
        <p:txBody>
          <a:bodyPr lIns="90000" tIns="46800" rIns="90000" bIns="46800">
            <a:normAutofit fontScale="92500" lnSpcReduction="20000"/>
          </a:bodyPr>
          <a:lstStyle/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We have two random variables: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Label (L): 0 or 1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Feature (F): Categorical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Null hypothesis: the two variables are independent of each other (unrelated)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Under independence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P(L,F)= P(D)P(G)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P(L=0) = (c1+c2)/n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P(F=A) = (c1+c3)/n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Expected values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E(X1) = P(L=0)P(F=A)n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We can calculate the chi-square statistic for a given feature and the probability that it is independent of the label (using the p-value).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We look up chi-square value in distribution with degrees of freedom = (cols-1)*(rows-1) to get p-value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latin typeface="Arial" charset="0"/>
              </a:rPr>
              <a:t>Features with very small probabilities deviate significantly from the independence assumption and therefore considered important.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4975225" y="1519238"/>
            <a:ext cx="4087813" cy="2506662"/>
            <a:chOff x="3456" y="1344"/>
            <a:chExt cx="2065" cy="1393"/>
          </a:xfrm>
        </p:grpSpPr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4832" y="2272"/>
              <a:ext cx="688" cy="465"/>
              <a:chOff x="4832" y="2272"/>
              <a:chExt cx="688" cy="465"/>
            </a:xfrm>
          </p:grpSpPr>
          <p:sp>
            <p:nvSpPr>
              <p:cNvPr id="21540" name="AutoShape 6"/>
              <p:cNvSpPr>
                <a:spLocks noChangeArrowheads="1"/>
              </p:cNvSpPr>
              <p:nvPr/>
            </p:nvSpPr>
            <p:spPr bwMode="auto">
              <a:xfrm>
                <a:off x="4832" y="2272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7"/>
              <p:cNvSpPr txBox="1">
                <a:spLocks noChangeArrowheads="1"/>
              </p:cNvSpPr>
              <p:nvPr/>
            </p:nvSpPr>
            <p:spPr bwMode="auto">
              <a:xfrm>
                <a:off x="4832" y="2272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Observed=c4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Expected=X4</a:t>
                </a:r>
              </a:p>
            </p:txBody>
          </p:sp>
        </p:grpSp>
        <p:grpSp>
          <p:nvGrpSpPr>
            <p:cNvPr id="21510" name="Group 8"/>
            <p:cNvGrpSpPr>
              <a:grpSpLocks/>
            </p:cNvGrpSpPr>
            <p:nvPr/>
          </p:nvGrpSpPr>
          <p:grpSpPr bwMode="auto">
            <a:xfrm>
              <a:off x="4144" y="2272"/>
              <a:ext cx="688" cy="465"/>
              <a:chOff x="4144" y="2272"/>
              <a:chExt cx="688" cy="465"/>
            </a:xfrm>
          </p:grpSpPr>
          <p:sp>
            <p:nvSpPr>
              <p:cNvPr id="21538" name="AutoShape 9"/>
              <p:cNvSpPr>
                <a:spLocks noChangeArrowheads="1"/>
              </p:cNvSpPr>
              <p:nvPr/>
            </p:nvSpPr>
            <p:spPr bwMode="auto">
              <a:xfrm>
                <a:off x="4144" y="2272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Text Box 10"/>
              <p:cNvSpPr txBox="1">
                <a:spLocks noChangeArrowheads="1"/>
              </p:cNvSpPr>
              <p:nvPr/>
            </p:nvSpPr>
            <p:spPr bwMode="auto">
              <a:xfrm>
                <a:off x="4144" y="2272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Observed=c3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Expected=X3</a:t>
                </a:r>
              </a:p>
            </p:txBody>
          </p:sp>
        </p:grpSp>
        <p:grpSp>
          <p:nvGrpSpPr>
            <p:cNvPr id="21511" name="Group 11"/>
            <p:cNvGrpSpPr>
              <a:grpSpLocks/>
            </p:cNvGrpSpPr>
            <p:nvPr/>
          </p:nvGrpSpPr>
          <p:grpSpPr bwMode="auto">
            <a:xfrm>
              <a:off x="3456" y="2272"/>
              <a:ext cx="688" cy="465"/>
              <a:chOff x="3456" y="2272"/>
              <a:chExt cx="688" cy="465"/>
            </a:xfrm>
          </p:grpSpPr>
          <p:sp>
            <p:nvSpPr>
              <p:cNvPr id="21536" name="AutoShape 12"/>
              <p:cNvSpPr>
                <a:spLocks noChangeArrowheads="1"/>
              </p:cNvSpPr>
              <p:nvPr/>
            </p:nvSpPr>
            <p:spPr bwMode="auto">
              <a:xfrm>
                <a:off x="3456" y="2272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Text Box 13"/>
              <p:cNvSpPr txBox="1">
                <a:spLocks noChangeArrowheads="1"/>
              </p:cNvSpPr>
              <p:nvPr/>
            </p:nvSpPr>
            <p:spPr bwMode="auto">
              <a:xfrm>
                <a:off x="3456" y="2272"/>
                <a:ext cx="68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Label=1</a:t>
                </a:r>
              </a:p>
            </p:txBody>
          </p:sp>
        </p:grpSp>
        <p:grpSp>
          <p:nvGrpSpPr>
            <p:cNvPr id="21512" name="Group 14"/>
            <p:cNvGrpSpPr>
              <a:grpSpLocks/>
            </p:cNvGrpSpPr>
            <p:nvPr/>
          </p:nvGrpSpPr>
          <p:grpSpPr bwMode="auto">
            <a:xfrm>
              <a:off x="4832" y="1809"/>
              <a:ext cx="688" cy="463"/>
              <a:chOff x="4832" y="1809"/>
              <a:chExt cx="688" cy="463"/>
            </a:xfrm>
          </p:grpSpPr>
          <p:sp>
            <p:nvSpPr>
              <p:cNvPr id="21534" name="AutoShape 15"/>
              <p:cNvSpPr>
                <a:spLocks noChangeArrowheads="1"/>
              </p:cNvSpPr>
              <p:nvPr/>
            </p:nvSpPr>
            <p:spPr bwMode="auto">
              <a:xfrm>
                <a:off x="4832" y="1809"/>
                <a:ext cx="688" cy="463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" name="Text Box 16"/>
              <p:cNvSpPr txBox="1">
                <a:spLocks noChangeArrowheads="1"/>
              </p:cNvSpPr>
              <p:nvPr/>
            </p:nvSpPr>
            <p:spPr bwMode="auto">
              <a:xfrm>
                <a:off x="4832" y="1809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Observed=c2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Expected=X2</a:t>
                </a:r>
              </a:p>
            </p:txBody>
          </p:sp>
        </p:grpSp>
        <p:grpSp>
          <p:nvGrpSpPr>
            <p:cNvPr id="21513" name="Group 17"/>
            <p:cNvGrpSpPr>
              <a:grpSpLocks/>
            </p:cNvGrpSpPr>
            <p:nvPr/>
          </p:nvGrpSpPr>
          <p:grpSpPr bwMode="auto">
            <a:xfrm>
              <a:off x="4144" y="1809"/>
              <a:ext cx="688" cy="463"/>
              <a:chOff x="4144" y="1809"/>
              <a:chExt cx="688" cy="463"/>
            </a:xfrm>
          </p:grpSpPr>
          <p:sp>
            <p:nvSpPr>
              <p:cNvPr id="21532" name="AutoShape 18"/>
              <p:cNvSpPr>
                <a:spLocks noChangeArrowheads="1"/>
              </p:cNvSpPr>
              <p:nvPr/>
            </p:nvSpPr>
            <p:spPr bwMode="auto">
              <a:xfrm>
                <a:off x="4144" y="1809"/>
                <a:ext cx="688" cy="463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19"/>
              <p:cNvSpPr txBox="1">
                <a:spLocks noChangeArrowheads="1"/>
              </p:cNvSpPr>
              <p:nvPr/>
            </p:nvSpPr>
            <p:spPr bwMode="auto">
              <a:xfrm>
                <a:off x="4144" y="1809"/>
                <a:ext cx="688" cy="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 dirty="0">
                    <a:solidFill>
                      <a:srgbClr val="000000"/>
                    </a:solidFill>
                    <a:latin typeface="Times New Roman" charset="0"/>
                  </a:rPr>
                  <a:t>Observed=c1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 dirty="0">
                    <a:solidFill>
                      <a:srgbClr val="000000"/>
                    </a:solidFill>
                    <a:latin typeface="Times New Roman" charset="0"/>
                  </a:rPr>
                  <a:t>Expected=X1 </a:t>
                </a:r>
              </a:p>
            </p:txBody>
          </p:sp>
        </p:grpSp>
        <p:grpSp>
          <p:nvGrpSpPr>
            <p:cNvPr id="21514" name="Group 20"/>
            <p:cNvGrpSpPr>
              <a:grpSpLocks/>
            </p:cNvGrpSpPr>
            <p:nvPr/>
          </p:nvGrpSpPr>
          <p:grpSpPr bwMode="auto">
            <a:xfrm>
              <a:off x="3456" y="1809"/>
              <a:ext cx="688" cy="463"/>
              <a:chOff x="3456" y="1809"/>
              <a:chExt cx="688" cy="463"/>
            </a:xfrm>
          </p:grpSpPr>
          <p:sp>
            <p:nvSpPr>
              <p:cNvPr id="21530" name="AutoShape 21"/>
              <p:cNvSpPr>
                <a:spLocks noChangeArrowheads="1"/>
              </p:cNvSpPr>
              <p:nvPr/>
            </p:nvSpPr>
            <p:spPr bwMode="auto">
              <a:xfrm>
                <a:off x="3456" y="1809"/>
                <a:ext cx="688" cy="463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22"/>
              <p:cNvSpPr txBox="1">
                <a:spLocks noChangeArrowheads="1"/>
              </p:cNvSpPr>
              <p:nvPr/>
            </p:nvSpPr>
            <p:spPr bwMode="auto">
              <a:xfrm>
                <a:off x="3456" y="1809"/>
                <a:ext cx="688" cy="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Label=0</a:t>
                </a:r>
              </a:p>
            </p:txBody>
          </p:sp>
        </p:grpSp>
        <p:grpSp>
          <p:nvGrpSpPr>
            <p:cNvPr id="21515" name="Group 23"/>
            <p:cNvGrpSpPr>
              <a:grpSpLocks/>
            </p:cNvGrpSpPr>
            <p:nvPr/>
          </p:nvGrpSpPr>
          <p:grpSpPr bwMode="auto">
            <a:xfrm>
              <a:off x="4832" y="1344"/>
              <a:ext cx="688" cy="465"/>
              <a:chOff x="4832" y="1344"/>
              <a:chExt cx="688" cy="465"/>
            </a:xfrm>
          </p:grpSpPr>
          <p:sp>
            <p:nvSpPr>
              <p:cNvPr id="21528" name="AutoShape 24"/>
              <p:cNvSpPr>
                <a:spLocks noChangeArrowheads="1"/>
              </p:cNvSpPr>
              <p:nvPr/>
            </p:nvSpPr>
            <p:spPr bwMode="auto">
              <a:xfrm>
                <a:off x="4832" y="1344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25"/>
              <p:cNvSpPr txBox="1">
                <a:spLocks noChangeArrowheads="1"/>
              </p:cNvSpPr>
              <p:nvPr/>
            </p:nvSpPr>
            <p:spPr bwMode="auto">
              <a:xfrm>
                <a:off x="4832" y="1344"/>
                <a:ext cx="688" cy="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Feature=B</a:t>
                </a:r>
              </a:p>
            </p:txBody>
          </p:sp>
        </p:grpSp>
        <p:grpSp>
          <p:nvGrpSpPr>
            <p:cNvPr id="21516" name="Group 26"/>
            <p:cNvGrpSpPr>
              <a:grpSpLocks/>
            </p:cNvGrpSpPr>
            <p:nvPr/>
          </p:nvGrpSpPr>
          <p:grpSpPr bwMode="auto">
            <a:xfrm>
              <a:off x="4144" y="1344"/>
              <a:ext cx="688" cy="467"/>
              <a:chOff x="4144" y="1344"/>
              <a:chExt cx="688" cy="467"/>
            </a:xfrm>
          </p:grpSpPr>
          <p:sp>
            <p:nvSpPr>
              <p:cNvPr id="21526" name="AutoShape 27"/>
              <p:cNvSpPr>
                <a:spLocks noChangeArrowheads="1"/>
              </p:cNvSpPr>
              <p:nvPr/>
            </p:nvSpPr>
            <p:spPr bwMode="auto">
              <a:xfrm>
                <a:off x="4144" y="1344"/>
                <a:ext cx="688" cy="465"/>
              </a:xfrm>
              <a:prstGeom prst="roundRect">
                <a:avLst>
                  <a:gd name="adj" fmla="val 213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28"/>
              <p:cNvSpPr txBox="1">
                <a:spLocks noChangeArrowheads="1"/>
              </p:cNvSpPr>
              <p:nvPr/>
            </p:nvSpPr>
            <p:spPr bwMode="auto">
              <a:xfrm>
                <a:off x="4144" y="1344"/>
                <a:ext cx="688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1600">
                    <a:solidFill>
                      <a:srgbClr val="000000"/>
                    </a:solidFill>
                    <a:latin typeface="Times New Roman" charset="0"/>
                  </a:rPr>
                  <a:t>Feature=A</a:t>
                </a:r>
              </a:p>
              <a:p>
                <a:pPr eaLnBrk="1" hangingPunct="1">
                  <a:spcBef>
                    <a:spcPts val="4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endParaRPr lang="en-GB" sz="16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1517" name="AutoShape 29"/>
            <p:cNvSpPr>
              <a:spLocks noChangeArrowheads="1"/>
            </p:cNvSpPr>
            <p:nvPr/>
          </p:nvSpPr>
          <p:spPr bwMode="auto">
            <a:xfrm>
              <a:off x="3456" y="1344"/>
              <a:ext cx="688" cy="465"/>
            </a:xfrm>
            <a:prstGeom prst="roundRect">
              <a:avLst>
                <a:gd name="adj" fmla="val 213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30"/>
            <p:cNvSpPr>
              <a:spLocks noChangeShapeType="1"/>
            </p:cNvSpPr>
            <p:nvPr/>
          </p:nvSpPr>
          <p:spPr bwMode="auto">
            <a:xfrm>
              <a:off x="3456" y="1344"/>
              <a:ext cx="206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Line 31"/>
            <p:cNvSpPr>
              <a:spLocks noChangeShapeType="1"/>
            </p:cNvSpPr>
            <p:nvPr/>
          </p:nvSpPr>
          <p:spPr bwMode="auto">
            <a:xfrm>
              <a:off x="3456" y="1809"/>
              <a:ext cx="206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32"/>
            <p:cNvSpPr>
              <a:spLocks noChangeShapeType="1"/>
            </p:cNvSpPr>
            <p:nvPr/>
          </p:nvSpPr>
          <p:spPr bwMode="auto">
            <a:xfrm>
              <a:off x="3456" y="2272"/>
              <a:ext cx="206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33"/>
            <p:cNvSpPr>
              <a:spLocks noChangeShapeType="1"/>
            </p:cNvSpPr>
            <p:nvPr/>
          </p:nvSpPr>
          <p:spPr bwMode="auto">
            <a:xfrm>
              <a:off x="3456" y="2736"/>
              <a:ext cx="2064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34"/>
            <p:cNvSpPr>
              <a:spLocks noChangeShapeType="1"/>
            </p:cNvSpPr>
            <p:nvPr/>
          </p:nvSpPr>
          <p:spPr bwMode="auto">
            <a:xfrm>
              <a:off x="3456" y="1344"/>
              <a:ext cx="1" cy="13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35"/>
            <p:cNvSpPr>
              <a:spLocks noChangeShapeType="1"/>
            </p:cNvSpPr>
            <p:nvPr/>
          </p:nvSpPr>
          <p:spPr bwMode="auto">
            <a:xfrm>
              <a:off x="4144" y="1344"/>
              <a:ext cx="1" cy="13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36"/>
            <p:cNvSpPr>
              <a:spLocks noChangeShapeType="1"/>
            </p:cNvSpPr>
            <p:nvPr/>
          </p:nvSpPr>
          <p:spPr bwMode="auto">
            <a:xfrm>
              <a:off x="4832" y="1344"/>
              <a:ext cx="1" cy="139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37"/>
            <p:cNvSpPr>
              <a:spLocks noChangeShapeType="1"/>
            </p:cNvSpPr>
            <p:nvPr/>
          </p:nvSpPr>
          <p:spPr bwMode="auto">
            <a:xfrm>
              <a:off x="5520" y="1344"/>
              <a:ext cx="1" cy="139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6056313" y="1135063"/>
            <a:ext cx="187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Contingency table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993651"/>
              </p:ext>
            </p:extLst>
          </p:nvPr>
        </p:nvGraphicFramePr>
        <p:xfrm>
          <a:off x="5211763" y="4031415"/>
          <a:ext cx="3751262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7" name="Equation" r:id="rId4" imgW="1079500" imgH="457200" progId="Equation.DSMT4">
                  <p:embed/>
                </p:oleObj>
              </mc:Choice>
              <mc:Fallback>
                <p:oleObj name="Equation" r:id="rId4" imgW="10795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11763" y="4031415"/>
                        <a:ext cx="3751262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1475043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basic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Expected value of a random variable </a:t>
            </a:r>
            <a:r>
              <a:rPr lang="mr-IN" dirty="0"/>
              <a:t>–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example of Bernoulli and </a:t>
            </a:r>
            <a:r>
              <a:rPr lang="en-US" dirty="0" err="1"/>
              <a:t>Binomal</a:t>
            </a:r>
            <a:endParaRPr lang="en-US" dirty="0"/>
          </a:p>
          <a:p>
            <a:r>
              <a:rPr lang="en-US" dirty="0"/>
              <a:t>Variance of a random variable</a:t>
            </a:r>
          </a:p>
          <a:p>
            <a:pPr lvl="1"/>
            <a:r>
              <a:rPr lang="en-US" dirty="0"/>
              <a:t>example of Bernoulli and Binomial</a:t>
            </a:r>
          </a:p>
          <a:p>
            <a:r>
              <a:rPr lang="en-US" dirty="0"/>
              <a:t>Correlation coefficient (same as Pearson correlation coefficient)</a:t>
            </a:r>
          </a:p>
          <a:p>
            <a:r>
              <a:rPr lang="en-US" dirty="0">
                <a:latin typeface="Calibri" charset="0"/>
              </a:rPr>
              <a:t>Formulas:</a:t>
            </a:r>
          </a:p>
          <a:p>
            <a:pPr lvl="1"/>
            <a:r>
              <a:rPr lang="en-US" dirty="0">
                <a:latin typeface="Calibri" charset="0"/>
              </a:rPr>
              <a:t>Covariance(X,Y) = E((X-</a:t>
            </a:r>
            <a:r>
              <a:rPr lang="en-US" dirty="0" err="1">
                <a:latin typeface="Calibri" charset="0"/>
              </a:rPr>
              <a:t>μ</a:t>
            </a:r>
            <a:r>
              <a:rPr lang="en-US" baseline="-25000" dirty="0" err="1">
                <a:latin typeface="Calibri" charset="0"/>
              </a:rPr>
              <a:t>X</a:t>
            </a:r>
            <a:r>
              <a:rPr lang="en-US" dirty="0">
                <a:latin typeface="Calibri" charset="0"/>
              </a:rPr>
              <a:t>)(Y-</a:t>
            </a:r>
            <a:r>
              <a:rPr lang="en-US" dirty="0" err="1">
                <a:latin typeface="Calibri" charset="0"/>
              </a:rPr>
              <a:t>μ</a:t>
            </a:r>
            <a:r>
              <a:rPr lang="en-US" baseline="-25000" dirty="0" err="1">
                <a:latin typeface="Calibri" charset="0"/>
              </a:rPr>
              <a:t>Y</a:t>
            </a:r>
            <a:r>
              <a:rPr lang="en-US" dirty="0">
                <a:latin typeface="Calibri" charset="0"/>
              </a:rPr>
              <a:t>))</a:t>
            </a:r>
          </a:p>
          <a:p>
            <a:pPr lvl="1"/>
            <a:r>
              <a:rPr lang="en-US" dirty="0">
                <a:latin typeface="Calibri" charset="0"/>
              </a:rPr>
              <a:t>Correlation(X,Y)= Covariance(X,Y)/</a:t>
            </a:r>
            <a:r>
              <a:rPr lang="en-US" dirty="0" err="1">
                <a:latin typeface="Calibri" charset="0"/>
              </a:rPr>
              <a:t>σ</a:t>
            </a:r>
            <a:r>
              <a:rPr lang="en-US" baseline="-25000" dirty="0" err="1">
                <a:latin typeface="Calibri" charset="0"/>
              </a:rPr>
              <a:t>X</a:t>
            </a:r>
            <a:r>
              <a:rPr lang="en-US" dirty="0" err="1">
                <a:latin typeface="Calibri" charset="0"/>
              </a:rPr>
              <a:t>σ</a:t>
            </a:r>
            <a:r>
              <a:rPr lang="en-US" baseline="-25000" dirty="0" err="1">
                <a:latin typeface="Calibri" charset="0"/>
              </a:rPr>
              <a:t>Y</a:t>
            </a:r>
            <a:endParaRPr lang="en-US" baseline="-25000" dirty="0">
              <a:latin typeface="Calibri" charset="0"/>
            </a:endParaRPr>
          </a:p>
          <a:p>
            <a:pPr lvl="1"/>
            <a:r>
              <a:rPr lang="en-US" dirty="0">
                <a:latin typeface="Calibri" charset="0"/>
              </a:rPr>
              <a:t>Pearson correlation  </a:t>
            </a:r>
          </a:p>
          <a:p>
            <a:pPr lvl="1"/>
            <a:endParaRPr lang="en-US" dirty="0">
              <a:latin typeface="Calibri" charset="0"/>
            </a:endParaRPr>
          </a:p>
          <a:p>
            <a:pPr lvl="1"/>
            <a:endParaRPr lang="en-US" dirty="0">
              <a:latin typeface="Calibri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1" descr="Screen Shot 2013-10-30 at 11.12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287" y="5459037"/>
            <a:ext cx="4483886" cy="99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8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428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Correlation between variables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287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latin typeface="Calibri" charset="0"/>
              </a:rPr>
              <a:t>Measures the correlation between two variables</a:t>
            </a: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lvl="1" eaLnBrk="1" hangingPunct="1"/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The correlation r is between -1 and 1. A value of 1 means perfect positive correlation and -1 in the other direction</a:t>
            </a:r>
          </a:p>
          <a:p>
            <a:pPr eaLnBrk="1" hangingPunct="1"/>
            <a:r>
              <a:rPr lang="en-US" dirty="0">
                <a:latin typeface="Calibri" charset="0"/>
              </a:rPr>
              <a:t>The function f(r)  has a t-distribution with n-2 </a:t>
            </a:r>
            <a:r>
              <a:rPr lang="en-US" dirty="0" err="1">
                <a:latin typeface="Calibri" charset="0"/>
              </a:rPr>
              <a:t>df</a:t>
            </a:r>
            <a:r>
              <a:rPr lang="en-US" dirty="0">
                <a:latin typeface="Calibri" charset="0"/>
              </a:rPr>
              <a:t> that can be used to obtain a p-value</a:t>
            </a:r>
          </a:p>
        </p:txBody>
      </p:sp>
      <p:pic>
        <p:nvPicPr>
          <p:cNvPr id="18435" name="Picture 1" descr="Screen Shot 2013-10-30 at 11.12.1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57" y="1983595"/>
            <a:ext cx="4717618" cy="104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626278"/>
              </p:ext>
            </p:extLst>
          </p:nvPr>
        </p:nvGraphicFramePr>
        <p:xfrm>
          <a:off x="3268604" y="5349157"/>
          <a:ext cx="2214911" cy="965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4" imgW="990600" imgH="431800" progId="Equation.DSMT4">
                  <p:embed/>
                </p:oleObj>
              </mc:Choice>
              <mc:Fallback>
                <p:oleObj name="Equation" r:id="rId4" imgW="9906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68604" y="5349157"/>
                        <a:ext cx="2214911" cy="965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156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Pearson correlation coefficient</a:t>
            </a:r>
          </a:p>
        </p:txBody>
      </p:sp>
      <p:pic>
        <p:nvPicPr>
          <p:cNvPr id="19458" name="Content Placeholder 3" descr="Screen Shot 2013-10-31 at 11.37.2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4" b="1964"/>
          <a:stretch>
            <a:fillRect/>
          </a:stretch>
        </p:blipFill>
        <p:spPr/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7019925" y="6310313"/>
            <a:ext cx="166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From Wikipedia</a:t>
            </a:r>
          </a:p>
        </p:txBody>
      </p:sp>
    </p:spTree>
    <p:extLst>
      <p:ext uri="{BB962C8B-B14F-4D97-AF65-F5344CB8AC3E}">
        <p14:creationId xmlns:p14="http://schemas.microsoft.com/office/powerpoint/2010/main" val="272972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stats in </a:t>
            </a:r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 and variance calculation</a:t>
            </a:r>
          </a:p>
          <a:p>
            <a:pPr lvl="1"/>
            <a:r>
              <a:rPr lang="en-US" dirty="0"/>
              <a:t>Define list and compute mean and variance</a:t>
            </a:r>
          </a:p>
          <a:p>
            <a:r>
              <a:rPr lang="en-US" dirty="0"/>
              <a:t>Correlations</a:t>
            </a:r>
          </a:p>
          <a:p>
            <a:pPr lvl="1"/>
            <a:r>
              <a:rPr lang="en-US" dirty="0"/>
              <a:t>Define two lists and compute correlation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1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P-value</a:t>
            </a:r>
          </a:p>
          <a:p>
            <a:r>
              <a:rPr lang="en-US" dirty="0"/>
              <a:t>Bayes rule</a:t>
            </a:r>
          </a:p>
          <a:p>
            <a:r>
              <a:rPr lang="en-US" dirty="0"/>
              <a:t>Posterior probability and likelihood</a:t>
            </a:r>
          </a:p>
          <a:p>
            <a:r>
              <a:rPr lang="en-US" dirty="0"/>
              <a:t>Bayesian decision theory</a:t>
            </a:r>
          </a:p>
          <a:p>
            <a:r>
              <a:rPr lang="en-US" dirty="0"/>
              <a:t>Bayesian inference under Gaussian distribution</a:t>
            </a:r>
          </a:p>
          <a:p>
            <a:r>
              <a:rPr lang="en-US" dirty="0"/>
              <a:t>Chi-square test, Pearson correlation coefficient, t-test</a:t>
            </a:r>
          </a:p>
        </p:txBody>
      </p:sp>
    </p:spTree>
    <p:extLst>
      <p:ext uri="{BB962C8B-B14F-4D97-AF65-F5344CB8AC3E}">
        <p14:creationId xmlns:p14="http://schemas.microsoft.com/office/powerpoint/2010/main" val="1473924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a p-value?</a:t>
            </a:r>
          </a:p>
          <a:p>
            <a:pPr lvl="1"/>
            <a:r>
              <a:rPr lang="en-US" dirty="0"/>
              <a:t>It is the probability of your estimate assuming the data is coming from some null distribution</a:t>
            </a:r>
          </a:p>
          <a:p>
            <a:pPr lvl="1"/>
            <a:r>
              <a:rPr lang="en-US" dirty="0"/>
              <a:t>For example if your estimate of mean is 1 and the true mean is 0 and is normally distributed what is the p-value of your estimate?</a:t>
            </a:r>
          </a:p>
          <a:p>
            <a:pPr lvl="1"/>
            <a:r>
              <a:rPr lang="en-US" dirty="0"/>
              <a:t>It is the area under curve of the normal distribution for all values of mean that are at least your estimate</a:t>
            </a:r>
          </a:p>
          <a:p>
            <a:r>
              <a:rPr lang="en-US" dirty="0"/>
              <a:t>A small p-value means the probability that the data came from the null distribution is small and thus the null distribution could be rejected.</a:t>
            </a:r>
          </a:p>
          <a:p>
            <a:r>
              <a:rPr lang="en-US" dirty="0"/>
              <a:t>A large p-value supports the null distribution but may also support other distributions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6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P-values from Gaussian distributions</a:t>
            </a:r>
          </a:p>
        </p:txBody>
      </p:sp>
      <p:pic>
        <p:nvPicPr>
          <p:cNvPr id="4" name="Content Placeholder 3" descr="Screen Shot 2016-11-20 at 7.24.26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" b="9139"/>
          <a:stretch/>
        </p:blipFill>
        <p:spPr>
          <a:xfrm>
            <a:off x="1841098" y="1180402"/>
            <a:ext cx="5593860" cy="3783484"/>
          </a:xfrm>
        </p:spPr>
      </p:pic>
      <p:sp>
        <p:nvSpPr>
          <p:cNvPr id="6" name="TextBox 5"/>
          <p:cNvSpPr txBox="1"/>
          <p:nvPr/>
        </p:nvSpPr>
        <p:spPr>
          <a:xfrm>
            <a:off x="5993463" y="6190802"/>
            <a:ext cx="225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Courtesy of Wikipedia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516255"/>
              </p:ext>
            </p:extLst>
          </p:nvPr>
        </p:nvGraphicFramePr>
        <p:xfrm>
          <a:off x="899929" y="5129163"/>
          <a:ext cx="3800456" cy="1315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Equation" r:id="rId4" imgW="1612900" imgH="558800" progId="Equation.DSMT4">
                  <p:embed/>
                </p:oleObj>
              </mc:Choice>
              <mc:Fallback>
                <p:oleObj name="Equation" r:id="rId4" imgW="1612900" imgH="55880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929" y="5129163"/>
                        <a:ext cx="3800456" cy="1315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096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P-values from chi-square distributions</a:t>
            </a:r>
          </a:p>
        </p:txBody>
      </p:sp>
      <p:pic>
        <p:nvPicPr>
          <p:cNvPr id="5" name="Picture 4" descr="Screen Shot 2016-11-20 at 7.23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247" y="1573580"/>
            <a:ext cx="6254673" cy="4561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93463" y="6190802"/>
            <a:ext cx="225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Courtesy of Wikipedia</a:t>
            </a:r>
          </a:p>
        </p:txBody>
      </p:sp>
    </p:spTree>
    <p:extLst>
      <p:ext uri="{BB962C8B-B14F-4D97-AF65-F5344CB8AC3E}">
        <p14:creationId xmlns:p14="http://schemas.microsoft.com/office/powerpoint/2010/main" val="210741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795</Words>
  <Application>Microsoft Macintosh PowerPoint</Application>
  <PresentationFormat>On-screen Show (4:3)</PresentationFormat>
  <Paragraphs>98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Applied statistics</vt:lpstr>
      <vt:lpstr>A few basic stats</vt:lpstr>
      <vt:lpstr>Correlation between variables</vt:lpstr>
      <vt:lpstr>Pearson correlation coefficient</vt:lpstr>
      <vt:lpstr>Basic stats in Python</vt:lpstr>
      <vt:lpstr>Statistical inference</vt:lpstr>
      <vt:lpstr>P-values</vt:lpstr>
      <vt:lpstr>P-values from Gaussian distributions</vt:lpstr>
      <vt:lpstr>P-values from chi-square distributions</vt:lpstr>
      <vt:lpstr>Type 1 and type 2 errors</vt:lpstr>
      <vt:lpstr>Bayes rule</vt:lpstr>
      <vt:lpstr>Hypothesis testing</vt:lpstr>
      <vt:lpstr>Likelihood example</vt:lpstr>
      <vt:lpstr>Chi-square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statistics</dc:title>
  <dc:creator>Usman Roshan</dc:creator>
  <cp:lastModifiedBy>Usman Roshan</cp:lastModifiedBy>
  <cp:revision>113</cp:revision>
  <dcterms:created xsi:type="dcterms:W3CDTF">2016-11-16T19:55:54Z</dcterms:created>
  <dcterms:modified xsi:type="dcterms:W3CDTF">2017-09-06T04:53:26Z</dcterms:modified>
</cp:coreProperties>
</file>