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66" r:id="rId4"/>
    <p:sldId id="258" r:id="rId5"/>
    <p:sldId id="262" r:id="rId6"/>
    <p:sldId id="257" r:id="rId7"/>
    <p:sldId id="259" r:id="rId8"/>
    <p:sldId id="263" r:id="rId9"/>
    <p:sldId id="264" r:id="rId10"/>
    <p:sldId id="267" r:id="rId11"/>
    <p:sldId id="271" r:id="rId12"/>
    <p:sldId id="272" r:id="rId13"/>
    <p:sldId id="273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7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98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790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82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9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61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627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12/3/15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545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12/3/15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881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12/3/15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70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34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77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C0350-9B72-B347-BD69-DEBFA2DA10A3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115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vidia.com/object/data-science-analytics-database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Big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Usman </a:t>
            </a:r>
            <a:r>
              <a:rPr lang="en-US" dirty="0" smtClean="0"/>
              <a:t>Roshan</a:t>
            </a:r>
          </a:p>
          <a:p>
            <a:r>
              <a:rPr lang="en-US" dirty="0" smtClean="0"/>
              <a:t>CS 675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4922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GPU speedup for eigenvector computation speeds up PCA and other dimensionality reduction algorithms. </a:t>
            </a:r>
          </a:p>
          <a:p>
            <a:r>
              <a:rPr lang="en-US" dirty="0" smtClean="0"/>
              <a:t>Supported by NVIDIA</a:t>
            </a:r>
          </a:p>
          <a:p>
            <a:r>
              <a:rPr lang="en-US" dirty="0" smtClean="0"/>
              <a:t>Problem specific solutions</a:t>
            </a:r>
          </a:p>
          <a:p>
            <a:r>
              <a:rPr lang="en-US" dirty="0" smtClean="0"/>
              <a:t>Our work</a:t>
            </a:r>
          </a:p>
          <a:p>
            <a:pPr lvl="1"/>
            <a:r>
              <a:rPr lang="en-US" dirty="0" err="1" smtClean="0"/>
              <a:t>MaxSSmap</a:t>
            </a:r>
            <a:endParaRPr lang="en-US" dirty="0" smtClean="0"/>
          </a:p>
          <a:p>
            <a:pPr lvl="1"/>
            <a:r>
              <a:rPr lang="en-US" dirty="0" smtClean="0"/>
              <a:t>Chi8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351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MaxSSmap</a:t>
            </a:r>
            <a:endParaRPr lang="en-US" dirty="0"/>
          </a:p>
        </p:txBody>
      </p:sp>
      <p:pic>
        <p:nvPicPr>
          <p:cNvPr id="4" name="Content Placeholder 3" descr="Screen Shot 2015-12-03 at 11.47.08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76" b="-3660"/>
          <a:stretch/>
        </p:blipFill>
        <p:spPr>
          <a:xfrm>
            <a:off x="457200" y="2489191"/>
            <a:ext cx="8229600" cy="3725333"/>
          </a:xfrm>
        </p:spPr>
      </p:pic>
      <p:sp>
        <p:nvSpPr>
          <p:cNvPr id="5" name="TextBox 4"/>
          <p:cNvSpPr txBox="1"/>
          <p:nvPr/>
        </p:nvSpPr>
        <p:spPr>
          <a:xfrm>
            <a:off x="457200" y="1507069"/>
            <a:ext cx="72435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Comparing a short DNA sequence to a much large whole </a:t>
            </a:r>
          </a:p>
          <a:p>
            <a:r>
              <a:rPr lang="en-US" sz="2400" dirty="0" smtClean="0"/>
              <a:t>genome sequence.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0154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Univariate</a:t>
            </a:r>
            <a:r>
              <a:rPr lang="en-US" dirty="0" smtClean="0"/>
              <a:t> feature selection is fast even for a million features</a:t>
            </a:r>
          </a:p>
          <a:p>
            <a:r>
              <a:rPr lang="en-US" dirty="0" smtClean="0"/>
              <a:t>But bivariate can be much slower. For example a dataset with m columns requires m choose 2 bivariate tests</a:t>
            </a:r>
          </a:p>
          <a:p>
            <a:r>
              <a:rPr lang="en-US" dirty="0" smtClean="0"/>
              <a:t>In Chi8 we use a GPU to run bivariate tests in parallel</a:t>
            </a:r>
          </a:p>
          <a:p>
            <a:r>
              <a:rPr lang="en-US" dirty="0" smtClean="0"/>
              <a:t>Requires cleverly storing the data in GPU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276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Chi8</a:t>
            </a:r>
            <a:endParaRPr lang="en-US" dirty="0"/>
          </a:p>
        </p:txBody>
      </p:sp>
      <p:pic>
        <p:nvPicPr>
          <p:cNvPr id="4" name="Content Placeholder 3" descr="Screen Shot 2015-12-03 at 11.56.01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7" b="704"/>
          <a:stretch/>
        </p:blipFill>
        <p:spPr>
          <a:xfrm>
            <a:off x="457200" y="2590798"/>
            <a:ext cx="8229600" cy="2726267"/>
          </a:xfrm>
        </p:spPr>
      </p:pic>
      <p:sp>
        <p:nvSpPr>
          <p:cNvPr id="5" name="TextBox 4"/>
          <p:cNvSpPr txBox="1"/>
          <p:nvPr/>
        </p:nvSpPr>
        <p:spPr>
          <a:xfrm>
            <a:off x="457200" y="1761070"/>
            <a:ext cx="3545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Running times on real data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166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Systems for distributed computing have existed for many years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Sun scheduler for cluster computing</a:t>
            </a:r>
          </a:p>
          <a:p>
            <a:pPr lvl="1"/>
            <a:r>
              <a:rPr lang="en-US" dirty="0" smtClean="0"/>
              <a:t>Condor for running programs on idle public computers</a:t>
            </a:r>
          </a:p>
          <a:p>
            <a:pPr lvl="1"/>
            <a:r>
              <a:rPr lang="en-US" dirty="0" err="1" smtClean="0"/>
              <a:t>Mapreduce</a:t>
            </a:r>
            <a:r>
              <a:rPr lang="en-US" dirty="0" smtClean="0"/>
              <a:t> from LISP</a:t>
            </a:r>
          </a:p>
          <a:p>
            <a:r>
              <a:rPr lang="en-US" dirty="0" smtClean="0"/>
              <a:t>Recently we have </a:t>
            </a:r>
            <a:r>
              <a:rPr lang="en-US" dirty="0" err="1" smtClean="0"/>
              <a:t>Hadoop</a:t>
            </a:r>
            <a:r>
              <a:rPr lang="en-US" dirty="0"/>
              <a:t> </a:t>
            </a:r>
            <a:r>
              <a:rPr lang="en-US" dirty="0" smtClean="0"/>
              <a:t>that is an open source implementation of </a:t>
            </a:r>
            <a:r>
              <a:rPr lang="en-US" dirty="0" err="1" smtClean="0"/>
              <a:t>Mapreduce</a:t>
            </a:r>
            <a:endParaRPr lang="en-US" dirty="0" smtClean="0"/>
          </a:p>
          <a:p>
            <a:r>
              <a:rPr lang="en-US" dirty="0" err="1" smtClean="0"/>
              <a:t>Hadoop</a:t>
            </a:r>
            <a:r>
              <a:rPr lang="en-US" dirty="0" smtClean="0"/>
              <a:t> is increasing in popularity and is used by industry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441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Stochastic gradient descent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Instead of using all the </a:t>
            </a:r>
            <a:r>
              <a:rPr lang="en-US" dirty="0" err="1" smtClean="0"/>
              <a:t>datapoints</a:t>
            </a:r>
            <a:r>
              <a:rPr lang="en-US" dirty="0" smtClean="0"/>
              <a:t> to compute the gradient we take a random subset (or just one point)</a:t>
            </a:r>
          </a:p>
          <a:p>
            <a:r>
              <a:rPr lang="en-US" dirty="0" smtClean="0"/>
              <a:t>For example least squares gradient search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In stochastic gradient descent we would select one point or a subset to compute the gradient.</a:t>
            </a:r>
          </a:p>
          <a:p>
            <a:r>
              <a:rPr lang="en-US" dirty="0" smtClean="0"/>
              <a:t>In practice leads to great speed-ups without much loss in accuracy</a:t>
            </a:r>
          </a:p>
          <a:p>
            <a:pPr lvl="1"/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5874208"/>
              </p:ext>
            </p:extLst>
          </p:nvPr>
        </p:nvGraphicFramePr>
        <p:xfrm>
          <a:off x="2125135" y="3207281"/>
          <a:ext cx="5206292" cy="1246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3" imgW="2387600" imgH="571500" progId="Equation.DSMT4">
                  <p:embed/>
                </p:oleObj>
              </mc:Choice>
              <mc:Fallback>
                <p:oleObj name="Equation" r:id="rId3" imgW="2387600" imgH="571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25135" y="3207281"/>
                        <a:ext cx="5206292" cy="12461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5466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Mini-batch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Popular in k-means clustering</a:t>
            </a:r>
          </a:p>
          <a:p>
            <a:r>
              <a:rPr lang="en-US" dirty="0" smtClean="0"/>
              <a:t>Main idea: </a:t>
            </a:r>
          </a:p>
          <a:p>
            <a:pPr lvl="1"/>
            <a:r>
              <a:rPr lang="en-US" dirty="0" smtClean="0"/>
              <a:t>select a random (small) subset of the input data as opposed to the full dataset</a:t>
            </a:r>
          </a:p>
          <a:p>
            <a:pPr lvl="1"/>
            <a:r>
              <a:rPr lang="en-US" dirty="0" smtClean="0"/>
              <a:t>Compute clustering</a:t>
            </a:r>
          </a:p>
          <a:p>
            <a:pPr lvl="1"/>
            <a:r>
              <a:rPr lang="en-US" dirty="0" smtClean="0"/>
              <a:t>Assign remaining points to their clusters by the centroids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114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Typically refers to datasets with very large number of instances (rows) as opposed to attributes (columns).</a:t>
            </a:r>
          </a:p>
          <a:p>
            <a:r>
              <a:rPr lang="en-US" dirty="0" smtClean="0"/>
              <a:t>Data with high columns is referred to as high dimensional</a:t>
            </a:r>
          </a:p>
          <a:p>
            <a:r>
              <a:rPr lang="en-US" dirty="0" smtClean="0"/>
              <a:t>Big dataset in many places</a:t>
            </a:r>
          </a:p>
          <a:p>
            <a:pPr lvl="1"/>
            <a:r>
              <a:rPr lang="en-US" dirty="0" smtClean="0"/>
              <a:t>Genomics: DNA sequences, millions of species</a:t>
            </a:r>
          </a:p>
          <a:p>
            <a:pPr lvl="1"/>
            <a:r>
              <a:rPr lang="en-US" dirty="0" smtClean="0"/>
              <a:t>Image recognition: internet, public cameras</a:t>
            </a:r>
          </a:p>
          <a:p>
            <a:pPr lvl="1"/>
            <a:r>
              <a:rPr lang="en-US" dirty="0" smtClean="0"/>
              <a:t>Business: security, advertising, marketing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772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solve big data problems?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Parallel computing</a:t>
            </a:r>
          </a:p>
          <a:p>
            <a:pPr lvl="1"/>
            <a:r>
              <a:rPr lang="en-US" dirty="0" smtClean="0"/>
              <a:t>This field has existed before big data came around</a:t>
            </a:r>
          </a:p>
          <a:p>
            <a:pPr lvl="1"/>
            <a:r>
              <a:rPr lang="en-US" dirty="0" smtClean="0"/>
              <a:t>Divide and conquer: divide the problem into smaller subsets, solve each component in parallel, merge to form one solution</a:t>
            </a:r>
          </a:p>
          <a:p>
            <a:r>
              <a:rPr lang="en-US" dirty="0" smtClean="0"/>
              <a:t>Distributed computing</a:t>
            </a:r>
          </a:p>
          <a:p>
            <a:pPr lvl="1"/>
            <a:r>
              <a:rPr lang="en-US" dirty="0" smtClean="0"/>
              <a:t>Run same problem on multiple instances of the input</a:t>
            </a:r>
          </a:p>
          <a:p>
            <a:r>
              <a:rPr lang="en-US" dirty="0" smtClean="0"/>
              <a:t>Reduce input size</a:t>
            </a:r>
          </a:p>
          <a:p>
            <a:pPr lvl="1"/>
            <a:r>
              <a:rPr lang="en-US" dirty="0" smtClean="0"/>
              <a:t>Stochastic gradient descent</a:t>
            </a:r>
          </a:p>
          <a:p>
            <a:pPr lvl="1"/>
            <a:r>
              <a:rPr lang="en-US" dirty="0" smtClean="0"/>
              <a:t>Mini-batch</a:t>
            </a:r>
          </a:p>
        </p:txBody>
      </p:sp>
    </p:spTree>
    <p:extLst>
      <p:ext uri="{BB962C8B-B14F-4D97-AF65-F5344CB8AC3E}">
        <p14:creationId xmlns:p14="http://schemas.microsoft.com/office/powerpoint/2010/main" val="572751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data in machine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 smtClean="0"/>
              <a:t>machine learning programs take a long time to finish. For example large neural networks and kernel methods.</a:t>
            </a:r>
          </a:p>
          <a:p>
            <a:r>
              <a:rPr lang="en-US" dirty="0" smtClean="0"/>
              <a:t>Dataset sizes are getting larger. While linear classification and regression programs are generally very fast they can be slow on large datasets.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0882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Dot product evaluation</a:t>
            </a:r>
          </a:p>
          <a:p>
            <a:r>
              <a:rPr lang="en-US" dirty="0" smtClean="0"/>
              <a:t>Gradient descent algorithms</a:t>
            </a:r>
          </a:p>
          <a:p>
            <a:r>
              <a:rPr lang="en-US" dirty="0" smtClean="0"/>
              <a:t>Cross-validation</a:t>
            </a:r>
          </a:p>
          <a:p>
            <a:pPr lvl="1"/>
            <a:r>
              <a:rPr lang="en-US" dirty="0"/>
              <a:t>Evaluating many folds in parallel</a:t>
            </a:r>
          </a:p>
          <a:p>
            <a:pPr lvl="1"/>
            <a:r>
              <a:rPr lang="en-US" dirty="0" smtClean="0"/>
              <a:t>Parameter estimation</a:t>
            </a:r>
          </a:p>
          <a:p>
            <a:r>
              <a:rPr lang="en-US" dirty="0">
                <a:hlinkClick r:id="rId2"/>
              </a:rPr>
              <a:t>http://www.nvidia.com/object/data-science-analytics-</a:t>
            </a:r>
            <a:r>
              <a:rPr lang="en-US" dirty="0" smtClean="0">
                <a:hlinkClick r:id="rId2"/>
              </a:rPr>
              <a:t>database.html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8969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Multi-core programming</a:t>
            </a:r>
          </a:p>
          <a:p>
            <a:pPr lvl="1"/>
            <a:r>
              <a:rPr lang="en-US" dirty="0" err="1" smtClean="0"/>
              <a:t>OpenMP</a:t>
            </a:r>
            <a:r>
              <a:rPr lang="en-US" dirty="0" smtClean="0"/>
              <a:t>: ideal for running same program on different inputs</a:t>
            </a:r>
          </a:p>
          <a:p>
            <a:pPr lvl="1"/>
            <a:r>
              <a:rPr lang="en-US" dirty="0" smtClean="0"/>
              <a:t>MPI: master slave setup that allows message passing</a:t>
            </a:r>
          </a:p>
          <a:p>
            <a:r>
              <a:rPr lang="en-US" dirty="0" smtClean="0"/>
              <a:t>Graphics Processing Units: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quipped with hundred to thousand cores</a:t>
            </a:r>
          </a:p>
          <a:p>
            <a:pPr lvl="1"/>
            <a:r>
              <a:rPr lang="en-US" dirty="0"/>
              <a:t>Designed for running in parallel hundreds of short functions called </a:t>
            </a:r>
            <a:r>
              <a:rPr lang="en-US" dirty="0" smtClean="0"/>
              <a:t>threads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591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Memory has four types with different sizes and access times</a:t>
            </a:r>
          </a:p>
          <a:p>
            <a:pPr lvl="1"/>
            <a:r>
              <a:rPr lang="en-US" dirty="0" smtClean="0"/>
              <a:t>Global: largest, ranges from 3 to 6GB, slow access time</a:t>
            </a:r>
          </a:p>
          <a:p>
            <a:pPr lvl="1"/>
            <a:r>
              <a:rPr lang="en-US" dirty="0" smtClean="0"/>
              <a:t>Local: same as global but specific to a thread </a:t>
            </a:r>
          </a:p>
          <a:p>
            <a:pPr lvl="1"/>
            <a:r>
              <a:rPr lang="en-US" dirty="0" smtClean="0"/>
              <a:t>Shared: on-chip, fastest, and limited to threads in a block</a:t>
            </a:r>
          </a:p>
          <a:p>
            <a:pPr lvl="1"/>
            <a:r>
              <a:rPr lang="en-US" dirty="0" smtClean="0"/>
              <a:t>Constant: cached global memory and accessible by all threads</a:t>
            </a:r>
          </a:p>
          <a:p>
            <a:r>
              <a:rPr lang="en-US" dirty="0" smtClean="0"/>
              <a:t>Coalescent memory access is key to fast GPU programs. Main idea is that consecutive threads access consecutive memory locations.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712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Designed for running in parallel hundreds of short functions called threads</a:t>
            </a:r>
          </a:p>
          <a:p>
            <a:r>
              <a:rPr lang="en-US" dirty="0" smtClean="0"/>
              <a:t>Threads are organized into blocks which are in turn organized into grids</a:t>
            </a:r>
          </a:p>
          <a:p>
            <a:r>
              <a:rPr lang="en-US" dirty="0" smtClean="0"/>
              <a:t>Ideal for running the same function on millions of different inputs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882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CUDA: </a:t>
            </a:r>
          </a:p>
          <a:p>
            <a:pPr lvl="1"/>
            <a:r>
              <a:rPr lang="en-US" dirty="0" smtClean="0"/>
              <a:t>C-like language introduced by NVIDIA</a:t>
            </a:r>
          </a:p>
          <a:p>
            <a:pPr lvl="1"/>
            <a:r>
              <a:rPr lang="en-US" dirty="0" smtClean="0"/>
              <a:t>CUDA programs run only on NVIDIA GPUs</a:t>
            </a:r>
          </a:p>
          <a:p>
            <a:r>
              <a:rPr lang="en-US" dirty="0" err="1" smtClean="0"/>
              <a:t>OpenCL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OpenCL</a:t>
            </a:r>
            <a:r>
              <a:rPr lang="en-US" dirty="0" smtClean="0"/>
              <a:t> programs run on all GPUs</a:t>
            </a:r>
          </a:p>
          <a:p>
            <a:pPr lvl="1"/>
            <a:r>
              <a:rPr lang="en-US" dirty="0" smtClean="0"/>
              <a:t>Same as C</a:t>
            </a:r>
          </a:p>
          <a:p>
            <a:pPr lvl="1"/>
            <a:r>
              <a:rPr lang="en-US" dirty="0" smtClean="0"/>
              <a:t>Requires no special compiler except for </a:t>
            </a:r>
            <a:r>
              <a:rPr lang="en-US" dirty="0" err="1" smtClean="0"/>
              <a:t>opencl</a:t>
            </a:r>
            <a:r>
              <a:rPr lang="en-US" dirty="0" smtClean="0"/>
              <a:t> header and object files (both easily available)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800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1395</TotalTime>
  <Words>663</Words>
  <Application>Microsoft Macintosh PowerPoint</Application>
  <PresentationFormat>On-screen Show (4:3)</PresentationFormat>
  <Paragraphs>94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MathType 6.0 Equation</vt:lpstr>
      <vt:lpstr>Big data</vt:lpstr>
      <vt:lpstr>Big data</vt:lpstr>
      <vt:lpstr>How to solve big data problems?</vt:lpstr>
      <vt:lpstr>Big data in machine learning</vt:lpstr>
      <vt:lpstr>Examples</vt:lpstr>
      <vt:lpstr>Parallel computing</vt:lpstr>
      <vt:lpstr>GPU programming</vt:lpstr>
      <vt:lpstr>GPU programming</vt:lpstr>
      <vt:lpstr>Languages</vt:lpstr>
      <vt:lpstr>GPU programs</vt:lpstr>
      <vt:lpstr>MaxSSmap</vt:lpstr>
      <vt:lpstr>Chi8</vt:lpstr>
      <vt:lpstr>Chi8</vt:lpstr>
      <vt:lpstr>Distributed computing</vt:lpstr>
      <vt:lpstr>Stochastic gradient descent</vt:lpstr>
      <vt:lpstr>Mini-batch methods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732: Advance Machine Learning</dc:title>
  <dc:creator>Usman Roshan</dc:creator>
  <cp:lastModifiedBy>Usman Roshan</cp:lastModifiedBy>
  <cp:revision>63</cp:revision>
  <dcterms:created xsi:type="dcterms:W3CDTF">2015-01-22T16:33:34Z</dcterms:created>
  <dcterms:modified xsi:type="dcterms:W3CDTF">2015-12-04T06:51:55Z</dcterms:modified>
</cp:coreProperties>
</file>