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Source Code Pro"/>
      <p:regular r:id="rId36"/>
      <p:bold r:id="rId37"/>
    </p:embeddedFont>
    <p:embeddedFont>
      <p:font typeface="Oswald"/>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B209440-6D41-422E-B0A6-FF0D7052AFE1}">
  <a:tblStyle styleId="{1B209440-6D41-422E-B0A6-FF0D7052AFE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SourceCodePro-bold.fntdata"/><Relationship Id="rId14" Type="http://schemas.openxmlformats.org/officeDocument/2006/relationships/slide" Target="slides/slide9.xml"/><Relationship Id="rId36" Type="http://schemas.openxmlformats.org/officeDocument/2006/relationships/font" Target="fonts/SourceCodePro-regular.fntdata"/><Relationship Id="rId17" Type="http://schemas.openxmlformats.org/officeDocument/2006/relationships/slide" Target="slides/slide12.xml"/><Relationship Id="rId39" Type="http://schemas.openxmlformats.org/officeDocument/2006/relationships/font" Target="fonts/Oswald-bold.fntdata"/><Relationship Id="rId16" Type="http://schemas.openxmlformats.org/officeDocument/2006/relationships/slide" Target="slides/slide11.xml"/><Relationship Id="rId38" Type="http://schemas.openxmlformats.org/officeDocument/2006/relationships/font" Target="fonts/Oswal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Many different types of models were proposed for estimating continuous representations of words, including the well-known Latent Semantic Analysis (LSA) and Latent Dirichlet Allocation (LDA). In this paper, we focus on distributed representations of words learned by neural networks, as it was previously shown that they perform significantly better than LSA for preserving linear regularities among words ; LDA moreover becomes computationally very expensive on large data sets. The NNLM architecture becomes complex for computation between the projection and the hidden layer, as values in the projection layer are dense.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Shape 53"/>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p:txBody>
      </p:sp>
      <p:sp>
        <p:nvSpPr>
          <p:cNvPr id="54" name="Shape 54"/>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Shape 21"/>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Shape 26"/>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Shape 27"/>
          <p:cNvSpPr txBox="1"/>
          <p:nvPr>
            <p:ph idx="1" type="body"/>
          </p:nvPr>
        </p:nvSpPr>
        <p:spPr>
          <a:xfrm>
            <a:off x="3117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2" type="body"/>
          </p:nvPr>
        </p:nvSpPr>
        <p:spPr>
          <a:xfrm>
            <a:off x="48324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Shape 31"/>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Shape 35"/>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Shape 36"/>
          <p:cNvSpPr txBox="1"/>
          <p:nvPr>
            <p:ph idx="1" type="body"/>
          </p:nvPr>
        </p:nvSpPr>
        <p:spPr>
          <a:xfrm>
            <a:off x="311700" y="1618204"/>
            <a:ext cx="2808000" cy="29508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90250" y="528900"/>
            <a:ext cx="5678100" cy="40857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3" name="Shape 43"/>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Shape 44"/>
          <p:cNvSpPr txBox="1"/>
          <p:nvPr>
            <p:ph type="title"/>
          </p:nvPr>
        </p:nvSpPr>
        <p:spPr>
          <a:xfrm>
            <a:off x="265500" y="1078750"/>
            <a:ext cx="4045200" cy="17892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Shape 45"/>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Shape 4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latin typeface="Source Code Pro"/>
                <a:ea typeface="Source Code Pro"/>
                <a:cs typeface="Source Code Pro"/>
                <a:sym typeface="Source Code Pro"/>
              </a:defRPr>
            </a:lvl1pPr>
            <a:lvl2pPr lvl="1" algn="r">
              <a:spcBef>
                <a:spcPts val="0"/>
              </a:spcBef>
              <a:buNone/>
              <a:defRPr sz="1000">
                <a:solidFill>
                  <a:schemeClr val="dk2"/>
                </a:solidFill>
                <a:latin typeface="Source Code Pro"/>
                <a:ea typeface="Source Code Pro"/>
                <a:cs typeface="Source Code Pro"/>
                <a:sym typeface="Source Code Pro"/>
              </a:defRPr>
            </a:lvl2pPr>
            <a:lvl3pPr lvl="2" algn="r">
              <a:spcBef>
                <a:spcPts val="0"/>
              </a:spcBef>
              <a:buNone/>
              <a:defRPr sz="1000">
                <a:solidFill>
                  <a:schemeClr val="dk2"/>
                </a:solidFill>
                <a:latin typeface="Source Code Pro"/>
                <a:ea typeface="Source Code Pro"/>
                <a:cs typeface="Source Code Pro"/>
                <a:sym typeface="Source Code Pro"/>
              </a:defRPr>
            </a:lvl3pPr>
            <a:lvl4pPr lvl="3" algn="r">
              <a:spcBef>
                <a:spcPts val="0"/>
              </a:spcBef>
              <a:buNone/>
              <a:defRPr sz="1000">
                <a:solidFill>
                  <a:schemeClr val="dk2"/>
                </a:solidFill>
                <a:latin typeface="Source Code Pro"/>
                <a:ea typeface="Source Code Pro"/>
                <a:cs typeface="Source Code Pro"/>
                <a:sym typeface="Source Code Pro"/>
              </a:defRPr>
            </a:lvl4pPr>
            <a:lvl5pPr lvl="4" algn="r">
              <a:spcBef>
                <a:spcPts val="0"/>
              </a:spcBef>
              <a:buNone/>
              <a:defRPr sz="1000">
                <a:solidFill>
                  <a:schemeClr val="dk2"/>
                </a:solidFill>
                <a:latin typeface="Source Code Pro"/>
                <a:ea typeface="Source Code Pro"/>
                <a:cs typeface="Source Code Pro"/>
                <a:sym typeface="Source Code Pro"/>
              </a:defRPr>
            </a:lvl5pPr>
            <a:lvl6pPr lvl="5" algn="r">
              <a:spcBef>
                <a:spcPts val="0"/>
              </a:spcBef>
              <a:buNone/>
              <a:defRPr sz="1000">
                <a:solidFill>
                  <a:schemeClr val="dk2"/>
                </a:solidFill>
                <a:latin typeface="Source Code Pro"/>
                <a:ea typeface="Source Code Pro"/>
                <a:cs typeface="Source Code Pro"/>
                <a:sym typeface="Source Code Pro"/>
              </a:defRPr>
            </a:lvl6pPr>
            <a:lvl7pPr lvl="6" algn="r">
              <a:spcBef>
                <a:spcPts val="0"/>
              </a:spcBef>
              <a:buNone/>
              <a:defRPr sz="1000">
                <a:solidFill>
                  <a:schemeClr val="dk2"/>
                </a:solidFill>
                <a:latin typeface="Source Code Pro"/>
                <a:ea typeface="Source Code Pro"/>
                <a:cs typeface="Source Code Pro"/>
                <a:sym typeface="Source Code Pro"/>
              </a:defRPr>
            </a:lvl7pPr>
            <a:lvl8pPr lvl="7" algn="r">
              <a:spcBef>
                <a:spcPts val="0"/>
              </a:spcBef>
              <a:buNone/>
              <a:defRPr sz="1000">
                <a:solidFill>
                  <a:schemeClr val="dk2"/>
                </a:solidFill>
                <a:latin typeface="Source Code Pro"/>
                <a:ea typeface="Source Code Pro"/>
                <a:cs typeface="Source Code Pro"/>
                <a:sym typeface="Source Code Pro"/>
              </a:defRPr>
            </a:lvl8pPr>
            <a:lvl9pPr lvl="8" algn="r">
              <a:spcBef>
                <a:spcPts val="0"/>
              </a:spcBef>
              <a:buNone/>
              <a:defRPr sz="1000">
                <a:solidFill>
                  <a:schemeClr val="dk2"/>
                </a:solidFill>
                <a:latin typeface="Source Code Pro"/>
                <a:ea typeface="Source Code Pro"/>
                <a:cs typeface="Source Code Pro"/>
                <a:sym typeface="Source Code Pro"/>
              </a:defRPr>
            </a:lvl9pPr>
          </a:lstStyle>
          <a:p>
            <a:pPr indent="0" lvl="0" marL="0">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rPr lang="en-GB" sz="4800"/>
              <a:t>Efficient Estimation of Word Representation in Vector Space</a:t>
            </a:r>
            <a:endParaRPr sz="4800"/>
          </a:p>
        </p:txBody>
      </p:sp>
      <p:sp>
        <p:nvSpPr>
          <p:cNvPr id="63" name="Shape 6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GB"/>
              <a:t>Paper presentation by:</a:t>
            </a:r>
            <a:endParaRPr/>
          </a:p>
          <a:p>
            <a:pPr indent="0" lvl="0" marL="0">
              <a:spcBef>
                <a:spcPts val="0"/>
              </a:spcBef>
              <a:spcAft>
                <a:spcPts val="0"/>
              </a:spcAft>
              <a:buNone/>
            </a:pPr>
            <a:r>
              <a:rPr lang="en-GB"/>
              <a:t>Aradhya Chouhan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Dimensionality reduction: (Idea-1)</a:t>
            </a:r>
            <a:endParaRPr/>
          </a:p>
        </p:txBody>
      </p:sp>
      <p:sp>
        <p:nvSpPr>
          <p:cNvPr id="117" name="Shape 117"/>
          <p:cNvSpPr txBox="1"/>
          <p:nvPr>
            <p:ph idx="1" type="body"/>
          </p:nvPr>
        </p:nvSpPr>
        <p:spPr>
          <a:xfrm>
            <a:off x="311700" y="1468825"/>
            <a:ext cx="8520600" cy="3477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Singular value decomposition: X = UΣVt</a:t>
            </a:r>
            <a:endParaRPr/>
          </a:p>
          <a:p>
            <a:pPr indent="0" lvl="0" marL="0">
              <a:spcBef>
                <a:spcPts val="1600"/>
              </a:spcBef>
              <a:spcAft>
                <a:spcPts val="0"/>
              </a:spcAft>
              <a:buNone/>
            </a:pPr>
            <a:r>
              <a:rPr lang="en-GB"/>
              <a:t>	Columns of U contain the eigenvectors of XXt</a:t>
            </a:r>
            <a:endParaRPr/>
          </a:p>
          <a:p>
            <a:pPr indent="0" lvl="0" marL="0">
              <a:spcBef>
                <a:spcPts val="1600"/>
              </a:spcBef>
              <a:spcAft>
                <a:spcPts val="0"/>
              </a:spcAft>
              <a:buNone/>
            </a:pPr>
            <a:r>
              <a:rPr lang="en-GB"/>
              <a:t>	Columns of V contain the eigenvectors of XtX</a:t>
            </a:r>
            <a:endParaRPr/>
          </a:p>
          <a:p>
            <a:pPr indent="0" lvl="0" marL="0" rtl="0">
              <a:spcBef>
                <a:spcPts val="1600"/>
              </a:spcBef>
              <a:spcAft>
                <a:spcPts val="0"/>
              </a:spcAft>
              <a:buNone/>
            </a:pPr>
            <a:r>
              <a:rPr lang="en-GB"/>
              <a:t>	Σ is a diagonal matrix. Diagonal values are eigenvalues</a:t>
            </a:r>
            <a:endParaRPr/>
          </a:p>
          <a:p>
            <a:pPr indent="457200" lvl="0" marL="0" rtl="0">
              <a:spcBef>
                <a:spcPts val="1600"/>
              </a:spcBef>
              <a:spcAft>
                <a:spcPts val="0"/>
              </a:spcAft>
              <a:buNone/>
            </a:pPr>
            <a:r>
              <a:rPr lang="en-GB"/>
              <a:t>Of XtX or XXt.</a:t>
            </a:r>
            <a:endParaRPr/>
          </a:p>
          <a:p>
            <a:pPr indent="0" lvl="0" marL="0">
              <a:spcBef>
                <a:spcPts val="1600"/>
              </a:spcBef>
              <a:spcAft>
                <a:spcPts val="1600"/>
              </a:spcAft>
              <a:buNone/>
            </a:pPr>
            <a:r>
              <a:rPr lang="en-GB"/>
              <a:t>Computational cost in SVD is quadratic for dxn matrix O(dn^2). </a:t>
            </a:r>
            <a:r>
              <a:rPr lang="en-GB"/>
              <a:t>Impractical</a:t>
            </a:r>
            <a:r>
              <a:rPr lang="en-GB"/>
              <a:t> for large datasets.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Dimensionality reduction: (Idea-2)</a:t>
            </a:r>
            <a:endParaRPr/>
          </a:p>
        </p:txBody>
      </p:sp>
      <p:sp>
        <p:nvSpPr>
          <p:cNvPr id="123" name="Shape 123"/>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a:spcBef>
                <a:spcPts val="0"/>
              </a:spcBef>
              <a:spcAft>
                <a:spcPts val="0"/>
              </a:spcAft>
              <a:buSzPts val="1800"/>
              <a:buChar char="●"/>
            </a:pPr>
            <a:r>
              <a:rPr lang="en-GB"/>
              <a:t>Predict surrounding word of every word(word2vec). </a:t>
            </a:r>
            <a:endParaRPr/>
          </a:p>
          <a:p>
            <a:pPr indent="-342900" lvl="0" marL="457200" rtl="0">
              <a:spcBef>
                <a:spcPts val="0"/>
              </a:spcBef>
              <a:spcAft>
                <a:spcPts val="0"/>
              </a:spcAft>
              <a:buSzPts val="1800"/>
              <a:buChar char="●"/>
            </a:pPr>
            <a:r>
              <a:rPr lang="en-GB"/>
              <a:t>Capture co-</a:t>
            </a:r>
            <a:r>
              <a:rPr lang="en-GB"/>
              <a:t>occurrence</a:t>
            </a:r>
            <a:r>
              <a:rPr lang="en-GB"/>
              <a:t> counts directly(GloVe). </a:t>
            </a:r>
            <a:endParaRPr/>
          </a:p>
          <a:p>
            <a:pPr indent="0" lvl="0" marL="0">
              <a:spcBef>
                <a:spcPts val="1600"/>
              </a:spcBef>
              <a:spcAft>
                <a:spcPts val="1600"/>
              </a:spcAft>
              <a:buNone/>
            </a:pPr>
            <a:r>
              <a:rPr lang="en-GB"/>
              <a:t>Fast and can incorporate a new sentence or add a word to vocabulary.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Distribution Hypothesis:</a:t>
            </a:r>
            <a:endParaRPr/>
          </a:p>
        </p:txBody>
      </p:sp>
      <p:sp>
        <p:nvSpPr>
          <p:cNvPr id="129" name="Shape 12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The distribution hypothesis in linguistics is derived from the semantic theory of </a:t>
            </a:r>
            <a:r>
              <a:rPr lang="en-GB"/>
              <a:t>language</a:t>
            </a:r>
            <a:r>
              <a:rPr lang="en-GB"/>
              <a:t> usage. </a:t>
            </a:r>
            <a:endParaRPr/>
          </a:p>
          <a:p>
            <a:pPr indent="0" lvl="0" marL="0">
              <a:spcBef>
                <a:spcPts val="1600"/>
              </a:spcBef>
              <a:spcAft>
                <a:spcPts val="0"/>
              </a:spcAft>
              <a:buNone/>
            </a:pPr>
            <a:r>
              <a:rPr lang="en-GB" sz="1400"/>
              <a:t>“</a:t>
            </a:r>
            <a:r>
              <a:rPr i="1" lang="en-GB" sz="1400"/>
              <a:t>Words that are used and occur in the same context tend to purport similar meaning.</a:t>
            </a:r>
            <a:r>
              <a:rPr lang="en-GB" sz="1400"/>
              <a:t>”</a:t>
            </a:r>
            <a:r>
              <a:rPr lang="en-GB"/>
              <a:t> → </a:t>
            </a:r>
            <a:r>
              <a:rPr lang="en-GB" sz="1200"/>
              <a:t>Harris.Z (1954)</a:t>
            </a:r>
            <a:r>
              <a:rPr lang="en-GB"/>
              <a:t> </a:t>
            </a:r>
            <a:r>
              <a:rPr lang="en-GB" sz="1000"/>
              <a:t>Distributional Structures</a:t>
            </a:r>
            <a:endParaRPr sz="1000"/>
          </a:p>
          <a:p>
            <a:pPr indent="0" lvl="0" marL="0">
              <a:spcBef>
                <a:spcPts val="1600"/>
              </a:spcBef>
              <a:spcAft>
                <a:spcPts val="1600"/>
              </a:spcAft>
              <a:buNone/>
            </a:pPr>
            <a:r>
              <a:rPr lang="en-GB" sz="1400"/>
              <a:t>“A word is </a:t>
            </a:r>
            <a:r>
              <a:rPr lang="en-GB" sz="1400"/>
              <a:t>characterized by the company it keeps.</a:t>
            </a:r>
            <a:r>
              <a:rPr lang="en-GB" sz="1400"/>
              <a:t>” → </a:t>
            </a:r>
            <a:r>
              <a:rPr lang="en-GB" sz="1200"/>
              <a:t>J.R. Firth (1957) </a:t>
            </a:r>
            <a:r>
              <a:rPr lang="en-GB" sz="1000"/>
              <a:t>A Synopsis of </a:t>
            </a:r>
            <a:r>
              <a:rPr lang="en-GB" sz="1000"/>
              <a:t>linguistics</a:t>
            </a:r>
            <a:r>
              <a:rPr lang="en-GB" sz="1000"/>
              <a:t> theory</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Co-</a:t>
            </a:r>
            <a:r>
              <a:rPr lang="en-GB"/>
              <a:t>occurrence</a:t>
            </a:r>
            <a:r>
              <a:rPr lang="en-GB"/>
              <a:t> matrix:</a:t>
            </a:r>
            <a:endParaRPr/>
          </a:p>
        </p:txBody>
      </p:sp>
      <p:sp>
        <p:nvSpPr>
          <p:cNvPr id="135" name="Shape 13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All the models we will see use the idea of co-</a:t>
            </a:r>
            <a:r>
              <a:rPr lang="en-GB"/>
              <a:t>occurrence</a:t>
            </a:r>
            <a:r>
              <a:rPr lang="en-GB"/>
              <a:t> implicitly or explicitly. Co- occurrence can be seen as an indicator of semantic proximity of words.</a:t>
            </a:r>
            <a:endParaRPr/>
          </a:p>
          <a:p>
            <a:pPr indent="0" lvl="0" marL="0">
              <a:spcBef>
                <a:spcPts val="1600"/>
              </a:spcBef>
              <a:spcAft>
                <a:spcPts val="0"/>
              </a:spcAft>
              <a:buNone/>
            </a:pPr>
            <a:r>
              <a:rPr lang="en-GB"/>
              <a:t>“</a:t>
            </a:r>
            <a:r>
              <a:rPr i="1" lang="en-GB"/>
              <a:t>Silence is the language of Gods, all else is poor translation.</a:t>
            </a:r>
            <a:r>
              <a:rPr lang="en-GB"/>
              <a:t>” → </a:t>
            </a:r>
            <a:r>
              <a:rPr lang="en-GB" sz="1200"/>
              <a:t>Rumi(1207-1273)</a:t>
            </a:r>
            <a:endParaRPr sz="1200"/>
          </a:p>
          <a:p>
            <a:pPr indent="0" lvl="0" marL="0">
              <a:spcBef>
                <a:spcPts val="1600"/>
              </a:spcBef>
              <a:spcAft>
                <a:spcPts val="1600"/>
              </a:spcAft>
              <a:buNone/>
            </a:pPr>
            <a:r>
              <a:rPr lang="en-GB" sz="1200"/>
              <a:t>Vocabulary → silence, is, the, language, of, gods, all, else, poor, translation</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graphicFrame>
        <p:nvGraphicFramePr>
          <p:cNvPr id="140" name="Shape 140"/>
          <p:cNvGraphicFramePr/>
          <p:nvPr/>
        </p:nvGraphicFramePr>
        <p:xfrm>
          <a:off x="1245525" y="373375"/>
          <a:ext cx="3000000" cy="3000000"/>
        </p:xfrm>
        <a:graphic>
          <a:graphicData uri="http://schemas.openxmlformats.org/drawingml/2006/table">
            <a:tbl>
              <a:tblPr>
                <a:noFill/>
                <a:tableStyleId>{1B209440-6D41-422E-B0A6-FF0D7052AFE1}</a:tableStyleId>
              </a:tblPr>
              <a:tblGrid>
                <a:gridCol w="745975"/>
                <a:gridCol w="607200"/>
                <a:gridCol w="394800"/>
                <a:gridCol w="382850"/>
                <a:gridCol w="657875"/>
                <a:gridCol w="382850"/>
                <a:gridCol w="514250"/>
                <a:gridCol w="399600"/>
                <a:gridCol w="543225"/>
                <a:gridCol w="847350"/>
                <a:gridCol w="1067000"/>
              </a:tblGrid>
              <a:tr h="400225">
                <a:tc>
                  <a:txBody>
                    <a:bodyPr>
                      <a:noAutofit/>
                    </a:bodyPr>
                    <a:lstStyle/>
                    <a:p>
                      <a:pPr indent="0" lvl="0" marL="0" rt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rPr lang="en-GB" sz="900"/>
                        <a:t>silence</a:t>
                      </a:r>
                      <a:endParaRPr sz="900"/>
                    </a:p>
                  </a:txBody>
                  <a:tcPr marT="91425" marB="91425" marR="91425" marL="91425"/>
                </a:tc>
                <a:tc>
                  <a:txBody>
                    <a:bodyPr>
                      <a:noAutofit/>
                    </a:bodyPr>
                    <a:lstStyle/>
                    <a:p>
                      <a:pPr indent="0" lvl="0" marL="0">
                        <a:spcBef>
                          <a:spcPts val="0"/>
                        </a:spcBef>
                        <a:spcAft>
                          <a:spcPts val="0"/>
                        </a:spcAft>
                        <a:buNone/>
                      </a:pPr>
                      <a:r>
                        <a:rPr lang="en-GB" sz="900"/>
                        <a:t>is</a:t>
                      </a:r>
                      <a:endParaRPr sz="900"/>
                    </a:p>
                  </a:txBody>
                  <a:tcPr marT="91425" marB="91425" marR="91425" marL="91425"/>
                </a:tc>
                <a:tc>
                  <a:txBody>
                    <a:bodyPr>
                      <a:noAutofit/>
                    </a:bodyPr>
                    <a:lstStyle/>
                    <a:p>
                      <a:pPr indent="0" lvl="0" marL="0">
                        <a:spcBef>
                          <a:spcPts val="0"/>
                        </a:spcBef>
                        <a:spcAft>
                          <a:spcPts val="0"/>
                        </a:spcAft>
                        <a:buNone/>
                      </a:pPr>
                      <a:r>
                        <a:rPr lang="en-GB" sz="900"/>
                        <a:t>the</a:t>
                      </a:r>
                      <a:endParaRPr sz="900"/>
                    </a:p>
                  </a:txBody>
                  <a:tcPr marT="91425" marB="91425" marR="91425" marL="91425"/>
                </a:tc>
                <a:tc>
                  <a:txBody>
                    <a:bodyPr>
                      <a:noAutofit/>
                    </a:bodyPr>
                    <a:lstStyle/>
                    <a:p>
                      <a:pPr indent="0" lvl="0" marL="0">
                        <a:spcBef>
                          <a:spcPts val="0"/>
                        </a:spcBef>
                        <a:spcAft>
                          <a:spcPts val="0"/>
                        </a:spcAft>
                        <a:buNone/>
                      </a:pPr>
                      <a:r>
                        <a:rPr lang="en-GB" sz="900"/>
                        <a:t>language</a:t>
                      </a:r>
                      <a:endParaRPr sz="900"/>
                    </a:p>
                  </a:txBody>
                  <a:tcPr marT="91425" marB="91425" marR="91425" marL="91425"/>
                </a:tc>
                <a:tc>
                  <a:txBody>
                    <a:bodyPr>
                      <a:noAutofit/>
                    </a:bodyPr>
                    <a:lstStyle/>
                    <a:p>
                      <a:pPr indent="0" lvl="0" marL="0">
                        <a:spcBef>
                          <a:spcPts val="0"/>
                        </a:spcBef>
                        <a:spcAft>
                          <a:spcPts val="0"/>
                        </a:spcAft>
                        <a:buNone/>
                      </a:pPr>
                      <a:r>
                        <a:rPr lang="en-GB" sz="900"/>
                        <a:t>of</a:t>
                      </a:r>
                      <a:endParaRPr sz="900"/>
                    </a:p>
                  </a:txBody>
                  <a:tcPr marT="91425" marB="91425" marR="91425" marL="91425"/>
                </a:tc>
                <a:tc>
                  <a:txBody>
                    <a:bodyPr>
                      <a:noAutofit/>
                    </a:bodyPr>
                    <a:lstStyle/>
                    <a:p>
                      <a:pPr indent="0" lvl="0" marL="0">
                        <a:spcBef>
                          <a:spcPts val="0"/>
                        </a:spcBef>
                        <a:spcAft>
                          <a:spcPts val="0"/>
                        </a:spcAft>
                        <a:buNone/>
                      </a:pPr>
                      <a:r>
                        <a:rPr lang="en-GB" sz="900"/>
                        <a:t>gods</a:t>
                      </a:r>
                      <a:endParaRPr sz="900"/>
                    </a:p>
                  </a:txBody>
                  <a:tcPr marT="91425" marB="91425" marR="91425" marL="91425"/>
                </a:tc>
                <a:tc>
                  <a:txBody>
                    <a:bodyPr>
                      <a:noAutofit/>
                    </a:bodyPr>
                    <a:lstStyle/>
                    <a:p>
                      <a:pPr indent="0" lvl="0" marL="0">
                        <a:spcBef>
                          <a:spcPts val="0"/>
                        </a:spcBef>
                        <a:spcAft>
                          <a:spcPts val="0"/>
                        </a:spcAft>
                        <a:buNone/>
                      </a:pPr>
                      <a:r>
                        <a:rPr lang="en-GB" sz="900"/>
                        <a:t>all</a:t>
                      </a:r>
                      <a:endParaRPr sz="900"/>
                    </a:p>
                  </a:txBody>
                  <a:tcPr marT="91425" marB="91425" marR="91425" marL="91425"/>
                </a:tc>
                <a:tc>
                  <a:txBody>
                    <a:bodyPr>
                      <a:noAutofit/>
                    </a:bodyPr>
                    <a:lstStyle/>
                    <a:p>
                      <a:pPr indent="0" lvl="0" marL="0">
                        <a:spcBef>
                          <a:spcPts val="0"/>
                        </a:spcBef>
                        <a:spcAft>
                          <a:spcPts val="0"/>
                        </a:spcAft>
                        <a:buNone/>
                      </a:pPr>
                      <a:r>
                        <a:rPr lang="en-GB" sz="900"/>
                        <a:t>else</a:t>
                      </a:r>
                      <a:endParaRPr sz="900"/>
                    </a:p>
                  </a:txBody>
                  <a:tcPr marT="91425" marB="91425" marR="91425" marL="91425"/>
                </a:tc>
                <a:tc>
                  <a:txBody>
                    <a:bodyPr>
                      <a:noAutofit/>
                    </a:bodyPr>
                    <a:lstStyle/>
                    <a:p>
                      <a:pPr indent="0" lvl="0" marL="0">
                        <a:spcBef>
                          <a:spcPts val="0"/>
                        </a:spcBef>
                        <a:spcAft>
                          <a:spcPts val="0"/>
                        </a:spcAft>
                        <a:buNone/>
                      </a:pPr>
                      <a:r>
                        <a:rPr lang="en-GB" sz="900"/>
                        <a:t>poor</a:t>
                      </a:r>
                      <a:endParaRPr sz="900"/>
                    </a:p>
                  </a:txBody>
                  <a:tcPr marT="91425" marB="91425" marR="91425" marL="91425"/>
                </a:tc>
                <a:tc>
                  <a:txBody>
                    <a:bodyPr>
                      <a:noAutofit/>
                    </a:bodyPr>
                    <a:lstStyle/>
                    <a:p>
                      <a:pPr indent="0" lvl="0" marL="0">
                        <a:spcBef>
                          <a:spcPts val="0"/>
                        </a:spcBef>
                        <a:spcAft>
                          <a:spcPts val="0"/>
                        </a:spcAft>
                        <a:buNone/>
                      </a:pPr>
                      <a:r>
                        <a:rPr lang="en-GB" sz="900"/>
                        <a:t>translation</a:t>
                      </a:r>
                      <a:endParaRPr sz="900"/>
                    </a:p>
                  </a:txBody>
                  <a:tcPr marT="91425" marB="91425" marR="91425" marL="91425"/>
                </a:tc>
              </a:tr>
              <a:tr h="364325">
                <a:tc>
                  <a:txBody>
                    <a:bodyPr>
                      <a:noAutofit/>
                    </a:bodyPr>
                    <a:lstStyle/>
                    <a:p>
                      <a:pPr indent="0" lvl="0" marL="0">
                        <a:spcBef>
                          <a:spcPts val="0"/>
                        </a:spcBef>
                        <a:spcAft>
                          <a:spcPts val="0"/>
                        </a:spcAft>
                        <a:buNone/>
                      </a:pPr>
                      <a:r>
                        <a:rPr lang="en-GB" sz="900"/>
                        <a:t>silence</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r>
              <a:tr h="364325">
                <a:tc>
                  <a:txBody>
                    <a:bodyPr>
                      <a:noAutofit/>
                    </a:bodyPr>
                    <a:lstStyle/>
                    <a:p>
                      <a:pPr indent="0" lvl="0" marL="0">
                        <a:spcBef>
                          <a:spcPts val="0"/>
                        </a:spcBef>
                        <a:spcAft>
                          <a:spcPts val="0"/>
                        </a:spcAft>
                        <a:buNone/>
                      </a:pPr>
                      <a:r>
                        <a:rPr lang="en-GB" sz="900"/>
                        <a:t>is</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r>
              <a:tr h="400225">
                <a:tc>
                  <a:txBody>
                    <a:bodyPr>
                      <a:noAutofit/>
                    </a:bodyPr>
                    <a:lstStyle/>
                    <a:p>
                      <a:pPr indent="0" lvl="0" marL="0">
                        <a:spcBef>
                          <a:spcPts val="0"/>
                        </a:spcBef>
                        <a:spcAft>
                          <a:spcPts val="0"/>
                        </a:spcAft>
                        <a:buNone/>
                      </a:pPr>
                      <a:r>
                        <a:rPr lang="en-GB" sz="900"/>
                        <a:t>the</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r>
              <a:tr h="364325">
                <a:tc>
                  <a:txBody>
                    <a:bodyPr>
                      <a:noAutofit/>
                    </a:bodyPr>
                    <a:lstStyle/>
                    <a:p>
                      <a:pPr indent="0" lvl="0" marL="0">
                        <a:spcBef>
                          <a:spcPts val="0"/>
                        </a:spcBef>
                        <a:spcAft>
                          <a:spcPts val="0"/>
                        </a:spcAft>
                        <a:buNone/>
                      </a:pPr>
                      <a:r>
                        <a:rPr lang="en-GB" sz="900"/>
                        <a:t>language</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r>
              <a:tr h="364325">
                <a:tc>
                  <a:txBody>
                    <a:bodyPr>
                      <a:noAutofit/>
                    </a:bodyPr>
                    <a:lstStyle/>
                    <a:p>
                      <a:pPr indent="0" lvl="0" marL="0">
                        <a:spcBef>
                          <a:spcPts val="0"/>
                        </a:spcBef>
                        <a:spcAft>
                          <a:spcPts val="0"/>
                        </a:spcAft>
                        <a:buNone/>
                      </a:pPr>
                      <a:r>
                        <a:rPr lang="en-GB" sz="900"/>
                        <a:t>of</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r>
              <a:tr h="364325">
                <a:tc>
                  <a:txBody>
                    <a:bodyPr>
                      <a:noAutofit/>
                    </a:bodyPr>
                    <a:lstStyle/>
                    <a:p>
                      <a:pPr indent="0" lvl="0" marL="0">
                        <a:spcBef>
                          <a:spcPts val="0"/>
                        </a:spcBef>
                        <a:spcAft>
                          <a:spcPts val="0"/>
                        </a:spcAft>
                        <a:buNone/>
                      </a:pPr>
                      <a:r>
                        <a:rPr lang="en-GB" sz="900"/>
                        <a:t>gods</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r>
              <a:tr h="364325">
                <a:tc>
                  <a:txBody>
                    <a:bodyPr>
                      <a:noAutofit/>
                    </a:bodyPr>
                    <a:lstStyle/>
                    <a:p>
                      <a:pPr indent="0" lvl="0" marL="0">
                        <a:spcBef>
                          <a:spcPts val="0"/>
                        </a:spcBef>
                        <a:spcAft>
                          <a:spcPts val="0"/>
                        </a:spcAft>
                        <a:buNone/>
                      </a:pPr>
                      <a:r>
                        <a:rPr lang="en-GB" sz="900"/>
                        <a:t>all</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r>
              <a:tr h="364325">
                <a:tc>
                  <a:txBody>
                    <a:bodyPr>
                      <a:noAutofit/>
                    </a:bodyPr>
                    <a:lstStyle/>
                    <a:p>
                      <a:pPr indent="0" lvl="0" marL="0">
                        <a:spcBef>
                          <a:spcPts val="0"/>
                        </a:spcBef>
                        <a:spcAft>
                          <a:spcPts val="0"/>
                        </a:spcAft>
                        <a:buNone/>
                      </a:pPr>
                      <a:r>
                        <a:rPr lang="en-GB" sz="900"/>
                        <a:t>else</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r>
              <a:tr h="364325">
                <a:tc>
                  <a:txBody>
                    <a:bodyPr>
                      <a:noAutofit/>
                    </a:bodyPr>
                    <a:lstStyle/>
                    <a:p>
                      <a:pPr indent="0" lvl="0" marL="0">
                        <a:spcBef>
                          <a:spcPts val="0"/>
                        </a:spcBef>
                        <a:spcAft>
                          <a:spcPts val="0"/>
                        </a:spcAft>
                        <a:buNone/>
                      </a:pPr>
                      <a:r>
                        <a:rPr lang="en-GB" sz="900"/>
                        <a:t>poor</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1</a:t>
                      </a:r>
                      <a:endParaRPr/>
                    </a:p>
                  </a:txBody>
                  <a:tcPr marT="91425" marB="91425" marR="91425" marL="91425"/>
                </a:tc>
              </a:tr>
              <a:tr h="531100">
                <a:tc>
                  <a:txBody>
                    <a:bodyPr>
                      <a:noAutofit/>
                    </a:bodyPr>
                    <a:lstStyle/>
                    <a:p>
                      <a:pPr indent="0" lvl="0" marL="0">
                        <a:spcBef>
                          <a:spcPts val="0"/>
                        </a:spcBef>
                        <a:spcAft>
                          <a:spcPts val="0"/>
                        </a:spcAft>
                        <a:buNone/>
                      </a:pPr>
                      <a:r>
                        <a:rPr lang="en-GB" sz="900"/>
                        <a:t>translation</a:t>
                      </a:r>
                      <a:endParaRPr sz="900"/>
                    </a:p>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c>
                  <a:txBody>
                    <a:bodyPr>
                      <a:noAutofit/>
                    </a:bodyPr>
                    <a:lstStyle/>
                    <a:p>
                      <a:pPr indent="0" lvl="0" marL="0">
                        <a:spcBef>
                          <a:spcPts val="0"/>
                        </a:spcBef>
                        <a:spcAft>
                          <a:spcPts val="0"/>
                        </a:spcAft>
                        <a:buNone/>
                      </a:pPr>
                      <a:r>
                        <a:rPr lang="en-GB"/>
                        <a:t>0</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Neural Network Language Model Architecture:</a:t>
            </a:r>
            <a:endParaRPr/>
          </a:p>
        </p:txBody>
      </p:sp>
      <p:pic>
        <p:nvPicPr>
          <p:cNvPr id="146" name="Shape 146"/>
          <p:cNvPicPr preferRelativeResize="0"/>
          <p:nvPr/>
        </p:nvPicPr>
        <p:blipFill rotWithShape="1">
          <a:blip r:embed="rId3">
            <a:alphaModFix/>
          </a:blip>
          <a:srcRect b="0" l="0" r="0" t="25600"/>
          <a:stretch/>
        </p:blipFill>
        <p:spPr>
          <a:xfrm>
            <a:off x="2045425" y="1506650"/>
            <a:ext cx="5420028" cy="30242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Feedforward </a:t>
            </a:r>
            <a:r>
              <a:rPr lang="en-GB"/>
              <a:t>NNLM:</a:t>
            </a:r>
            <a:r>
              <a:rPr lang="en-GB"/>
              <a:t> </a:t>
            </a:r>
            <a:endParaRPr/>
          </a:p>
        </p:txBody>
      </p:sp>
      <p:pic>
        <p:nvPicPr>
          <p:cNvPr id="152" name="Shape 152"/>
          <p:cNvPicPr preferRelativeResize="0"/>
          <p:nvPr/>
        </p:nvPicPr>
        <p:blipFill>
          <a:blip r:embed="rId3">
            <a:alphaModFix/>
          </a:blip>
          <a:stretch>
            <a:fillRect/>
          </a:stretch>
        </p:blipFill>
        <p:spPr>
          <a:xfrm>
            <a:off x="1490663" y="1515150"/>
            <a:ext cx="6162675" cy="3371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NNLM Architectures:</a:t>
            </a:r>
            <a:endParaRPr/>
          </a:p>
        </p:txBody>
      </p:sp>
      <p:sp>
        <p:nvSpPr>
          <p:cNvPr id="158" name="Shape 15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Feedforward Neural Net Language Model (NNLM):</a:t>
            </a:r>
            <a:endParaRPr/>
          </a:p>
          <a:p>
            <a:pPr indent="0" lvl="0" marL="0" rtl="0">
              <a:spcBef>
                <a:spcPts val="1600"/>
              </a:spcBef>
              <a:spcAft>
                <a:spcPts val="0"/>
              </a:spcAft>
              <a:buNone/>
            </a:pPr>
            <a:r>
              <a:rPr lang="en-GB"/>
              <a:t>	Complexity:Q = N × D + N × D × H + H × V</a:t>
            </a:r>
            <a:endParaRPr/>
          </a:p>
          <a:p>
            <a:pPr indent="0" lvl="0" marL="0" rtl="0">
              <a:spcBef>
                <a:spcPts val="1600"/>
              </a:spcBef>
              <a:spcAft>
                <a:spcPts val="0"/>
              </a:spcAft>
              <a:buNone/>
            </a:pPr>
            <a:r>
              <a:rPr lang="en-GB"/>
              <a:t>	</a:t>
            </a:r>
            <a:r>
              <a:rPr lang="en-GB" sz="1400"/>
              <a:t>V is size of the vocabulary</a:t>
            </a:r>
            <a:endParaRPr sz="1400"/>
          </a:p>
          <a:p>
            <a:pPr indent="457200" lvl="0" marL="0" rtl="0">
              <a:spcBef>
                <a:spcPts val="1600"/>
              </a:spcBef>
              <a:spcAft>
                <a:spcPts val="0"/>
              </a:spcAft>
              <a:buNone/>
            </a:pPr>
            <a:r>
              <a:rPr lang="en-GB" sz="1400"/>
              <a:t>N is previous words are encoded using 1-of-V coding</a:t>
            </a:r>
            <a:endParaRPr sz="1400"/>
          </a:p>
          <a:p>
            <a:pPr indent="457200" lvl="0" marL="0" rtl="0">
              <a:spcBef>
                <a:spcPts val="1600"/>
              </a:spcBef>
              <a:spcAft>
                <a:spcPts val="0"/>
              </a:spcAft>
              <a:buNone/>
            </a:pPr>
            <a:r>
              <a:rPr lang="en-GB" sz="1400"/>
              <a:t>H is hidden layer size </a:t>
            </a:r>
            <a:endParaRPr sz="1400"/>
          </a:p>
          <a:p>
            <a:pPr indent="457200" lvl="0" marL="0" rtl="0">
              <a:spcBef>
                <a:spcPts val="1600"/>
              </a:spcBef>
              <a:spcAft>
                <a:spcPts val="0"/>
              </a:spcAft>
              <a:buNone/>
            </a:pPr>
            <a:r>
              <a:rPr lang="en-GB" sz="1400"/>
              <a:t>D is dimensionality of projection layer. </a:t>
            </a:r>
            <a:endParaRPr sz="1400"/>
          </a:p>
          <a:p>
            <a:pPr indent="457200" lvl="0" marL="0" rtl="0">
              <a:spcBef>
                <a:spcPts val="1600"/>
              </a:spcBef>
              <a:spcAft>
                <a:spcPts val="1600"/>
              </a:spcAft>
              <a:buNone/>
            </a:pPr>
            <a:r>
              <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Recurrent NNLM:</a:t>
            </a:r>
            <a:endParaRPr/>
          </a:p>
        </p:txBody>
      </p:sp>
      <p:pic>
        <p:nvPicPr>
          <p:cNvPr id="164" name="Shape 164"/>
          <p:cNvPicPr preferRelativeResize="0"/>
          <p:nvPr/>
        </p:nvPicPr>
        <p:blipFill rotWithShape="1">
          <a:blip r:embed="rId3">
            <a:alphaModFix/>
          </a:blip>
          <a:srcRect b="0" l="0" r="2789" t="0"/>
          <a:stretch/>
        </p:blipFill>
        <p:spPr>
          <a:xfrm>
            <a:off x="3039838" y="1590150"/>
            <a:ext cx="3064324" cy="3332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NNLM</a:t>
            </a:r>
            <a:r>
              <a:rPr lang="en-GB"/>
              <a:t> Architectures:</a:t>
            </a:r>
            <a:endParaRPr/>
          </a:p>
        </p:txBody>
      </p:sp>
      <p:sp>
        <p:nvSpPr>
          <p:cNvPr id="170" name="Shape 170"/>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 Recurrent Neural Net Language Model (RNNLM):</a:t>
            </a:r>
            <a:endParaRPr/>
          </a:p>
          <a:p>
            <a:pPr indent="0" lvl="0" marL="0" rtl="0">
              <a:spcBef>
                <a:spcPts val="1600"/>
              </a:spcBef>
              <a:spcAft>
                <a:spcPts val="0"/>
              </a:spcAft>
              <a:buNone/>
            </a:pPr>
            <a:r>
              <a:rPr lang="en-GB"/>
              <a:t>	Complexity: Q = H × H + H × V</a:t>
            </a:r>
            <a:endParaRPr/>
          </a:p>
          <a:p>
            <a:pPr indent="457200" lvl="0" marL="0" rtl="0">
              <a:spcBef>
                <a:spcPts val="1600"/>
              </a:spcBef>
              <a:spcAft>
                <a:spcPts val="0"/>
              </a:spcAft>
              <a:buNone/>
            </a:pPr>
            <a:r>
              <a:rPr lang="en-GB" sz="1400"/>
              <a:t>H  is dimensionality of the hidden layer </a:t>
            </a:r>
            <a:endParaRPr sz="1400"/>
          </a:p>
          <a:p>
            <a:pPr indent="457200" lvl="0" marL="0">
              <a:spcBef>
                <a:spcPts val="1600"/>
              </a:spcBef>
              <a:spcAft>
                <a:spcPts val="1600"/>
              </a:spcAft>
              <a:buNone/>
            </a:pPr>
            <a:r>
              <a:rPr lang="en-GB" sz="1400"/>
              <a:t>V is the size of vocabulary</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Authors:</a:t>
            </a:r>
            <a:endParaRPr/>
          </a:p>
        </p:txBody>
      </p:sp>
      <p:sp>
        <p:nvSpPr>
          <p:cNvPr id="69" name="Shape 6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GB"/>
              <a:t>Tomas Mikolov(Google Inc.)</a:t>
            </a:r>
            <a:endParaRPr/>
          </a:p>
          <a:p>
            <a:pPr indent="0" lvl="0" marL="0">
              <a:spcBef>
                <a:spcPts val="1600"/>
              </a:spcBef>
              <a:spcAft>
                <a:spcPts val="0"/>
              </a:spcAft>
              <a:buNone/>
            </a:pPr>
            <a:r>
              <a:rPr lang="en-GB"/>
              <a:t>Kai Chen</a:t>
            </a:r>
            <a:r>
              <a:rPr lang="en-GB"/>
              <a:t>(Google Inc.)</a:t>
            </a:r>
            <a:endParaRPr/>
          </a:p>
          <a:p>
            <a:pPr indent="0" lvl="0" marL="0">
              <a:spcBef>
                <a:spcPts val="1600"/>
              </a:spcBef>
              <a:spcAft>
                <a:spcPts val="0"/>
              </a:spcAft>
              <a:buNone/>
            </a:pPr>
            <a:r>
              <a:rPr lang="en-GB"/>
              <a:t>Greg Corrado</a:t>
            </a:r>
            <a:r>
              <a:rPr lang="en-GB"/>
              <a:t>(Google Inc.)</a:t>
            </a:r>
            <a:endParaRPr/>
          </a:p>
          <a:p>
            <a:pPr indent="0" lvl="0" marL="0">
              <a:spcBef>
                <a:spcPts val="1600"/>
              </a:spcBef>
              <a:spcAft>
                <a:spcPts val="1600"/>
              </a:spcAft>
              <a:buNone/>
            </a:pPr>
            <a:r>
              <a:rPr lang="en-GB"/>
              <a:t>Jeffrey Dean</a:t>
            </a:r>
            <a:r>
              <a:rPr lang="en-GB"/>
              <a:t>(Google Inc.)</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New Log-linear Models:</a:t>
            </a:r>
            <a:endParaRPr/>
          </a:p>
        </p:txBody>
      </p:sp>
      <p:sp>
        <p:nvSpPr>
          <p:cNvPr id="176" name="Shape 176"/>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Continuous bag-of-words</a:t>
            </a:r>
            <a:endParaRPr/>
          </a:p>
          <a:p>
            <a:pPr indent="-342900" lvl="0" marL="457200">
              <a:spcBef>
                <a:spcPts val="0"/>
              </a:spcBef>
              <a:spcAft>
                <a:spcPts val="0"/>
              </a:spcAft>
              <a:buSzPts val="1800"/>
              <a:buChar char="●"/>
            </a:pPr>
            <a:r>
              <a:rPr lang="en-GB"/>
              <a:t>The first proposed architecture is similar to the feedforward NNLM, where the non-linear hidden layer is removed and the projection layer is shared for all words (not just the projection matrix); thus, all words get projected into the same position (their vectors are averaged).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 New Log-linear Models:</a:t>
            </a:r>
            <a:endParaRPr/>
          </a:p>
        </p:txBody>
      </p:sp>
      <p:sp>
        <p:nvSpPr>
          <p:cNvPr id="182" name="Shape 18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Continuous bag-of-words:</a:t>
            </a:r>
            <a:endParaRPr/>
          </a:p>
          <a:p>
            <a:pPr indent="0" lvl="0" marL="0" rtl="0">
              <a:spcBef>
                <a:spcPts val="1600"/>
              </a:spcBef>
              <a:spcAft>
                <a:spcPts val="0"/>
              </a:spcAft>
              <a:buNone/>
            </a:pPr>
            <a:r>
              <a:rPr lang="en-GB"/>
              <a:t>	Training complexity </a:t>
            </a:r>
            <a:endParaRPr/>
          </a:p>
          <a:p>
            <a:pPr indent="457200" lvl="0" marL="0">
              <a:spcBef>
                <a:spcPts val="1600"/>
              </a:spcBef>
              <a:spcAft>
                <a:spcPts val="1600"/>
              </a:spcAft>
              <a:buNone/>
            </a:pPr>
            <a:r>
              <a:rPr lang="en-GB"/>
              <a:t>Q = N × D + D × log(V)</a:t>
            </a:r>
            <a:endParaRPr/>
          </a:p>
        </p:txBody>
      </p:sp>
      <p:pic>
        <p:nvPicPr>
          <p:cNvPr id="183" name="Shape 183"/>
          <p:cNvPicPr preferRelativeResize="0"/>
          <p:nvPr/>
        </p:nvPicPr>
        <p:blipFill>
          <a:blip r:embed="rId3">
            <a:alphaModFix/>
          </a:blip>
          <a:stretch>
            <a:fillRect/>
          </a:stretch>
        </p:blipFill>
        <p:spPr>
          <a:xfrm>
            <a:off x="5712400" y="1468825"/>
            <a:ext cx="3119888" cy="36746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New Log-linear Models:</a:t>
            </a:r>
            <a:endParaRPr/>
          </a:p>
        </p:txBody>
      </p:sp>
      <p:sp>
        <p:nvSpPr>
          <p:cNvPr id="189" name="Shape 18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Continuous skip-gram</a:t>
            </a:r>
            <a:endParaRPr/>
          </a:p>
          <a:p>
            <a:pPr indent="-342900" lvl="0" marL="457200">
              <a:spcBef>
                <a:spcPts val="0"/>
              </a:spcBef>
              <a:spcAft>
                <a:spcPts val="0"/>
              </a:spcAft>
              <a:buSzPts val="1800"/>
              <a:buChar char="●"/>
            </a:pPr>
            <a:r>
              <a:rPr lang="en-GB"/>
              <a:t>The second architecture is similar to CBOW, but instead of predicting the current word based on the context, it tries to maximize classification of a word based on another word in the same sentence. More precisely, we use each current word as an input to a log-linear classifier with continuous projection layer, and predict words within a certain range before and after the current word.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New Log-linear Models:</a:t>
            </a:r>
            <a:endParaRPr/>
          </a:p>
        </p:txBody>
      </p:sp>
      <p:sp>
        <p:nvSpPr>
          <p:cNvPr id="195" name="Shape 19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 Continuous Skip-gram Model:</a:t>
            </a:r>
            <a:endParaRPr/>
          </a:p>
          <a:p>
            <a:pPr indent="0" lvl="0" marL="0" rtl="0">
              <a:spcBef>
                <a:spcPts val="1600"/>
              </a:spcBef>
              <a:spcAft>
                <a:spcPts val="0"/>
              </a:spcAft>
              <a:buNone/>
            </a:pPr>
            <a:r>
              <a:rPr lang="en-GB"/>
              <a:t>	Training complexity</a:t>
            </a:r>
            <a:endParaRPr/>
          </a:p>
          <a:p>
            <a:pPr indent="0" lvl="0" marL="0">
              <a:spcBef>
                <a:spcPts val="1600"/>
              </a:spcBef>
              <a:spcAft>
                <a:spcPts val="1600"/>
              </a:spcAft>
              <a:buNone/>
            </a:pPr>
            <a:r>
              <a:rPr lang="en-GB"/>
              <a:t>	Q = C × (D + D × log(V))</a:t>
            </a:r>
            <a:endParaRPr/>
          </a:p>
        </p:txBody>
      </p:sp>
      <p:pic>
        <p:nvPicPr>
          <p:cNvPr id="196" name="Shape 196"/>
          <p:cNvPicPr preferRelativeResize="0"/>
          <p:nvPr/>
        </p:nvPicPr>
        <p:blipFill>
          <a:blip r:embed="rId3">
            <a:alphaModFix/>
          </a:blip>
          <a:stretch>
            <a:fillRect/>
          </a:stretch>
        </p:blipFill>
        <p:spPr>
          <a:xfrm>
            <a:off x="5752175" y="1468825"/>
            <a:ext cx="2801038" cy="36413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Task Description:</a:t>
            </a:r>
            <a:endParaRPr/>
          </a:p>
        </p:txBody>
      </p:sp>
      <p:sp>
        <p:nvSpPr>
          <p:cNvPr id="202" name="Shape 20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Defined a comprehensive test set that contains five types of semantic questions, and nine types of syntactic questions.</a:t>
            </a:r>
            <a:endParaRPr/>
          </a:p>
          <a:p>
            <a:pPr indent="-342900" lvl="0" marL="457200" rtl="0">
              <a:spcBef>
                <a:spcPts val="0"/>
              </a:spcBef>
              <a:spcAft>
                <a:spcPts val="0"/>
              </a:spcAft>
              <a:buSzPts val="1800"/>
              <a:buChar char="●"/>
            </a:pPr>
            <a:r>
              <a:rPr lang="en-GB"/>
              <a:t>Overall, there are 8869 semantic and 10675 syntactic questions</a:t>
            </a:r>
            <a:endParaRPr/>
          </a:p>
          <a:p>
            <a:pPr indent="-342900" lvl="0" marL="457200">
              <a:spcBef>
                <a:spcPts val="0"/>
              </a:spcBef>
              <a:spcAft>
                <a:spcPts val="0"/>
              </a:spcAft>
              <a:buSzPts val="1800"/>
              <a:buChar char="●"/>
            </a:pPr>
            <a:r>
              <a:rPr lang="en-GB"/>
              <a:t>Question is assumed to be correctly answered only if the closest word to the vector computed using the above method is exactly the same as the correct word in the question; synonyms are thus counted as mistakes.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Task Description:</a:t>
            </a:r>
            <a:endParaRPr/>
          </a:p>
        </p:txBody>
      </p:sp>
      <p:pic>
        <p:nvPicPr>
          <p:cNvPr id="208" name="Shape 208"/>
          <p:cNvPicPr preferRelativeResize="0"/>
          <p:nvPr/>
        </p:nvPicPr>
        <p:blipFill>
          <a:blip r:embed="rId3">
            <a:alphaModFix/>
          </a:blip>
          <a:stretch>
            <a:fillRect/>
          </a:stretch>
        </p:blipFill>
        <p:spPr>
          <a:xfrm>
            <a:off x="1631653" y="1468825"/>
            <a:ext cx="5880695" cy="36746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Results:</a:t>
            </a:r>
            <a:endParaRPr/>
          </a:p>
        </p:txBody>
      </p:sp>
      <p:pic>
        <p:nvPicPr>
          <p:cNvPr id="214" name="Shape 214"/>
          <p:cNvPicPr preferRelativeResize="0"/>
          <p:nvPr/>
        </p:nvPicPr>
        <p:blipFill>
          <a:blip r:embed="rId3">
            <a:alphaModFix/>
          </a:blip>
          <a:stretch>
            <a:fillRect/>
          </a:stretch>
        </p:blipFill>
        <p:spPr>
          <a:xfrm>
            <a:off x="311700" y="1468825"/>
            <a:ext cx="8520601" cy="25932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Results:</a:t>
            </a:r>
            <a:endParaRPr/>
          </a:p>
        </p:txBody>
      </p:sp>
      <p:pic>
        <p:nvPicPr>
          <p:cNvPr id="220" name="Shape 220"/>
          <p:cNvPicPr preferRelativeResize="0"/>
          <p:nvPr/>
        </p:nvPicPr>
        <p:blipFill>
          <a:blip r:embed="rId3">
            <a:alphaModFix/>
          </a:blip>
          <a:stretch>
            <a:fillRect/>
          </a:stretch>
        </p:blipFill>
        <p:spPr>
          <a:xfrm>
            <a:off x="311700" y="1468825"/>
            <a:ext cx="8520600" cy="2842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Results:</a:t>
            </a:r>
            <a:endParaRPr/>
          </a:p>
        </p:txBody>
      </p:sp>
      <p:pic>
        <p:nvPicPr>
          <p:cNvPr id="226" name="Shape 226"/>
          <p:cNvPicPr preferRelativeResize="0"/>
          <p:nvPr/>
        </p:nvPicPr>
        <p:blipFill>
          <a:blip r:embed="rId3">
            <a:alphaModFix/>
          </a:blip>
          <a:stretch>
            <a:fillRect/>
          </a:stretch>
        </p:blipFill>
        <p:spPr>
          <a:xfrm>
            <a:off x="1376634" y="1106000"/>
            <a:ext cx="6043667" cy="40374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Results:</a:t>
            </a:r>
            <a:endParaRPr/>
          </a:p>
        </p:txBody>
      </p:sp>
      <p:pic>
        <p:nvPicPr>
          <p:cNvPr id="232" name="Shape 232"/>
          <p:cNvPicPr preferRelativeResize="0"/>
          <p:nvPr/>
        </p:nvPicPr>
        <p:blipFill>
          <a:blip r:embed="rId3">
            <a:alphaModFix/>
          </a:blip>
          <a:stretch>
            <a:fillRect/>
          </a:stretch>
        </p:blipFill>
        <p:spPr>
          <a:xfrm>
            <a:off x="311700" y="1468823"/>
            <a:ext cx="7372451" cy="355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Introduction:</a:t>
            </a:r>
            <a:endParaRPr/>
          </a:p>
        </p:txBody>
      </p:sp>
      <p:sp>
        <p:nvSpPr>
          <p:cNvPr id="75" name="Shape 75"/>
          <p:cNvSpPr txBox="1"/>
          <p:nvPr>
            <p:ph idx="1" type="body"/>
          </p:nvPr>
        </p:nvSpPr>
        <p:spPr>
          <a:xfrm>
            <a:off x="311700" y="1468825"/>
            <a:ext cx="8520600" cy="34521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Many NLP systems and techniques treat words as atomic units - there is no notion of similarity between words, as these are represented as indices in a vocabulary.</a:t>
            </a:r>
            <a:endParaRPr/>
          </a:p>
          <a:p>
            <a:pPr indent="-342900" lvl="0" marL="457200" rtl="0">
              <a:spcBef>
                <a:spcPts val="0"/>
              </a:spcBef>
              <a:spcAft>
                <a:spcPts val="0"/>
              </a:spcAft>
              <a:buSzPts val="1800"/>
              <a:buChar char="●"/>
            </a:pPr>
            <a:r>
              <a:rPr lang="en-GB"/>
              <a:t>Simple models trained on huge amounts of data outperform complex systems trained on less data.</a:t>
            </a:r>
            <a:endParaRPr/>
          </a:p>
          <a:p>
            <a:pPr indent="-342900" lvl="0" marL="457200">
              <a:spcBef>
                <a:spcPts val="0"/>
              </a:spcBef>
              <a:spcAft>
                <a:spcPts val="0"/>
              </a:spcAft>
              <a:buSzPts val="1800"/>
              <a:buChar char="●"/>
            </a:pPr>
            <a:r>
              <a:rPr lang="en-GB"/>
              <a:t>However, simple techniques are at their limits in many tasks.The amount of relevant in-domain data for automatic speech recognition is limited - the performance is usually dominated by the size of high quality transcribed speech data (often just millions of words).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Conclusion:</a:t>
            </a:r>
            <a:endParaRPr/>
          </a:p>
        </p:txBody>
      </p:sp>
      <p:sp>
        <p:nvSpPr>
          <p:cNvPr id="238" name="Shape 23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GB"/>
              <a:t>In this paper we studied the quality of vector representations of words derived by various models on a collection of syntactic and semantic language tasks. We observed that it is possible to train high quality word vectors using very simple model architectures, compared to the popular neural network models (both feedforward and recurrent). Because of the much lower computational complexity, it is possible to compute very accurate high dimensional word vectors from a much larger data set.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nvSpPr>
        <p:spPr>
          <a:xfrm>
            <a:off x="194400" y="265300"/>
            <a:ext cx="8755200" cy="47157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Font typeface="Source Code Pro"/>
              <a:buChar char="●"/>
            </a:pPr>
            <a:r>
              <a:rPr lang="en-GB">
                <a:latin typeface="Source Code Pro"/>
                <a:ea typeface="Source Code Pro"/>
                <a:cs typeface="Source Code Pro"/>
                <a:sym typeface="Source Code Pro"/>
              </a:rPr>
              <a:t>With progress of machine learning techniques in recent years, it has become possible to train more complex models on much larger data set, and they typically outperform the simple models. </a:t>
            </a:r>
            <a:endParaRPr>
              <a:latin typeface="Source Code Pro"/>
              <a:ea typeface="Source Code Pro"/>
              <a:cs typeface="Source Code Pro"/>
              <a:sym typeface="Source Code Pro"/>
            </a:endParaRPr>
          </a:p>
          <a:p>
            <a:pPr indent="-317500" lvl="0" marL="457200" rtl="0">
              <a:spcBef>
                <a:spcPts val="0"/>
              </a:spcBef>
              <a:spcAft>
                <a:spcPts val="0"/>
              </a:spcAft>
              <a:buSzPts val="1400"/>
              <a:buFont typeface="Source Code Pro"/>
              <a:buChar char="●"/>
            </a:pPr>
            <a:r>
              <a:rPr lang="en-GB">
                <a:latin typeface="Source Code Pro"/>
                <a:ea typeface="Source Code Pro"/>
                <a:cs typeface="Source Code Pro"/>
                <a:sym typeface="Source Code Pro"/>
              </a:rPr>
              <a:t>Probably the most successful concept is to use distributed representations of words. For example, neural network based language models significantly outperform N-gram models.</a:t>
            </a:r>
            <a:endParaRPr>
              <a:latin typeface="Source Code Pro"/>
              <a:ea typeface="Source Code Pro"/>
              <a:cs typeface="Source Code Pro"/>
              <a:sym typeface="Source Code Pro"/>
            </a:endParaRPr>
          </a:p>
          <a:p>
            <a:pPr indent="0" lvl="0" marL="0">
              <a:spcBef>
                <a:spcPts val="0"/>
              </a:spcBef>
              <a:spcAft>
                <a:spcPts val="0"/>
              </a:spcAft>
              <a:buNone/>
            </a:pPr>
            <a:r>
              <a:t/>
            </a:r>
            <a:endParaRPr>
              <a:latin typeface="Source Code Pro"/>
              <a:ea typeface="Source Code Pro"/>
              <a:cs typeface="Source Code Pro"/>
              <a:sym typeface="Source Code Pro"/>
            </a:endParaRPr>
          </a:p>
        </p:txBody>
      </p:sp>
      <p:pic>
        <p:nvPicPr>
          <p:cNvPr id="81" name="Shape 81"/>
          <p:cNvPicPr preferRelativeResize="0"/>
          <p:nvPr/>
        </p:nvPicPr>
        <p:blipFill rotWithShape="1">
          <a:blip r:embed="rId3">
            <a:alphaModFix/>
          </a:blip>
          <a:srcRect b="0" l="0" r="0" t="22744"/>
          <a:stretch/>
        </p:blipFill>
        <p:spPr>
          <a:xfrm>
            <a:off x="2467025" y="2447650"/>
            <a:ext cx="3934526" cy="227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Objectives:</a:t>
            </a:r>
            <a:endParaRPr/>
          </a:p>
        </p:txBody>
      </p:sp>
      <p:sp>
        <p:nvSpPr>
          <p:cNvPr id="87" name="Shape 8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The main goal of this paper is to introduce techniques that can be used for learning high-quality word vectors from huge data sets with billions of words, and with millions of words in the vocabulary.</a:t>
            </a:r>
            <a:endParaRPr/>
          </a:p>
          <a:p>
            <a:pPr indent="-342900" lvl="0" marL="457200">
              <a:spcBef>
                <a:spcPts val="0"/>
              </a:spcBef>
              <a:spcAft>
                <a:spcPts val="0"/>
              </a:spcAft>
              <a:buSzPts val="1800"/>
              <a:buChar char="●"/>
            </a:pPr>
            <a:r>
              <a:rPr lang="en-GB"/>
              <a:t>Maximize accuracy of these vector operations by developing new model architectures that preserve the linear regularities among words.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Language Models:</a:t>
            </a:r>
            <a:endParaRPr/>
          </a:p>
        </p:txBody>
      </p:sp>
      <p:sp>
        <p:nvSpPr>
          <p:cNvPr id="93" name="Shape 93"/>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GB"/>
              <a:t>A language model computes a probability for a sequence of words: P(w1,w2…,wT)</a:t>
            </a:r>
            <a:endParaRPr/>
          </a:p>
          <a:p>
            <a:pPr indent="-342900" lvl="0" marL="457200" rtl="0">
              <a:spcBef>
                <a:spcPts val="0"/>
              </a:spcBef>
              <a:spcAft>
                <a:spcPts val="0"/>
              </a:spcAft>
              <a:buSzPts val="1800"/>
              <a:buChar char="●"/>
            </a:pPr>
            <a:r>
              <a:rPr lang="en-GB"/>
              <a:t>Useful for machine translation word ordering</a:t>
            </a:r>
            <a:endParaRPr/>
          </a:p>
          <a:p>
            <a:pPr indent="457200" lvl="0" marL="0" rtl="0">
              <a:spcBef>
                <a:spcPts val="1600"/>
              </a:spcBef>
              <a:spcAft>
                <a:spcPts val="0"/>
              </a:spcAft>
              <a:buNone/>
            </a:pPr>
            <a:r>
              <a:rPr lang="en-GB"/>
              <a:t>P(the cat is small) &gt; P(small the is cat) </a:t>
            </a:r>
            <a:endParaRPr/>
          </a:p>
          <a:p>
            <a:pPr indent="-342900" lvl="0" marL="457200" rtl="0">
              <a:spcBef>
                <a:spcPts val="1600"/>
              </a:spcBef>
              <a:spcAft>
                <a:spcPts val="0"/>
              </a:spcAft>
              <a:buSzPts val="1800"/>
              <a:buChar char="●"/>
            </a:pPr>
            <a:r>
              <a:rPr lang="en-GB"/>
              <a:t>Useful in machine translation word choice</a:t>
            </a:r>
            <a:endParaRPr/>
          </a:p>
          <a:p>
            <a:pPr indent="0" lvl="0" marL="0">
              <a:spcBef>
                <a:spcPts val="1600"/>
              </a:spcBef>
              <a:spcAft>
                <a:spcPts val="1600"/>
              </a:spcAft>
              <a:buNone/>
            </a:pPr>
            <a:r>
              <a:rPr lang="en-GB"/>
              <a:t>P(walking home after school) &gt; P(walking house after school)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One-hot encoding:</a:t>
            </a:r>
            <a:endParaRPr/>
          </a:p>
        </p:txBody>
      </p:sp>
      <p:pic>
        <p:nvPicPr>
          <p:cNvPr id="99" name="Shape 99"/>
          <p:cNvPicPr preferRelativeResize="0"/>
          <p:nvPr/>
        </p:nvPicPr>
        <p:blipFill rotWithShape="1">
          <a:blip r:embed="rId3">
            <a:alphaModFix/>
          </a:blip>
          <a:srcRect b="0" l="0" r="0" t="26035"/>
          <a:stretch/>
        </p:blipFill>
        <p:spPr>
          <a:xfrm>
            <a:off x="1352225" y="1468824"/>
            <a:ext cx="5836725" cy="32378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One-hot encoding:</a:t>
            </a:r>
            <a:endParaRPr/>
          </a:p>
        </p:txBody>
      </p:sp>
      <p:pic>
        <p:nvPicPr>
          <p:cNvPr id="105" name="Shape 105"/>
          <p:cNvPicPr preferRelativeResize="0"/>
          <p:nvPr/>
        </p:nvPicPr>
        <p:blipFill rotWithShape="1">
          <a:blip r:embed="rId3">
            <a:alphaModFix/>
          </a:blip>
          <a:srcRect b="0" l="0" r="0" t="25622"/>
          <a:stretch/>
        </p:blipFill>
        <p:spPr>
          <a:xfrm>
            <a:off x="1283700" y="1468824"/>
            <a:ext cx="6161949" cy="34372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GB"/>
              <a:t>One-hot encoding:</a:t>
            </a:r>
            <a:endParaRPr/>
          </a:p>
        </p:txBody>
      </p:sp>
      <p:pic>
        <p:nvPicPr>
          <p:cNvPr id="111" name="Shape 111"/>
          <p:cNvPicPr preferRelativeResize="0"/>
          <p:nvPr/>
        </p:nvPicPr>
        <p:blipFill rotWithShape="1">
          <a:blip r:embed="rId3">
            <a:alphaModFix/>
          </a:blip>
          <a:srcRect b="0" l="0" r="0" t="25947"/>
          <a:stretch/>
        </p:blipFill>
        <p:spPr>
          <a:xfrm>
            <a:off x="1780100" y="1468825"/>
            <a:ext cx="5537199" cy="33066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