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JOY DEB BARMA" initials="SDB" lastIdx="1" clrIdx="0">
    <p:extLst>
      <p:ext uri="{19B8F6BF-5375-455C-9EA6-DF929625EA0E}">
        <p15:presenceInfo xmlns:p15="http://schemas.microsoft.com/office/powerpoint/2012/main" userId="S::sd789@njit.edu::da6beb6a-8078-47eb-a680-edb6eb859d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3"/>
  </p:normalViewPr>
  <p:slideViewPr>
    <p:cSldViewPr snapToGrid="0" snapToObjects="1">
      <p:cViewPr>
        <p:scale>
          <a:sx n="87" d="100"/>
          <a:sy n="87" d="100"/>
        </p:scale>
        <p:origin x="153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9T13:05:38.118" idx="1">
    <p:pos x="7574" y="702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BE7C-F249-1A4F-9F51-64C0FB3D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lgerian" pitchFamily="82" charset="77"/>
              </a:rPr>
              <a:t>Dual Path Network for improved Mammogram Image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58FC7-95B4-AC4A-A4C2-94B9B3FB8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368182"/>
            <a:ext cx="9448800" cy="685800"/>
          </a:xfrm>
        </p:spPr>
        <p:txBody>
          <a:bodyPr/>
          <a:lstStyle/>
          <a:p>
            <a:pPr algn="just"/>
            <a:r>
              <a:rPr lang="en-US" dirty="0"/>
              <a:t>							SUJOY DEB BARMA</a:t>
            </a:r>
          </a:p>
        </p:txBody>
      </p:sp>
    </p:spTree>
    <p:extLst>
      <p:ext uri="{BB962C8B-B14F-4D97-AF65-F5344CB8AC3E}">
        <p14:creationId xmlns:p14="http://schemas.microsoft.com/office/powerpoint/2010/main" val="60304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BAF7-A284-AF43-A1A3-C1207DCB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6" y="764373"/>
            <a:ext cx="10707414" cy="1293028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Comparing Results for </a:t>
            </a:r>
            <a:r>
              <a:rPr lang="en-IN" sz="3400" dirty="0" err="1"/>
              <a:t>Inbreast</a:t>
            </a:r>
            <a:r>
              <a:rPr lang="en-IN" sz="3400" dirty="0"/>
              <a:t> &amp;</a:t>
            </a:r>
            <a:br>
              <a:rPr lang="en-IN" sz="3400" dirty="0"/>
            </a:br>
            <a:r>
              <a:rPr lang="en-IN" sz="3400" dirty="0"/>
              <a:t>CBIS-DDSM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C411-ECE6-7F45-9116-FB74A7AC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71461" cy="4024125"/>
          </a:xfrm>
        </p:spPr>
        <p:txBody>
          <a:bodyPr>
            <a:normAutofit/>
          </a:bodyPr>
          <a:lstStyle/>
          <a:p>
            <a:r>
              <a:rPr lang="en-US" dirty="0"/>
              <a:t>For Mass segmentation :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39820A-B5F8-6E4B-957C-ACFBFC5AE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0" b="-1"/>
          <a:stretch/>
        </p:blipFill>
        <p:spPr>
          <a:xfrm>
            <a:off x="1153713" y="3049373"/>
            <a:ext cx="4085492" cy="19202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9F0CAD-EBB4-2443-80F1-9ED8D82E8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5" r="3" b="2899"/>
          <a:stretch/>
        </p:blipFill>
        <p:spPr>
          <a:xfrm>
            <a:off x="6096000" y="3049373"/>
            <a:ext cx="4085492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9B6C-4611-4145-81A3-AF38F184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Comparing Results for </a:t>
            </a:r>
            <a:r>
              <a:rPr lang="en-IN" dirty="0" err="1"/>
              <a:t>Inbreast</a:t>
            </a:r>
            <a:r>
              <a:rPr lang="en-IN" dirty="0"/>
              <a:t> &amp;</a:t>
            </a:r>
            <a:br>
              <a:rPr lang="en-IN" dirty="0"/>
            </a:br>
            <a:r>
              <a:rPr lang="en-IN" dirty="0"/>
              <a:t>CBIS-DDSM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0F01-044C-D84B-9C0F-1C92930F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274972" cy="4584612"/>
          </a:xfrm>
        </p:spPr>
        <p:txBody>
          <a:bodyPr/>
          <a:lstStyle/>
          <a:p>
            <a:r>
              <a:rPr lang="en-US" dirty="0"/>
              <a:t>For Mass classification: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B3DF3F-93E4-3D47-ACAE-7D33EFE3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8743"/>
            <a:ext cx="5448300" cy="20193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07F34E8-627F-0C4A-9552-18E6E67D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76" y="2417379"/>
            <a:ext cx="5537200" cy="2501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126E57-88CC-4D45-BB1E-AB6F11B12BAB}"/>
              </a:ext>
            </a:extLst>
          </p:cNvPr>
          <p:cNvSpPr txBox="1"/>
          <p:nvPr/>
        </p:nvSpPr>
        <p:spPr>
          <a:xfrm>
            <a:off x="1208690" y="5433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2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09BC-97DB-3147-92CF-65487C84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5B5D-AC18-144C-B638-5290341D2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this paper, it proposed a novel DUALCORENET for improved mammogram image analysis. </a:t>
            </a:r>
          </a:p>
          <a:p>
            <a:r>
              <a:rPr lang="en-IN" dirty="0"/>
              <a:t>By integrating the conditional graph learner path and the locality preserving learner path, our DUALCORENET works in a simple but effective way to jointly learn segmentation </a:t>
            </a:r>
            <a:r>
              <a:rPr lang="en-IN"/>
              <a:t>and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129389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236F-71E1-F346-BE85-595A75A9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WHAT IS MAMMOGRAM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EA5B-A728-6045-AE3F-F0FEC479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mammogram is an X-ray picture of the breast.</a:t>
            </a:r>
          </a:p>
          <a:p>
            <a:r>
              <a:rPr lang="en-IN" dirty="0"/>
              <a:t>Mammograms are the best tests doctors have , to find breast cancer early, sometimes up to three years before it can be felt.</a:t>
            </a:r>
          </a:p>
          <a:p>
            <a:r>
              <a:rPr lang="en-IN" dirty="0"/>
              <a:t>According to the International Agency for Research on Cancer, breast cancer is the most frequently diagnosed cancer and the second most fatal disease among women around the world. </a:t>
            </a:r>
          </a:p>
          <a:p>
            <a:r>
              <a:rPr lang="en-IN" dirty="0"/>
              <a:t>However, the manual inspection of screening mammograms by radiologists is tedious, subjective, and prone to errors, which may cause high false positive rates and over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2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2441-2CF6-D44A-B535-20D31F5B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Role of Computer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2B04-B74B-2F4F-AF0E-452F8F89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Traditional mammographic computer-aided diagnosis (CAD) systems rely heavily on elaborate hand-crafted features . The objective is to mass detection, mass segmentation and classification.</a:t>
            </a:r>
          </a:p>
          <a:p>
            <a:r>
              <a:rPr lang="en-IN" dirty="0">
                <a:solidFill>
                  <a:schemeClr val="accent1"/>
                </a:solidFill>
              </a:rPr>
              <a:t>Mass Detection </a:t>
            </a:r>
            <a:r>
              <a:rPr lang="en-IN" dirty="0"/>
              <a:t>: Mass detection aims to find the regions of interest (ROIs) where abnormalities may be located.</a:t>
            </a:r>
          </a:p>
          <a:p>
            <a:r>
              <a:rPr lang="en-IN" dirty="0">
                <a:solidFill>
                  <a:schemeClr val="accent1"/>
                </a:solidFill>
              </a:rPr>
              <a:t>Mass segmentation </a:t>
            </a:r>
            <a:r>
              <a:rPr lang="en-IN" dirty="0"/>
              <a:t>: Mass segmentation provides detailed features with precise outlines within ROIs. </a:t>
            </a:r>
          </a:p>
          <a:p>
            <a:r>
              <a:rPr lang="en-IN" dirty="0">
                <a:solidFill>
                  <a:schemeClr val="accent1"/>
                </a:solidFill>
              </a:rPr>
              <a:t>Mass Classification </a:t>
            </a:r>
            <a:r>
              <a:rPr lang="en-IN" dirty="0"/>
              <a:t>: Mass classification categorizes mammogram patches or full mammograms into benign or malignant.</a:t>
            </a:r>
          </a:p>
          <a:p>
            <a:r>
              <a:rPr lang="en-IN" dirty="0"/>
              <a:t>Instead of CAD, Deep learning can be used as a better tool to find all of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D53E-ABF3-504D-83C7-EB428B97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Earlier Work Done till DUAL PATH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67DA-57BE-674A-81EA-46684C82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994367"/>
          </a:xfrm>
        </p:spPr>
        <p:txBody>
          <a:bodyPr/>
          <a:lstStyle/>
          <a:p>
            <a:r>
              <a:rPr lang="en-US" dirty="0"/>
              <a:t>First Approach – Deep Learning for global classification of mammograms.</a:t>
            </a:r>
          </a:p>
          <a:p>
            <a:r>
              <a:rPr lang="en-IN" sz="1200" i="1" dirty="0"/>
              <a:t>W. Zhu, Q. Lou, Y. S. </a:t>
            </a:r>
            <a:r>
              <a:rPr lang="en-IN" sz="1200" i="1" dirty="0" err="1"/>
              <a:t>Vang</a:t>
            </a:r>
            <a:r>
              <a:rPr lang="en-IN" sz="1200" i="1" dirty="0"/>
              <a:t>, and X. </a:t>
            </a:r>
            <a:r>
              <a:rPr lang="en-IN" sz="1200" i="1" dirty="0" err="1"/>
              <a:t>Xie</a:t>
            </a:r>
            <a:r>
              <a:rPr lang="en-IN" sz="1200" i="1" dirty="0"/>
              <a:t>, “Deep multi-instance networks with sparse label assignment for whole mammogram classification,” in International Conference on Medical Image Computing and Computer-Assisted Intervention. Springer, 2017, pp. 603–611.</a:t>
            </a:r>
          </a:p>
          <a:p>
            <a:r>
              <a:rPr lang="en-IN" sz="1200" i="1" dirty="0"/>
              <a:t>G. Carneiro, J. Nascimento, and A. P. Bradley, “Automated analysis of unregistered multi-view mammograms with deep learning,” IEEE transactions on medical imaging, vol. 36, no. 11, pp. 2355–2365, 2017.</a:t>
            </a:r>
          </a:p>
          <a:p>
            <a:r>
              <a:rPr lang="en-IN" sz="1200" i="1" dirty="0"/>
              <a:t>S. Shams, R. </a:t>
            </a:r>
            <a:r>
              <a:rPr lang="en-IN" sz="1200" i="1" dirty="0" err="1"/>
              <a:t>Platania</a:t>
            </a:r>
            <a:r>
              <a:rPr lang="en-IN" sz="1200" i="1" dirty="0"/>
              <a:t>, J. Zhang, J. Kim, and S.-J. Park, “Deep generative breast cancer screening and diagnosis,” in International Conference on Medical Image Computing and Computer-Assisted Intervention. Springer, 2018, pp. 859–867.</a:t>
            </a:r>
          </a:p>
          <a:p>
            <a:endParaRPr lang="en-IN" sz="1200" i="1" dirty="0"/>
          </a:p>
          <a:p>
            <a:r>
              <a:rPr lang="en-IN" dirty="0"/>
              <a:t>Later Approach – Classification based on local Region of Interest (ROI)</a:t>
            </a:r>
          </a:p>
          <a:p>
            <a:r>
              <a:rPr lang="en-IN" dirty="0"/>
              <a:t>CNN- low accuracy.</a:t>
            </a:r>
          </a:p>
          <a:p>
            <a:r>
              <a:rPr lang="en-IN" dirty="0"/>
              <a:t>U-NET- Labelling inconsistency- (less precision, less F1 score)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330C-D428-0045-ADD0-31DD9C0F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DualcoreNET (new approach)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E0192-9657-2945-94E4-C4578E5D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611955" cy="4024125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Dual</a:t>
            </a:r>
            <a:r>
              <a:rPr lang="en-IN" dirty="0"/>
              <a:t>-path </a:t>
            </a:r>
            <a:r>
              <a:rPr lang="en-IN" dirty="0">
                <a:solidFill>
                  <a:schemeClr val="accent1"/>
                </a:solidFill>
              </a:rPr>
              <a:t>Co</a:t>
            </a:r>
            <a:r>
              <a:rPr lang="en-IN" dirty="0"/>
              <a:t>nditional </a:t>
            </a:r>
            <a:r>
              <a:rPr lang="en-IN" dirty="0">
                <a:solidFill>
                  <a:schemeClr val="accent1"/>
                </a:solidFill>
              </a:rPr>
              <a:t>Re</a:t>
            </a:r>
            <a:r>
              <a:rPr lang="en-IN" dirty="0"/>
              <a:t>sidual </a:t>
            </a:r>
            <a:r>
              <a:rPr lang="en-IN" dirty="0">
                <a:solidFill>
                  <a:schemeClr val="accent1"/>
                </a:solidFill>
              </a:rPr>
              <a:t>Net</a:t>
            </a:r>
            <a:r>
              <a:rPr lang="en-IN" dirty="0"/>
              <a:t>work (DUALCORENET) is the new way this paper proposes which is also the state-of-the-art approach to carry out mass segmentation , mass classification on publicly available mammogram dataset.</a:t>
            </a:r>
          </a:p>
          <a:p>
            <a:r>
              <a:rPr lang="en-IN" dirty="0"/>
              <a:t>The two paths are :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Locality preserving Learner (for classification)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Conditional Graph Learner ( for segmentation)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97EF33-CA1A-9249-A6CF-DB48037B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288" y="3295555"/>
            <a:ext cx="5216912" cy="22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1DCE-43FF-FF4E-B38C-93576CB2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7" y="26276"/>
            <a:ext cx="10820400" cy="1589691"/>
          </a:xfrm>
        </p:spPr>
        <p:txBody>
          <a:bodyPr/>
          <a:lstStyle/>
          <a:p>
            <a:pPr algn="l"/>
            <a:r>
              <a:rPr lang="en-US" dirty="0"/>
              <a:t>Detailed architecture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7D3AE0-ED30-8F49-9A26-091122C42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86" y="1082566"/>
            <a:ext cx="11813627" cy="547588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A97640-57BF-704E-B286-5E4B5495142F}"/>
              </a:ext>
            </a:extLst>
          </p:cNvPr>
          <p:cNvSpPr/>
          <p:nvPr/>
        </p:nvSpPr>
        <p:spPr>
          <a:xfrm>
            <a:off x="2012172" y="2246330"/>
            <a:ext cx="37112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Path1- </a:t>
            </a: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classification- Resnet2 </a:t>
            </a:r>
            <a:endParaRPr lang="en-GB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EC0C5-7032-8142-96AB-DBA795475818}"/>
              </a:ext>
            </a:extLst>
          </p:cNvPr>
          <p:cNvSpPr/>
          <p:nvPr/>
        </p:nvSpPr>
        <p:spPr>
          <a:xfrm>
            <a:off x="6096000" y="5933089"/>
            <a:ext cx="57491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Path2- For segmentation- U-Net Resnet</a:t>
            </a:r>
          </a:p>
        </p:txBody>
      </p:sp>
    </p:spTree>
    <p:extLst>
      <p:ext uri="{BB962C8B-B14F-4D97-AF65-F5344CB8AC3E}">
        <p14:creationId xmlns:p14="http://schemas.microsoft.com/office/powerpoint/2010/main" val="195184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1C04-70AB-CD4C-BF31-F7D1727E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Locality preserving  learner(LPL)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27B5-02A1-8345-8D9B-9ACBC10A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Binary cross entropy loss:</a:t>
            </a:r>
          </a:p>
          <a:p>
            <a:r>
              <a:rPr lang="en-US" dirty="0"/>
              <a:t>Negative of, log the points in the positive region + log of the points in negative region.</a:t>
            </a:r>
          </a:p>
          <a:p>
            <a:r>
              <a:rPr lang="en-US" dirty="0"/>
              <a:t>The larger the cross entropy value, larger the error, and less accurate our model is.</a:t>
            </a:r>
          </a:p>
          <a:p>
            <a:r>
              <a:rPr lang="en-US" dirty="0"/>
              <a:t>To avoid vanishing gradient problems, residual learning is used.</a:t>
            </a:r>
          </a:p>
          <a:p>
            <a:r>
              <a:rPr lang="en-US" dirty="0" err="1"/>
              <a:t>Ycls</a:t>
            </a:r>
            <a:r>
              <a:rPr lang="en-US" dirty="0"/>
              <a:t> : 0 -&gt; Benign, 1-&gt; malignant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54FB9731-159D-A648-AE09-DB026E68C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19428"/>
          <a:stretch/>
        </p:blipFill>
        <p:spPr>
          <a:xfrm>
            <a:off x="6985000" y="3459448"/>
            <a:ext cx="4521200" cy="12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4278-281B-5645-A0E0-6BA2B7E7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346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Conditional graph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1A66-3483-AE49-83E0-B1E60190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1181"/>
            <a:ext cx="10820400" cy="5225743"/>
          </a:xfrm>
        </p:spPr>
        <p:txBody>
          <a:bodyPr>
            <a:normAutofit/>
          </a:bodyPr>
          <a:lstStyle/>
          <a:p>
            <a:r>
              <a:rPr lang="en-IN" sz="1800" dirty="0"/>
              <a:t>CGL first employs the revised U-Net, mapping ROIs to geometry and spatial features, then a graphical inference layer to preserve pixel consistency with conditional restrictions and finally the separable convolution stacks to efficiently learn hierarchical features and class labels mapping.</a:t>
            </a:r>
          </a:p>
          <a:p>
            <a:pPr marL="0" indent="0">
              <a:buNone/>
            </a:pPr>
            <a:endParaRPr lang="en-IN" sz="1800" dirty="0"/>
          </a:p>
          <a:p>
            <a:r>
              <a:rPr lang="en-IN" sz="1800" dirty="0"/>
              <a:t>The loss function for the segmentation is defined with weighted categorical cross-entropy of the residual learning U-Net.</a:t>
            </a:r>
          </a:p>
          <a:p>
            <a:endParaRPr lang="en-IN" sz="1800" dirty="0"/>
          </a:p>
          <a:p>
            <a:r>
              <a:rPr lang="en-IN" sz="1800" dirty="0"/>
              <a:t>Then The loss of the CGL path is again defined by the classification binary cross-entropy.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US" sz="1600" dirty="0"/>
          </a:p>
        </p:txBody>
      </p:sp>
      <p:pic>
        <p:nvPicPr>
          <p:cNvPr id="7" name="Picture 6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2B88F4B6-016F-E84E-B3BC-9E4380EB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54"/>
          <a:stretch/>
        </p:blipFill>
        <p:spPr>
          <a:xfrm>
            <a:off x="2434896" y="5023944"/>
            <a:ext cx="5892800" cy="9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BE95-E537-C842-B0F7-ADF0B1D9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n-US" dirty="0"/>
              <a:t>Overall cross entropy  loss</a:t>
            </a:r>
          </a:p>
        </p:txBody>
      </p:sp>
      <p:pic>
        <p:nvPicPr>
          <p:cNvPr id="5" name="Content Placeholder 4" descr="A picture containing knife&#10;&#10;Description automatically generated">
            <a:extLst>
              <a:ext uri="{FF2B5EF4-FFF2-40B4-BE49-F238E27FC236}">
                <a16:creationId xmlns:a16="http://schemas.microsoft.com/office/drawing/2014/main" id="{4BA40B2D-DABA-814A-B9F3-B75E5A338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552" y="2427890"/>
            <a:ext cx="7567448" cy="3184634"/>
          </a:xfrm>
        </p:spPr>
      </p:pic>
    </p:spTree>
    <p:extLst>
      <p:ext uri="{BB962C8B-B14F-4D97-AF65-F5344CB8AC3E}">
        <p14:creationId xmlns:p14="http://schemas.microsoft.com/office/powerpoint/2010/main" val="27032631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703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Algerian</vt:lpstr>
      <vt:lpstr>Arial</vt:lpstr>
      <vt:lpstr>Century Gothic</vt:lpstr>
      <vt:lpstr>Vapor Trail</vt:lpstr>
      <vt:lpstr>Dual Path Network for improved Mammogram Image Processing</vt:lpstr>
      <vt:lpstr>WHAT IS MAMMOGRAM ?</vt:lpstr>
      <vt:lpstr>Role of Computer vision</vt:lpstr>
      <vt:lpstr>Earlier Work Done till DUAL PATH APPROACH</vt:lpstr>
      <vt:lpstr>DualcoreNET (new approach)</vt:lpstr>
      <vt:lpstr>Detailed architecture </vt:lpstr>
      <vt:lpstr>Locality preserving  learner(LPL)</vt:lpstr>
      <vt:lpstr>Conditional graph learner</vt:lpstr>
      <vt:lpstr>Overall cross entropy  loss</vt:lpstr>
      <vt:lpstr>Comparing Results for Inbreast &amp; CBIS-DDSM</vt:lpstr>
      <vt:lpstr>Comparing Results for Inbreast &amp; CBIS-DDSM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Path Network for improved Mammogram Image Processing</dc:title>
  <dc:creator>SUJOY DEB BARMA</dc:creator>
  <cp:lastModifiedBy>SUJOY DEB BARMA</cp:lastModifiedBy>
  <cp:revision>2</cp:revision>
  <dcterms:created xsi:type="dcterms:W3CDTF">2019-12-09T19:03:57Z</dcterms:created>
  <dcterms:modified xsi:type="dcterms:W3CDTF">2019-12-09T19:10:52Z</dcterms:modified>
</cp:coreProperties>
</file>