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7"/>
  </p:notesMasterIdLst>
  <p:sldIdLst>
    <p:sldId id="256" r:id="rId2"/>
    <p:sldId id="344" r:id="rId3"/>
    <p:sldId id="391" r:id="rId4"/>
    <p:sldId id="392" r:id="rId5"/>
    <p:sldId id="393" r:id="rId6"/>
    <p:sldId id="394" r:id="rId7"/>
    <p:sldId id="396" r:id="rId8"/>
    <p:sldId id="397" r:id="rId9"/>
    <p:sldId id="398" r:id="rId10"/>
    <p:sldId id="404" r:id="rId11"/>
    <p:sldId id="406" r:id="rId12"/>
    <p:sldId id="407" r:id="rId13"/>
    <p:sldId id="408" r:id="rId14"/>
    <p:sldId id="409" r:id="rId15"/>
    <p:sldId id="410" r:id="rId16"/>
    <p:sldId id="405" r:id="rId17"/>
    <p:sldId id="375" r:id="rId18"/>
    <p:sldId id="378" r:id="rId19"/>
    <p:sldId id="399" r:id="rId20"/>
    <p:sldId id="377" r:id="rId21"/>
    <p:sldId id="379" r:id="rId22"/>
    <p:sldId id="400" r:id="rId23"/>
    <p:sldId id="390" r:id="rId24"/>
    <p:sldId id="367" r:id="rId25"/>
    <p:sldId id="381" r:id="rId26"/>
    <p:sldId id="380" r:id="rId27"/>
    <p:sldId id="401" r:id="rId28"/>
    <p:sldId id="402" r:id="rId29"/>
    <p:sldId id="403" r:id="rId30"/>
    <p:sldId id="382" r:id="rId31"/>
    <p:sldId id="370" r:id="rId32"/>
    <p:sldId id="383" r:id="rId33"/>
    <p:sldId id="384" r:id="rId34"/>
    <p:sldId id="385" r:id="rId35"/>
    <p:sldId id="386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58" autoAdjust="0"/>
    <p:restoredTop sz="90929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9EAB16-E70C-4441-96A4-9D52ABE33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421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8F8EFD55-6F2E-4B4F-B032-FA2A5DD35C56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80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043408CE-7C62-4235-A97F-4943C94E1737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6ED3DA23-F6C5-4D97-A774-80F021BA2C2D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6774D484-8786-4559-B089-D73D4D542D42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fld id="{B87C63FF-95E9-4B31-91B4-85BEC7FFEE0A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9EAB16-E70C-4441-96A4-9D52ABE332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7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18262-E956-4BC0-88B2-36B6CF1DE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321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4E1F-1AB5-40CE-9589-FA1856197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78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AA546-80D0-496C-A681-37992759E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83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486E7-C634-4DEE-A6A5-79310E1308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75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0D279-A630-4EAC-AD9E-B81822EC6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50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289B7-0FCD-4675-AD75-9EACE483C2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45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3611E-512F-4B25-BAC4-4CE703A89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813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4F57A-4208-47E4-80EF-C05A5B7B69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70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B6B4E-B596-4C19-9040-0E56A479C1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17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1212B-D67E-4896-AA56-3789327CE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608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5AB1F-0696-48D7-88DC-D41FE38F6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02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7C44445-7550-48F5-B046-C6AB2E58B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Linear </a:t>
            </a:r>
            <a:r>
              <a:rPr lang="en-US" altLang="en-US" dirty="0" err="1" smtClean="0"/>
              <a:t>hyperplanes</a:t>
            </a:r>
            <a:r>
              <a:rPr lang="en-US" altLang="en-US" dirty="0" smtClean="0"/>
              <a:t> </a:t>
            </a:r>
            <a:r>
              <a:rPr lang="en-US" altLang="en-US" smtClean="0"/>
              <a:t>as classifiers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smtClean="0"/>
              <a:t>Usman Roshan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Separating </a:t>
            </a:r>
            <a:r>
              <a:rPr lang="en-US" dirty="0" err="1" smtClean="0"/>
              <a:t>hyperplanes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 smtClean="0"/>
                  <a:t>Can we write Naïve-Bayes separating </a:t>
                </a:r>
                <a:r>
                  <a:rPr lang="en-US" sz="2800" dirty="0" err="1" smtClean="0"/>
                  <a:t>hyperplane</a:t>
                </a:r>
                <a:r>
                  <a:rPr lang="en-US" sz="2800" dirty="0" smtClean="0"/>
                  <a:t>? </a:t>
                </a:r>
              </a:p>
              <a:p>
                <a:r>
                  <a:rPr lang="en-US" sz="2800" dirty="0" smtClean="0"/>
                  <a:t>Yes: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Σ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dirty="0" smtClean="0"/>
              </a:p>
              <a:p>
                <a:r>
                  <a:rPr lang="en-US" sz="2800" dirty="0" smtClean="0"/>
                  <a:t>How about finding the separating </a:t>
                </a:r>
                <a:r>
                  <a:rPr lang="en-US" sz="2800" dirty="0" err="1" smtClean="0"/>
                  <a:t>hyperplane</a:t>
                </a:r>
                <a:r>
                  <a:rPr lang="en-US" sz="2800" dirty="0" smtClean="0"/>
                  <a:t> that minimizes?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𝐸𝑟𝑟𝑜𝑟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  <a:p>
                <a:pPr marL="0" indent="0">
                  <a:buNone/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 for a fixed </a:t>
                </a:r>
                <a:r>
                  <a:rPr lang="en-US" sz="2800" i="1" dirty="0" err="1" smtClean="0"/>
                  <a:t>i</a:t>
                </a:r>
                <a:endParaRPr lang="en-US" sz="280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12" t="-1481" b="-4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294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Perceptron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</p:spPr>
            <p:txBody>
              <a:bodyPr/>
              <a:lstStyle/>
              <a:p>
                <a:r>
                  <a:rPr lang="en-US" sz="2400" dirty="0" smtClean="0"/>
                  <a:t>Basic processing element of a neural network</a:t>
                </a:r>
              </a:p>
              <a:p>
                <a:r>
                  <a:rPr lang="en-US" sz="2400" dirty="0" smtClean="0"/>
                  <a:t>Defined by a </a:t>
                </a:r>
                <a:r>
                  <a:rPr lang="en-US" sz="2400" dirty="0" err="1" smtClean="0"/>
                  <a:t>hyperplane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One way to compute perceptron is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smtClean="0"/>
                  <a:t>for each 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 separately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labels (or regression values)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are </a:t>
                </a:r>
                <a:r>
                  <a:rPr lang="en-US" sz="2400" dirty="0" err="1" smtClean="0"/>
                  <a:t>datapoints</a:t>
                </a:r>
                <a:r>
                  <a:rPr lang="en-US" sz="2400" dirty="0" smtClean="0"/>
                  <a:t>. We absorb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 and append a dummy dimension of 1 to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 smtClean="0"/>
              </a:p>
              <a:p>
                <a:r>
                  <a:rPr lang="en-US" sz="2400" dirty="0" smtClean="0"/>
                  <a:t>Note that minimizing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gives linear regression</a:t>
                </a:r>
              </a:p>
              <a:p>
                <a:r>
                  <a:rPr lang="en-US" sz="2400" dirty="0" smtClean="0"/>
                  <a:t>Here we are minimizing over each training instance separately which gives us online training </a:t>
                </a:r>
                <a:endParaRPr lang="en-US" sz="2400" dirty="0" smtClean="0"/>
              </a:p>
              <a:p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752600"/>
                <a:ext cx="7772400" cy="4114800"/>
              </a:xfrm>
              <a:blipFill rotWithShape="1">
                <a:blip r:embed="rId2"/>
                <a:stretch>
                  <a:fillRect l="-1098" t="-1037" r="-1176" b="-10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396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To find parameters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 that optimize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we take derivative, set to 0, and solve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sz="2400" dirty="0" smtClean="0"/>
                  <a:t> (recall Calculus I).</a:t>
                </a:r>
              </a:p>
              <a:p>
                <a:r>
                  <a:rPr lang="en-US" sz="2400" dirty="0" smtClean="0"/>
                  <a:t>Sometimes a closed form solution is not possible. </a:t>
                </a:r>
              </a:p>
              <a:p>
                <a:r>
                  <a:rPr lang="en-US" sz="2400" dirty="0" smtClean="0"/>
                  <a:t>In that case we compute the gradient of the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𝑑𝑓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𝑑𝑤</m:t>
                        </m:r>
                      </m:den>
                    </m:f>
                  </m:oMath>
                </a14:m>
                <a:r>
                  <a:rPr lang="en-US" sz="2400" dirty="0" smtClean="0"/>
                  <a:t>. The gradient is a vector that points in the direction of maximum increase of the function.</a:t>
                </a:r>
              </a:p>
              <a:p>
                <a:r>
                  <a:rPr lang="en-US" sz="2400" dirty="0" smtClean="0"/>
                  <a:t>Is this guaranteed to converge? Yes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convex in w. In other words the second derivative with respect to w is always positive or negative.</a:t>
                </a:r>
              </a:p>
              <a:p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037" r="-1961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5850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Perceptron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4000"/>
                <a:ext cx="7772400" cy="41148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𝑇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(convex in w)</a:t>
                </a:r>
              </a:p>
              <a:p>
                <a:r>
                  <a:rPr lang="en-US" dirty="0" smtClean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, then 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>
                    <a:ea typeface="Cambria Math"/>
                  </a:rPr>
                  <a:t>The gradient of f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(−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dirty="0" smtClean="0"/>
                  <a:t>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𝑑𝑓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is defined similarly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4000"/>
                <a:ext cx="7772400" cy="4114800"/>
              </a:xfrm>
              <a:blipFill rotWithShape="1">
                <a:blip r:embed="rId2"/>
                <a:stretch>
                  <a:fillRect l="-2039" t="-1926" b="-26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14800" y="2971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3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training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And so the gradient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𝑤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in the previous slide is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(−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Since we want to minimize the function we move in the direction of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=(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 sz="2400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Now our algorithm is complete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training by gradient descent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=0…n-1 (n training points and labels). Consider the case for two dimensional data.</a:t>
                </a:r>
              </a:p>
              <a:p>
                <a:r>
                  <a:rPr lang="en-US" dirty="0" smtClean="0"/>
                  <a:t>Initialize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Repeat until convergence</a:t>
                </a:r>
              </a:p>
              <a:p>
                <a:pPr lvl="1"/>
                <a:r>
                  <a:rPr lang="en-US" dirty="0" smtClean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do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=(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𝜂</m:t>
                    </m:r>
                    <m:r>
                      <a:rPr lang="en-US" b="0" i="1" smtClean="0">
                        <a:latin typeface="Cambria Math"/>
                      </a:rPr>
                      <m:t>(−</m:t>
                    </m:r>
                    <m:r>
                      <a:rPr lang="en-US" b="0" i="1" smtClean="0">
                        <a:latin typeface="Cambria Math"/>
                      </a:rPr>
                      <m:t>𝛻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04" t="-1926" b="-3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1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Obtaining probability from </a:t>
            </a:r>
            <a:r>
              <a:rPr lang="en-US" dirty="0" err="1" smtClean="0"/>
              <a:t>hyperplane</a:t>
            </a:r>
            <a:r>
              <a:rPr lang="en-US" dirty="0" smtClean="0"/>
              <a:t> distances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 smtClean="0"/>
                  <a:t>We can obtain class probabilities from </a:t>
                </a:r>
                <a:r>
                  <a:rPr lang="en-US" sz="2400" dirty="0" err="1" smtClean="0"/>
                  <a:t>hyperplane</a:t>
                </a:r>
                <a:r>
                  <a:rPr lang="en-US" sz="2400" dirty="0" smtClean="0"/>
                  <a:t> distances using the sigmoid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−(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is the class on the positive side  </a:t>
                </a: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of the plane</a:t>
                </a:r>
              </a:p>
              <a:p>
                <a:r>
                  <a:rPr lang="en-US" sz="2400" dirty="0" smtClean="0"/>
                  <a:t>The sigmoid function is obtained by assuming the log of the ratio of likelihoods is a linear function. For Gaussian distributions this follows naturally.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98" t="-1037" r="-1255" b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27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Separating hyperplanes</a:t>
            </a: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6029961" y="3055693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019800" y="2895600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  <a:latin typeface="Times New Roman" pitchFamily="64" charset="0"/>
              </a:rPr>
              <a:t>y</a:t>
            </a:r>
            <a:endParaRPr lang="en-US" altLang="en-US" sz="2400" dirty="0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6204858" y="3055693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6029961" y="3286568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6029961" y="352024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6029961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6075115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6" name="Rectangle 12"/>
          <p:cNvSpPr>
            <a:spLocks noChangeArrowheads="1"/>
          </p:cNvSpPr>
          <p:nvPr/>
        </p:nvSpPr>
        <p:spPr bwMode="auto">
          <a:xfrm>
            <a:off x="6117044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6204128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6249282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6336366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6378295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6465378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6510533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6597616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6639545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6726628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16" name="Rectangle 22"/>
          <p:cNvSpPr>
            <a:spLocks noChangeArrowheads="1"/>
          </p:cNvSpPr>
          <p:nvPr/>
        </p:nvSpPr>
        <p:spPr bwMode="auto">
          <a:xfrm>
            <a:off x="6771783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17" name="Rectangle 23"/>
          <p:cNvSpPr>
            <a:spLocks noChangeArrowheads="1"/>
          </p:cNvSpPr>
          <p:nvPr/>
        </p:nvSpPr>
        <p:spPr bwMode="auto">
          <a:xfrm>
            <a:off x="6858866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18" name="Rectangle 24"/>
          <p:cNvSpPr>
            <a:spLocks noChangeArrowheads="1"/>
          </p:cNvSpPr>
          <p:nvPr/>
        </p:nvSpPr>
        <p:spPr bwMode="auto">
          <a:xfrm>
            <a:off x="6900795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19" name="Rectangle 25"/>
          <p:cNvSpPr>
            <a:spLocks noChangeArrowheads="1"/>
          </p:cNvSpPr>
          <p:nvPr/>
        </p:nvSpPr>
        <p:spPr bwMode="auto">
          <a:xfrm>
            <a:off x="6987879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20" name="Rectangle 26"/>
          <p:cNvSpPr>
            <a:spLocks noChangeArrowheads="1"/>
          </p:cNvSpPr>
          <p:nvPr/>
        </p:nvSpPr>
        <p:spPr bwMode="auto">
          <a:xfrm>
            <a:off x="7033033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21" name="Rectangle 27"/>
          <p:cNvSpPr>
            <a:spLocks noChangeArrowheads="1"/>
          </p:cNvSpPr>
          <p:nvPr/>
        </p:nvSpPr>
        <p:spPr bwMode="auto">
          <a:xfrm>
            <a:off x="7120117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22" name="Rectangle 28"/>
          <p:cNvSpPr>
            <a:spLocks noChangeArrowheads="1"/>
          </p:cNvSpPr>
          <p:nvPr/>
        </p:nvSpPr>
        <p:spPr bwMode="auto">
          <a:xfrm>
            <a:off x="7162046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23" name="Rectangle 29"/>
          <p:cNvSpPr>
            <a:spLocks noChangeArrowheads="1"/>
          </p:cNvSpPr>
          <p:nvPr/>
        </p:nvSpPr>
        <p:spPr bwMode="auto">
          <a:xfrm>
            <a:off x="7249129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24" name="Rectangle 30"/>
          <p:cNvSpPr>
            <a:spLocks noChangeArrowheads="1"/>
          </p:cNvSpPr>
          <p:nvPr/>
        </p:nvSpPr>
        <p:spPr bwMode="auto">
          <a:xfrm>
            <a:off x="7294283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25" name="Rectangle 31"/>
          <p:cNvSpPr>
            <a:spLocks noChangeArrowheads="1"/>
          </p:cNvSpPr>
          <p:nvPr/>
        </p:nvSpPr>
        <p:spPr bwMode="auto">
          <a:xfrm>
            <a:off x="7381367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26" name="Rectangle 32"/>
          <p:cNvSpPr>
            <a:spLocks noChangeArrowheads="1"/>
          </p:cNvSpPr>
          <p:nvPr/>
        </p:nvSpPr>
        <p:spPr bwMode="auto">
          <a:xfrm>
            <a:off x="7423296" y="3750187"/>
            <a:ext cx="87083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27" name="Rectangle 33"/>
          <p:cNvSpPr>
            <a:spLocks noChangeArrowheads="1"/>
          </p:cNvSpPr>
          <p:nvPr/>
        </p:nvSpPr>
        <p:spPr bwMode="auto">
          <a:xfrm>
            <a:off x="7510379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28" name="Rectangle 34"/>
          <p:cNvSpPr>
            <a:spLocks noChangeArrowheads="1"/>
          </p:cNvSpPr>
          <p:nvPr/>
        </p:nvSpPr>
        <p:spPr bwMode="auto">
          <a:xfrm>
            <a:off x="7555534" y="3750187"/>
            <a:ext cx="130625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4129" name="Rectangle 35"/>
          <p:cNvSpPr>
            <a:spLocks noChangeArrowheads="1"/>
          </p:cNvSpPr>
          <p:nvPr/>
        </p:nvSpPr>
        <p:spPr bwMode="auto">
          <a:xfrm>
            <a:off x="7687772" y="3750187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0" name="Rectangle 36"/>
          <p:cNvSpPr>
            <a:spLocks noChangeArrowheads="1"/>
          </p:cNvSpPr>
          <p:nvPr/>
        </p:nvSpPr>
        <p:spPr bwMode="auto">
          <a:xfrm>
            <a:off x="6029961" y="3984800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1" name="Rectangle 37"/>
          <p:cNvSpPr>
            <a:spLocks noChangeArrowheads="1"/>
          </p:cNvSpPr>
          <p:nvPr/>
        </p:nvSpPr>
        <p:spPr bwMode="auto">
          <a:xfrm>
            <a:off x="6075115" y="3984800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2" name="Rectangle 38"/>
          <p:cNvSpPr>
            <a:spLocks noChangeArrowheads="1"/>
          </p:cNvSpPr>
          <p:nvPr/>
        </p:nvSpPr>
        <p:spPr bwMode="auto">
          <a:xfrm>
            <a:off x="6029961" y="4214740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3" name="Rectangle 39"/>
          <p:cNvSpPr>
            <a:spLocks noChangeArrowheads="1"/>
          </p:cNvSpPr>
          <p:nvPr/>
        </p:nvSpPr>
        <p:spPr bwMode="auto">
          <a:xfrm>
            <a:off x="6029961" y="4449354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4" name="Rectangle 40"/>
          <p:cNvSpPr>
            <a:spLocks noChangeArrowheads="1"/>
          </p:cNvSpPr>
          <p:nvPr/>
        </p:nvSpPr>
        <p:spPr bwMode="auto">
          <a:xfrm>
            <a:off x="6029961" y="4679294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5" name="Rectangle 41"/>
          <p:cNvSpPr>
            <a:spLocks noChangeArrowheads="1"/>
          </p:cNvSpPr>
          <p:nvPr/>
        </p:nvSpPr>
        <p:spPr bwMode="auto">
          <a:xfrm>
            <a:off x="6029961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6" name="Rectangle 42"/>
          <p:cNvSpPr>
            <a:spLocks noChangeArrowheads="1"/>
          </p:cNvSpPr>
          <p:nvPr/>
        </p:nvSpPr>
        <p:spPr bwMode="auto">
          <a:xfrm>
            <a:off x="6075115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7" name="Rectangle 43"/>
          <p:cNvSpPr>
            <a:spLocks noChangeArrowheads="1"/>
          </p:cNvSpPr>
          <p:nvPr/>
        </p:nvSpPr>
        <p:spPr bwMode="auto">
          <a:xfrm>
            <a:off x="6117044" y="491390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38" name="Rectangle 44"/>
          <p:cNvSpPr>
            <a:spLocks noChangeArrowheads="1"/>
          </p:cNvSpPr>
          <p:nvPr/>
        </p:nvSpPr>
        <p:spPr bwMode="auto">
          <a:xfrm>
            <a:off x="6204128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39" name="Rectangle 45"/>
          <p:cNvSpPr>
            <a:spLocks noChangeArrowheads="1"/>
          </p:cNvSpPr>
          <p:nvPr/>
        </p:nvSpPr>
        <p:spPr bwMode="auto">
          <a:xfrm>
            <a:off x="6249282" y="491390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40" name="Rectangle 46"/>
          <p:cNvSpPr>
            <a:spLocks noChangeArrowheads="1"/>
          </p:cNvSpPr>
          <p:nvPr/>
        </p:nvSpPr>
        <p:spPr bwMode="auto">
          <a:xfrm>
            <a:off x="6336366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1" name="Rectangle 47"/>
          <p:cNvSpPr>
            <a:spLocks noChangeArrowheads="1"/>
          </p:cNvSpPr>
          <p:nvPr/>
        </p:nvSpPr>
        <p:spPr bwMode="auto">
          <a:xfrm>
            <a:off x="6378295" y="491390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42" name="Rectangle 48"/>
          <p:cNvSpPr>
            <a:spLocks noChangeArrowheads="1"/>
          </p:cNvSpPr>
          <p:nvPr/>
        </p:nvSpPr>
        <p:spPr bwMode="auto">
          <a:xfrm>
            <a:off x="6465378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3" name="Rectangle 50"/>
          <p:cNvSpPr>
            <a:spLocks noChangeArrowheads="1"/>
          </p:cNvSpPr>
          <p:nvPr/>
        </p:nvSpPr>
        <p:spPr bwMode="auto">
          <a:xfrm>
            <a:off x="6635514" y="491390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4" name="Rectangle 51"/>
          <p:cNvSpPr>
            <a:spLocks noChangeArrowheads="1"/>
          </p:cNvSpPr>
          <p:nvPr/>
        </p:nvSpPr>
        <p:spPr bwMode="auto">
          <a:xfrm>
            <a:off x="6029961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5" name="Rectangle 52"/>
          <p:cNvSpPr>
            <a:spLocks noChangeArrowheads="1"/>
          </p:cNvSpPr>
          <p:nvPr/>
        </p:nvSpPr>
        <p:spPr bwMode="auto">
          <a:xfrm>
            <a:off x="6075115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6" name="Rectangle 53"/>
          <p:cNvSpPr>
            <a:spLocks noChangeArrowheads="1"/>
          </p:cNvSpPr>
          <p:nvPr/>
        </p:nvSpPr>
        <p:spPr bwMode="auto">
          <a:xfrm>
            <a:off x="6117044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47" name="Rectangle 54"/>
          <p:cNvSpPr>
            <a:spLocks noChangeArrowheads="1"/>
          </p:cNvSpPr>
          <p:nvPr/>
        </p:nvSpPr>
        <p:spPr bwMode="auto">
          <a:xfrm>
            <a:off x="620412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48" name="Rectangle 55"/>
          <p:cNvSpPr>
            <a:spLocks noChangeArrowheads="1"/>
          </p:cNvSpPr>
          <p:nvPr/>
        </p:nvSpPr>
        <p:spPr bwMode="auto">
          <a:xfrm>
            <a:off x="6249282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49" name="Rectangle 56"/>
          <p:cNvSpPr>
            <a:spLocks noChangeArrowheads="1"/>
          </p:cNvSpPr>
          <p:nvPr/>
        </p:nvSpPr>
        <p:spPr bwMode="auto">
          <a:xfrm>
            <a:off x="6336366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50" name="Rectangle 57"/>
          <p:cNvSpPr>
            <a:spLocks noChangeArrowheads="1"/>
          </p:cNvSpPr>
          <p:nvPr/>
        </p:nvSpPr>
        <p:spPr bwMode="auto">
          <a:xfrm>
            <a:off x="6378295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51" name="Rectangle 58"/>
          <p:cNvSpPr>
            <a:spLocks noChangeArrowheads="1"/>
          </p:cNvSpPr>
          <p:nvPr/>
        </p:nvSpPr>
        <p:spPr bwMode="auto">
          <a:xfrm>
            <a:off x="646537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52" name="Rectangle 59"/>
          <p:cNvSpPr>
            <a:spLocks noChangeArrowheads="1"/>
          </p:cNvSpPr>
          <p:nvPr/>
        </p:nvSpPr>
        <p:spPr bwMode="auto">
          <a:xfrm>
            <a:off x="6510533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53" name="Rectangle 60"/>
          <p:cNvSpPr>
            <a:spLocks noChangeArrowheads="1"/>
          </p:cNvSpPr>
          <p:nvPr/>
        </p:nvSpPr>
        <p:spPr bwMode="auto">
          <a:xfrm>
            <a:off x="6597616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54" name="Rectangle 61"/>
          <p:cNvSpPr>
            <a:spLocks noChangeArrowheads="1"/>
          </p:cNvSpPr>
          <p:nvPr/>
        </p:nvSpPr>
        <p:spPr bwMode="auto">
          <a:xfrm>
            <a:off x="6639545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55" name="Rectangle 62"/>
          <p:cNvSpPr>
            <a:spLocks noChangeArrowheads="1"/>
          </p:cNvSpPr>
          <p:nvPr/>
        </p:nvSpPr>
        <p:spPr bwMode="auto">
          <a:xfrm>
            <a:off x="672662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56" name="Rectangle 63"/>
          <p:cNvSpPr>
            <a:spLocks noChangeArrowheads="1"/>
          </p:cNvSpPr>
          <p:nvPr/>
        </p:nvSpPr>
        <p:spPr bwMode="auto">
          <a:xfrm>
            <a:off x="6771783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57" name="Rectangle 64"/>
          <p:cNvSpPr>
            <a:spLocks noChangeArrowheads="1"/>
          </p:cNvSpPr>
          <p:nvPr/>
        </p:nvSpPr>
        <p:spPr bwMode="auto">
          <a:xfrm>
            <a:off x="6858866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58" name="Rectangle 65"/>
          <p:cNvSpPr>
            <a:spLocks noChangeArrowheads="1"/>
          </p:cNvSpPr>
          <p:nvPr/>
        </p:nvSpPr>
        <p:spPr bwMode="auto">
          <a:xfrm>
            <a:off x="6900795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59" name="Rectangle 66"/>
          <p:cNvSpPr>
            <a:spLocks noChangeArrowheads="1"/>
          </p:cNvSpPr>
          <p:nvPr/>
        </p:nvSpPr>
        <p:spPr bwMode="auto">
          <a:xfrm>
            <a:off x="6987879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60" name="Rectangle 67"/>
          <p:cNvSpPr>
            <a:spLocks noChangeArrowheads="1"/>
          </p:cNvSpPr>
          <p:nvPr/>
        </p:nvSpPr>
        <p:spPr bwMode="auto">
          <a:xfrm>
            <a:off x="7033033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61" name="Rectangle 68"/>
          <p:cNvSpPr>
            <a:spLocks noChangeArrowheads="1"/>
          </p:cNvSpPr>
          <p:nvPr/>
        </p:nvSpPr>
        <p:spPr bwMode="auto">
          <a:xfrm>
            <a:off x="7120117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62" name="Rectangle 69"/>
          <p:cNvSpPr>
            <a:spLocks noChangeArrowheads="1"/>
          </p:cNvSpPr>
          <p:nvPr/>
        </p:nvSpPr>
        <p:spPr bwMode="auto">
          <a:xfrm>
            <a:off x="7162046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63" name="Rectangle 70"/>
          <p:cNvSpPr>
            <a:spLocks noChangeArrowheads="1"/>
          </p:cNvSpPr>
          <p:nvPr/>
        </p:nvSpPr>
        <p:spPr bwMode="auto">
          <a:xfrm>
            <a:off x="7249129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64" name="Rectangle 71"/>
          <p:cNvSpPr>
            <a:spLocks noChangeArrowheads="1"/>
          </p:cNvSpPr>
          <p:nvPr/>
        </p:nvSpPr>
        <p:spPr bwMode="auto">
          <a:xfrm>
            <a:off x="7294283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65" name="Rectangle 72"/>
          <p:cNvSpPr>
            <a:spLocks noChangeArrowheads="1"/>
          </p:cNvSpPr>
          <p:nvPr/>
        </p:nvSpPr>
        <p:spPr bwMode="auto">
          <a:xfrm>
            <a:off x="7381367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66" name="Rectangle 73"/>
          <p:cNvSpPr>
            <a:spLocks noChangeArrowheads="1"/>
          </p:cNvSpPr>
          <p:nvPr/>
        </p:nvSpPr>
        <p:spPr bwMode="auto">
          <a:xfrm>
            <a:off x="7423296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67" name="Rectangle 74"/>
          <p:cNvSpPr>
            <a:spLocks noChangeArrowheads="1"/>
          </p:cNvSpPr>
          <p:nvPr/>
        </p:nvSpPr>
        <p:spPr bwMode="auto">
          <a:xfrm>
            <a:off x="7510379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68" name="Rectangle 75"/>
          <p:cNvSpPr>
            <a:spLocks noChangeArrowheads="1"/>
          </p:cNvSpPr>
          <p:nvPr/>
        </p:nvSpPr>
        <p:spPr bwMode="auto">
          <a:xfrm>
            <a:off x="7555534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69" name="Rectangle 76"/>
          <p:cNvSpPr>
            <a:spLocks noChangeArrowheads="1"/>
          </p:cNvSpPr>
          <p:nvPr/>
        </p:nvSpPr>
        <p:spPr bwMode="auto">
          <a:xfrm>
            <a:off x="7642617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70" name="Rectangle 77"/>
          <p:cNvSpPr>
            <a:spLocks noChangeArrowheads="1"/>
          </p:cNvSpPr>
          <p:nvPr/>
        </p:nvSpPr>
        <p:spPr bwMode="auto">
          <a:xfrm>
            <a:off x="7684546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71" name="Rectangle 78"/>
          <p:cNvSpPr>
            <a:spLocks noChangeArrowheads="1"/>
          </p:cNvSpPr>
          <p:nvPr/>
        </p:nvSpPr>
        <p:spPr bwMode="auto">
          <a:xfrm>
            <a:off x="7771630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72" name="Rectangle 79"/>
          <p:cNvSpPr>
            <a:spLocks noChangeArrowheads="1"/>
          </p:cNvSpPr>
          <p:nvPr/>
        </p:nvSpPr>
        <p:spPr bwMode="auto">
          <a:xfrm>
            <a:off x="7816784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73" name="Rectangle 80"/>
          <p:cNvSpPr>
            <a:spLocks noChangeArrowheads="1"/>
          </p:cNvSpPr>
          <p:nvPr/>
        </p:nvSpPr>
        <p:spPr bwMode="auto">
          <a:xfrm>
            <a:off x="7903867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74" name="Rectangle 81"/>
          <p:cNvSpPr>
            <a:spLocks noChangeArrowheads="1"/>
          </p:cNvSpPr>
          <p:nvPr/>
        </p:nvSpPr>
        <p:spPr bwMode="auto">
          <a:xfrm>
            <a:off x="7945796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75" name="Rectangle 82"/>
          <p:cNvSpPr>
            <a:spLocks noChangeArrowheads="1"/>
          </p:cNvSpPr>
          <p:nvPr/>
        </p:nvSpPr>
        <p:spPr bwMode="auto">
          <a:xfrm>
            <a:off x="8032880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76" name="Rectangle 83"/>
          <p:cNvSpPr>
            <a:spLocks noChangeArrowheads="1"/>
          </p:cNvSpPr>
          <p:nvPr/>
        </p:nvSpPr>
        <p:spPr bwMode="auto">
          <a:xfrm>
            <a:off x="8078034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77" name="Rectangle 84"/>
          <p:cNvSpPr>
            <a:spLocks noChangeArrowheads="1"/>
          </p:cNvSpPr>
          <p:nvPr/>
        </p:nvSpPr>
        <p:spPr bwMode="auto">
          <a:xfrm>
            <a:off x="816511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78" name="Rectangle 85"/>
          <p:cNvSpPr>
            <a:spLocks noChangeArrowheads="1"/>
          </p:cNvSpPr>
          <p:nvPr/>
        </p:nvSpPr>
        <p:spPr bwMode="auto">
          <a:xfrm>
            <a:off x="8207047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79" name="Rectangle 86"/>
          <p:cNvSpPr>
            <a:spLocks noChangeArrowheads="1"/>
          </p:cNvSpPr>
          <p:nvPr/>
        </p:nvSpPr>
        <p:spPr bwMode="auto">
          <a:xfrm>
            <a:off x="8294130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 dirty="0"/>
          </a:p>
        </p:txBody>
      </p:sp>
      <p:sp>
        <p:nvSpPr>
          <p:cNvPr id="4180" name="Rectangle 87"/>
          <p:cNvSpPr>
            <a:spLocks noChangeArrowheads="1"/>
          </p:cNvSpPr>
          <p:nvPr/>
        </p:nvSpPr>
        <p:spPr bwMode="auto">
          <a:xfrm>
            <a:off x="8339285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81" name="Rectangle 88"/>
          <p:cNvSpPr>
            <a:spLocks noChangeArrowheads="1"/>
          </p:cNvSpPr>
          <p:nvPr/>
        </p:nvSpPr>
        <p:spPr bwMode="auto">
          <a:xfrm>
            <a:off x="842636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82" name="Rectangle 89"/>
          <p:cNvSpPr>
            <a:spLocks noChangeArrowheads="1"/>
          </p:cNvSpPr>
          <p:nvPr/>
        </p:nvSpPr>
        <p:spPr bwMode="auto">
          <a:xfrm>
            <a:off x="8468297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83" name="Rectangle 90"/>
          <p:cNvSpPr>
            <a:spLocks noChangeArrowheads="1"/>
          </p:cNvSpPr>
          <p:nvPr/>
        </p:nvSpPr>
        <p:spPr bwMode="auto">
          <a:xfrm>
            <a:off x="8555381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84" name="Rectangle 91"/>
          <p:cNvSpPr>
            <a:spLocks noChangeArrowheads="1"/>
          </p:cNvSpPr>
          <p:nvPr/>
        </p:nvSpPr>
        <p:spPr bwMode="auto">
          <a:xfrm>
            <a:off x="8600535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85" name="Rectangle 92"/>
          <p:cNvSpPr>
            <a:spLocks noChangeArrowheads="1"/>
          </p:cNvSpPr>
          <p:nvPr/>
        </p:nvSpPr>
        <p:spPr bwMode="auto">
          <a:xfrm>
            <a:off x="8687618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86" name="Rectangle 93"/>
          <p:cNvSpPr>
            <a:spLocks noChangeArrowheads="1"/>
          </p:cNvSpPr>
          <p:nvPr/>
        </p:nvSpPr>
        <p:spPr bwMode="auto">
          <a:xfrm>
            <a:off x="8729547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4187" name="Rectangle 94"/>
          <p:cNvSpPr>
            <a:spLocks noChangeArrowheads="1"/>
          </p:cNvSpPr>
          <p:nvPr/>
        </p:nvSpPr>
        <p:spPr bwMode="auto">
          <a:xfrm>
            <a:off x="8816631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88" name="Rectangle 95"/>
          <p:cNvSpPr>
            <a:spLocks noChangeArrowheads="1"/>
          </p:cNvSpPr>
          <p:nvPr/>
        </p:nvSpPr>
        <p:spPr bwMode="auto">
          <a:xfrm>
            <a:off x="8861785" y="5143847"/>
            <a:ext cx="130625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4189" name="Rectangle 96"/>
          <p:cNvSpPr>
            <a:spLocks noChangeArrowheads="1"/>
          </p:cNvSpPr>
          <p:nvPr/>
        </p:nvSpPr>
        <p:spPr bwMode="auto">
          <a:xfrm>
            <a:off x="8994023" y="5143847"/>
            <a:ext cx="87083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x</a:t>
            </a:r>
            <a:endParaRPr lang="en-US" altLang="en-US" sz="2400"/>
          </a:p>
        </p:txBody>
      </p:sp>
      <p:sp>
        <p:nvSpPr>
          <p:cNvPr id="4190" name="Rectangle 97"/>
          <p:cNvSpPr>
            <a:spLocks noChangeArrowheads="1"/>
          </p:cNvSpPr>
          <p:nvPr/>
        </p:nvSpPr>
        <p:spPr bwMode="auto">
          <a:xfrm>
            <a:off x="9081106" y="5143847"/>
            <a:ext cx="43542" cy="2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191" name="Line 98"/>
          <p:cNvSpPr>
            <a:spLocks noChangeShapeType="1"/>
          </p:cNvSpPr>
          <p:nvPr/>
        </p:nvSpPr>
        <p:spPr bwMode="auto">
          <a:xfrm>
            <a:off x="6434738" y="3139817"/>
            <a:ext cx="2399632" cy="1974119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92" name="Group 101"/>
          <p:cNvGrpSpPr>
            <a:grpSpLocks/>
          </p:cNvGrpSpPr>
          <p:nvPr/>
        </p:nvGrpSpPr>
        <p:grpSpPr bwMode="auto">
          <a:xfrm>
            <a:off x="7257999" y="4713878"/>
            <a:ext cx="142720" cy="165445"/>
            <a:chOff x="2461" y="3028"/>
            <a:chExt cx="177" cy="177"/>
          </a:xfrm>
        </p:grpSpPr>
        <p:sp>
          <p:nvSpPr>
            <p:cNvPr id="4236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37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3" name="Group 104"/>
          <p:cNvGrpSpPr>
            <a:grpSpLocks/>
          </p:cNvGrpSpPr>
          <p:nvPr/>
        </p:nvGrpSpPr>
        <p:grpSpPr bwMode="auto">
          <a:xfrm>
            <a:off x="7519249" y="3502487"/>
            <a:ext cx="142720" cy="165445"/>
            <a:chOff x="2785" y="1732"/>
            <a:chExt cx="177" cy="177"/>
          </a:xfrm>
        </p:grpSpPr>
        <p:sp>
          <p:nvSpPr>
            <p:cNvPr id="4234" name="Rectangle 102"/>
            <p:cNvSpPr>
              <a:spLocks noChangeArrowheads="1"/>
            </p:cNvSpPr>
            <p:nvPr/>
          </p:nvSpPr>
          <p:spPr bwMode="auto">
            <a:xfrm>
              <a:off x="2798" y="1745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35" name="Rectangle 103"/>
            <p:cNvSpPr>
              <a:spLocks noChangeArrowheads="1"/>
            </p:cNvSpPr>
            <p:nvPr/>
          </p:nvSpPr>
          <p:spPr bwMode="auto">
            <a:xfrm>
              <a:off x="2785" y="1732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4" name="Group 114"/>
          <p:cNvGrpSpPr>
            <a:grpSpLocks/>
          </p:cNvGrpSpPr>
          <p:nvPr/>
        </p:nvGrpSpPr>
        <p:grpSpPr bwMode="auto">
          <a:xfrm>
            <a:off x="8303000" y="4411030"/>
            <a:ext cx="142720" cy="165445"/>
            <a:chOff x="3757" y="2704"/>
            <a:chExt cx="177" cy="177"/>
          </a:xfrm>
        </p:grpSpPr>
        <p:sp>
          <p:nvSpPr>
            <p:cNvPr id="4232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33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5" name="Group 129"/>
          <p:cNvGrpSpPr>
            <a:grpSpLocks/>
          </p:cNvGrpSpPr>
          <p:nvPr/>
        </p:nvGrpSpPr>
        <p:grpSpPr bwMode="auto">
          <a:xfrm>
            <a:off x="6345236" y="4411030"/>
            <a:ext cx="139495" cy="165445"/>
            <a:chOff x="1329" y="2704"/>
            <a:chExt cx="173" cy="177"/>
          </a:xfrm>
        </p:grpSpPr>
        <p:sp>
          <p:nvSpPr>
            <p:cNvPr id="4230" name="Oval 127"/>
            <p:cNvSpPr>
              <a:spLocks noChangeArrowheads="1"/>
            </p:cNvSpPr>
            <p:nvPr/>
          </p:nvSpPr>
          <p:spPr bwMode="auto">
            <a:xfrm>
              <a:off x="1342" y="2717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31" name="Oval 128"/>
            <p:cNvSpPr>
              <a:spLocks noChangeArrowheads="1"/>
            </p:cNvSpPr>
            <p:nvPr/>
          </p:nvSpPr>
          <p:spPr bwMode="auto">
            <a:xfrm>
              <a:off x="1329" y="2704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6" name="Group 132"/>
          <p:cNvGrpSpPr>
            <a:grpSpLocks/>
          </p:cNvGrpSpPr>
          <p:nvPr/>
        </p:nvGrpSpPr>
        <p:grpSpPr bwMode="auto">
          <a:xfrm>
            <a:off x="6345236" y="3958628"/>
            <a:ext cx="139495" cy="161706"/>
            <a:chOff x="1329" y="2220"/>
            <a:chExt cx="173" cy="173"/>
          </a:xfrm>
        </p:grpSpPr>
        <p:sp>
          <p:nvSpPr>
            <p:cNvPr id="4228" name="Oval 130"/>
            <p:cNvSpPr>
              <a:spLocks noChangeArrowheads="1"/>
            </p:cNvSpPr>
            <p:nvPr/>
          </p:nvSpPr>
          <p:spPr bwMode="auto">
            <a:xfrm>
              <a:off x="1342" y="2233"/>
              <a:ext cx="147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29" name="Oval 131"/>
            <p:cNvSpPr>
              <a:spLocks noChangeArrowheads="1"/>
            </p:cNvSpPr>
            <p:nvPr/>
          </p:nvSpPr>
          <p:spPr bwMode="auto">
            <a:xfrm>
              <a:off x="1329" y="2220"/>
              <a:ext cx="173" cy="17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7" name="Group 135"/>
          <p:cNvGrpSpPr>
            <a:grpSpLocks/>
          </p:cNvGrpSpPr>
          <p:nvPr/>
        </p:nvGrpSpPr>
        <p:grpSpPr bwMode="auto">
          <a:xfrm>
            <a:off x="6867736" y="4713878"/>
            <a:ext cx="139495" cy="165445"/>
            <a:chOff x="1977" y="3028"/>
            <a:chExt cx="173" cy="177"/>
          </a:xfrm>
        </p:grpSpPr>
        <p:sp>
          <p:nvSpPr>
            <p:cNvPr id="4226" name="Oval 133"/>
            <p:cNvSpPr>
              <a:spLocks noChangeArrowheads="1"/>
            </p:cNvSpPr>
            <p:nvPr/>
          </p:nvSpPr>
          <p:spPr bwMode="auto">
            <a:xfrm>
              <a:off x="1990" y="3041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27" name="Oval 134"/>
            <p:cNvSpPr>
              <a:spLocks noChangeArrowheads="1"/>
            </p:cNvSpPr>
            <p:nvPr/>
          </p:nvSpPr>
          <p:spPr bwMode="auto">
            <a:xfrm>
              <a:off x="1977" y="3028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8" name="Group 138"/>
          <p:cNvGrpSpPr>
            <a:grpSpLocks/>
          </p:cNvGrpSpPr>
          <p:nvPr/>
        </p:nvGrpSpPr>
        <p:grpSpPr bwMode="auto">
          <a:xfrm>
            <a:off x="7257999" y="5016726"/>
            <a:ext cx="142720" cy="165445"/>
            <a:chOff x="2461" y="3352"/>
            <a:chExt cx="177" cy="177"/>
          </a:xfrm>
        </p:grpSpPr>
        <p:sp>
          <p:nvSpPr>
            <p:cNvPr id="4224" name="Oval 136"/>
            <p:cNvSpPr>
              <a:spLocks noChangeArrowheads="1"/>
            </p:cNvSpPr>
            <p:nvPr/>
          </p:nvSpPr>
          <p:spPr bwMode="auto">
            <a:xfrm>
              <a:off x="2474" y="3365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25" name="Oval 137"/>
            <p:cNvSpPr>
              <a:spLocks noChangeArrowheads="1"/>
            </p:cNvSpPr>
            <p:nvPr/>
          </p:nvSpPr>
          <p:spPr bwMode="auto">
            <a:xfrm>
              <a:off x="2461" y="3352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199" name="Group 141"/>
          <p:cNvGrpSpPr>
            <a:grpSpLocks/>
          </p:cNvGrpSpPr>
          <p:nvPr/>
        </p:nvGrpSpPr>
        <p:grpSpPr bwMode="auto">
          <a:xfrm>
            <a:off x="7912737" y="3502487"/>
            <a:ext cx="139495" cy="165445"/>
            <a:chOff x="3273" y="1732"/>
            <a:chExt cx="173" cy="177"/>
          </a:xfrm>
        </p:grpSpPr>
        <p:sp>
          <p:nvSpPr>
            <p:cNvPr id="4222" name="Rectangle 139"/>
            <p:cNvSpPr>
              <a:spLocks noChangeArrowheads="1"/>
            </p:cNvSpPr>
            <p:nvPr/>
          </p:nvSpPr>
          <p:spPr bwMode="auto">
            <a:xfrm>
              <a:off x="3286" y="1745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23" name="Rectangle 140"/>
            <p:cNvSpPr>
              <a:spLocks noChangeArrowheads="1"/>
            </p:cNvSpPr>
            <p:nvPr/>
          </p:nvSpPr>
          <p:spPr bwMode="auto">
            <a:xfrm>
              <a:off x="3273" y="1732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200" name="Group 144"/>
          <p:cNvGrpSpPr>
            <a:grpSpLocks/>
          </p:cNvGrpSpPr>
          <p:nvPr/>
        </p:nvGrpSpPr>
        <p:grpSpPr bwMode="auto">
          <a:xfrm>
            <a:off x="6606486" y="4108183"/>
            <a:ext cx="139495" cy="165445"/>
            <a:chOff x="1653" y="2380"/>
            <a:chExt cx="173" cy="177"/>
          </a:xfrm>
        </p:grpSpPr>
        <p:sp>
          <p:nvSpPr>
            <p:cNvPr id="4220" name="Oval 142"/>
            <p:cNvSpPr>
              <a:spLocks noChangeArrowheads="1"/>
            </p:cNvSpPr>
            <p:nvPr/>
          </p:nvSpPr>
          <p:spPr bwMode="auto">
            <a:xfrm>
              <a:off x="1666" y="2393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21" name="Oval 143"/>
            <p:cNvSpPr>
              <a:spLocks noChangeArrowheads="1"/>
            </p:cNvSpPr>
            <p:nvPr/>
          </p:nvSpPr>
          <p:spPr bwMode="auto">
            <a:xfrm>
              <a:off x="1653" y="2380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201" name="Group 147"/>
          <p:cNvGrpSpPr>
            <a:grpSpLocks/>
          </p:cNvGrpSpPr>
          <p:nvPr/>
        </p:nvGrpSpPr>
        <p:grpSpPr bwMode="auto">
          <a:xfrm>
            <a:off x="8303000" y="3352933"/>
            <a:ext cx="142720" cy="161706"/>
            <a:chOff x="3757" y="1572"/>
            <a:chExt cx="177" cy="173"/>
          </a:xfrm>
        </p:grpSpPr>
        <p:sp>
          <p:nvSpPr>
            <p:cNvPr id="4218" name="Rectangle 145"/>
            <p:cNvSpPr>
              <a:spLocks noChangeArrowheads="1"/>
            </p:cNvSpPr>
            <p:nvPr/>
          </p:nvSpPr>
          <p:spPr bwMode="auto">
            <a:xfrm>
              <a:off x="3770" y="1585"/>
              <a:ext cx="151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19" name="Rectangle 146"/>
            <p:cNvSpPr>
              <a:spLocks noChangeArrowheads="1"/>
            </p:cNvSpPr>
            <p:nvPr/>
          </p:nvSpPr>
          <p:spPr bwMode="auto">
            <a:xfrm>
              <a:off x="3757" y="1572"/>
              <a:ext cx="177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202" name="Group 150"/>
          <p:cNvGrpSpPr>
            <a:grpSpLocks/>
          </p:cNvGrpSpPr>
          <p:nvPr/>
        </p:nvGrpSpPr>
        <p:grpSpPr bwMode="auto">
          <a:xfrm>
            <a:off x="8696488" y="4411030"/>
            <a:ext cx="139495" cy="165445"/>
            <a:chOff x="4245" y="2704"/>
            <a:chExt cx="173" cy="177"/>
          </a:xfrm>
        </p:grpSpPr>
        <p:sp>
          <p:nvSpPr>
            <p:cNvPr id="4216" name="Rectangle 148"/>
            <p:cNvSpPr>
              <a:spLocks noChangeArrowheads="1"/>
            </p:cNvSpPr>
            <p:nvPr/>
          </p:nvSpPr>
          <p:spPr bwMode="auto">
            <a:xfrm>
              <a:off x="4258" y="2717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17" name="Rectangle 149"/>
            <p:cNvSpPr>
              <a:spLocks noChangeArrowheads="1"/>
            </p:cNvSpPr>
            <p:nvPr/>
          </p:nvSpPr>
          <p:spPr bwMode="auto">
            <a:xfrm>
              <a:off x="4245" y="2704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203" name="Group 153"/>
          <p:cNvGrpSpPr>
            <a:grpSpLocks/>
          </p:cNvGrpSpPr>
          <p:nvPr/>
        </p:nvGrpSpPr>
        <p:grpSpPr bwMode="auto">
          <a:xfrm>
            <a:off x="8348154" y="3958628"/>
            <a:ext cx="139495" cy="161706"/>
            <a:chOff x="3813" y="2220"/>
            <a:chExt cx="173" cy="173"/>
          </a:xfrm>
        </p:grpSpPr>
        <p:sp>
          <p:nvSpPr>
            <p:cNvPr id="4214" name="Rectangle 151"/>
            <p:cNvSpPr>
              <a:spLocks noChangeArrowheads="1"/>
            </p:cNvSpPr>
            <p:nvPr/>
          </p:nvSpPr>
          <p:spPr bwMode="auto">
            <a:xfrm>
              <a:off x="3826" y="2233"/>
              <a:ext cx="147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215" name="Rectangle 152"/>
            <p:cNvSpPr>
              <a:spLocks noChangeArrowheads="1"/>
            </p:cNvSpPr>
            <p:nvPr/>
          </p:nvSpPr>
          <p:spPr bwMode="auto">
            <a:xfrm>
              <a:off x="3813" y="2220"/>
              <a:ext cx="173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204" name="Rectangle 224"/>
          <p:cNvSpPr>
            <a:spLocks noChangeArrowheads="1"/>
          </p:cNvSpPr>
          <p:nvPr/>
        </p:nvSpPr>
        <p:spPr bwMode="auto">
          <a:xfrm>
            <a:off x="7767598" y="3875439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4205" name="Rectangle 226"/>
          <p:cNvSpPr>
            <a:spLocks noChangeArrowheads="1"/>
          </p:cNvSpPr>
          <p:nvPr/>
        </p:nvSpPr>
        <p:spPr bwMode="auto">
          <a:xfrm>
            <a:off x="8551349" y="4783982"/>
            <a:ext cx="43542" cy="24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grpSp>
        <p:nvGrpSpPr>
          <p:cNvPr id="4206" name="Group 229"/>
          <p:cNvGrpSpPr>
            <a:grpSpLocks/>
          </p:cNvGrpSpPr>
          <p:nvPr/>
        </p:nvGrpSpPr>
        <p:grpSpPr bwMode="auto">
          <a:xfrm>
            <a:off x="6160586" y="3203378"/>
            <a:ext cx="115305" cy="2116196"/>
            <a:chOff x="1100" y="1412"/>
            <a:chExt cx="143" cy="2264"/>
          </a:xfrm>
        </p:grpSpPr>
        <p:sp>
          <p:nvSpPr>
            <p:cNvPr id="4212" name="Line 227"/>
            <p:cNvSpPr>
              <a:spLocks noChangeShapeType="1"/>
            </p:cNvSpPr>
            <p:nvPr/>
          </p:nvSpPr>
          <p:spPr bwMode="auto">
            <a:xfrm flipV="1">
              <a:off x="1165" y="1546"/>
              <a:ext cx="1" cy="213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228"/>
            <p:cNvSpPr>
              <a:spLocks/>
            </p:cNvSpPr>
            <p:nvPr/>
          </p:nvSpPr>
          <p:spPr bwMode="auto">
            <a:xfrm>
              <a:off x="1100" y="1412"/>
              <a:ext cx="143" cy="143"/>
            </a:xfrm>
            <a:custGeom>
              <a:avLst/>
              <a:gdLst>
                <a:gd name="T0" fmla="*/ 143 w 143"/>
                <a:gd name="T1" fmla="*/ 143 h 143"/>
                <a:gd name="T2" fmla="*/ 69 w 143"/>
                <a:gd name="T3" fmla="*/ 0 h 143"/>
                <a:gd name="T4" fmla="*/ 0 w 143"/>
                <a:gd name="T5" fmla="*/ 143 h 143"/>
                <a:gd name="T6" fmla="*/ 143 w 143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69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07" name="Group 232"/>
          <p:cNvGrpSpPr>
            <a:grpSpLocks/>
          </p:cNvGrpSpPr>
          <p:nvPr/>
        </p:nvGrpSpPr>
        <p:grpSpPr bwMode="auto">
          <a:xfrm>
            <a:off x="6212998" y="5258818"/>
            <a:ext cx="2747966" cy="133664"/>
            <a:chOff x="1165" y="3611"/>
            <a:chExt cx="3408" cy="143"/>
          </a:xfrm>
        </p:grpSpPr>
        <p:sp>
          <p:nvSpPr>
            <p:cNvPr id="4210" name="Line 230"/>
            <p:cNvSpPr>
              <a:spLocks noChangeShapeType="1"/>
            </p:cNvSpPr>
            <p:nvPr/>
          </p:nvSpPr>
          <p:spPr bwMode="auto">
            <a:xfrm>
              <a:off x="1165" y="3676"/>
              <a:ext cx="3266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231"/>
            <p:cNvSpPr>
              <a:spLocks/>
            </p:cNvSpPr>
            <p:nvPr/>
          </p:nvSpPr>
          <p:spPr bwMode="auto">
            <a:xfrm>
              <a:off x="4435" y="3611"/>
              <a:ext cx="138" cy="143"/>
            </a:xfrm>
            <a:custGeom>
              <a:avLst/>
              <a:gdLst>
                <a:gd name="T0" fmla="*/ 0 w 138"/>
                <a:gd name="T1" fmla="*/ 143 h 143"/>
                <a:gd name="T2" fmla="*/ 138 w 138"/>
                <a:gd name="T3" fmla="*/ 73 h 143"/>
                <a:gd name="T4" fmla="*/ 0 w 138"/>
                <a:gd name="T5" fmla="*/ 0 h 143"/>
                <a:gd name="T6" fmla="*/ 0 w 138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43">
                  <a:moveTo>
                    <a:pt x="0" y="143"/>
                  </a:moveTo>
                  <a:lnTo>
                    <a:pt x="138" y="73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08" name="Line 236"/>
          <p:cNvSpPr>
            <a:spLocks noChangeShapeType="1"/>
          </p:cNvSpPr>
          <p:nvPr/>
        </p:nvSpPr>
        <p:spPr bwMode="auto">
          <a:xfrm>
            <a:off x="6202515" y="3453882"/>
            <a:ext cx="2128706" cy="210871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9" name="Line 237"/>
          <p:cNvSpPr>
            <a:spLocks noChangeShapeType="1"/>
          </p:cNvSpPr>
          <p:nvPr/>
        </p:nvSpPr>
        <p:spPr bwMode="auto">
          <a:xfrm>
            <a:off x="5776774" y="3274416"/>
            <a:ext cx="3367226" cy="1794654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5410200" cy="4114800"/>
          </a:xfrm>
        </p:spPr>
        <p:txBody>
          <a:bodyPr/>
          <a:lstStyle/>
          <a:p>
            <a:r>
              <a:rPr lang="en-US" sz="2800" dirty="0" smtClean="0"/>
              <a:t>For two sets of points there are many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separators</a:t>
            </a:r>
          </a:p>
          <a:p>
            <a:r>
              <a:rPr lang="en-US" sz="2800" b="0" dirty="0" smtClean="0"/>
              <a:t>Which one should we choose for classification?</a:t>
            </a:r>
          </a:p>
          <a:p>
            <a:r>
              <a:rPr lang="en-US" sz="2800" dirty="0" smtClean="0"/>
              <a:t>In other words which one is most likely to produce least error?</a:t>
            </a:r>
            <a:endParaRPr lang="en-US" sz="2400" b="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Separating hyperplanes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Best </a:t>
            </a:r>
            <a:r>
              <a:rPr lang="en-US" altLang="en-US" sz="2800" dirty="0" err="1" smtClean="0"/>
              <a:t>hyperplane</a:t>
            </a:r>
            <a:r>
              <a:rPr lang="en-US" altLang="en-US" sz="2800" dirty="0" smtClean="0"/>
              <a:t> is the one that maximizes the minimum distance of all training points to the plane (Learning with kernels, </a:t>
            </a:r>
            <a:r>
              <a:rPr lang="en-US" altLang="en-US" sz="2800" dirty="0" err="1" smtClean="0"/>
              <a:t>Scholkopf</a:t>
            </a:r>
            <a:r>
              <a:rPr lang="en-US" altLang="en-US" sz="2800" dirty="0" smtClean="0"/>
              <a:t> and </a:t>
            </a:r>
            <a:r>
              <a:rPr lang="en-US" altLang="en-US" sz="2800" dirty="0" err="1" smtClean="0"/>
              <a:t>Smola</a:t>
            </a:r>
            <a:r>
              <a:rPr lang="en-US" altLang="en-US" sz="2800" dirty="0" smtClean="0"/>
              <a:t>, 2002)</a:t>
            </a:r>
          </a:p>
          <a:p>
            <a:pPr eaLnBrk="1" hangingPunct="1"/>
            <a:r>
              <a:rPr lang="en-US" altLang="en-US" sz="2800" dirty="0" smtClean="0"/>
              <a:t>Its expected error is at most the fraction of misclassified points plus a complexity term (Learning </a:t>
            </a:r>
            <a:r>
              <a:rPr lang="en-US" altLang="en-US" sz="2800" dirty="0"/>
              <a:t>with kernels, </a:t>
            </a:r>
            <a:r>
              <a:rPr lang="en-US" altLang="en-US" sz="2800" dirty="0" err="1"/>
              <a:t>Scholkopf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Smola</a:t>
            </a:r>
            <a:r>
              <a:rPr lang="en-US" altLang="en-US" sz="2800" dirty="0"/>
              <a:t>, 2002</a:t>
            </a:r>
            <a:r>
              <a:rPr lang="en-US" altLang="en-US" sz="2800" dirty="0" smtClean="0"/>
              <a:t>)</a:t>
            </a:r>
          </a:p>
          <a:p>
            <a:pPr eaLnBrk="1" hangingPunct="1"/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Margin of a plane</a:t>
            </a:r>
          </a:p>
        </p:txBody>
      </p:sp>
      <p:sp>
        <p:nvSpPr>
          <p:cNvPr id="143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5410200" cy="4114800"/>
          </a:xfrm>
        </p:spPr>
        <p:txBody>
          <a:bodyPr/>
          <a:lstStyle/>
          <a:p>
            <a:r>
              <a:rPr lang="en-US" sz="2800" dirty="0" smtClean="0"/>
              <a:t>We define the margin as the minimum distance to training points (distance to closest point)</a:t>
            </a:r>
          </a:p>
          <a:p>
            <a:r>
              <a:rPr lang="en-US" sz="2800" dirty="0" smtClean="0"/>
              <a:t>The optimally separating plane is the one with the maximum margin</a:t>
            </a:r>
          </a:p>
          <a:p>
            <a:endParaRPr lang="en-US" sz="2400" b="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049250" y="2895600"/>
            <a:ext cx="3094749" cy="2338092"/>
            <a:chOff x="3886200" y="2895600"/>
            <a:chExt cx="5257800" cy="4114800"/>
          </a:xfrm>
        </p:grpSpPr>
        <p:sp>
          <p:nvSpPr>
            <p:cNvPr id="4099" name="Rectangle 5"/>
            <p:cNvSpPr>
              <a:spLocks noChangeArrowheads="1"/>
            </p:cNvSpPr>
            <p:nvPr/>
          </p:nvSpPr>
          <p:spPr bwMode="auto">
            <a:xfrm>
              <a:off x="4281542" y="3142601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00" name="Rectangle 6"/>
            <p:cNvSpPr>
              <a:spLocks noChangeArrowheads="1"/>
            </p:cNvSpPr>
            <p:nvPr/>
          </p:nvSpPr>
          <p:spPr bwMode="auto">
            <a:xfrm>
              <a:off x="4265676" y="2895600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000000"/>
                  </a:solidFill>
                  <a:latin typeface="Times New Roman" pitchFamily="64" charset="0"/>
                </a:rPr>
                <a:t>y</a:t>
              </a:r>
              <a:endParaRPr lang="en-US" altLang="en-US" sz="2400" dirty="0"/>
            </a:p>
          </p:txBody>
        </p:sp>
        <p:sp>
          <p:nvSpPr>
            <p:cNvPr id="4101" name="Rectangle 7"/>
            <p:cNvSpPr>
              <a:spLocks noChangeArrowheads="1"/>
            </p:cNvSpPr>
            <p:nvPr/>
          </p:nvSpPr>
          <p:spPr bwMode="auto">
            <a:xfrm>
              <a:off x="4554637" y="3142601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2" name="Rectangle 8"/>
            <p:cNvSpPr>
              <a:spLocks noChangeArrowheads="1"/>
            </p:cNvSpPr>
            <p:nvPr/>
          </p:nvSpPr>
          <p:spPr bwMode="auto">
            <a:xfrm>
              <a:off x="4281542" y="3498808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3" name="Rectangle 9"/>
            <p:cNvSpPr>
              <a:spLocks noChangeArrowheads="1"/>
            </p:cNvSpPr>
            <p:nvPr/>
          </p:nvSpPr>
          <p:spPr bwMode="auto">
            <a:xfrm>
              <a:off x="4281542" y="3859341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4" name="Rectangle 10"/>
            <p:cNvSpPr>
              <a:spLocks noChangeArrowheads="1"/>
            </p:cNvSpPr>
            <p:nvPr/>
          </p:nvSpPr>
          <p:spPr bwMode="auto">
            <a:xfrm>
              <a:off x="4281542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5" name="Rectangle 11"/>
            <p:cNvSpPr>
              <a:spLocks noChangeArrowheads="1"/>
            </p:cNvSpPr>
            <p:nvPr/>
          </p:nvSpPr>
          <p:spPr bwMode="auto">
            <a:xfrm>
              <a:off x="4352049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6" name="Rectangle 12"/>
            <p:cNvSpPr>
              <a:spLocks noChangeArrowheads="1"/>
            </p:cNvSpPr>
            <p:nvPr/>
          </p:nvSpPr>
          <p:spPr bwMode="auto">
            <a:xfrm>
              <a:off x="4417519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07" name="Rectangle 13"/>
            <p:cNvSpPr>
              <a:spLocks noChangeArrowheads="1"/>
            </p:cNvSpPr>
            <p:nvPr/>
          </p:nvSpPr>
          <p:spPr bwMode="auto">
            <a:xfrm>
              <a:off x="4553498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08" name="Rectangle 14"/>
            <p:cNvSpPr>
              <a:spLocks noChangeArrowheads="1"/>
            </p:cNvSpPr>
            <p:nvPr/>
          </p:nvSpPr>
          <p:spPr bwMode="auto">
            <a:xfrm>
              <a:off x="4624004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09" name="Rectangle 15"/>
            <p:cNvSpPr>
              <a:spLocks noChangeArrowheads="1"/>
            </p:cNvSpPr>
            <p:nvPr/>
          </p:nvSpPr>
          <p:spPr bwMode="auto">
            <a:xfrm>
              <a:off x="4759982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10" name="Rectangle 16"/>
            <p:cNvSpPr>
              <a:spLocks noChangeArrowheads="1"/>
            </p:cNvSpPr>
            <p:nvPr/>
          </p:nvSpPr>
          <p:spPr bwMode="auto">
            <a:xfrm>
              <a:off x="4825453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11" name="Rectangle 17"/>
            <p:cNvSpPr>
              <a:spLocks noChangeArrowheads="1"/>
            </p:cNvSpPr>
            <p:nvPr/>
          </p:nvSpPr>
          <p:spPr bwMode="auto">
            <a:xfrm>
              <a:off x="4961430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12" name="Rectangle 18"/>
            <p:cNvSpPr>
              <a:spLocks noChangeArrowheads="1"/>
            </p:cNvSpPr>
            <p:nvPr/>
          </p:nvSpPr>
          <p:spPr bwMode="auto">
            <a:xfrm>
              <a:off x="5031938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13" name="Rectangle 19"/>
            <p:cNvSpPr>
              <a:spLocks noChangeArrowheads="1"/>
            </p:cNvSpPr>
            <p:nvPr/>
          </p:nvSpPr>
          <p:spPr bwMode="auto">
            <a:xfrm>
              <a:off x="5167915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14" name="Rectangle 20"/>
            <p:cNvSpPr>
              <a:spLocks noChangeArrowheads="1"/>
            </p:cNvSpPr>
            <p:nvPr/>
          </p:nvSpPr>
          <p:spPr bwMode="auto">
            <a:xfrm>
              <a:off x="5233385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15" name="Rectangle 21"/>
            <p:cNvSpPr>
              <a:spLocks noChangeArrowheads="1"/>
            </p:cNvSpPr>
            <p:nvPr/>
          </p:nvSpPr>
          <p:spPr bwMode="auto">
            <a:xfrm>
              <a:off x="5369362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16" name="Rectangle 22"/>
            <p:cNvSpPr>
              <a:spLocks noChangeArrowheads="1"/>
            </p:cNvSpPr>
            <p:nvPr/>
          </p:nvSpPr>
          <p:spPr bwMode="auto">
            <a:xfrm>
              <a:off x="5439870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17" name="Rectangle 23"/>
            <p:cNvSpPr>
              <a:spLocks noChangeArrowheads="1"/>
            </p:cNvSpPr>
            <p:nvPr/>
          </p:nvSpPr>
          <p:spPr bwMode="auto">
            <a:xfrm>
              <a:off x="5575847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18" name="Rectangle 24"/>
            <p:cNvSpPr>
              <a:spLocks noChangeArrowheads="1"/>
            </p:cNvSpPr>
            <p:nvPr/>
          </p:nvSpPr>
          <p:spPr bwMode="auto">
            <a:xfrm>
              <a:off x="5641318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19" name="Rectangle 25"/>
            <p:cNvSpPr>
              <a:spLocks noChangeArrowheads="1"/>
            </p:cNvSpPr>
            <p:nvPr/>
          </p:nvSpPr>
          <p:spPr bwMode="auto">
            <a:xfrm>
              <a:off x="5777296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20" name="Rectangle 26"/>
            <p:cNvSpPr>
              <a:spLocks noChangeArrowheads="1"/>
            </p:cNvSpPr>
            <p:nvPr/>
          </p:nvSpPr>
          <p:spPr bwMode="auto">
            <a:xfrm>
              <a:off x="5847802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21" name="Rectangle 27"/>
            <p:cNvSpPr>
              <a:spLocks noChangeArrowheads="1"/>
            </p:cNvSpPr>
            <p:nvPr/>
          </p:nvSpPr>
          <p:spPr bwMode="auto">
            <a:xfrm>
              <a:off x="5983781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22" name="Rectangle 28"/>
            <p:cNvSpPr>
              <a:spLocks noChangeArrowheads="1"/>
            </p:cNvSpPr>
            <p:nvPr/>
          </p:nvSpPr>
          <p:spPr bwMode="auto">
            <a:xfrm>
              <a:off x="6049251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23" name="Rectangle 29"/>
            <p:cNvSpPr>
              <a:spLocks noChangeArrowheads="1"/>
            </p:cNvSpPr>
            <p:nvPr/>
          </p:nvSpPr>
          <p:spPr bwMode="auto">
            <a:xfrm>
              <a:off x="6185228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24" name="Rectangle 30"/>
            <p:cNvSpPr>
              <a:spLocks noChangeArrowheads="1"/>
            </p:cNvSpPr>
            <p:nvPr/>
          </p:nvSpPr>
          <p:spPr bwMode="auto">
            <a:xfrm>
              <a:off x="6255735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25" name="Rectangle 31"/>
            <p:cNvSpPr>
              <a:spLocks noChangeArrowheads="1"/>
            </p:cNvSpPr>
            <p:nvPr/>
          </p:nvSpPr>
          <p:spPr bwMode="auto">
            <a:xfrm>
              <a:off x="6391713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26" name="Rectangle 32"/>
            <p:cNvSpPr>
              <a:spLocks noChangeArrowheads="1"/>
            </p:cNvSpPr>
            <p:nvPr/>
          </p:nvSpPr>
          <p:spPr bwMode="auto">
            <a:xfrm>
              <a:off x="6457184" y="4214106"/>
              <a:ext cx="135977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27" name="Rectangle 33"/>
            <p:cNvSpPr>
              <a:spLocks noChangeArrowheads="1"/>
            </p:cNvSpPr>
            <p:nvPr/>
          </p:nvSpPr>
          <p:spPr bwMode="auto">
            <a:xfrm>
              <a:off x="6593161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28" name="Rectangle 34"/>
            <p:cNvSpPr>
              <a:spLocks noChangeArrowheads="1"/>
            </p:cNvSpPr>
            <p:nvPr/>
          </p:nvSpPr>
          <p:spPr bwMode="auto">
            <a:xfrm>
              <a:off x="6663669" y="4214106"/>
              <a:ext cx="203966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 </a:t>
              </a:r>
              <a:endParaRPr lang="en-US" altLang="en-US" sz="2400"/>
            </a:p>
          </p:txBody>
        </p:sp>
        <p:sp>
          <p:nvSpPr>
            <p:cNvPr id="4129" name="Rectangle 35"/>
            <p:cNvSpPr>
              <a:spLocks noChangeArrowheads="1"/>
            </p:cNvSpPr>
            <p:nvPr/>
          </p:nvSpPr>
          <p:spPr bwMode="auto">
            <a:xfrm>
              <a:off x="6870153" y="4214106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0" name="Rectangle 36"/>
            <p:cNvSpPr>
              <a:spLocks noChangeArrowheads="1"/>
            </p:cNvSpPr>
            <p:nvPr/>
          </p:nvSpPr>
          <p:spPr bwMode="auto">
            <a:xfrm>
              <a:off x="4281542" y="4576080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1" name="Rectangle 37"/>
            <p:cNvSpPr>
              <a:spLocks noChangeArrowheads="1"/>
            </p:cNvSpPr>
            <p:nvPr/>
          </p:nvSpPr>
          <p:spPr bwMode="auto">
            <a:xfrm>
              <a:off x="4352049" y="4576080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2" name="Rectangle 38"/>
            <p:cNvSpPr>
              <a:spLocks noChangeArrowheads="1"/>
            </p:cNvSpPr>
            <p:nvPr/>
          </p:nvSpPr>
          <p:spPr bwMode="auto">
            <a:xfrm>
              <a:off x="4281542" y="4930845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3" name="Rectangle 39"/>
            <p:cNvSpPr>
              <a:spLocks noChangeArrowheads="1"/>
            </p:cNvSpPr>
            <p:nvPr/>
          </p:nvSpPr>
          <p:spPr bwMode="auto">
            <a:xfrm>
              <a:off x="4281542" y="5292820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4" name="Rectangle 40"/>
            <p:cNvSpPr>
              <a:spLocks noChangeArrowheads="1"/>
            </p:cNvSpPr>
            <p:nvPr/>
          </p:nvSpPr>
          <p:spPr bwMode="auto">
            <a:xfrm>
              <a:off x="4281542" y="5647585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5" name="Rectangle 41"/>
            <p:cNvSpPr>
              <a:spLocks noChangeArrowheads="1"/>
            </p:cNvSpPr>
            <p:nvPr/>
          </p:nvSpPr>
          <p:spPr bwMode="auto">
            <a:xfrm>
              <a:off x="4281542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6" name="Rectangle 42"/>
            <p:cNvSpPr>
              <a:spLocks noChangeArrowheads="1"/>
            </p:cNvSpPr>
            <p:nvPr/>
          </p:nvSpPr>
          <p:spPr bwMode="auto">
            <a:xfrm>
              <a:off x="4352049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7" name="Rectangle 43"/>
            <p:cNvSpPr>
              <a:spLocks noChangeArrowheads="1"/>
            </p:cNvSpPr>
            <p:nvPr/>
          </p:nvSpPr>
          <p:spPr bwMode="auto">
            <a:xfrm>
              <a:off x="4417519" y="6009559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38" name="Rectangle 44"/>
            <p:cNvSpPr>
              <a:spLocks noChangeArrowheads="1"/>
            </p:cNvSpPr>
            <p:nvPr/>
          </p:nvSpPr>
          <p:spPr bwMode="auto">
            <a:xfrm>
              <a:off x="4553498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39" name="Rectangle 45"/>
            <p:cNvSpPr>
              <a:spLocks noChangeArrowheads="1"/>
            </p:cNvSpPr>
            <p:nvPr/>
          </p:nvSpPr>
          <p:spPr bwMode="auto">
            <a:xfrm>
              <a:off x="4624004" y="6009559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40" name="Rectangle 46"/>
            <p:cNvSpPr>
              <a:spLocks noChangeArrowheads="1"/>
            </p:cNvSpPr>
            <p:nvPr/>
          </p:nvSpPr>
          <p:spPr bwMode="auto">
            <a:xfrm>
              <a:off x="4759982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1" name="Rectangle 47"/>
            <p:cNvSpPr>
              <a:spLocks noChangeArrowheads="1"/>
            </p:cNvSpPr>
            <p:nvPr/>
          </p:nvSpPr>
          <p:spPr bwMode="auto">
            <a:xfrm>
              <a:off x="4825453" y="6009559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42" name="Rectangle 48"/>
            <p:cNvSpPr>
              <a:spLocks noChangeArrowheads="1"/>
            </p:cNvSpPr>
            <p:nvPr/>
          </p:nvSpPr>
          <p:spPr bwMode="auto">
            <a:xfrm>
              <a:off x="4961430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3" name="Rectangle 50"/>
            <p:cNvSpPr>
              <a:spLocks noChangeArrowheads="1"/>
            </p:cNvSpPr>
            <p:nvPr/>
          </p:nvSpPr>
          <p:spPr bwMode="auto">
            <a:xfrm>
              <a:off x="5227091" y="6009559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4" name="Rectangle 51"/>
            <p:cNvSpPr>
              <a:spLocks noChangeArrowheads="1"/>
            </p:cNvSpPr>
            <p:nvPr/>
          </p:nvSpPr>
          <p:spPr bwMode="auto">
            <a:xfrm>
              <a:off x="4281542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5" name="Rectangle 52"/>
            <p:cNvSpPr>
              <a:spLocks noChangeArrowheads="1"/>
            </p:cNvSpPr>
            <p:nvPr/>
          </p:nvSpPr>
          <p:spPr bwMode="auto">
            <a:xfrm>
              <a:off x="4352049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6" name="Rectangle 53"/>
            <p:cNvSpPr>
              <a:spLocks noChangeArrowheads="1"/>
            </p:cNvSpPr>
            <p:nvPr/>
          </p:nvSpPr>
          <p:spPr bwMode="auto">
            <a:xfrm>
              <a:off x="4417519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47" name="Rectangle 54"/>
            <p:cNvSpPr>
              <a:spLocks noChangeArrowheads="1"/>
            </p:cNvSpPr>
            <p:nvPr/>
          </p:nvSpPr>
          <p:spPr bwMode="auto">
            <a:xfrm>
              <a:off x="4553498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48" name="Rectangle 55"/>
            <p:cNvSpPr>
              <a:spLocks noChangeArrowheads="1"/>
            </p:cNvSpPr>
            <p:nvPr/>
          </p:nvSpPr>
          <p:spPr bwMode="auto">
            <a:xfrm>
              <a:off x="4624004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49" name="Rectangle 56"/>
            <p:cNvSpPr>
              <a:spLocks noChangeArrowheads="1"/>
            </p:cNvSpPr>
            <p:nvPr/>
          </p:nvSpPr>
          <p:spPr bwMode="auto">
            <a:xfrm>
              <a:off x="4759982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50" name="Rectangle 57"/>
            <p:cNvSpPr>
              <a:spLocks noChangeArrowheads="1"/>
            </p:cNvSpPr>
            <p:nvPr/>
          </p:nvSpPr>
          <p:spPr bwMode="auto">
            <a:xfrm>
              <a:off x="4825453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51" name="Rectangle 58"/>
            <p:cNvSpPr>
              <a:spLocks noChangeArrowheads="1"/>
            </p:cNvSpPr>
            <p:nvPr/>
          </p:nvSpPr>
          <p:spPr bwMode="auto">
            <a:xfrm>
              <a:off x="4961430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 dirty="0"/>
            </a:p>
          </p:txBody>
        </p:sp>
        <p:sp>
          <p:nvSpPr>
            <p:cNvPr id="4152" name="Rectangle 59"/>
            <p:cNvSpPr>
              <a:spLocks noChangeArrowheads="1"/>
            </p:cNvSpPr>
            <p:nvPr/>
          </p:nvSpPr>
          <p:spPr bwMode="auto">
            <a:xfrm>
              <a:off x="5031938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53" name="Rectangle 60"/>
            <p:cNvSpPr>
              <a:spLocks noChangeArrowheads="1"/>
            </p:cNvSpPr>
            <p:nvPr/>
          </p:nvSpPr>
          <p:spPr bwMode="auto">
            <a:xfrm>
              <a:off x="5167915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54" name="Rectangle 61"/>
            <p:cNvSpPr>
              <a:spLocks noChangeArrowheads="1"/>
            </p:cNvSpPr>
            <p:nvPr/>
          </p:nvSpPr>
          <p:spPr bwMode="auto">
            <a:xfrm>
              <a:off x="5233385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55" name="Rectangle 62"/>
            <p:cNvSpPr>
              <a:spLocks noChangeArrowheads="1"/>
            </p:cNvSpPr>
            <p:nvPr/>
          </p:nvSpPr>
          <p:spPr bwMode="auto">
            <a:xfrm>
              <a:off x="5369362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56" name="Rectangle 63"/>
            <p:cNvSpPr>
              <a:spLocks noChangeArrowheads="1"/>
            </p:cNvSpPr>
            <p:nvPr/>
          </p:nvSpPr>
          <p:spPr bwMode="auto">
            <a:xfrm>
              <a:off x="5439870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57" name="Rectangle 64"/>
            <p:cNvSpPr>
              <a:spLocks noChangeArrowheads="1"/>
            </p:cNvSpPr>
            <p:nvPr/>
          </p:nvSpPr>
          <p:spPr bwMode="auto">
            <a:xfrm>
              <a:off x="5575847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 dirty="0"/>
            </a:p>
          </p:txBody>
        </p:sp>
        <p:sp>
          <p:nvSpPr>
            <p:cNvPr id="4158" name="Rectangle 65"/>
            <p:cNvSpPr>
              <a:spLocks noChangeArrowheads="1"/>
            </p:cNvSpPr>
            <p:nvPr/>
          </p:nvSpPr>
          <p:spPr bwMode="auto">
            <a:xfrm>
              <a:off x="5641318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59" name="Rectangle 66"/>
            <p:cNvSpPr>
              <a:spLocks noChangeArrowheads="1"/>
            </p:cNvSpPr>
            <p:nvPr/>
          </p:nvSpPr>
          <p:spPr bwMode="auto">
            <a:xfrm>
              <a:off x="5777296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60" name="Rectangle 67"/>
            <p:cNvSpPr>
              <a:spLocks noChangeArrowheads="1"/>
            </p:cNvSpPr>
            <p:nvPr/>
          </p:nvSpPr>
          <p:spPr bwMode="auto">
            <a:xfrm>
              <a:off x="5847802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61" name="Rectangle 68"/>
            <p:cNvSpPr>
              <a:spLocks noChangeArrowheads="1"/>
            </p:cNvSpPr>
            <p:nvPr/>
          </p:nvSpPr>
          <p:spPr bwMode="auto">
            <a:xfrm>
              <a:off x="5983781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62" name="Rectangle 69"/>
            <p:cNvSpPr>
              <a:spLocks noChangeArrowheads="1"/>
            </p:cNvSpPr>
            <p:nvPr/>
          </p:nvSpPr>
          <p:spPr bwMode="auto">
            <a:xfrm>
              <a:off x="6049251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63" name="Rectangle 70"/>
            <p:cNvSpPr>
              <a:spLocks noChangeArrowheads="1"/>
            </p:cNvSpPr>
            <p:nvPr/>
          </p:nvSpPr>
          <p:spPr bwMode="auto">
            <a:xfrm>
              <a:off x="6185228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64" name="Rectangle 71"/>
            <p:cNvSpPr>
              <a:spLocks noChangeArrowheads="1"/>
            </p:cNvSpPr>
            <p:nvPr/>
          </p:nvSpPr>
          <p:spPr bwMode="auto">
            <a:xfrm>
              <a:off x="6255735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65" name="Rectangle 72"/>
            <p:cNvSpPr>
              <a:spLocks noChangeArrowheads="1"/>
            </p:cNvSpPr>
            <p:nvPr/>
          </p:nvSpPr>
          <p:spPr bwMode="auto">
            <a:xfrm>
              <a:off x="6391713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66" name="Rectangle 73"/>
            <p:cNvSpPr>
              <a:spLocks noChangeArrowheads="1"/>
            </p:cNvSpPr>
            <p:nvPr/>
          </p:nvSpPr>
          <p:spPr bwMode="auto">
            <a:xfrm>
              <a:off x="6457184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67" name="Rectangle 74"/>
            <p:cNvSpPr>
              <a:spLocks noChangeArrowheads="1"/>
            </p:cNvSpPr>
            <p:nvPr/>
          </p:nvSpPr>
          <p:spPr bwMode="auto">
            <a:xfrm>
              <a:off x="6593161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68" name="Rectangle 75"/>
            <p:cNvSpPr>
              <a:spLocks noChangeArrowheads="1"/>
            </p:cNvSpPr>
            <p:nvPr/>
          </p:nvSpPr>
          <p:spPr bwMode="auto">
            <a:xfrm>
              <a:off x="6663669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69" name="Rectangle 76"/>
            <p:cNvSpPr>
              <a:spLocks noChangeArrowheads="1"/>
            </p:cNvSpPr>
            <p:nvPr/>
          </p:nvSpPr>
          <p:spPr bwMode="auto">
            <a:xfrm>
              <a:off x="6799645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70" name="Rectangle 77"/>
            <p:cNvSpPr>
              <a:spLocks noChangeArrowheads="1"/>
            </p:cNvSpPr>
            <p:nvPr/>
          </p:nvSpPr>
          <p:spPr bwMode="auto">
            <a:xfrm>
              <a:off x="6865116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71" name="Rectangle 78"/>
            <p:cNvSpPr>
              <a:spLocks noChangeArrowheads="1"/>
            </p:cNvSpPr>
            <p:nvPr/>
          </p:nvSpPr>
          <p:spPr bwMode="auto">
            <a:xfrm>
              <a:off x="7001095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72" name="Rectangle 79"/>
            <p:cNvSpPr>
              <a:spLocks noChangeArrowheads="1"/>
            </p:cNvSpPr>
            <p:nvPr/>
          </p:nvSpPr>
          <p:spPr bwMode="auto">
            <a:xfrm>
              <a:off x="7071601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73" name="Rectangle 80"/>
            <p:cNvSpPr>
              <a:spLocks noChangeArrowheads="1"/>
            </p:cNvSpPr>
            <p:nvPr/>
          </p:nvSpPr>
          <p:spPr bwMode="auto">
            <a:xfrm>
              <a:off x="7207578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74" name="Rectangle 81"/>
            <p:cNvSpPr>
              <a:spLocks noChangeArrowheads="1"/>
            </p:cNvSpPr>
            <p:nvPr/>
          </p:nvSpPr>
          <p:spPr bwMode="auto">
            <a:xfrm>
              <a:off x="7273048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75" name="Rectangle 82"/>
            <p:cNvSpPr>
              <a:spLocks noChangeArrowheads="1"/>
            </p:cNvSpPr>
            <p:nvPr/>
          </p:nvSpPr>
          <p:spPr bwMode="auto">
            <a:xfrm>
              <a:off x="7409027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76" name="Rectangle 83"/>
            <p:cNvSpPr>
              <a:spLocks noChangeArrowheads="1"/>
            </p:cNvSpPr>
            <p:nvPr/>
          </p:nvSpPr>
          <p:spPr bwMode="auto">
            <a:xfrm>
              <a:off x="7479533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77" name="Rectangle 84"/>
            <p:cNvSpPr>
              <a:spLocks noChangeArrowheads="1"/>
            </p:cNvSpPr>
            <p:nvPr/>
          </p:nvSpPr>
          <p:spPr bwMode="auto">
            <a:xfrm>
              <a:off x="7615512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78" name="Rectangle 85"/>
            <p:cNvSpPr>
              <a:spLocks noChangeArrowheads="1"/>
            </p:cNvSpPr>
            <p:nvPr/>
          </p:nvSpPr>
          <p:spPr bwMode="auto">
            <a:xfrm>
              <a:off x="7680982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 dirty="0"/>
            </a:p>
          </p:txBody>
        </p:sp>
        <p:sp>
          <p:nvSpPr>
            <p:cNvPr id="4179" name="Rectangle 86"/>
            <p:cNvSpPr>
              <a:spLocks noChangeArrowheads="1"/>
            </p:cNvSpPr>
            <p:nvPr/>
          </p:nvSpPr>
          <p:spPr bwMode="auto">
            <a:xfrm>
              <a:off x="7816959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 dirty="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 dirty="0"/>
            </a:p>
          </p:txBody>
        </p:sp>
        <p:sp>
          <p:nvSpPr>
            <p:cNvPr id="4180" name="Rectangle 87"/>
            <p:cNvSpPr>
              <a:spLocks noChangeArrowheads="1"/>
            </p:cNvSpPr>
            <p:nvPr/>
          </p:nvSpPr>
          <p:spPr bwMode="auto">
            <a:xfrm>
              <a:off x="7887467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81" name="Rectangle 88"/>
            <p:cNvSpPr>
              <a:spLocks noChangeArrowheads="1"/>
            </p:cNvSpPr>
            <p:nvPr/>
          </p:nvSpPr>
          <p:spPr bwMode="auto">
            <a:xfrm>
              <a:off x="8023444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82" name="Rectangle 89"/>
            <p:cNvSpPr>
              <a:spLocks noChangeArrowheads="1"/>
            </p:cNvSpPr>
            <p:nvPr/>
          </p:nvSpPr>
          <p:spPr bwMode="auto">
            <a:xfrm>
              <a:off x="8088915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83" name="Rectangle 90"/>
            <p:cNvSpPr>
              <a:spLocks noChangeArrowheads="1"/>
            </p:cNvSpPr>
            <p:nvPr/>
          </p:nvSpPr>
          <p:spPr bwMode="auto">
            <a:xfrm>
              <a:off x="8224893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84" name="Rectangle 91"/>
            <p:cNvSpPr>
              <a:spLocks noChangeArrowheads="1"/>
            </p:cNvSpPr>
            <p:nvPr/>
          </p:nvSpPr>
          <p:spPr bwMode="auto">
            <a:xfrm>
              <a:off x="8295399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85" name="Rectangle 92"/>
            <p:cNvSpPr>
              <a:spLocks noChangeArrowheads="1"/>
            </p:cNvSpPr>
            <p:nvPr/>
          </p:nvSpPr>
          <p:spPr bwMode="auto">
            <a:xfrm>
              <a:off x="8431376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86" name="Rectangle 93"/>
            <p:cNvSpPr>
              <a:spLocks noChangeArrowheads="1"/>
            </p:cNvSpPr>
            <p:nvPr/>
          </p:nvSpPr>
          <p:spPr bwMode="auto">
            <a:xfrm>
              <a:off x="8496847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</a:t>
              </a:r>
              <a:endParaRPr lang="en-US" altLang="en-US" sz="2400"/>
            </a:p>
          </p:txBody>
        </p:sp>
        <p:sp>
          <p:nvSpPr>
            <p:cNvPr id="4187" name="Rectangle 94"/>
            <p:cNvSpPr>
              <a:spLocks noChangeArrowheads="1"/>
            </p:cNvSpPr>
            <p:nvPr/>
          </p:nvSpPr>
          <p:spPr bwMode="auto">
            <a:xfrm>
              <a:off x="8632825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88" name="Rectangle 95"/>
            <p:cNvSpPr>
              <a:spLocks noChangeArrowheads="1"/>
            </p:cNvSpPr>
            <p:nvPr/>
          </p:nvSpPr>
          <p:spPr bwMode="auto">
            <a:xfrm>
              <a:off x="8703332" y="6364324"/>
              <a:ext cx="203966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  </a:t>
              </a:r>
              <a:endParaRPr lang="en-US" altLang="en-US" sz="2400"/>
            </a:p>
          </p:txBody>
        </p:sp>
        <p:sp>
          <p:nvSpPr>
            <p:cNvPr id="4189" name="Rectangle 96"/>
            <p:cNvSpPr>
              <a:spLocks noChangeArrowheads="1"/>
            </p:cNvSpPr>
            <p:nvPr/>
          </p:nvSpPr>
          <p:spPr bwMode="auto">
            <a:xfrm>
              <a:off x="8909816" y="6364324"/>
              <a:ext cx="135977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x</a:t>
              </a:r>
              <a:endParaRPr lang="en-US" altLang="en-US" sz="2400"/>
            </a:p>
          </p:txBody>
        </p:sp>
        <p:sp>
          <p:nvSpPr>
            <p:cNvPr id="4190" name="Rectangle 97"/>
            <p:cNvSpPr>
              <a:spLocks noChangeArrowheads="1"/>
            </p:cNvSpPr>
            <p:nvPr/>
          </p:nvSpPr>
          <p:spPr bwMode="auto">
            <a:xfrm>
              <a:off x="9045793" y="6364324"/>
              <a:ext cx="67989" cy="373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191" name="Line 98"/>
            <p:cNvSpPr>
              <a:spLocks noChangeShapeType="1"/>
            </p:cNvSpPr>
            <p:nvPr/>
          </p:nvSpPr>
          <p:spPr bwMode="auto">
            <a:xfrm>
              <a:off x="4665553" y="3142601"/>
              <a:ext cx="3577184" cy="317557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92" name="Group 101"/>
            <p:cNvGrpSpPr>
              <a:grpSpLocks/>
            </p:cNvGrpSpPr>
            <p:nvPr/>
          </p:nvGrpSpPr>
          <p:grpSpPr bwMode="auto">
            <a:xfrm>
              <a:off x="5943600" y="5764542"/>
              <a:ext cx="222852" cy="255258"/>
              <a:chOff x="2461" y="3028"/>
              <a:chExt cx="177" cy="177"/>
            </a:xfrm>
          </p:grpSpPr>
          <p:sp>
            <p:nvSpPr>
              <p:cNvPr id="4236" name="Oval 99"/>
              <p:cNvSpPr>
                <a:spLocks noChangeArrowheads="1"/>
              </p:cNvSpPr>
              <p:nvPr/>
            </p:nvSpPr>
            <p:spPr bwMode="auto">
              <a:xfrm>
                <a:off x="2474" y="3041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37" name="Oval 100"/>
              <p:cNvSpPr>
                <a:spLocks noChangeArrowheads="1"/>
              </p:cNvSpPr>
              <p:nvPr/>
            </p:nvSpPr>
            <p:spPr bwMode="auto">
              <a:xfrm>
                <a:off x="2461" y="3028"/>
                <a:ext cx="177" cy="177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3" name="Group 104"/>
            <p:cNvGrpSpPr>
              <a:grpSpLocks/>
            </p:cNvGrpSpPr>
            <p:nvPr/>
          </p:nvGrpSpPr>
          <p:grpSpPr bwMode="auto">
            <a:xfrm>
              <a:off x="6400800" y="3859542"/>
              <a:ext cx="222852" cy="255258"/>
              <a:chOff x="2785" y="1732"/>
              <a:chExt cx="177" cy="177"/>
            </a:xfrm>
          </p:grpSpPr>
          <p:sp>
            <p:nvSpPr>
              <p:cNvPr id="4234" name="Rectangle 102"/>
              <p:cNvSpPr>
                <a:spLocks noChangeArrowheads="1"/>
              </p:cNvSpPr>
              <p:nvPr/>
            </p:nvSpPr>
            <p:spPr bwMode="auto">
              <a:xfrm>
                <a:off x="2798" y="1745"/>
                <a:ext cx="151" cy="1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35" name="Rectangle 103"/>
              <p:cNvSpPr>
                <a:spLocks noChangeArrowheads="1"/>
              </p:cNvSpPr>
              <p:nvPr/>
            </p:nvSpPr>
            <p:spPr bwMode="auto">
              <a:xfrm>
                <a:off x="2785" y="1732"/>
                <a:ext cx="177" cy="177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4" name="Group 114"/>
            <p:cNvGrpSpPr>
              <a:grpSpLocks/>
            </p:cNvGrpSpPr>
            <p:nvPr/>
          </p:nvGrpSpPr>
          <p:grpSpPr bwMode="auto">
            <a:xfrm>
              <a:off x="7854348" y="5105400"/>
              <a:ext cx="222852" cy="255258"/>
              <a:chOff x="3757" y="2704"/>
              <a:chExt cx="177" cy="177"/>
            </a:xfrm>
          </p:grpSpPr>
          <p:sp>
            <p:nvSpPr>
              <p:cNvPr id="4232" name="Rectangle 112"/>
              <p:cNvSpPr>
                <a:spLocks noChangeArrowheads="1"/>
              </p:cNvSpPr>
              <p:nvPr/>
            </p:nvSpPr>
            <p:spPr bwMode="auto">
              <a:xfrm>
                <a:off x="3770" y="2717"/>
                <a:ext cx="151" cy="1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33" name="Rectangle 113"/>
              <p:cNvSpPr>
                <a:spLocks noChangeArrowheads="1"/>
              </p:cNvSpPr>
              <p:nvPr/>
            </p:nvSpPr>
            <p:spPr bwMode="auto">
              <a:xfrm>
                <a:off x="3757" y="2704"/>
                <a:ext cx="177" cy="177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5" name="Group 129"/>
            <p:cNvGrpSpPr>
              <a:grpSpLocks/>
            </p:cNvGrpSpPr>
            <p:nvPr/>
          </p:nvGrpSpPr>
          <p:grpSpPr bwMode="auto">
            <a:xfrm>
              <a:off x="4773833" y="5233692"/>
              <a:ext cx="217816" cy="255258"/>
              <a:chOff x="1329" y="2704"/>
              <a:chExt cx="173" cy="177"/>
            </a:xfrm>
          </p:grpSpPr>
          <p:sp>
            <p:nvSpPr>
              <p:cNvPr id="4230" name="Oval 127"/>
              <p:cNvSpPr>
                <a:spLocks noChangeArrowheads="1"/>
              </p:cNvSpPr>
              <p:nvPr/>
            </p:nvSpPr>
            <p:spPr bwMode="auto">
              <a:xfrm>
                <a:off x="1342" y="2717"/>
                <a:ext cx="147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31" name="Oval 128"/>
              <p:cNvSpPr>
                <a:spLocks noChangeArrowheads="1"/>
              </p:cNvSpPr>
              <p:nvPr/>
            </p:nvSpPr>
            <p:spPr bwMode="auto">
              <a:xfrm>
                <a:off x="1329" y="2704"/>
                <a:ext cx="173" cy="177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6" name="Group 132"/>
            <p:cNvGrpSpPr>
              <a:grpSpLocks/>
            </p:cNvGrpSpPr>
            <p:nvPr/>
          </p:nvGrpSpPr>
          <p:grpSpPr bwMode="auto">
            <a:xfrm>
              <a:off x="4773833" y="4535700"/>
              <a:ext cx="217816" cy="249489"/>
              <a:chOff x="1329" y="2220"/>
              <a:chExt cx="173" cy="173"/>
            </a:xfrm>
          </p:grpSpPr>
          <p:sp>
            <p:nvSpPr>
              <p:cNvPr id="4228" name="Oval 130"/>
              <p:cNvSpPr>
                <a:spLocks noChangeArrowheads="1"/>
              </p:cNvSpPr>
              <p:nvPr/>
            </p:nvSpPr>
            <p:spPr bwMode="auto">
              <a:xfrm>
                <a:off x="1342" y="2233"/>
                <a:ext cx="147" cy="147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29" name="Oval 131"/>
              <p:cNvSpPr>
                <a:spLocks noChangeArrowheads="1"/>
              </p:cNvSpPr>
              <p:nvPr/>
            </p:nvSpPr>
            <p:spPr bwMode="auto">
              <a:xfrm>
                <a:off x="1329" y="2220"/>
                <a:ext cx="173" cy="173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7" name="Group 135"/>
            <p:cNvGrpSpPr>
              <a:grpSpLocks/>
            </p:cNvGrpSpPr>
            <p:nvPr/>
          </p:nvGrpSpPr>
          <p:grpSpPr bwMode="auto">
            <a:xfrm>
              <a:off x="5589697" y="5700943"/>
              <a:ext cx="217816" cy="255258"/>
              <a:chOff x="1977" y="3028"/>
              <a:chExt cx="173" cy="177"/>
            </a:xfrm>
          </p:grpSpPr>
          <p:sp>
            <p:nvSpPr>
              <p:cNvPr id="4226" name="Oval 133"/>
              <p:cNvSpPr>
                <a:spLocks noChangeArrowheads="1"/>
              </p:cNvSpPr>
              <p:nvPr/>
            </p:nvSpPr>
            <p:spPr bwMode="auto">
              <a:xfrm>
                <a:off x="1990" y="3041"/>
                <a:ext cx="147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27" name="Oval 134"/>
              <p:cNvSpPr>
                <a:spLocks noChangeArrowheads="1"/>
              </p:cNvSpPr>
              <p:nvPr/>
            </p:nvSpPr>
            <p:spPr bwMode="auto">
              <a:xfrm>
                <a:off x="1977" y="3028"/>
                <a:ext cx="173" cy="177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8" name="Group 138"/>
            <p:cNvGrpSpPr>
              <a:grpSpLocks/>
            </p:cNvGrpSpPr>
            <p:nvPr/>
          </p:nvGrpSpPr>
          <p:grpSpPr bwMode="auto">
            <a:xfrm>
              <a:off x="6199079" y="6168194"/>
              <a:ext cx="222852" cy="255258"/>
              <a:chOff x="2461" y="3352"/>
              <a:chExt cx="177" cy="177"/>
            </a:xfrm>
          </p:grpSpPr>
          <p:sp>
            <p:nvSpPr>
              <p:cNvPr id="4224" name="Oval 136"/>
              <p:cNvSpPr>
                <a:spLocks noChangeArrowheads="1"/>
              </p:cNvSpPr>
              <p:nvPr/>
            </p:nvSpPr>
            <p:spPr bwMode="auto">
              <a:xfrm>
                <a:off x="2474" y="3365"/>
                <a:ext cx="151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25" name="Oval 137"/>
              <p:cNvSpPr>
                <a:spLocks noChangeArrowheads="1"/>
              </p:cNvSpPr>
              <p:nvPr/>
            </p:nvSpPr>
            <p:spPr bwMode="auto">
              <a:xfrm>
                <a:off x="2461" y="3352"/>
                <a:ext cx="177" cy="177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199" name="Group 141"/>
            <p:cNvGrpSpPr>
              <a:grpSpLocks/>
            </p:cNvGrpSpPr>
            <p:nvPr/>
          </p:nvGrpSpPr>
          <p:grpSpPr bwMode="auto">
            <a:xfrm>
              <a:off x="7221428" y="3831940"/>
              <a:ext cx="217816" cy="255258"/>
              <a:chOff x="3273" y="1732"/>
              <a:chExt cx="173" cy="177"/>
            </a:xfrm>
          </p:grpSpPr>
          <p:sp>
            <p:nvSpPr>
              <p:cNvPr id="4222" name="Rectangle 139"/>
              <p:cNvSpPr>
                <a:spLocks noChangeArrowheads="1"/>
              </p:cNvSpPr>
              <p:nvPr/>
            </p:nvSpPr>
            <p:spPr bwMode="auto">
              <a:xfrm>
                <a:off x="3286" y="1745"/>
                <a:ext cx="147" cy="1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23" name="Rectangle 140"/>
              <p:cNvSpPr>
                <a:spLocks noChangeArrowheads="1"/>
              </p:cNvSpPr>
              <p:nvPr/>
            </p:nvSpPr>
            <p:spPr bwMode="auto">
              <a:xfrm>
                <a:off x="3273" y="1732"/>
                <a:ext cx="173" cy="177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200" name="Group 144"/>
            <p:cNvGrpSpPr>
              <a:grpSpLocks/>
            </p:cNvGrpSpPr>
            <p:nvPr/>
          </p:nvGrpSpPr>
          <p:grpSpPr bwMode="auto">
            <a:xfrm>
              <a:off x="5181765" y="4766442"/>
              <a:ext cx="217816" cy="255258"/>
              <a:chOff x="1653" y="2380"/>
              <a:chExt cx="173" cy="177"/>
            </a:xfrm>
          </p:grpSpPr>
          <p:sp>
            <p:nvSpPr>
              <p:cNvPr id="4220" name="Oval 142"/>
              <p:cNvSpPr>
                <a:spLocks noChangeArrowheads="1"/>
              </p:cNvSpPr>
              <p:nvPr/>
            </p:nvSpPr>
            <p:spPr bwMode="auto">
              <a:xfrm>
                <a:off x="1666" y="2393"/>
                <a:ext cx="147" cy="15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21" name="Oval 143"/>
              <p:cNvSpPr>
                <a:spLocks noChangeArrowheads="1"/>
              </p:cNvSpPr>
              <p:nvPr/>
            </p:nvSpPr>
            <p:spPr bwMode="auto">
              <a:xfrm>
                <a:off x="1653" y="2380"/>
                <a:ext cx="173" cy="177"/>
              </a:xfrm>
              <a:prstGeom prst="ellips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201" name="Group 147"/>
            <p:cNvGrpSpPr>
              <a:grpSpLocks/>
            </p:cNvGrpSpPr>
            <p:nvPr/>
          </p:nvGrpSpPr>
          <p:grpSpPr bwMode="auto">
            <a:xfrm>
              <a:off x="7830809" y="3601199"/>
              <a:ext cx="222852" cy="249489"/>
              <a:chOff x="3757" y="1572"/>
              <a:chExt cx="177" cy="173"/>
            </a:xfrm>
          </p:grpSpPr>
          <p:sp>
            <p:nvSpPr>
              <p:cNvPr id="4218" name="Rectangle 145"/>
              <p:cNvSpPr>
                <a:spLocks noChangeArrowheads="1"/>
              </p:cNvSpPr>
              <p:nvPr/>
            </p:nvSpPr>
            <p:spPr bwMode="auto">
              <a:xfrm>
                <a:off x="3770" y="1585"/>
                <a:ext cx="151" cy="1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19" name="Rectangle 146"/>
              <p:cNvSpPr>
                <a:spLocks noChangeArrowheads="1"/>
              </p:cNvSpPr>
              <p:nvPr/>
            </p:nvSpPr>
            <p:spPr bwMode="auto">
              <a:xfrm>
                <a:off x="3757" y="1572"/>
                <a:ext cx="177" cy="173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202" name="Group 150"/>
            <p:cNvGrpSpPr>
              <a:grpSpLocks/>
            </p:cNvGrpSpPr>
            <p:nvPr/>
          </p:nvGrpSpPr>
          <p:grpSpPr bwMode="auto">
            <a:xfrm>
              <a:off x="8445226" y="5233692"/>
              <a:ext cx="217816" cy="255258"/>
              <a:chOff x="4245" y="2704"/>
              <a:chExt cx="173" cy="177"/>
            </a:xfrm>
          </p:grpSpPr>
          <p:sp>
            <p:nvSpPr>
              <p:cNvPr id="4216" name="Rectangle 148"/>
              <p:cNvSpPr>
                <a:spLocks noChangeArrowheads="1"/>
              </p:cNvSpPr>
              <p:nvPr/>
            </p:nvSpPr>
            <p:spPr bwMode="auto">
              <a:xfrm>
                <a:off x="4258" y="2717"/>
                <a:ext cx="147" cy="15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17" name="Rectangle 149"/>
              <p:cNvSpPr>
                <a:spLocks noChangeArrowheads="1"/>
              </p:cNvSpPr>
              <p:nvPr/>
            </p:nvSpPr>
            <p:spPr bwMode="auto">
              <a:xfrm>
                <a:off x="4245" y="2704"/>
                <a:ext cx="173" cy="177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4203" name="Group 153"/>
            <p:cNvGrpSpPr>
              <a:grpSpLocks/>
            </p:cNvGrpSpPr>
            <p:nvPr/>
          </p:nvGrpSpPr>
          <p:grpSpPr bwMode="auto">
            <a:xfrm>
              <a:off x="7901316" y="4535700"/>
              <a:ext cx="217816" cy="249489"/>
              <a:chOff x="3813" y="2220"/>
              <a:chExt cx="173" cy="173"/>
            </a:xfrm>
          </p:grpSpPr>
          <p:sp>
            <p:nvSpPr>
              <p:cNvPr id="4214" name="Rectangle 151"/>
              <p:cNvSpPr>
                <a:spLocks noChangeArrowheads="1"/>
              </p:cNvSpPr>
              <p:nvPr/>
            </p:nvSpPr>
            <p:spPr bwMode="auto">
              <a:xfrm>
                <a:off x="3826" y="2233"/>
                <a:ext cx="147" cy="1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215" name="Rectangle 152"/>
              <p:cNvSpPr>
                <a:spLocks noChangeArrowheads="1"/>
              </p:cNvSpPr>
              <p:nvPr/>
            </p:nvSpPr>
            <p:spPr bwMode="auto">
              <a:xfrm>
                <a:off x="3813" y="2220"/>
                <a:ext cx="173" cy="173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64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sp>
          <p:nvSpPr>
            <p:cNvPr id="4204" name="Rectangle 224"/>
            <p:cNvSpPr>
              <a:spLocks noChangeArrowheads="1"/>
            </p:cNvSpPr>
            <p:nvPr/>
          </p:nvSpPr>
          <p:spPr bwMode="auto">
            <a:xfrm>
              <a:off x="6994799" y="4407352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sp>
          <p:nvSpPr>
            <p:cNvPr id="4205" name="Rectangle 226"/>
            <p:cNvSpPr>
              <a:spLocks noChangeArrowheads="1"/>
            </p:cNvSpPr>
            <p:nvPr/>
          </p:nvSpPr>
          <p:spPr bwMode="auto">
            <a:xfrm>
              <a:off x="8218597" y="5809104"/>
              <a:ext cx="67989" cy="373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700">
                  <a:solidFill>
                    <a:srgbClr val="000000"/>
                  </a:solidFill>
                  <a:latin typeface="Times New Roman" pitchFamily="64" charset="0"/>
                </a:rPr>
                <a:t> </a:t>
              </a:r>
              <a:endParaRPr lang="en-US" altLang="en-US" sz="2400"/>
            </a:p>
          </p:txBody>
        </p:sp>
        <p:grpSp>
          <p:nvGrpSpPr>
            <p:cNvPr id="4206" name="Group 229"/>
            <p:cNvGrpSpPr>
              <a:grpSpLocks/>
            </p:cNvGrpSpPr>
            <p:nvPr/>
          </p:nvGrpSpPr>
          <p:grpSpPr bwMode="auto">
            <a:xfrm>
              <a:off x="4485508" y="3370457"/>
              <a:ext cx="180045" cy="3264988"/>
              <a:chOff x="1100" y="1412"/>
              <a:chExt cx="143" cy="2264"/>
            </a:xfrm>
          </p:grpSpPr>
          <p:sp>
            <p:nvSpPr>
              <p:cNvPr id="4212" name="Line 227"/>
              <p:cNvSpPr>
                <a:spLocks noChangeShapeType="1"/>
              </p:cNvSpPr>
              <p:nvPr/>
            </p:nvSpPr>
            <p:spPr bwMode="auto">
              <a:xfrm flipV="1">
                <a:off x="1165" y="1546"/>
                <a:ext cx="1" cy="213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Freeform 228"/>
              <p:cNvSpPr>
                <a:spLocks/>
              </p:cNvSpPr>
              <p:nvPr/>
            </p:nvSpPr>
            <p:spPr bwMode="auto">
              <a:xfrm>
                <a:off x="1100" y="1412"/>
                <a:ext cx="143" cy="143"/>
              </a:xfrm>
              <a:custGeom>
                <a:avLst/>
                <a:gdLst>
                  <a:gd name="T0" fmla="*/ 143 w 143"/>
                  <a:gd name="T1" fmla="*/ 143 h 143"/>
                  <a:gd name="T2" fmla="*/ 69 w 143"/>
                  <a:gd name="T3" fmla="*/ 0 h 143"/>
                  <a:gd name="T4" fmla="*/ 0 w 143"/>
                  <a:gd name="T5" fmla="*/ 143 h 143"/>
                  <a:gd name="T6" fmla="*/ 143 w 143"/>
                  <a:gd name="T7" fmla="*/ 143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" h="143">
                    <a:moveTo>
                      <a:pt x="143" y="143"/>
                    </a:moveTo>
                    <a:lnTo>
                      <a:pt x="69" y="0"/>
                    </a:lnTo>
                    <a:lnTo>
                      <a:pt x="0" y="143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07" name="Group 232"/>
            <p:cNvGrpSpPr>
              <a:grpSpLocks/>
            </p:cNvGrpSpPr>
            <p:nvPr/>
          </p:nvGrpSpPr>
          <p:grpSpPr bwMode="auto">
            <a:xfrm>
              <a:off x="4567348" y="6541708"/>
              <a:ext cx="4290848" cy="206224"/>
              <a:chOff x="1165" y="3611"/>
              <a:chExt cx="3408" cy="143"/>
            </a:xfrm>
          </p:grpSpPr>
          <p:sp>
            <p:nvSpPr>
              <p:cNvPr id="4210" name="Line 230"/>
              <p:cNvSpPr>
                <a:spLocks noChangeShapeType="1"/>
              </p:cNvSpPr>
              <p:nvPr/>
            </p:nvSpPr>
            <p:spPr bwMode="auto">
              <a:xfrm>
                <a:off x="1165" y="3676"/>
                <a:ext cx="3266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Freeform 231"/>
              <p:cNvSpPr>
                <a:spLocks/>
              </p:cNvSpPr>
              <p:nvPr/>
            </p:nvSpPr>
            <p:spPr bwMode="auto">
              <a:xfrm>
                <a:off x="4435" y="3611"/>
                <a:ext cx="138" cy="143"/>
              </a:xfrm>
              <a:custGeom>
                <a:avLst/>
                <a:gdLst>
                  <a:gd name="T0" fmla="*/ 0 w 138"/>
                  <a:gd name="T1" fmla="*/ 143 h 143"/>
                  <a:gd name="T2" fmla="*/ 138 w 138"/>
                  <a:gd name="T3" fmla="*/ 73 h 143"/>
                  <a:gd name="T4" fmla="*/ 0 w 138"/>
                  <a:gd name="T5" fmla="*/ 0 h 143"/>
                  <a:gd name="T6" fmla="*/ 0 w 138"/>
                  <a:gd name="T7" fmla="*/ 143 h 1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8" h="143">
                    <a:moveTo>
                      <a:pt x="0" y="143"/>
                    </a:moveTo>
                    <a:lnTo>
                      <a:pt x="138" y="73"/>
                    </a:lnTo>
                    <a:lnTo>
                      <a:pt x="0" y="0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8" name="Line 236"/>
            <p:cNvSpPr>
              <a:spLocks noChangeShapeType="1"/>
            </p:cNvSpPr>
            <p:nvPr/>
          </p:nvSpPr>
          <p:spPr bwMode="auto">
            <a:xfrm>
              <a:off x="4550979" y="3756949"/>
              <a:ext cx="3323896" cy="3253451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Line 237"/>
            <p:cNvSpPr>
              <a:spLocks noChangeShapeType="1"/>
            </p:cNvSpPr>
            <p:nvPr/>
          </p:nvSpPr>
          <p:spPr bwMode="auto">
            <a:xfrm>
              <a:off x="3886200" y="3480059"/>
              <a:ext cx="5257800" cy="276889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 flipV="1">
              <a:off x="5383214" y="4660445"/>
              <a:ext cx="124644" cy="1348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7" name="Straight Connector 146"/>
            <p:cNvCxnSpPr/>
            <p:nvPr/>
          </p:nvCxnSpPr>
          <p:spPr bwMode="auto">
            <a:xfrm flipV="1">
              <a:off x="7772400" y="5351562"/>
              <a:ext cx="80085" cy="1373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Connector 149"/>
            <p:cNvCxnSpPr/>
            <p:nvPr/>
          </p:nvCxnSpPr>
          <p:spPr bwMode="auto">
            <a:xfrm flipV="1">
              <a:off x="6150085" y="4132362"/>
              <a:ext cx="250715" cy="268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0449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302433" y="26670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324600" y="57801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dirty="0" smtClean="0"/>
                  <a:t>Consider equation of line shown on right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+8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we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𝑤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2,1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=−8</m:t>
                    </m:r>
                  </m:oMath>
                </a14:m>
                <a:r>
                  <a:rPr lang="en-US" dirty="0" smtClean="0"/>
                  <a:t> then we can rewrite it as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668" t="-1926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6553200" y="57801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705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86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467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7848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229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610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172200" y="5486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172200" y="5181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4876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4572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172200" y="4267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172200" y="3962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172200" y="3657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172200" y="3352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172200" y="3124200"/>
            <a:ext cx="1828800" cy="281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Optimally separating hyperplane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4890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668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y</a:t>
            </a:r>
            <a:endParaRPr lang="en-US" altLang="en-US" sz="240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838325" y="19907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489075" y="23828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489075" y="27797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4890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1577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16605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831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920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2092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2174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2346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2435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2606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2689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2860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4" name="Rectangle 22"/>
          <p:cNvSpPr>
            <a:spLocks noChangeArrowheads="1"/>
          </p:cNvSpPr>
          <p:nvPr/>
        </p:nvSpPr>
        <p:spPr bwMode="auto">
          <a:xfrm>
            <a:off x="2949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5" name="Rectangle 23"/>
          <p:cNvSpPr>
            <a:spLocks noChangeArrowheads="1"/>
          </p:cNvSpPr>
          <p:nvPr/>
        </p:nvSpPr>
        <p:spPr bwMode="auto">
          <a:xfrm>
            <a:off x="3121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6" name="Rectangle 24"/>
          <p:cNvSpPr>
            <a:spLocks noChangeArrowheads="1"/>
          </p:cNvSpPr>
          <p:nvPr/>
        </p:nvSpPr>
        <p:spPr bwMode="auto">
          <a:xfrm>
            <a:off x="3203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7" name="Rectangle 25"/>
          <p:cNvSpPr>
            <a:spLocks noChangeArrowheads="1"/>
          </p:cNvSpPr>
          <p:nvPr/>
        </p:nvSpPr>
        <p:spPr bwMode="auto">
          <a:xfrm>
            <a:off x="3375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3463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3635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3717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1" name="Rectangle 29"/>
          <p:cNvSpPr>
            <a:spLocks noChangeArrowheads="1"/>
          </p:cNvSpPr>
          <p:nvPr/>
        </p:nvSpPr>
        <p:spPr bwMode="auto">
          <a:xfrm>
            <a:off x="3889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2" name="Rectangle 30"/>
          <p:cNvSpPr>
            <a:spLocks noChangeArrowheads="1"/>
          </p:cNvSpPr>
          <p:nvPr/>
        </p:nvSpPr>
        <p:spPr bwMode="auto">
          <a:xfrm>
            <a:off x="3978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3" name="Rectangle 31"/>
          <p:cNvSpPr>
            <a:spLocks noChangeArrowheads="1"/>
          </p:cNvSpPr>
          <p:nvPr/>
        </p:nvSpPr>
        <p:spPr bwMode="auto">
          <a:xfrm>
            <a:off x="4149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4" name="Rectangle 32"/>
          <p:cNvSpPr>
            <a:spLocks noChangeArrowheads="1"/>
          </p:cNvSpPr>
          <p:nvPr/>
        </p:nvSpPr>
        <p:spPr bwMode="auto">
          <a:xfrm>
            <a:off x="4232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5" name="Rectangle 33"/>
          <p:cNvSpPr>
            <a:spLocks noChangeArrowheads="1"/>
          </p:cNvSpPr>
          <p:nvPr/>
        </p:nvSpPr>
        <p:spPr bwMode="auto">
          <a:xfrm>
            <a:off x="4403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6" name="Rectangle 34"/>
          <p:cNvSpPr>
            <a:spLocks noChangeArrowheads="1"/>
          </p:cNvSpPr>
          <p:nvPr/>
        </p:nvSpPr>
        <p:spPr bwMode="auto">
          <a:xfrm>
            <a:off x="4492625" y="3170238"/>
            <a:ext cx="257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6177" name="Rectangle 35"/>
          <p:cNvSpPr>
            <a:spLocks noChangeArrowheads="1"/>
          </p:cNvSpPr>
          <p:nvPr/>
        </p:nvSpPr>
        <p:spPr bwMode="auto">
          <a:xfrm>
            <a:off x="4752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14890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9" name="Rectangle 37"/>
          <p:cNvSpPr>
            <a:spLocks noChangeArrowheads="1"/>
          </p:cNvSpPr>
          <p:nvPr/>
        </p:nvSpPr>
        <p:spPr bwMode="auto">
          <a:xfrm>
            <a:off x="15779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0" name="Rectangle 38"/>
          <p:cNvSpPr>
            <a:spLocks noChangeArrowheads="1"/>
          </p:cNvSpPr>
          <p:nvPr/>
        </p:nvSpPr>
        <p:spPr bwMode="auto">
          <a:xfrm>
            <a:off x="1489075" y="39592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1" name="Rectangle 39"/>
          <p:cNvSpPr>
            <a:spLocks noChangeArrowheads="1"/>
          </p:cNvSpPr>
          <p:nvPr/>
        </p:nvSpPr>
        <p:spPr bwMode="auto">
          <a:xfrm>
            <a:off x="1489075" y="4357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2" name="Rectangle 40"/>
          <p:cNvSpPr>
            <a:spLocks noChangeArrowheads="1"/>
          </p:cNvSpPr>
          <p:nvPr/>
        </p:nvSpPr>
        <p:spPr bwMode="auto">
          <a:xfrm>
            <a:off x="1489075" y="47482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3" name="Rectangle 41"/>
          <p:cNvSpPr>
            <a:spLocks noChangeArrowheads="1"/>
          </p:cNvSpPr>
          <p:nvPr/>
        </p:nvSpPr>
        <p:spPr bwMode="auto">
          <a:xfrm>
            <a:off x="14890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4" name="Rectangle 42"/>
          <p:cNvSpPr>
            <a:spLocks noChangeArrowheads="1"/>
          </p:cNvSpPr>
          <p:nvPr/>
        </p:nvSpPr>
        <p:spPr bwMode="auto">
          <a:xfrm>
            <a:off x="1577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5" name="Rectangle 43"/>
          <p:cNvSpPr>
            <a:spLocks noChangeArrowheads="1"/>
          </p:cNvSpPr>
          <p:nvPr/>
        </p:nvSpPr>
        <p:spPr bwMode="auto">
          <a:xfrm>
            <a:off x="166052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86" name="Rectangle 44"/>
          <p:cNvSpPr>
            <a:spLocks noChangeArrowheads="1"/>
          </p:cNvSpPr>
          <p:nvPr/>
        </p:nvSpPr>
        <p:spPr bwMode="auto">
          <a:xfrm>
            <a:off x="1831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7" name="Rectangle 45"/>
          <p:cNvSpPr>
            <a:spLocks noChangeArrowheads="1"/>
          </p:cNvSpPr>
          <p:nvPr/>
        </p:nvSpPr>
        <p:spPr bwMode="auto">
          <a:xfrm>
            <a:off x="1920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88" name="Rectangle 46"/>
          <p:cNvSpPr>
            <a:spLocks noChangeArrowheads="1"/>
          </p:cNvSpPr>
          <p:nvPr/>
        </p:nvSpPr>
        <p:spPr bwMode="auto">
          <a:xfrm>
            <a:off x="2092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9" name="Rectangle 47"/>
          <p:cNvSpPr>
            <a:spLocks noChangeArrowheads="1"/>
          </p:cNvSpPr>
          <p:nvPr/>
        </p:nvSpPr>
        <p:spPr bwMode="auto">
          <a:xfrm>
            <a:off x="2174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0" name="Rectangle 48"/>
          <p:cNvSpPr>
            <a:spLocks noChangeArrowheads="1"/>
          </p:cNvSpPr>
          <p:nvPr/>
        </p:nvSpPr>
        <p:spPr bwMode="auto">
          <a:xfrm>
            <a:off x="2346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1" name="Rectangle 50"/>
          <p:cNvSpPr>
            <a:spLocks noChangeArrowheads="1"/>
          </p:cNvSpPr>
          <p:nvPr/>
        </p:nvSpPr>
        <p:spPr bwMode="auto">
          <a:xfrm>
            <a:off x="2681288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2" name="Rectangle 51"/>
          <p:cNvSpPr>
            <a:spLocks noChangeArrowheads="1"/>
          </p:cNvSpPr>
          <p:nvPr/>
        </p:nvSpPr>
        <p:spPr bwMode="auto">
          <a:xfrm>
            <a:off x="1489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3" name="Rectangle 52"/>
          <p:cNvSpPr>
            <a:spLocks noChangeArrowheads="1"/>
          </p:cNvSpPr>
          <p:nvPr/>
        </p:nvSpPr>
        <p:spPr bwMode="auto">
          <a:xfrm>
            <a:off x="1577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4" name="Rectangle 53"/>
          <p:cNvSpPr>
            <a:spLocks noChangeArrowheads="1"/>
          </p:cNvSpPr>
          <p:nvPr/>
        </p:nvSpPr>
        <p:spPr bwMode="auto">
          <a:xfrm>
            <a:off x="16605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5" name="Rectangle 54"/>
          <p:cNvSpPr>
            <a:spLocks noChangeArrowheads="1"/>
          </p:cNvSpPr>
          <p:nvPr/>
        </p:nvSpPr>
        <p:spPr bwMode="auto">
          <a:xfrm>
            <a:off x="1831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6" name="Rectangle 55"/>
          <p:cNvSpPr>
            <a:spLocks noChangeArrowheads="1"/>
          </p:cNvSpPr>
          <p:nvPr/>
        </p:nvSpPr>
        <p:spPr bwMode="auto">
          <a:xfrm>
            <a:off x="1920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7" name="Rectangle 56"/>
          <p:cNvSpPr>
            <a:spLocks noChangeArrowheads="1"/>
          </p:cNvSpPr>
          <p:nvPr/>
        </p:nvSpPr>
        <p:spPr bwMode="auto">
          <a:xfrm>
            <a:off x="2092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8" name="Rectangle 57"/>
          <p:cNvSpPr>
            <a:spLocks noChangeArrowheads="1"/>
          </p:cNvSpPr>
          <p:nvPr/>
        </p:nvSpPr>
        <p:spPr bwMode="auto">
          <a:xfrm>
            <a:off x="2174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9" name="Rectangle 58"/>
          <p:cNvSpPr>
            <a:spLocks noChangeArrowheads="1"/>
          </p:cNvSpPr>
          <p:nvPr/>
        </p:nvSpPr>
        <p:spPr bwMode="auto">
          <a:xfrm>
            <a:off x="2346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0" name="Rectangle 59"/>
          <p:cNvSpPr>
            <a:spLocks noChangeArrowheads="1"/>
          </p:cNvSpPr>
          <p:nvPr/>
        </p:nvSpPr>
        <p:spPr bwMode="auto">
          <a:xfrm>
            <a:off x="2435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1" name="Rectangle 60"/>
          <p:cNvSpPr>
            <a:spLocks noChangeArrowheads="1"/>
          </p:cNvSpPr>
          <p:nvPr/>
        </p:nvSpPr>
        <p:spPr bwMode="auto">
          <a:xfrm>
            <a:off x="2606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2" name="Rectangle 61"/>
          <p:cNvSpPr>
            <a:spLocks noChangeArrowheads="1"/>
          </p:cNvSpPr>
          <p:nvPr/>
        </p:nvSpPr>
        <p:spPr bwMode="auto">
          <a:xfrm>
            <a:off x="2689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3" name="Rectangle 62"/>
          <p:cNvSpPr>
            <a:spLocks noChangeArrowheads="1"/>
          </p:cNvSpPr>
          <p:nvPr/>
        </p:nvSpPr>
        <p:spPr bwMode="auto">
          <a:xfrm>
            <a:off x="2860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4" name="Rectangle 63"/>
          <p:cNvSpPr>
            <a:spLocks noChangeArrowheads="1"/>
          </p:cNvSpPr>
          <p:nvPr/>
        </p:nvSpPr>
        <p:spPr bwMode="auto">
          <a:xfrm>
            <a:off x="2949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5" name="Rectangle 64"/>
          <p:cNvSpPr>
            <a:spLocks noChangeArrowheads="1"/>
          </p:cNvSpPr>
          <p:nvPr/>
        </p:nvSpPr>
        <p:spPr bwMode="auto">
          <a:xfrm>
            <a:off x="3121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6" name="Rectangle 65"/>
          <p:cNvSpPr>
            <a:spLocks noChangeArrowheads="1"/>
          </p:cNvSpPr>
          <p:nvPr/>
        </p:nvSpPr>
        <p:spPr bwMode="auto">
          <a:xfrm>
            <a:off x="3203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7" name="Rectangle 66"/>
          <p:cNvSpPr>
            <a:spLocks noChangeArrowheads="1"/>
          </p:cNvSpPr>
          <p:nvPr/>
        </p:nvSpPr>
        <p:spPr bwMode="auto">
          <a:xfrm>
            <a:off x="3375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8" name="Rectangle 67"/>
          <p:cNvSpPr>
            <a:spLocks noChangeArrowheads="1"/>
          </p:cNvSpPr>
          <p:nvPr/>
        </p:nvSpPr>
        <p:spPr bwMode="auto">
          <a:xfrm>
            <a:off x="3463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9" name="Rectangle 68"/>
          <p:cNvSpPr>
            <a:spLocks noChangeArrowheads="1"/>
          </p:cNvSpPr>
          <p:nvPr/>
        </p:nvSpPr>
        <p:spPr bwMode="auto">
          <a:xfrm>
            <a:off x="3635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0" name="Rectangle 69"/>
          <p:cNvSpPr>
            <a:spLocks noChangeArrowheads="1"/>
          </p:cNvSpPr>
          <p:nvPr/>
        </p:nvSpPr>
        <p:spPr bwMode="auto">
          <a:xfrm>
            <a:off x="3717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1" name="Rectangle 70"/>
          <p:cNvSpPr>
            <a:spLocks noChangeArrowheads="1"/>
          </p:cNvSpPr>
          <p:nvPr/>
        </p:nvSpPr>
        <p:spPr bwMode="auto">
          <a:xfrm>
            <a:off x="3889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2" name="Rectangle 71"/>
          <p:cNvSpPr>
            <a:spLocks noChangeArrowheads="1"/>
          </p:cNvSpPr>
          <p:nvPr/>
        </p:nvSpPr>
        <p:spPr bwMode="auto">
          <a:xfrm>
            <a:off x="3978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3" name="Rectangle 72"/>
          <p:cNvSpPr>
            <a:spLocks noChangeArrowheads="1"/>
          </p:cNvSpPr>
          <p:nvPr/>
        </p:nvSpPr>
        <p:spPr bwMode="auto">
          <a:xfrm>
            <a:off x="4149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4" name="Rectangle 73"/>
          <p:cNvSpPr>
            <a:spLocks noChangeArrowheads="1"/>
          </p:cNvSpPr>
          <p:nvPr/>
        </p:nvSpPr>
        <p:spPr bwMode="auto">
          <a:xfrm>
            <a:off x="4232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5" name="Rectangle 74"/>
          <p:cNvSpPr>
            <a:spLocks noChangeArrowheads="1"/>
          </p:cNvSpPr>
          <p:nvPr/>
        </p:nvSpPr>
        <p:spPr bwMode="auto">
          <a:xfrm>
            <a:off x="4403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6" name="Rectangle 75"/>
          <p:cNvSpPr>
            <a:spLocks noChangeArrowheads="1"/>
          </p:cNvSpPr>
          <p:nvPr/>
        </p:nvSpPr>
        <p:spPr bwMode="auto">
          <a:xfrm>
            <a:off x="4492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7" name="Rectangle 76"/>
          <p:cNvSpPr>
            <a:spLocks noChangeArrowheads="1"/>
          </p:cNvSpPr>
          <p:nvPr/>
        </p:nvSpPr>
        <p:spPr bwMode="auto">
          <a:xfrm>
            <a:off x="4664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8" name="Rectangle 77"/>
          <p:cNvSpPr>
            <a:spLocks noChangeArrowheads="1"/>
          </p:cNvSpPr>
          <p:nvPr/>
        </p:nvSpPr>
        <p:spPr bwMode="auto">
          <a:xfrm>
            <a:off x="4746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9" name="Rectangle 78"/>
          <p:cNvSpPr>
            <a:spLocks noChangeArrowheads="1"/>
          </p:cNvSpPr>
          <p:nvPr/>
        </p:nvSpPr>
        <p:spPr bwMode="auto">
          <a:xfrm>
            <a:off x="4918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0" name="Rectangle 79"/>
          <p:cNvSpPr>
            <a:spLocks noChangeArrowheads="1"/>
          </p:cNvSpPr>
          <p:nvPr/>
        </p:nvSpPr>
        <p:spPr bwMode="auto">
          <a:xfrm>
            <a:off x="5006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1" name="Rectangle 80"/>
          <p:cNvSpPr>
            <a:spLocks noChangeArrowheads="1"/>
          </p:cNvSpPr>
          <p:nvPr/>
        </p:nvSpPr>
        <p:spPr bwMode="auto">
          <a:xfrm>
            <a:off x="5178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2" name="Rectangle 81"/>
          <p:cNvSpPr>
            <a:spLocks noChangeArrowheads="1"/>
          </p:cNvSpPr>
          <p:nvPr/>
        </p:nvSpPr>
        <p:spPr bwMode="auto">
          <a:xfrm>
            <a:off x="5260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3" name="Rectangle 82"/>
          <p:cNvSpPr>
            <a:spLocks noChangeArrowheads="1"/>
          </p:cNvSpPr>
          <p:nvPr/>
        </p:nvSpPr>
        <p:spPr bwMode="auto">
          <a:xfrm>
            <a:off x="5432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4" name="Rectangle 83"/>
          <p:cNvSpPr>
            <a:spLocks noChangeArrowheads="1"/>
          </p:cNvSpPr>
          <p:nvPr/>
        </p:nvSpPr>
        <p:spPr bwMode="auto">
          <a:xfrm>
            <a:off x="5521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5" name="Rectangle 84"/>
          <p:cNvSpPr>
            <a:spLocks noChangeArrowheads="1"/>
          </p:cNvSpPr>
          <p:nvPr/>
        </p:nvSpPr>
        <p:spPr bwMode="auto">
          <a:xfrm>
            <a:off x="5692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6" name="Rectangle 85"/>
          <p:cNvSpPr>
            <a:spLocks noChangeArrowheads="1"/>
          </p:cNvSpPr>
          <p:nvPr/>
        </p:nvSpPr>
        <p:spPr bwMode="auto">
          <a:xfrm>
            <a:off x="5775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7" name="Rectangle 86"/>
          <p:cNvSpPr>
            <a:spLocks noChangeArrowheads="1"/>
          </p:cNvSpPr>
          <p:nvPr/>
        </p:nvSpPr>
        <p:spPr bwMode="auto">
          <a:xfrm>
            <a:off x="5946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8" name="Rectangle 87"/>
          <p:cNvSpPr>
            <a:spLocks noChangeArrowheads="1"/>
          </p:cNvSpPr>
          <p:nvPr/>
        </p:nvSpPr>
        <p:spPr bwMode="auto">
          <a:xfrm>
            <a:off x="6035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9" name="Rectangle 88"/>
          <p:cNvSpPr>
            <a:spLocks noChangeArrowheads="1"/>
          </p:cNvSpPr>
          <p:nvPr/>
        </p:nvSpPr>
        <p:spPr bwMode="auto">
          <a:xfrm>
            <a:off x="6207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0" name="Rectangle 89"/>
          <p:cNvSpPr>
            <a:spLocks noChangeArrowheads="1"/>
          </p:cNvSpPr>
          <p:nvPr/>
        </p:nvSpPr>
        <p:spPr bwMode="auto">
          <a:xfrm>
            <a:off x="6289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1" name="Rectangle 90"/>
          <p:cNvSpPr>
            <a:spLocks noChangeArrowheads="1"/>
          </p:cNvSpPr>
          <p:nvPr/>
        </p:nvSpPr>
        <p:spPr bwMode="auto">
          <a:xfrm>
            <a:off x="6461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2" name="Rectangle 91"/>
          <p:cNvSpPr>
            <a:spLocks noChangeArrowheads="1"/>
          </p:cNvSpPr>
          <p:nvPr/>
        </p:nvSpPr>
        <p:spPr bwMode="auto">
          <a:xfrm>
            <a:off x="6550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3" name="Rectangle 92"/>
          <p:cNvSpPr>
            <a:spLocks noChangeArrowheads="1"/>
          </p:cNvSpPr>
          <p:nvPr/>
        </p:nvSpPr>
        <p:spPr bwMode="auto">
          <a:xfrm>
            <a:off x="6721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4" name="Rectangle 93"/>
          <p:cNvSpPr>
            <a:spLocks noChangeArrowheads="1"/>
          </p:cNvSpPr>
          <p:nvPr/>
        </p:nvSpPr>
        <p:spPr bwMode="auto">
          <a:xfrm>
            <a:off x="6804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5" name="Rectangle 94"/>
          <p:cNvSpPr>
            <a:spLocks noChangeArrowheads="1"/>
          </p:cNvSpPr>
          <p:nvPr/>
        </p:nvSpPr>
        <p:spPr bwMode="auto">
          <a:xfrm>
            <a:off x="6975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6" name="Rectangle 95"/>
          <p:cNvSpPr>
            <a:spLocks noChangeArrowheads="1"/>
          </p:cNvSpPr>
          <p:nvPr/>
        </p:nvSpPr>
        <p:spPr bwMode="auto">
          <a:xfrm>
            <a:off x="7064375" y="5537200"/>
            <a:ext cx="257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6237" name="Rectangle 96"/>
          <p:cNvSpPr>
            <a:spLocks noChangeArrowheads="1"/>
          </p:cNvSpPr>
          <p:nvPr/>
        </p:nvSpPr>
        <p:spPr bwMode="auto">
          <a:xfrm>
            <a:off x="73247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x</a:t>
            </a:r>
            <a:endParaRPr lang="en-US" altLang="en-US" sz="2400"/>
          </a:p>
        </p:txBody>
      </p:sp>
      <p:sp>
        <p:nvSpPr>
          <p:cNvPr id="6238" name="Rectangle 97"/>
          <p:cNvSpPr>
            <a:spLocks noChangeArrowheads="1"/>
          </p:cNvSpPr>
          <p:nvPr/>
        </p:nvSpPr>
        <p:spPr bwMode="auto">
          <a:xfrm>
            <a:off x="74961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9" name="Line 98"/>
          <p:cNvSpPr>
            <a:spLocks noChangeShapeType="1"/>
          </p:cNvSpPr>
          <p:nvPr/>
        </p:nvSpPr>
        <p:spPr bwMode="auto">
          <a:xfrm>
            <a:off x="2624138" y="2235200"/>
            <a:ext cx="3600450" cy="36004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40" name="Group 101"/>
          <p:cNvGrpSpPr>
            <a:grpSpLocks/>
          </p:cNvGrpSpPr>
          <p:nvPr/>
        </p:nvGrpSpPr>
        <p:grpSpPr bwMode="auto">
          <a:xfrm>
            <a:off x="3733800" y="4953000"/>
            <a:ext cx="280987" cy="280988"/>
            <a:chOff x="2461" y="3028"/>
            <a:chExt cx="177" cy="177"/>
          </a:xfrm>
        </p:grpSpPr>
        <p:sp>
          <p:nvSpPr>
            <p:cNvPr id="6282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83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1" name="Group 104"/>
          <p:cNvGrpSpPr>
            <a:grpSpLocks/>
          </p:cNvGrpSpPr>
          <p:nvPr/>
        </p:nvGrpSpPr>
        <p:grpSpPr bwMode="auto">
          <a:xfrm>
            <a:off x="4421188" y="2749550"/>
            <a:ext cx="280987" cy="280988"/>
            <a:chOff x="2785" y="1732"/>
            <a:chExt cx="177" cy="177"/>
          </a:xfrm>
        </p:grpSpPr>
        <p:sp>
          <p:nvSpPr>
            <p:cNvPr id="6280" name="Rectangle 102"/>
            <p:cNvSpPr>
              <a:spLocks noChangeArrowheads="1"/>
            </p:cNvSpPr>
            <p:nvPr/>
          </p:nvSpPr>
          <p:spPr bwMode="auto">
            <a:xfrm>
              <a:off x="2798" y="1745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81" name="Rectangle 103"/>
            <p:cNvSpPr>
              <a:spLocks noChangeArrowheads="1"/>
            </p:cNvSpPr>
            <p:nvPr/>
          </p:nvSpPr>
          <p:spPr bwMode="auto">
            <a:xfrm>
              <a:off x="2785" y="1732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2" name="Group 114"/>
          <p:cNvGrpSpPr>
            <a:grpSpLocks/>
          </p:cNvGrpSpPr>
          <p:nvPr/>
        </p:nvGrpSpPr>
        <p:grpSpPr bwMode="auto">
          <a:xfrm>
            <a:off x="5434013" y="3581400"/>
            <a:ext cx="280987" cy="280988"/>
            <a:chOff x="3757" y="2704"/>
            <a:chExt cx="177" cy="177"/>
          </a:xfrm>
        </p:grpSpPr>
        <p:sp>
          <p:nvSpPr>
            <p:cNvPr id="6278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9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3" name="Group 129"/>
          <p:cNvGrpSpPr>
            <a:grpSpLocks/>
          </p:cNvGrpSpPr>
          <p:nvPr/>
        </p:nvGrpSpPr>
        <p:grpSpPr bwMode="auto">
          <a:xfrm>
            <a:off x="2109788" y="4292600"/>
            <a:ext cx="274637" cy="280988"/>
            <a:chOff x="1329" y="2704"/>
            <a:chExt cx="173" cy="177"/>
          </a:xfrm>
        </p:grpSpPr>
        <p:sp>
          <p:nvSpPr>
            <p:cNvPr id="6276" name="Oval 127"/>
            <p:cNvSpPr>
              <a:spLocks noChangeArrowheads="1"/>
            </p:cNvSpPr>
            <p:nvPr/>
          </p:nvSpPr>
          <p:spPr bwMode="auto">
            <a:xfrm>
              <a:off x="1342" y="2717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7" name="Oval 128"/>
            <p:cNvSpPr>
              <a:spLocks noChangeArrowheads="1"/>
            </p:cNvSpPr>
            <p:nvPr/>
          </p:nvSpPr>
          <p:spPr bwMode="auto">
            <a:xfrm>
              <a:off x="1329" y="2704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4" name="Group 132"/>
          <p:cNvGrpSpPr>
            <a:grpSpLocks/>
          </p:cNvGrpSpPr>
          <p:nvPr/>
        </p:nvGrpSpPr>
        <p:grpSpPr bwMode="auto">
          <a:xfrm>
            <a:off x="2109788" y="3524250"/>
            <a:ext cx="274637" cy="274638"/>
            <a:chOff x="1329" y="2220"/>
            <a:chExt cx="173" cy="173"/>
          </a:xfrm>
        </p:grpSpPr>
        <p:sp>
          <p:nvSpPr>
            <p:cNvPr id="6274" name="Oval 130"/>
            <p:cNvSpPr>
              <a:spLocks noChangeArrowheads="1"/>
            </p:cNvSpPr>
            <p:nvPr/>
          </p:nvSpPr>
          <p:spPr bwMode="auto">
            <a:xfrm>
              <a:off x="1342" y="2233"/>
              <a:ext cx="147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auto">
            <a:xfrm>
              <a:off x="1329" y="2220"/>
              <a:ext cx="173" cy="17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5" name="Group 135"/>
          <p:cNvGrpSpPr>
            <a:grpSpLocks/>
          </p:cNvGrpSpPr>
          <p:nvPr/>
        </p:nvGrpSpPr>
        <p:grpSpPr bwMode="auto">
          <a:xfrm>
            <a:off x="3138488" y="4806950"/>
            <a:ext cx="274637" cy="280988"/>
            <a:chOff x="1977" y="3028"/>
            <a:chExt cx="173" cy="177"/>
          </a:xfrm>
        </p:grpSpPr>
        <p:sp>
          <p:nvSpPr>
            <p:cNvPr id="6272" name="Oval 133"/>
            <p:cNvSpPr>
              <a:spLocks noChangeArrowheads="1"/>
            </p:cNvSpPr>
            <p:nvPr/>
          </p:nvSpPr>
          <p:spPr bwMode="auto">
            <a:xfrm>
              <a:off x="1990" y="3041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3" name="Oval 134"/>
            <p:cNvSpPr>
              <a:spLocks noChangeArrowheads="1"/>
            </p:cNvSpPr>
            <p:nvPr/>
          </p:nvSpPr>
          <p:spPr bwMode="auto">
            <a:xfrm>
              <a:off x="1977" y="3028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6" name="Group 138"/>
          <p:cNvGrpSpPr>
            <a:grpSpLocks/>
          </p:cNvGrpSpPr>
          <p:nvPr/>
        </p:nvGrpSpPr>
        <p:grpSpPr bwMode="auto">
          <a:xfrm>
            <a:off x="3906838" y="5321300"/>
            <a:ext cx="280987" cy="280988"/>
            <a:chOff x="2461" y="3352"/>
            <a:chExt cx="177" cy="177"/>
          </a:xfrm>
        </p:grpSpPr>
        <p:sp>
          <p:nvSpPr>
            <p:cNvPr id="6270" name="Oval 136"/>
            <p:cNvSpPr>
              <a:spLocks noChangeArrowheads="1"/>
            </p:cNvSpPr>
            <p:nvPr/>
          </p:nvSpPr>
          <p:spPr bwMode="auto">
            <a:xfrm>
              <a:off x="2474" y="3365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1" name="Oval 137"/>
            <p:cNvSpPr>
              <a:spLocks noChangeArrowheads="1"/>
            </p:cNvSpPr>
            <p:nvPr/>
          </p:nvSpPr>
          <p:spPr bwMode="auto">
            <a:xfrm>
              <a:off x="2461" y="3352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7" name="Group 141"/>
          <p:cNvGrpSpPr>
            <a:grpSpLocks/>
          </p:cNvGrpSpPr>
          <p:nvPr/>
        </p:nvGrpSpPr>
        <p:grpSpPr bwMode="auto">
          <a:xfrm>
            <a:off x="5195888" y="2749550"/>
            <a:ext cx="274637" cy="280988"/>
            <a:chOff x="3273" y="1732"/>
            <a:chExt cx="173" cy="177"/>
          </a:xfrm>
        </p:grpSpPr>
        <p:sp>
          <p:nvSpPr>
            <p:cNvPr id="6268" name="Rectangle 139"/>
            <p:cNvSpPr>
              <a:spLocks noChangeArrowheads="1"/>
            </p:cNvSpPr>
            <p:nvPr/>
          </p:nvSpPr>
          <p:spPr bwMode="auto">
            <a:xfrm>
              <a:off x="3286" y="1745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9" name="Rectangle 140"/>
            <p:cNvSpPr>
              <a:spLocks noChangeArrowheads="1"/>
            </p:cNvSpPr>
            <p:nvPr/>
          </p:nvSpPr>
          <p:spPr bwMode="auto">
            <a:xfrm>
              <a:off x="3273" y="1732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8" name="Group 144"/>
          <p:cNvGrpSpPr>
            <a:grpSpLocks/>
          </p:cNvGrpSpPr>
          <p:nvPr/>
        </p:nvGrpSpPr>
        <p:grpSpPr bwMode="auto">
          <a:xfrm>
            <a:off x="3154363" y="3986212"/>
            <a:ext cx="274637" cy="280988"/>
            <a:chOff x="1653" y="2380"/>
            <a:chExt cx="173" cy="177"/>
          </a:xfrm>
        </p:grpSpPr>
        <p:sp>
          <p:nvSpPr>
            <p:cNvPr id="6266" name="Oval 142"/>
            <p:cNvSpPr>
              <a:spLocks noChangeArrowheads="1"/>
            </p:cNvSpPr>
            <p:nvPr/>
          </p:nvSpPr>
          <p:spPr bwMode="auto">
            <a:xfrm>
              <a:off x="1666" y="2393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7" name="Oval 143"/>
            <p:cNvSpPr>
              <a:spLocks noChangeArrowheads="1"/>
            </p:cNvSpPr>
            <p:nvPr/>
          </p:nvSpPr>
          <p:spPr bwMode="auto">
            <a:xfrm>
              <a:off x="1653" y="2380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9" name="Group 147"/>
          <p:cNvGrpSpPr>
            <a:grpSpLocks/>
          </p:cNvGrpSpPr>
          <p:nvPr/>
        </p:nvGrpSpPr>
        <p:grpSpPr bwMode="auto">
          <a:xfrm>
            <a:off x="5964238" y="2495550"/>
            <a:ext cx="280987" cy="274638"/>
            <a:chOff x="3757" y="1572"/>
            <a:chExt cx="177" cy="173"/>
          </a:xfrm>
        </p:grpSpPr>
        <p:sp>
          <p:nvSpPr>
            <p:cNvPr id="6264" name="Rectangle 145"/>
            <p:cNvSpPr>
              <a:spLocks noChangeArrowheads="1"/>
            </p:cNvSpPr>
            <p:nvPr/>
          </p:nvSpPr>
          <p:spPr bwMode="auto">
            <a:xfrm>
              <a:off x="3770" y="1585"/>
              <a:ext cx="151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5" name="Rectangle 146"/>
            <p:cNvSpPr>
              <a:spLocks noChangeArrowheads="1"/>
            </p:cNvSpPr>
            <p:nvPr/>
          </p:nvSpPr>
          <p:spPr bwMode="auto">
            <a:xfrm>
              <a:off x="3757" y="1572"/>
              <a:ext cx="177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50" name="Group 150"/>
          <p:cNvGrpSpPr>
            <a:grpSpLocks/>
          </p:cNvGrpSpPr>
          <p:nvPr/>
        </p:nvGrpSpPr>
        <p:grpSpPr bwMode="auto">
          <a:xfrm>
            <a:off x="6738938" y="4292600"/>
            <a:ext cx="274637" cy="280988"/>
            <a:chOff x="4245" y="2704"/>
            <a:chExt cx="173" cy="177"/>
          </a:xfrm>
        </p:grpSpPr>
        <p:sp>
          <p:nvSpPr>
            <p:cNvPr id="6262" name="Rectangle 148"/>
            <p:cNvSpPr>
              <a:spLocks noChangeArrowheads="1"/>
            </p:cNvSpPr>
            <p:nvPr/>
          </p:nvSpPr>
          <p:spPr bwMode="auto">
            <a:xfrm>
              <a:off x="4258" y="2717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3" name="Rectangle 149"/>
            <p:cNvSpPr>
              <a:spLocks noChangeArrowheads="1"/>
            </p:cNvSpPr>
            <p:nvPr/>
          </p:nvSpPr>
          <p:spPr bwMode="auto">
            <a:xfrm>
              <a:off x="4245" y="2704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51" name="Group 153"/>
          <p:cNvGrpSpPr>
            <a:grpSpLocks/>
          </p:cNvGrpSpPr>
          <p:nvPr/>
        </p:nvGrpSpPr>
        <p:grpSpPr bwMode="auto">
          <a:xfrm>
            <a:off x="6053138" y="3524250"/>
            <a:ext cx="274637" cy="274638"/>
            <a:chOff x="3813" y="2220"/>
            <a:chExt cx="173" cy="173"/>
          </a:xfrm>
        </p:grpSpPr>
        <p:sp>
          <p:nvSpPr>
            <p:cNvPr id="6260" name="Rectangle 151"/>
            <p:cNvSpPr>
              <a:spLocks noChangeArrowheads="1"/>
            </p:cNvSpPr>
            <p:nvPr/>
          </p:nvSpPr>
          <p:spPr bwMode="auto">
            <a:xfrm>
              <a:off x="3826" y="2233"/>
              <a:ext cx="147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1" name="Rectangle 152"/>
            <p:cNvSpPr>
              <a:spLocks noChangeArrowheads="1"/>
            </p:cNvSpPr>
            <p:nvPr/>
          </p:nvSpPr>
          <p:spPr bwMode="auto">
            <a:xfrm>
              <a:off x="3813" y="2220"/>
              <a:ext cx="173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252" name="Rectangle 224"/>
          <p:cNvSpPr>
            <a:spLocks noChangeArrowheads="1"/>
          </p:cNvSpPr>
          <p:nvPr/>
        </p:nvSpPr>
        <p:spPr bwMode="auto">
          <a:xfrm>
            <a:off x="4910138" y="338296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53" name="Rectangle 226"/>
          <p:cNvSpPr>
            <a:spLocks noChangeArrowheads="1"/>
          </p:cNvSpPr>
          <p:nvPr/>
        </p:nvSpPr>
        <p:spPr bwMode="auto">
          <a:xfrm>
            <a:off x="6453188" y="49260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grpSp>
        <p:nvGrpSpPr>
          <p:cNvPr id="6254" name="Group 229"/>
          <p:cNvGrpSpPr>
            <a:grpSpLocks/>
          </p:cNvGrpSpPr>
          <p:nvPr/>
        </p:nvGrpSpPr>
        <p:grpSpPr bwMode="auto">
          <a:xfrm>
            <a:off x="1746250" y="2241550"/>
            <a:ext cx="227013" cy="3594100"/>
            <a:chOff x="1100" y="1412"/>
            <a:chExt cx="143" cy="2264"/>
          </a:xfrm>
        </p:grpSpPr>
        <p:sp>
          <p:nvSpPr>
            <p:cNvPr id="6258" name="Line 227"/>
            <p:cNvSpPr>
              <a:spLocks noChangeShapeType="1"/>
            </p:cNvSpPr>
            <p:nvPr/>
          </p:nvSpPr>
          <p:spPr bwMode="auto">
            <a:xfrm flipV="1">
              <a:off x="1165" y="1546"/>
              <a:ext cx="1" cy="213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228"/>
            <p:cNvSpPr>
              <a:spLocks/>
            </p:cNvSpPr>
            <p:nvPr/>
          </p:nvSpPr>
          <p:spPr bwMode="auto">
            <a:xfrm>
              <a:off x="1100" y="1412"/>
              <a:ext cx="143" cy="143"/>
            </a:xfrm>
            <a:custGeom>
              <a:avLst/>
              <a:gdLst>
                <a:gd name="T0" fmla="*/ 143 w 143"/>
                <a:gd name="T1" fmla="*/ 143 h 143"/>
                <a:gd name="T2" fmla="*/ 69 w 143"/>
                <a:gd name="T3" fmla="*/ 0 h 143"/>
                <a:gd name="T4" fmla="*/ 0 w 143"/>
                <a:gd name="T5" fmla="*/ 143 h 143"/>
                <a:gd name="T6" fmla="*/ 143 w 143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69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55" name="Group 232"/>
          <p:cNvGrpSpPr>
            <a:grpSpLocks/>
          </p:cNvGrpSpPr>
          <p:nvPr/>
        </p:nvGrpSpPr>
        <p:grpSpPr bwMode="auto">
          <a:xfrm>
            <a:off x="1849438" y="5732463"/>
            <a:ext cx="5410200" cy="227012"/>
            <a:chOff x="1165" y="3611"/>
            <a:chExt cx="3408" cy="143"/>
          </a:xfrm>
        </p:grpSpPr>
        <p:sp>
          <p:nvSpPr>
            <p:cNvPr id="6256" name="Line 230"/>
            <p:cNvSpPr>
              <a:spLocks noChangeShapeType="1"/>
            </p:cNvSpPr>
            <p:nvPr/>
          </p:nvSpPr>
          <p:spPr bwMode="auto">
            <a:xfrm>
              <a:off x="1165" y="3676"/>
              <a:ext cx="3266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231"/>
            <p:cNvSpPr>
              <a:spLocks/>
            </p:cNvSpPr>
            <p:nvPr/>
          </p:nvSpPr>
          <p:spPr bwMode="auto">
            <a:xfrm>
              <a:off x="4435" y="3611"/>
              <a:ext cx="138" cy="143"/>
            </a:xfrm>
            <a:custGeom>
              <a:avLst/>
              <a:gdLst>
                <a:gd name="T0" fmla="*/ 0 w 138"/>
                <a:gd name="T1" fmla="*/ 143 h 143"/>
                <a:gd name="T2" fmla="*/ 138 w 138"/>
                <a:gd name="T3" fmla="*/ 73 h 143"/>
                <a:gd name="T4" fmla="*/ 0 w 138"/>
                <a:gd name="T5" fmla="*/ 0 h 143"/>
                <a:gd name="T6" fmla="*/ 0 w 138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43">
                  <a:moveTo>
                    <a:pt x="0" y="143"/>
                  </a:moveTo>
                  <a:lnTo>
                    <a:pt x="138" y="73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>
            <a:off x="3932237" y="3030538"/>
            <a:ext cx="514350" cy="493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3429000" y="3544888"/>
            <a:ext cx="514350" cy="493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6256" idx="0"/>
          </p:cNvCxnSpPr>
          <p:nvPr/>
        </p:nvCxnSpPr>
        <p:spPr bwMode="auto">
          <a:xfrm flipV="1">
            <a:off x="1849438" y="5131594"/>
            <a:ext cx="757237" cy="7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183316" y="53371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291681" y="2890044"/>
            <a:ext cx="943769" cy="908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600" y="2362200"/>
                <a:ext cx="974369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62200"/>
                <a:ext cx="974369" cy="8357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Optimally separating hyperplane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do we find the optimally separating </a:t>
            </a:r>
            <a:r>
              <a:rPr lang="en-US" altLang="en-US" dirty="0" err="1" smtClean="0"/>
              <a:t>hyperplane</a:t>
            </a:r>
            <a:r>
              <a:rPr lang="en-US" altLang="en-US" dirty="0" smtClean="0"/>
              <a:t>?</a:t>
            </a:r>
          </a:p>
          <a:p>
            <a:pPr eaLnBrk="1" hangingPunct="1"/>
            <a:r>
              <a:rPr lang="en-US" altLang="en-US" dirty="0" smtClean="0"/>
              <a:t>Recall distance of a point to the plane defined earlier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sz="2800" b="0" dirty="0" smtClean="0"/>
                  <a:t>Distance of x to plane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‖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b="0" dirty="0" smtClean="0"/>
              </a:p>
              <a:p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088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6249623" y="2133600"/>
            <a:ext cx="0" cy="4157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288741" y="6290865"/>
            <a:ext cx="285525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692153" y="62908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961094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33447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05800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8978153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019800" y="581955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019800" y="5330456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4841358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019800" y="435226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019800" y="386316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019800" y="3374065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019800" y="2884967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019800" y="239587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019800" y="2029047"/>
            <a:ext cx="3227294" cy="4676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249623" y="4841358"/>
            <a:ext cx="442530" cy="1449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49623" y="4495800"/>
            <a:ext cx="1446577" cy="1795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367046" y="480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43832" y="47244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244052" y="5714999"/>
            <a:ext cx="1344706" cy="532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656294" y="4495800"/>
            <a:ext cx="1039906" cy="380116"/>
          </a:xfrm>
          <a:prstGeom prst="straightConnector1">
            <a:avLst/>
          </a:prstGeom>
          <a:ln>
            <a:prstDash val="sysDot"/>
            <a:headEnd type="arrow" w="med" len="med"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0" y="57867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4267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Distance of a point to the separating plane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And so the distance to the plane </a:t>
            </a:r>
            <a:r>
              <a:rPr lang="en-US" altLang="en-US" sz="2000" dirty="0">
                <a:sym typeface="Symbol" pitchFamily="64" charset="2"/>
              </a:rPr>
              <a:t>r</a:t>
            </a:r>
            <a:r>
              <a:rPr lang="en-US" altLang="en-US" sz="2000" dirty="0" smtClean="0">
                <a:sym typeface="Symbol" pitchFamily="64" charset="2"/>
              </a:rPr>
              <a:t>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64" charset="2"/>
              </a:rPr>
              <a:t>    given by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64" charset="2"/>
              </a:rPr>
              <a:t>   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>
              <a:sym typeface="Symbol" pitchFamily="64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64" charset="2"/>
              </a:rPr>
              <a:t>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64" charset="2"/>
              </a:rPr>
              <a:t>    where y is -1 if the point is on the left side of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64" charset="2"/>
              </a:rPr>
              <a:t>    the plane and +1 otherwise.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890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838325" y="19907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489075" y="23828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489075" y="27797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4890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577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16605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828800" y="32004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1920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092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2174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346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435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2606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2689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2860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2949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121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3203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375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3463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3635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717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3889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2" name="Rectangle 28"/>
          <p:cNvSpPr>
            <a:spLocks noChangeArrowheads="1"/>
          </p:cNvSpPr>
          <p:nvPr/>
        </p:nvSpPr>
        <p:spPr bwMode="auto">
          <a:xfrm>
            <a:off x="3978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4149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4232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4403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6" name="Rectangle 32"/>
          <p:cNvSpPr>
            <a:spLocks noChangeArrowheads="1"/>
          </p:cNvSpPr>
          <p:nvPr/>
        </p:nvSpPr>
        <p:spPr bwMode="auto">
          <a:xfrm>
            <a:off x="4492625" y="3170238"/>
            <a:ext cx="257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4752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14890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5779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489075" y="39592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1489075" y="4357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489075" y="47482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4890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1577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166052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1920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2092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2174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09" name="Rectangle 45"/>
          <p:cNvSpPr>
            <a:spLocks noChangeArrowheads="1"/>
          </p:cNvSpPr>
          <p:nvPr/>
        </p:nvSpPr>
        <p:spPr bwMode="auto">
          <a:xfrm>
            <a:off x="2346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0" name="Rectangle 46"/>
          <p:cNvSpPr>
            <a:spLocks noChangeArrowheads="1"/>
          </p:cNvSpPr>
          <p:nvPr/>
        </p:nvSpPr>
        <p:spPr bwMode="auto">
          <a:xfrm>
            <a:off x="2681288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1" name="Rectangle 47"/>
          <p:cNvSpPr>
            <a:spLocks noChangeArrowheads="1"/>
          </p:cNvSpPr>
          <p:nvPr/>
        </p:nvSpPr>
        <p:spPr bwMode="auto">
          <a:xfrm>
            <a:off x="1489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1577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3" name="Rectangle 49"/>
          <p:cNvSpPr>
            <a:spLocks noChangeArrowheads="1"/>
          </p:cNvSpPr>
          <p:nvPr/>
        </p:nvSpPr>
        <p:spPr bwMode="auto">
          <a:xfrm>
            <a:off x="16605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14" name="Rectangle 50"/>
          <p:cNvSpPr>
            <a:spLocks noChangeArrowheads="1"/>
          </p:cNvSpPr>
          <p:nvPr/>
        </p:nvSpPr>
        <p:spPr bwMode="auto">
          <a:xfrm>
            <a:off x="1831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5" name="Rectangle 51"/>
          <p:cNvSpPr>
            <a:spLocks noChangeArrowheads="1"/>
          </p:cNvSpPr>
          <p:nvPr/>
        </p:nvSpPr>
        <p:spPr bwMode="auto">
          <a:xfrm>
            <a:off x="1920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16" name="Rectangle 52"/>
          <p:cNvSpPr>
            <a:spLocks noChangeArrowheads="1"/>
          </p:cNvSpPr>
          <p:nvPr/>
        </p:nvSpPr>
        <p:spPr bwMode="auto">
          <a:xfrm>
            <a:off x="2092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2174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2346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2435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2606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2689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2860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23" name="Rectangle 59"/>
          <p:cNvSpPr>
            <a:spLocks noChangeArrowheads="1"/>
          </p:cNvSpPr>
          <p:nvPr/>
        </p:nvSpPr>
        <p:spPr bwMode="auto">
          <a:xfrm>
            <a:off x="2949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3121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3203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3375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27" name="Rectangle 63"/>
          <p:cNvSpPr>
            <a:spLocks noChangeArrowheads="1"/>
          </p:cNvSpPr>
          <p:nvPr/>
        </p:nvSpPr>
        <p:spPr bwMode="auto">
          <a:xfrm>
            <a:off x="3463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28" name="Rectangle 64"/>
          <p:cNvSpPr>
            <a:spLocks noChangeArrowheads="1"/>
          </p:cNvSpPr>
          <p:nvPr/>
        </p:nvSpPr>
        <p:spPr bwMode="auto">
          <a:xfrm>
            <a:off x="3635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29" name="Rectangle 65"/>
          <p:cNvSpPr>
            <a:spLocks noChangeArrowheads="1"/>
          </p:cNvSpPr>
          <p:nvPr/>
        </p:nvSpPr>
        <p:spPr bwMode="auto">
          <a:xfrm>
            <a:off x="3717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30" name="Rectangle 66"/>
          <p:cNvSpPr>
            <a:spLocks noChangeArrowheads="1"/>
          </p:cNvSpPr>
          <p:nvPr/>
        </p:nvSpPr>
        <p:spPr bwMode="auto">
          <a:xfrm>
            <a:off x="3889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31" name="Rectangle 67"/>
          <p:cNvSpPr>
            <a:spLocks noChangeArrowheads="1"/>
          </p:cNvSpPr>
          <p:nvPr/>
        </p:nvSpPr>
        <p:spPr bwMode="auto">
          <a:xfrm>
            <a:off x="3978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32" name="Rectangle 68"/>
          <p:cNvSpPr>
            <a:spLocks noChangeArrowheads="1"/>
          </p:cNvSpPr>
          <p:nvPr/>
        </p:nvSpPr>
        <p:spPr bwMode="auto">
          <a:xfrm>
            <a:off x="4149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4232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 dirty="0"/>
          </a:p>
        </p:txBody>
      </p:sp>
      <p:sp>
        <p:nvSpPr>
          <p:cNvPr id="11334" name="Rectangle 70"/>
          <p:cNvSpPr>
            <a:spLocks noChangeArrowheads="1"/>
          </p:cNvSpPr>
          <p:nvPr/>
        </p:nvSpPr>
        <p:spPr bwMode="auto">
          <a:xfrm>
            <a:off x="4403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4492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4664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4746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38" name="Rectangle 74"/>
          <p:cNvSpPr>
            <a:spLocks noChangeArrowheads="1"/>
          </p:cNvSpPr>
          <p:nvPr/>
        </p:nvSpPr>
        <p:spPr bwMode="auto">
          <a:xfrm>
            <a:off x="4918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39" name="Rectangle 75"/>
          <p:cNvSpPr>
            <a:spLocks noChangeArrowheads="1"/>
          </p:cNvSpPr>
          <p:nvPr/>
        </p:nvSpPr>
        <p:spPr bwMode="auto">
          <a:xfrm>
            <a:off x="5006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40" name="Rectangle 76"/>
          <p:cNvSpPr>
            <a:spLocks noChangeArrowheads="1"/>
          </p:cNvSpPr>
          <p:nvPr/>
        </p:nvSpPr>
        <p:spPr bwMode="auto">
          <a:xfrm>
            <a:off x="5178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41" name="Rectangle 77"/>
          <p:cNvSpPr>
            <a:spLocks noChangeArrowheads="1"/>
          </p:cNvSpPr>
          <p:nvPr/>
        </p:nvSpPr>
        <p:spPr bwMode="auto">
          <a:xfrm>
            <a:off x="5260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42" name="Rectangle 78"/>
          <p:cNvSpPr>
            <a:spLocks noChangeArrowheads="1"/>
          </p:cNvSpPr>
          <p:nvPr/>
        </p:nvSpPr>
        <p:spPr bwMode="auto">
          <a:xfrm>
            <a:off x="5432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43" name="Rectangle 79"/>
          <p:cNvSpPr>
            <a:spLocks noChangeArrowheads="1"/>
          </p:cNvSpPr>
          <p:nvPr/>
        </p:nvSpPr>
        <p:spPr bwMode="auto">
          <a:xfrm>
            <a:off x="5521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44" name="Rectangle 80"/>
          <p:cNvSpPr>
            <a:spLocks noChangeArrowheads="1"/>
          </p:cNvSpPr>
          <p:nvPr/>
        </p:nvSpPr>
        <p:spPr bwMode="auto">
          <a:xfrm>
            <a:off x="5692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45" name="Rectangle 81"/>
          <p:cNvSpPr>
            <a:spLocks noChangeArrowheads="1"/>
          </p:cNvSpPr>
          <p:nvPr/>
        </p:nvSpPr>
        <p:spPr bwMode="auto">
          <a:xfrm>
            <a:off x="5775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46" name="Rectangle 82"/>
          <p:cNvSpPr>
            <a:spLocks noChangeArrowheads="1"/>
          </p:cNvSpPr>
          <p:nvPr/>
        </p:nvSpPr>
        <p:spPr bwMode="auto">
          <a:xfrm>
            <a:off x="5946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47" name="Rectangle 83"/>
          <p:cNvSpPr>
            <a:spLocks noChangeArrowheads="1"/>
          </p:cNvSpPr>
          <p:nvPr/>
        </p:nvSpPr>
        <p:spPr bwMode="auto">
          <a:xfrm>
            <a:off x="6035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48" name="Rectangle 84"/>
          <p:cNvSpPr>
            <a:spLocks noChangeArrowheads="1"/>
          </p:cNvSpPr>
          <p:nvPr/>
        </p:nvSpPr>
        <p:spPr bwMode="auto">
          <a:xfrm>
            <a:off x="6207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49" name="Rectangle 85"/>
          <p:cNvSpPr>
            <a:spLocks noChangeArrowheads="1"/>
          </p:cNvSpPr>
          <p:nvPr/>
        </p:nvSpPr>
        <p:spPr bwMode="auto">
          <a:xfrm>
            <a:off x="6289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50" name="Rectangle 86"/>
          <p:cNvSpPr>
            <a:spLocks noChangeArrowheads="1"/>
          </p:cNvSpPr>
          <p:nvPr/>
        </p:nvSpPr>
        <p:spPr bwMode="auto">
          <a:xfrm>
            <a:off x="6461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51" name="Rectangle 87"/>
          <p:cNvSpPr>
            <a:spLocks noChangeArrowheads="1"/>
          </p:cNvSpPr>
          <p:nvPr/>
        </p:nvSpPr>
        <p:spPr bwMode="auto">
          <a:xfrm>
            <a:off x="6550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52" name="Rectangle 88"/>
          <p:cNvSpPr>
            <a:spLocks noChangeArrowheads="1"/>
          </p:cNvSpPr>
          <p:nvPr/>
        </p:nvSpPr>
        <p:spPr bwMode="auto">
          <a:xfrm>
            <a:off x="6721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53" name="Rectangle 89"/>
          <p:cNvSpPr>
            <a:spLocks noChangeArrowheads="1"/>
          </p:cNvSpPr>
          <p:nvPr/>
        </p:nvSpPr>
        <p:spPr bwMode="auto">
          <a:xfrm>
            <a:off x="6804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11354" name="Rectangle 90"/>
          <p:cNvSpPr>
            <a:spLocks noChangeArrowheads="1"/>
          </p:cNvSpPr>
          <p:nvPr/>
        </p:nvSpPr>
        <p:spPr bwMode="auto">
          <a:xfrm>
            <a:off x="6975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55" name="Rectangle 91"/>
          <p:cNvSpPr>
            <a:spLocks noChangeArrowheads="1"/>
          </p:cNvSpPr>
          <p:nvPr/>
        </p:nvSpPr>
        <p:spPr bwMode="auto">
          <a:xfrm>
            <a:off x="7064375" y="5537200"/>
            <a:ext cx="257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11356" name="Rectangle 92"/>
          <p:cNvSpPr>
            <a:spLocks noChangeArrowheads="1"/>
          </p:cNvSpPr>
          <p:nvPr/>
        </p:nvSpPr>
        <p:spPr bwMode="auto">
          <a:xfrm>
            <a:off x="74961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1357" name="Rectangle 93"/>
          <p:cNvSpPr>
            <a:spLocks noChangeArrowheads="1"/>
          </p:cNvSpPr>
          <p:nvPr/>
        </p:nvSpPr>
        <p:spPr bwMode="auto">
          <a:xfrm>
            <a:off x="4910138" y="338296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graphicFrame>
        <p:nvGraphicFramePr>
          <p:cNvPr id="1135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428485"/>
              </p:ext>
            </p:extLst>
          </p:nvPr>
        </p:nvGraphicFramePr>
        <p:xfrm>
          <a:off x="2270125" y="2579688"/>
          <a:ext cx="170338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" name="Equation" r:id="rId3" imgW="876240" imgH="507960" progId="Equation.DSMT4">
                  <p:embed/>
                </p:oleObj>
              </mc:Choice>
              <mc:Fallback>
                <p:oleObj name="Equation" r:id="rId3" imgW="876240" imgH="50796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2579688"/>
                        <a:ext cx="170338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5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797154"/>
              </p:ext>
            </p:extLst>
          </p:nvPr>
        </p:nvGraphicFramePr>
        <p:xfrm>
          <a:off x="2286000" y="3986213"/>
          <a:ext cx="18256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" name="Equation" r:id="rId5" imgW="939600" imgH="469800" progId="Equation.DSMT4">
                  <p:embed/>
                </p:oleObj>
              </mc:Choice>
              <mc:Fallback>
                <p:oleObj name="Equation" r:id="rId5" imgW="939600" imgH="469800" progId="Equation.DSMT4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986213"/>
                        <a:ext cx="18256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Support vector machine: </a:t>
            </a:r>
            <a:br>
              <a:rPr lang="en-US" altLang="en-US" sz="3600" smtClean="0"/>
            </a:br>
            <a:r>
              <a:rPr lang="en-US" altLang="en-US" sz="3600" smtClean="0"/>
              <a:t>optimally separating hyperplane</a:t>
            </a:r>
            <a:endParaRPr lang="en-US" altLang="en-US" smtClean="0"/>
          </a:p>
        </p:txBody>
      </p:sp>
      <p:sp>
        <p:nvSpPr>
          <p:cNvPr id="12291" name="Rectangle 101"/>
          <p:cNvSpPr>
            <a:spLocks noChangeArrowheads="1"/>
          </p:cNvSpPr>
          <p:nvPr/>
        </p:nvSpPr>
        <p:spPr bwMode="auto">
          <a:xfrm>
            <a:off x="8518525" y="4838700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93725" y="2257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Distance of point x (with label y) to the </a:t>
            </a:r>
            <a:r>
              <a:rPr lang="en-US" altLang="en-US" sz="1600" dirty="0" err="1" smtClean="0"/>
              <a:t>hyperplane</a:t>
            </a:r>
            <a:r>
              <a:rPr lang="en-US" altLang="en-US" sz="1600" dirty="0" smtClean="0"/>
              <a:t> is given by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We want this to be at least some value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By scaling </a:t>
            </a:r>
            <a:r>
              <a:rPr lang="en-US" altLang="en-US" sz="1600" i="1" dirty="0" smtClean="0"/>
              <a:t>w</a:t>
            </a:r>
            <a:r>
              <a:rPr lang="en-US" altLang="en-US" sz="1600" dirty="0" smtClean="0"/>
              <a:t> we can obtain infinite solutions. Therefore we require that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So we minimize ||</a:t>
            </a:r>
            <a:r>
              <a:rPr lang="en-US" altLang="en-US" sz="1600" i="1" dirty="0" smtClean="0"/>
              <a:t>w</a:t>
            </a:r>
            <a:r>
              <a:rPr lang="en-US" altLang="en-US" sz="1600" dirty="0" smtClean="0"/>
              <a:t>|| to maximize the distance which gives us the SVM optimization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600" dirty="0" smtClean="0"/>
              <a:t>problem.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dirty="0" smtClean="0"/>
          </a:p>
        </p:txBody>
      </p:sp>
      <p:graphicFrame>
        <p:nvGraphicFramePr>
          <p:cNvPr id="12294" name="Object 240"/>
          <p:cNvGraphicFramePr>
            <a:graphicFrameLocks noChangeAspect="1"/>
          </p:cNvGraphicFramePr>
          <p:nvPr/>
        </p:nvGraphicFramePr>
        <p:xfrm>
          <a:off x="762000" y="2386013"/>
          <a:ext cx="12954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2" name="Equation" r:id="rId4" imgW="812447" imgH="469696" progId="Equation.DSMT4">
                  <p:embed/>
                </p:oleObj>
              </mc:Choice>
              <mc:Fallback>
                <p:oleObj name="Equation" r:id="rId4" imgW="812447" imgH="469696" progId="Equation.DSMT4">
                  <p:embed/>
                  <p:pic>
                    <p:nvPicPr>
                      <p:cNvPr id="0" name="Object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6013"/>
                        <a:ext cx="12954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279101"/>
              </p:ext>
            </p:extLst>
          </p:nvPr>
        </p:nvGraphicFramePr>
        <p:xfrm>
          <a:off x="779463" y="3727450"/>
          <a:ext cx="15382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3" name="Equation" r:id="rId6" imgW="1028520" imgH="469800" progId="Equation.DSMT4">
                  <p:embed/>
                </p:oleObj>
              </mc:Choice>
              <mc:Fallback>
                <p:oleObj name="Equation" r:id="rId6" imgW="1028520" imgH="469800" progId="Equation.DSMT4">
                  <p:embed/>
                  <p:pic>
                    <p:nvPicPr>
                      <p:cNvPr id="0" name="Object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3727450"/>
                        <a:ext cx="15382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2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131328"/>
              </p:ext>
            </p:extLst>
          </p:nvPr>
        </p:nvGraphicFramePr>
        <p:xfrm>
          <a:off x="857250" y="4781550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4" name="Equation" r:id="rId8" imgW="533160" imgH="253800" progId="Equation.DSMT4">
                  <p:embed/>
                </p:oleObj>
              </mc:Choice>
              <mc:Fallback>
                <p:oleObj name="Equation" r:id="rId8" imgW="533160" imgH="253800" progId="Equation.DSMT4">
                  <p:embed/>
                  <p:pic>
                    <p:nvPicPr>
                      <p:cNvPr id="0" name="Object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4781550"/>
                        <a:ext cx="800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Support vector machine: </a:t>
            </a:r>
            <a:br>
              <a:rPr lang="en-US" altLang="en-US" sz="3600" smtClean="0"/>
            </a:br>
            <a:r>
              <a:rPr lang="en-US" altLang="en-US" sz="3600" smtClean="0"/>
              <a:t>optimally separating hyperplane</a:t>
            </a:r>
            <a:endParaRPr lang="en-US" altLang="en-US" smtClean="0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518525" y="4838700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868363" y="2895600"/>
          <a:ext cx="475615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2" name="Equation" r:id="rId4" imgW="2984500" imgH="393700" progId="Equation.DSMT4">
                  <p:embed/>
                </p:oleObj>
              </mc:Choice>
              <mc:Fallback>
                <p:oleObj name="Equation" r:id="rId4" imgW="29845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2895600"/>
                        <a:ext cx="4756150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776288" y="2286000"/>
            <a:ext cx="3724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SVM optimization criterion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809625" y="3776663"/>
            <a:ext cx="78978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We can solve this with Lagrange multipliers.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That tells us that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</a:t>
            </a:r>
            <a:r>
              <a:rPr lang="en-US" altLang="en-US" sz="2400" i="1"/>
              <a:t>x</a:t>
            </a:r>
            <a:r>
              <a:rPr lang="en-US" altLang="en-US" sz="2400" i="1" baseline="-25000"/>
              <a:t>i</a:t>
            </a:r>
            <a:r>
              <a:rPr lang="en-US" altLang="en-US" sz="2400"/>
              <a:t> for which </a:t>
            </a:r>
            <a:r>
              <a:rPr lang="en-US" altLang="en-US" sz="2400" i="1">
                <a:sym typeface="Symbol" pitchFamily="64" charset="2"/>
              </a:rPr>
              <a:t></a:t>
            </a:r>
            <a:r>
              <a:rPr lang="en-US" altLang="en-US" sz="2400" i="1" baseline="-25000">
                <a:sym typeface="Symbol" pitchFamily="64" charset="2"/>
              </a:rPr>
              <a:t>i  </a:t>
            </a:r>
            <a:r>
              <a:rPr lang="en-US" altLang="en-US" sz="2400">
                <a:sym typeface="Symbol" pitchFamily="64" charset="2"/>
              </a:rPr>
              <a:t>is non-zero are called support vectors.</a:t>
            </a:r>
            <a:endParaRPr lang="en-US" altLang="en-US" sz="2400"/>
          </a:p>
        </p:txBody>
      </p:sp>
      <p:graphicFrame>
        <p:nvGraphicFramePr>
          <p:cNvPr id="13321" name="Object 11"/>
          <p:cNvGraphicFramePr>
            <a:graphicFrameLocks noChangeAspect="1"/>
          </p:cNvGraphicFramePr>
          <p:nvPr/>
        </p:nvGraphicFramePr>
        <p:xfrm>
          <a:off x="914400" y="4887913"/>
          <a:ext cx="14478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3" name="Equation" r:id="rId6" imgW="837836" imgH="342751" progId="Equation.DSMT4">
                  <p:embed/>
                </p:oleObj>
              </mc:Choice>
              <mc:Fallback>
                <p:oleObj name="Equation" r:id="rId6" imgW="837836" imgH="34275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87913"/>
                        <a:ext cx="1447800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Support vector machine: </a:t>
            </a:r>
            <a:br>
              <a:rPr lang="en-US" altLang="en-US" sz="3600" smtClean="0"/>
            </a:br>
            <a:r>
              <a:rPr lang="en-US" altLang="en-US" sz="3600" smtClean="0"/>
              <a:t>optimally separating hyperplane</a:t>
            </a:r>
            <a:endParaRPr lang="en-US" altLang="en-US" smtClean="0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1905000" y="2438400"/>
          <a:ext cx="54864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7" name="Picture" r:id="rId4" imgW="2740155" imgH="1830323" progId="Word.Picture.8">
                  <p:embed/>
                </p:oleObj>
              </mc:Choice>
              <mc:Fallback>
                <p:oleObj name="Picture" r:id="rId4" imgW="2740155" imgH="1830323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54864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93725" y="2257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90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600" smtClean="0"/>
          </a:p>
          <a:p>
            <a:pPr eaLnBrk="1" hangingPunct="1">
              <a:buFontTx/>
              <a:buNone/>
            </a:pPr>
            <a:endParaRPr lang="en-US" alt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Inseparable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What is there is no separating </a:t>
            </a:r>
            <a:r>
              <a:rPr lang="en-US" sz="2400" dirty="0" err="1" smtClean="0"/>
              <a:t>hyperplane</a:t>
            </a:r>
            <a:r>
              <a:rPr lang="en-US" sz="2400" dirty="0" smtClean="0"/>
              <a:t>? For example XOR function.</a:t>
            </a:r>
          </a:p>
          <a:p>
            <a:r>
              <a:rPr lang="en-US" sz="2400" dirty="0" smtClean="0"/>
              <a:t>One solution: consider all </a:t>
            </a:r>
            <a:r>
              <a:rPr lang="en-US" sz="2400" dirty="0" err="1" smtClean="0"/>
              <a:t>hyperplanes</a:t>
            </a:r>
            <a:r>
              <a:rPr lang="en-US" sz="2400" dirty="0" smtClean="0"/>
              <a:t> and select the one with the minimal number of misclassified points</a:t>
            </a:r>
          </a:p>
          <a:p>
            <a:r>
              <a:rPr lang="en-US" sz="2400" dirty="0" smtClean="0"/>
              <a:t>Unfortunately NP-complete (see paper by Ben-David, </a:t>
            </a:r>
            <a:r>
              <a:rPr lang="en-US" sz="2400" dirty="0" err="1" smtClean="0"/>
              <a:t>Eiron</a:t>
            </a:r>
            <a:r>
              <a:rPr lang="en-US" sz="2400" dirty="0" smtClean="0"/>
              <a:t>, </a:t>
            </a:r>
            <a:r>
              <a:rPr lang="en-US" sz="2400" smtClean="0"/>
              <a:t>Long on </a:t>
            </a:r>
            <a:r>
              <a:rPr lang="en-US" sz="2400" dirty="0" smtClean="0"/>
              <a:t>course website)</a:t>
            </a:r>
          </a:p>
          <a:p>
            <a:r>
              <a:rPr lang="en-US" sz="2400" dirty="0" smtClean="0"/>
              <a:t>Even NP-complete to </a:t>
            </a:r>
            <a:r>
              <a:rPr lang="en-US" sz="2400" dirty="0" err="1" smtClean="0"/>
              <a:t>polynomially</a:t>
            </a:r>
            <a:r>
              <a:rPr lang="en-US" sz="2400" dirty="0" smtClean="0"/>
              <a:t> approximate (Learning with kernels, </a:t>
            </a:r>
            <a:r>
              <a:rPr lang="en-US" sz="2400" dirty="0" err="1" smtClean="0"/>
              <a:t>Scholkopf</a:t>
            </a:r>
            <a:r>
              <a:rPr lang="en-US" sz="2400" dirty="0" smtClean="0"/>
              <a:t> and </a:t>
            </a:r>
            <a:r>
              <a:rPr lang="en-US" sz="2400" dirty="0" err="1" smtClean="0"/>
              <a:t>Smola</a:t>
            </a:r>
            <a:r>
              <a:rPr lang="en-US" sz="2400" dirty="0" smtClean="0"/>
              <a:t>, and paper on website)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8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Inseparable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But if we measure error as the sum of the distance of misclassified points to the plane then we can solve for a support vector machine in polynomial time</a:t>
            </a:r>
          </a:p>
          <a:p>
            <a:r>
              <a:rPr lang="en-US" sz="2800" dirty="0" smtClean="0"/>
              <a:t>Roughly speaking margin error bound theorem applies (Theorem 7.3, </a:t>
            </a:r>
            <a:r>
              <a:rPr lang="en-US" sz="2800" dirty="0" err="1" smtClean="0"/>
              <a:t>Scholkopf</a:t>
            </a:r>
            <a:r>
              <a:rPr lang="en-US" sz="2800" dirty="0" smtClean="0"/>
              <a:t> and </a:t>
            </a:r>
            <a:r>
              <a:rPr lang="en-US" sz="2800" dirty="0" err="1" smtClean="0"/>
              <a:t>Smola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Note that total distance error can be considerably larger than number of misclassified points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46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Optimally separating </a:t>
            </a:r>
            <a:r>
              <a:rPr lang="en-US" altLang="en-US" dirty="0" err="1" smtClean="0"/>
              <a:t>hyperplane</a:t>
            </a:r>
            <a:r>
              <a:rPr lang="en-US" altLang="en-US" dirty="0" smtClean="0"/>
              <a:t> with errors</a:t>
            </a: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14890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666875" y="199072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y</a:t>
            </a:r>
            <a:endParaRPr lang="en-US" altLang="en-US" sz="2400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838325" y="19907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1489075" y="23828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1489075" y="27797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2" name="Rectangle 10"/>
          <p:cNvSpPr>
            <a:spLocks noChangeArrowheads="1"/>
          </p:cNvSpPr>
          <p:nvPr/>
        </p:nvSpPr>
        <p:spPr bwMode="auto">
          <a:xfrm>
            <a:off x="14890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3" name="Rectangle 11"/>
          <p:cNvSpPr>
            <a:spLocks noChangeArrowheads="1"/>
          </p:cNvSpPr>
          <p:nvPr/>
        </p:nvSpPr>
        <p:spPr bwMode="auto">
          <a:xfrm>
            <a:off x="1577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16605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1831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1920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2092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21748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23463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2435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2606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26892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28606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4" name="Rectangle 22"/>
          <p:cNvSpPr>
            <a:spLocks noChangeArrowheads="1"/>
          </p:cNvSpPr>
          <p:nvPr/>
        </p:nvSpPr>
        <p:spPr bwMode="auto">
          <a:xfrm>
            <a:off x="2949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5" name="Rectangle 23"/>
          <p:cNvSpPr>
            <a:spLocks noChangeArrowheads="1"/>
          </p:cNvSpPr>
          <p:nvPr/>
        </p:nvSpPr>
        <p:spPr bwMode="auto">
          <a:xfrm>
            <a:off x="3121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6" name="Rectangle 24"/>
          <p:cNvSpPr>
            <a:spLocks noChangeArrowheads="1"/>
          </p:cNvSpPr>
          <p:nvPr/>
        </p:nvSpPr>
        <p:spPr bwMode="auto">
          <a:xfrm>
            <a:off x="32035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7" name="Rectangle 25"/>
          <p:cNvSpPr>
            <a:spLocks noChangeArrowheads="1"/>
          </p:cNvSpPr>
          <p:nvPr/>
        </p:nvSpPr>
        <p:spPr bwMode="auto">
          <a:xfrm>
            <a:off x="33750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3463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69" name="Rectangle 27"/>
          <p:cNvSpPr>
            <a:spLocks noChangeArrowheads="1"/>
          </p:cNvSpPr>
          <p:nvPr/>
        </p:nvSpPr>
        <p:spPr bwMode="auto">
          <a:xfrm>
            <a:off x="3635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0" name="Rectangle 28"/>
          <p:cNvSpPr>
            <a:spLocks noChangeArrowheads="1"/>
          </p:cNvSpPr>
          <p:nvPr/>
        </p:nvSpPr>
        <p:spPr bwMode="auto">
          <a:xfrm>
            <a:off x="371792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1" name="Rectangle 29"/>
          <p:cNvSpPr>
            <a:spLocks noChangeArrowheads="1"/>
          </p:cNvSpPr>
          <p:nvPr/>
        </p:nvSpPr>
        <p:spPr bwMode="auto">
          <a:xfrm>
            <a:off x="38893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2" name="Rectangle 30"/>
          <p:cNvSpPr>
            <a:spLocks noChangeArrowheads="1"/>
          </p:cNvSpPr>
          <p:nvPr/>
        </p:nvSpPr>
        <p:spPr bwMode="auto">
          <a:xfrm>
            <a:off x="3978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3" name="Rectangle 31"/>
          <p:cNvSpPr>
            <a:spLocks noChangeArrowheads="1"/>
          </p:cNvSpPr>
          <p:nvPr/>
        </p:nvSpPr>
        <p:spPr bwMode="auto">
          <a:xfrm>
            <a:off x="4149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4" name="Rectangle 32"/>
          <p:cNvSpPr>
            <a:spLocks noChangeArrowheads="1"/>
          </p:cNvSpPr>
          <p:nvPr/>
        </p:nvSpPr>
        <p:spPr bwMode="auto">
          <a:xfrm>
            <a:off x="4232275" y="3170238"/>
            <a:ext cx="1714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75" name="Rectangle 33"/>
          <p:cNvSpPr>
            <a:spLocks noChangeArrowheads="1"/>
          </p:cNvSpPr>
          <p:nvPr/>
        </p:nvSpPr>
        <p:spPr bwMode="auto">
          <a:xfrm>
            <a:off x="440372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6" name="Rectangle 34"/>
          <p:cNvSpPr>
            <a:spLocks noChangeArrowheads="1"/>
          </p:cNvSpPr>
          <p:nvPr/>
        </p:nvSpPr>
        <p:spPr bwMode="auto">
          <a:xfrm>
            <a:off x="4492625" y="3170238"/>
            <a:ext cx="25717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6177" name="Rectangle 35"/>
          <p:cNvSpPr>
            <a:spLocks noChangeArrowheads="1"/>
          </p:cNvSpPr>
          <p:nvPr/>
        </p:nvSpPr>
        <p:spPr bwMode="auto">
          <a:xfrm>
            <a:off x="4752975" y="317023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8" name="Rectangle 36"/>
          <p:cNvSpPr>
            <a:spLocks noChangeArrowheads="1"/>
          </p:cNvSpPr>
          <p:nvPr/>
        </p:nvSpPr>
        <p:spPr bwMode="auto">
          <a:xfrm>
            <a:off x="14890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79" name="Rectangle 37"/>
          <p:cNvSpPr>
            <a:spLocks noChangeArrowheads="1"/>
          </p:cNvSpPr>
          <p:nvPr/>
        </p:nvSpPr>
        <p:spPr bwMode="auto">
          <a:xfrm>
            <a:off x="1577975" y="35687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0" name="Rectangle 38"/>
          <p:cNvSpPr>
            <a:spLocks noChangeArrowheads="1"/>
          </p:cNvSpPr>
          <p:nvPr/>
        </p:nvSpPr>
        <p:spPr bwMode="auto">
          <a:xfrm>
            <a:off x="1489075" y="395922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1" name="Rectangle 39"/>
          <p:cNvSpPr>
            <a:spLocks noChangeArrowheads="1"/>
          </p:cNvSpPr>
          <p:nvPr/>
        </p:nvSpPr>
        <p:spPr bwMode="auto">
          <a:xfrm>
            <a:off x="1489075" y="4357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2" name="Rectangle 40"/>
          <p:cNvSpPr>
            <a:spLocks noChangeArrowheads="1"/>
          </p:cNvSpPr>
          <p:nvPr/>
        </p:nvSpPr>
        <p:spPr bwMode="auto">
          <a:xfrm>
            <a:off x="1489075" y="47482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3" name="Rectangle 41"/>
          <p:cNvSpPr>
            <a:spLocks noChangeArrowheads="1"/>
          </p:cNvSpPr>
          <p:nvPr/>
        </p:nvSpPr>
        <p:spPr bwMode="auto">
          <a:xfrm>
            <a:off x="14890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4" name="Rectangle 42"/>
          <p:cNvSpPr>
            <a:spLocks noChangeArrowheads="1"/>
          </p:cNvSpPr>
          <p:nvPr/>
        </p:nvSpPr>
        <p:spPr bwMode="auto">
          <a:xfrm>
            <a:off x="1577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5" name="Rectangle 43"/>
          <p:cNvSpPr>
            <a:spLocks noChangeArrowheads="1"/>
          </p:cNvSpPr>
          <p:nvPr/>
        </p:nvSpPr>
        <p:spPr bwMode="auto">
          <a:xfrm>
            <a:off x="166052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86" name="Rectangle 44"/>
          <p:cNvSpPr>
            <a:spLocks noChangeArrowheads="1"/>
          </p:cNvSpPr>
          <p:nvPr/>
        </p:nvSpPr>
        <p:spPr bwMode="auto">
          <a:xfrm>
            <a:off x="183197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7" name="Rectangle 45"/>
          <p:cNvSpPr>
            <a:spLocks noChangeArrowheads="1"/>
          </p:cNvSpPr>
          <p:nvPr/>
        </p:nvSpPr>
        <p:spPr bwMode="auto">
          <a:xfrm>
            <a:off x="1920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88" name="Rectangle 46"/>
          <p:cNvSpPr>
            <a:spLocks noChangeArrowheads="1"/>
          </p:cNvSpPr>
          <p:nvPr/>
        </p:nvSpPr>
        <p:spPr bwMode="auto">
          <a:xfrm>
            <a:off x="2092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89" name="Rectangle 47"/>
          <p:cNvSpPr>
            <a:spLocks noChangeArrowheads="1"/>
          </p:cNvSpPr>
          <p:nvPr/>
        </p:nvSpPr>
        <p:spPr bwMode="auto">
          <a:xfrm>
            <a:off x="2174875" y="5146675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0" name="Rectangle 48"/>
          <p:cNvSpPr>
            <a:spLocks noChangeArrowheads="1"/>
          </p:cNvSpPr>
          <p:nvPr/>
        </p:nvSpPr>
        <p:spPr bwMode="auto">
          <a:xfrm>
            <a:off x="2346325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1" name="Rectangle 50"/>
          <p:cNvSpPr>
            <a:spLocks noChangeArrowheads="1"/>
          </p:cNvSpPr>
          <p:nvPr/>
        </p:nvSpPr>
        <p:spPr bwMode="auto">
          <a:xfrm>
            <a:off x="2681288" y="5146675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2" name="Rectangle 51"/>
          <p:cNvSpPr>
            <a:spLocks noChangeArrowheads="1"/>
          </p:cNvSpPr>
          <p:nvPr/>
        </p:nvSpPr>
        <p:spPr bwMode="auto">
          <a:xfrm>
            <a:off x="1489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3" name="Rectangle 52"/>
          <p:cNvSpPr>
            <a:spLocks noChangeArrowheads="1"/>
          </p:cNvSpPr>
          <p:nvPr/>
        </p:nvSpPr>
        <p:spPr bwMode="auto">
          <a:xfrm>
            <a:off x="1577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4" name="Rectangle 53"/>
          <p:cNvSpPr>
            <a:spLocks noChangeArrowheads="1"/>
          </p:cNvSpPr>
          <p:nvPr/>
        </p:nvSpPr>
        <p:spPr bwMode="auto">
          <a:xfrm>
            <a:off x="16605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5" name="Rectangle 54"/>
          <p:cNvSpPr>
            <a:spLocks noChangeArrowheads="1"/>
          </p:cNvSpPr>
          <p:nvPr/>
        </p:nvSpPr>
        <p:spPr bwMode="auto">
          <a:xfrm>
            <a:off x="18319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6" name="Rectangle 55"/>
          <p:cNvSpPr>
            <a:spLocks noChangeArrowheads="1"/>
          </p:cNvSpPr>
          <p:nvPr/>
        </p:nvSpPr>
        <p:spPr bwMode="auto">
          <a:xfrm>
            <a:off x="1920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7" name="Rectangle 56"/>
          <p:cNvSpPr>
            <a:spLocks noChangeArrowheads="1"/>
          </p:cNvSpPr>
          <p:nvPr/>
        </p:nvSpPr>
        <p:spPr bwMode="auto">
          <a:xfrm>
            <a:off x="2092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198" name="Rectangle 57"/>
          <p:cNvSpPr>
            <a:spLocks noChangeArrowheads="1"/>
          </p:cNvSpPr>
          <p:nvPr/>
        </p:nvSpPr>
        <p:spPr bwMode="auto">
          <a:xfrm>
            <a:off x="21748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199" name="Rectangle 58"/>
          <p:cNvSpPr>
            <a:spLocks noChangeArrowheads="1"/>
          </p:cNvSpPr>
          <p:nvPr/>
        </p:nvSpPr>
        <p:spPr bwMode="auto">
          <a:xfrm>
            <a:off x="23463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0" name="Rectangle 59"/>
          <p:cNvSpPr>
            <a:spLocks noChangeArrowheads="1"/>
          </p:cNvSpPr>
          <p:nvPr/>
        </p:nvSpPr>
        <p:spPr bwMode="auto">
          <a:xfrm>
            <a:off x="2435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1" name="Rectangle 60"/>
          <p:cNvSpPr>
            <a:spLocks noChangeArrowheads="1"/>
          </p:cNvSpPr>
          <p:nvPr/>
        </p:nvSpPr>
        <p:spPr bwMode="auto">
          <a:xfrm>
            <a:off x="2606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2" name="Rectangle 61"/>
          <p:cNvSpPr>
            <a:spLocks noChangeArrowheads="1"/>
          </p:cNvSpPr>
          <p:nvPr/>
        </p:nvSpPr>
        <p:spPr bwMode="auto">
          <a:xfrm>
            <a:off x="26892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3" name="Rectangle 62"/>
          <p:cNvSpPr>
            <a:spLocks noChangeArrowheads="1"/>
          </p:cNvSpPr>
          <p:nvPr/>
        </p:nvSpPr>
        <p:spPr bwMode="auto">
          <a:xfrm>
            <a:off x="28606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4" name="Rectangle 63"/>
          <p:cNvSpPr>
            <a:spLocks noChangeArrowheads="1"/>
          </p:cNvSpPr>
          <p:nvPr/>
        </p:nvSpPr>
        <p:spPr bwMode="auto">
          <a:xfrm>
            <a:off x="2949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5" name="Rectangle 64"/>
          <p:cNvSpPr>
            <a:spLocks noChangeArrowheads="1"/>
          </p:cNvSpPr>
          <p:nvPr/>
        </p:nvSpPr>
        <p:spPr bwMode="auto">
          <a:xfrm>
            <a:off x="3121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6" name="Rectangle 65"/>
          <p:cNvSpPr>
            <a:spLocks noChangeArrowheads="1"/>
          </p:cNvSpPr>
          <p:nvPr/>
        </p:nvSpPr>
        <p:spPr bwMode="auto">
          <a:xfrm>
            <a:off x="32035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7" name="Rectangle 66"/>
          <p:cNvSpPr>
            <a:spLocks noChangeArrowheads="1"/>
          </p:cNvSpPr>
          <p:nvPr/>
        </p:nvSpPr>
        <p:spPr bwMode="auto">
          <a:xfrm>
            <a:off x="33750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08" name="Rectangle 67"/>
          <p:cNvSpPr>
            <a:spLocks noChangeArrowheads="1"/>
          </p:cNvSpPr>
          <p:nvPr/>
        </p:nvSpPr>
        <p:spPr bwMode="auto">
          <a:xfrm>
            <a:off x="3463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09" name="Rectangle 68"/>
          <p:cNvSpPr>
            <a:spLocks noChangeArrowheads="1"/>
          </p:cNvSpPr>
          <p:nvPr/>
        </p:nvSpPr>
        <p:spPr bwMode="auto">
          <a:xfrm>
            <a:off x="3635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0" name="Rectangle 69"/>
          <p:cNvSpPr>
            <a:spLocks noChangeArrowheads="1"/>
          </p:cNvSpPr>
          <p:nvPr/>
        </p:nvSpPr>
        <p:spPr bwMode="auto">
          <a:xfrm>
            <a:off x="37179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1" name="Rectangle 70"/>
          <p:cNvSpPr>
            <a:spLocks noChangeArrowheads="1"/>
          </p:cNvSpPr>
          <p:nvPr/>
        </p:nvSpPr>
        <p:spPr bwMode="auto">
          <a:xfrm>
            <a:off x="38893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2" name="Rectangle 71"/>
          <p:cNvSpPr>
            <a:spLocks noChangeArrowheads="1"/>
          </p:cNvSpPr>
          <p:nvPr/>
        </p:nvSpPr>
        <p:spPr bwMode="auto">
          <a:xfrm>
            <a:off x="3978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3" name="Rectangle 72"/>
          <p:cNvSpPr>
            <a:spLocks noChangeArrowheads="1"/>
          </p:cNvSpPr>
          <p:nvPr/>
        </p:nvSpPr>
        <p:spPr bwMode="auto">
          <a:xfrm>
            <a:off x="4149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 dirty="0"/>
          </a:p>
        </p:txBody>
      </p:sp>
      <p:sp>
        <p:nvSpPr>
          <p:cNvPr id="6214" name="Rectangle 73"/>
          <p:cNvSpPr>
            <a:spLocks noChangeArrowheads="1"/>
          </p:cNvSpPr>
          <p:nvPr/>
        </p:nvSpPr>
        <p:spPr bwMode="auto">
          <a:xfrm>
            <a:off x="42322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5" name="Rectangle 74"/>
          <p:cNvSpPr>
            <a:spLocks noChangeArrowheads="1"/>
          </p:cNvSpPr>
          <p:nvPr/>
        </p:nvSpPr>
        <p:spPr bwMode="auto">
          <a:xfrm>
            <a:off x="44037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6" name="Rectangle 75"/>
          <p:cNvSpPr>
            <a:spLocks noChangeArrowheads="1"/>
          </p:cNvSpPr>
          <p:nvPr/>
        </p:nvSpPr>
        <p:spPr bwMode="auto">
          <a:xfrm>
            <a:off x="4492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7" name="Rectangle 76"/>
          <p:cNvSpPr>
            <a:spLocks noChangeArrowheads="1"/>
          </p:cNvSpPr>
          <p:nvPr/>
        </p:nvSpPr>
        <p:spPr bwMode="auto">
          <a:xfrm>
            <a:off x="4664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18" name="Rectangle 77"/>
          <p:cNvSpPr>
            <a:spLocks noChangeArrowheads="1"/>
          </p:cNvSpPr>
          <p:nvPr/>
        </p:nvSpPr>
        <p:spPr bwMode="auto">
          <a:xfrm>
            <a:off x="47466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19" name="Rectangle 78"/>
          <p:cNvSpPr>
            <a:spLocks noChangeArrowheads="1"/>
          </p:cNvSpPr>
          <p:nvPr/>
        </p:nvSpPr>
        <p:spPr bwMode="auto">
          <a:xfrm>
            <a:off x="49180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0" name="Rectangle 79"/>
          <p:cNvSpPr>
            <a:spLocks noChangeArrowheads="1"/>
          </p:cNvSpPr>
          <p:nvPr/>
        </p:nvSpPr>
        <p:spPr bwMode="auto">
          <a:xfrm>
            <a:off x="5006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1" name="Rectangle 80"/>
          <p:cNvSpPr>
            <a:spLocks noChangeArrowheads="1"/>
          </p:cNvSpPr>
          <p:nvPr/>
        </p:nvSpPr>
        <p:spPr bwMode="auto">
          <a:xfrm>
            <a:off x="5178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2" name="Rectangle 81"/>
          <p:cNvSpPr>
            <a:spLocks noChangeArrowheads="1"/>
          </p:cNvSpPr>
          <p:nvPr/>
        </p:nvSpPr>
        <p:spPr bwMode="auto">
          <a:xfrm>
            <a:off x="52609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3" name="Rectangle 82"/>
          <p:cNvSpPr>
            <a:spLocks noChangeArrowheads="1"/>
          </p:cNvSpPr>
          <p:nvPr/>
        </p:nvSpPr>
        <p:spPr bwMode="auto">
          <a:xfrm>
            <a:off x="54324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4" name="Rectangle 83"/>
          <p:cNvSpPr>
            <a:spLocks noChangeArrowheads="1"/>
          </p:cNvSpPr>
          <p:nvPr/>
        </p:nvSpPr>
        <p:spPr bwMode="auto">
          <a:xfrm>
            <a:off x="5521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5" name="Rectangle 84"/>
          <p:cNvSpPr>
            <a:spLocks noChangeArrowheads="1"/>
          </p:cNvSpPr>
          <p:nvPr/>
        </p:nvSpPr>
        <p:spPr bwMode="auto">
          <a:xfrm>
            <a:off x="5692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6" name="Rectangle 85"/>
          <p:cNvSpPr>
            <a:spLocks noChangeArrowheads="1"/>
          </p:cNvSpPr>
          <p:nvPr/>
        </p:nvSpPr>
        <p:spPr bwMode="auto">
          <a:xfrm>
            <a:off x="57753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7" name="Rectangle 86"/>
          <p:cNvSpPr>
            <a:spLocks noChangeArrowheads="1"/>
          </p:cNvSpPr>
          <p:nvPr/>
        </p:nvSpPr>
        <p:spPr bwMode="auto">
          <a:xfrm>
            <a:off x="59467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28" name="Rectangle 87"/>
          <p:cNvSpPr>
            <a:spLocks noChangeArrowheads="1"/>
          </p:cNvSpPr>
          <p:nvPr/>
        </p:nvSpPr>
        <p:spPr bwMode="auto">
          <a:xfrm>
            <a:off x="6035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29" name="Rectangle 88"/>
          <p:cNvSpPr>
            <a:spLocks noChangeArrowheads="1"/>
          </p:cNvSpPr>
          <p:nvPr/>
        </p:nvSpPr>
        <p:spPr bwMode="auto">
          <a:xfrm>
            <a:off x="6207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0" name="Rectangle 89"/>
          <p:cNvSpPr>
            <a:spLocks noChangeArrowheads="1"/>
          </p:cNvSpPr>
          <p:nvPr/>
        </p:nvSpPr>
        <p:spPr bwMode="auto">
          <a:xfrm>
            <a:off x="628967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1" name="Rectangle 90"/>
          <p:cNvSpPr>
            <a:spLocks noChangeArrowheads="1"/>
          </p:cNvSpPr>
          <p:nvPr/>
        </p:nvSpPr>
        <p:spPr bwMode="auto">
          <a:xfrm>
            <a:off x="646112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2" name="Rectangle 91"/>
          <p:cNvSpPr>
            <a:spLocks noChangeArrowheads="1"/>
          </p:cNvSpPr>
          <p:nvPr/>
        </p:nvSpPr>
        <p:spPr bwMode="auto">
          <a:xfrm>
            <a:off x="6550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3" name="Rectangle 92"/>
          <p:cNvSpPr>
            <a:spLocks noChangeArrowheads="1"/>
          </p:cNvSpPr>
          <p:nvPr/>
        </p:nvSpPr>
        <p:spPr bwMode="auto">
          <a:xfrm>
            <a:off x="6721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4" name="Rectangle 93"/>
          <p:cNvSpPr>
            <a:spLocks noChangeArrowheads="1"/>
          </p:cNvSpPr>
          <p:nvPr/>
        </p:nvSpPr>
        <p:spPr bwMode="auto">
          <a:xfrm>
            <a:off x="68040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</a:t>
            </a:r>
            <a:endParaRPr lang="en-US" altLang="en-US" sz="2400"/>
          </a:p>
        </p:txBody>
      </p:sp>
      <p:sp>
        <p:nvSpPr>
          <p:cNvPr id="6235" name="Rectangle 94"/>
          <p:cNvSpPr>
            <a:spLocks noChangeArrowheads="1"/>
          </p:cNvSpPr>
          <p:nvPr/>
        </p:nvSpPr>
        <p:spPr bwMode="auto">
          <a:xfrm>
            <a:off x="69754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6" name="Rectangle 95"/>
          <p:cNvSpPr>
            <a:spLocks noChangeArrowheads="1"/>
          </p:cNvSpPr>
          <p:nvPr/>
        </p:nvSpPr>
        <p:spPr bwMode="auto">
          <a:xfrm>
            <a:off x="7064375" y="5537200"/>
            <a:ext cx="25717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  </a:t>
            </a:r>
            <a:endParaRPr lang="en-US" altLang="en-US" sz="2400"/>
          </a:p>
        </p:txBody>
      </p:sp>
      <p:sp>
        <p:nvSpPr>
          <p:cNvPr id="6237" name="Rectangle 96"/>
          <p:cNvSpPr>
            <a:spLocks noChangeArrowheads="1"/>
          </p:cNvSpPr>
          <p:nvPr/>
        </p:nvSpPr>
        <p:spPr bwMode="auto">
          <a:xfrm>
            <a:off x="7324725" y="5537200"/>
            <a:ext cx="1714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x</a:t>
            </a:r>
            <a:endParaRPr lang="en-US" altLang="en-US" sz="2400"/>
          </a:p>
        </p:txBody>
      </p:sp>
      <p:sp>
        <p:nvSpPr>
          <p:cNvPr id="6238" name="Rectangle 97"/>
          <p:cNvSpPr>
            <a:spLocks noChangeArrowheads="1"/>
          </p:cNvSpPr>
          <p:nvPr/>
        </p:nvSpPr>
        <p:spPr bwMode="auto">
          <a:xfrm>
            <a:off x="7496175" y="5537200"/>
            <a:ext cx="85725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39" name="Line 98"/>
          <p:cNvSpPr>
            <a:spLocks noChangeShapeType="1"/>
          </p:cNvSpPr>
          <p:nvPr/>
        </p:nvSpPr>
        <p:spPr bwMode="auto">
          <a:xfrm>
            <a:off x="2624138" y="2235200"/>
            <a:ext cx="3600450" cy="360045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40" name="Group 101"/>
          <p:cNvGrpSpPr>
            <a:grpSpLocks/>
          </p:cNvGrpSpPr>
          <p:nvPr/>
        </p:nvGrpSpPr>
        <p:grpSpPr bwMode="auto">
          <a:xfrm>
            <a:off x="3733800" y="4953000"/>
            <a:ext cx="280987" cy="280988"/>
            <a:chOff x="2461" y="3028"/>
            <a:chExt cx="177" cy="177"/>
          </a:xfrm>
        </p:grpSpPr>
        <p:sp>
          <p:nvSpPr>
            <p:cNvPr id="6282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83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1" name="Group 104"/>
          <p:cNvGrpSpPr>
            <a:grpSpLocks/>
          </p:cNvGrpSpPr>
          <p:nvPr/>
        </p:nvGrpSpPr>
        <p:grpSpPr bwMode="auto">
          <a:xfrm>
            <a:off x="4421188" y="2749550"/>
            <a:ext cx="280987" cy="280988"/>
            <a:chOff x="2785" y="1732"/>
            <a:chExt cx="177" cy="177"/>
          </a:xfrm>
        </p:grpSpPr>
        <p:sp>
          <p:nvSpPr>
            <p:cNvPr id="6280" name="Rectangle 102"/>
            <p:cNvSpPr>
              <a:spLocks noChangeArrowheads="1"/>
            </p:cNvSpPr>
            <p:nvPr/>
          </p:nvSpPr>
          <p:spPr bwMode="auto">
            <a:xfrm>
              <a:off x="2798" y="1745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81" name="Rectangle 103"/>
            <p:cNvSpPr>
              <a:spLocks noChangeArrowheads="1"/>
            </p:cNvSpPr>
            <p:nvPr/>
          </p:nvSpPr>
          <p:spPr bwMode="auto">
            <a:xfrm>
              <a:off x="2785" y="1732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2" name="Group 114"/>
          <p:cNvGrpSpPr>
            <a:grpSpLocks/>
          </p:cNvGrpSpPr>
          <p:nvPr/>
        </p:nvGrpSpPr>
        <p:grpSpPr bwMode="auto">
          <a:xfrm>
            <a:off x="5434013" y="3581400"/>
            <a:ext cx="280987" cy="280988"/>
            <a:chOff x="3757" y="2704"/>
            <a:chExt cx="177" cy="177"/>
          </a:xfrm>
        </p:grpSpPr>
        <p:sp>
          <p:nvSpPr>
            <p:cNvPr id="6278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9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3" name="Group 129"/>
          <p:cNvGrpSpPr>
            <a:grpSpLocks/>
          </p:cNvGrpSpPr>
          <p:nvPr/>
        </p:nvGrpSpPr>
        <p:grpSpPr bwMode="auto">
          <a:xfrm>
            <a:off x="2109788" y="4292600"/>
            <a:ext cx="274637" cy="280988"/>
            <a:chOff x="1329" y="2704"/>
            <a:chExt cx="173" cy="177"/>
          </a:xfrm>
        </p:grpSpPr>
        <p:sp>
          <p:nvSpPr>
            <p:cNvPr id="6276" name="Oval 127"/>
            <p:cNvSpPr>
              <a:spLocks noChangeArrowheads="1"/>
            </p:cNvSpPr>
            <p:nvPr/>
          </p:nvSpPr>
          <p:spPr bwMode="auto">
            <a:xfrm>
              <a:off x="1342" y="2717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7" name="Oval 128"/>
            <p:cNvSpPr>
              <a:spLocks noChangeArrowheads="1"/>
            </p:cNvSpPr>
            <p:nvPr/>
          </p:nvSpPr>
          <p:spPr bwMode="auto">
            <a:xfrm>
              <a:off x="1329" y="2704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4" name="Group 132"/>
          <p:cNvGrpSpPr>
            <a:grpSpLocks/>
          </p:cNvGrpSpPr>
          <p:nvPr/>
        </p:nvGrpSpPr>
        <p:grpSpPr bwMode="auto">
          <a:xfrm>
            <a:off x="2109788" y="3524250"/>
            <a:ext cx="274637" cy="274638"/>
            <a:chOff x="1329" y="2220"/>
            <a:chExt cx="173" cy="173"/>
          </a:xfrm>
        </p:grpSpPr>
        <p:sp>
          <p:nvSpPr>
            <p:cNvPr id="6274" name="Oval 130"/>
            <p:cNvSpPr>
              <a:spLocks noChangeArrowheads="1"/>
            </p:cNvSpPr>
            <p:nvPr/>
          </p:nvSpPr>
          <p:spPr bwMode="auto">
            <a:xfrm>
              <a:off x="1342" y="2233"/>
              <a:ext cx="147" cy="1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5" name="Oval 131"/>
            <p:cNvSpPr>
              <a:spLocks noChangeArrowheads="1"/>
            </p:cNvSpPr>
            <p:nvPr/>
          </p:nvSpPr>
          <p:spPr bwMode="auto">
            <a:xfrm>
              <a:off x="1329" y="2220"/>
              <a:ext cx="173" cy="173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5" name="Group 135"/>
          <p:cNvGrpSpPr>
            <a:grpSpLocks/>
          </p:cNvGrpSpPr>
          <p:nvPr/>
        </p:nvGrpSpPr>
        <p:grpSpPr bwMode="auto">
          <a:xfrm>
            <a:off x="3138488" y="4806950"/>
            <a:ext cx="274637" cy="280988"/>
            <a:chOff x="1977" y="3028"/>
            <a:chExt cx="173" cy="177"/>
          </a:xfrm>
        </p:grpSpPr>
        <p:sp>
          <p:nvSpPr>
            <p:cNvPr id="6272" name="Oval 133"/>
            <p:cNvSpPr>
              <a:spLocks noChangeArrowheads="1"/>
            </p:cNvSpPr>
            <p:nvPr/>
          </p:nvSpPr>
          <p:spPr bwMode="auto">
            <a:xfrm>
              <a:off x="1990" y="3041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3" name="Oval 134"/>
            <p:cNvSpPr>
              <a:spLocks noChangeArrowheads="1"/>
            </p:cNvSpPr>
            <p:nvPr/>
          </p:nvSpPr>
          <p:spPr bwMode="auto">
            <a:xfrm>
              <a:off x="1977" y="3028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6" name="Group 138"/>
          <p:cNvGrpSpPr>
            <a:grpSpLocks/>
          </p:cNvGrpSpPr>
          <p:nvPr/>
        </p:nvGrpSpPr>
        <p:grpSpPr bwMode="auto">
          <a:xfrm>
            <a:off x="3906838" y="5321300"/>
            <a:ext cx="280987" cy="280988"/>
            <a:chOff x="2461" y="3352"/>
            <a:chExt cx="177" cy="177"/>
          </a:xfrm>
        </p:grpSpPr>
        <p:sp>
          <p:nvSpPr>
            <p:cNvPr id="6270" name="Oval 136"/>
            <p:cNvSpPr>
              <a:spLocks noChangeArrowheads="1"/>
            </p:cNvSpPr>
            <p:nvPr/>
          </p:nvSpPr>
          <p:spPr bwMode="auto">
            <a:xfrm>
              <a:off x="2474" y="3365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71" name="Oval 137"/>
            <p:cNvSpPr>
              <a:spLocks noChangeArrowheads="1"/>
            </p:cNvSpPr>
            <p:nvPr/>
          </p:nvSpPr>
          <p:spPr bwMode="auto">
            <a:xfrm>
              <a:off x="2461" y="3352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7" name="Group 141"/>
          <p:cNvGrpSpPr>
            <a:grpSpLocks/>
          </p:cNvGrpSpPr>
          <p:nvPr/>
        </p:nvGrpSpPr>
        <p:grpSpPr bwMode="auto">
          <a:xfrm>
            <a:off x="5195888" y="2749550"/>
            <a:ext cx="274637" cy="280988"/>
            <a:chOff x="3273" y="1732"/>
            <a:chExt cx="173" cy="177"/>
          </a:xfrm>
        </p:grpSpPr>
        <p:sp>
          <p:nvSpPr>
            <p:cNvPr id="6268" name="Rectangle 139"/>
            <p:cNvSpPr>
              <a:spLocks noChangeArrowheads="1"/>
            </p:cNvSpPr>
            <p:nvPr/>
          </p:nvSpPr>
          <p:spPr bwMode="auto">
            <a:xfrm>
              <a:off x="3286" y="1745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9" name="Rectangle 140"/>
            <p:cNvSpPr>
              <a:spLocks noChangeArrowheads="1"/>
            </p:cNvSpPr>
            <p:nvPr/>
          </p:nvSpPr>
          <p:spPr bwMode="auto">
            <a:xfrm>
              <a:off x="3273" y="1732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8" name="Group 144"/>
          <p:cNvGrpSpPr>
            <a:grpSpLocks/>
          </p:cNvGrpSpPr>
          <p:nvPr/>
        </p:nvGrpSpPr>
        <p:grpSpPr bwMode="auto">
          <a:xfrm>
            <a:off x="3154363" y="3986212"/>
            <a:ext cx="274637" cy="280988"/>
            <a:chOff x="1653" y="2380"/>
            <a:chExt cx="173" cy="177"/>
          </a:xfrm>
        </p:grpSpPr>
        <p:sp>
          <p:nvSpPr>
            <p:cNvPr id="6266" name="Oval 142"/>
            <p:cNvSpPr>
              <a:spLocks noChangeArrowheads="1"/>
            </p:cNvSpPr>
            <p:nvPr/>
          </p:nvSpPr>
          <p:spPr bwMode="auto">
            <a:xfrm>
              <a:off x="1666" y="2393"/>
              <a:ext cx="147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7" name="Oval 143"/>
            <p:cNvSpPr>
              <a:spLocks noChangeArrowheads="1"/>
            </p:cNvSpPr>
            <p:nvPr/>
          </p:nvSpPr>
          <p:spPr bwMode="auto">
            <a:xfrm>
              <a:off x="1653" y="2380"/>
              <a:ext cx="173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49" name="Group 147"/>
          <p:cNvGrpSpPr>
            <a:grpSpLocks/>
          </p:cNvGrpSpPr>
          <p:nvPr/>
        </p:nvGrpSpPr>
        <p:grpSpPr bwMode="auto">
          <a:xfrm>
            <a:off x="5964238" y="2495550"/>
            <a:ext cx="280987" cy="274638"/>
            <a:chOff x="3757" y="1572"/>
            <a:chExt cx="177" cy="173"/>
          </a:xfrm>
        </p:grpSpPr>
        <p:sp>
          <p:nvSpPr>
            <p:cNvPr id="6264" name="Rectangle 145"/>
            <p:cNvSpPr>
              <a:spLocks noChangeArrowheads="1"/>
            </p:cNvSpPr>
            <p:nvPr/>
          </p:nvSpPr>
          <p:spPr bwMode="auto">
            <a:xfrm>
              <a:off x="3770" y="1585"/>
              <a:ext cx="151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5" name="Rectangle 146"/>
            <p:cNvSpPr>
              <a:spLocks noChangeArrowheads="1"/>
            </p:cNvSpPr>
            <p:nvPr/>
          </p:nvSpPr>
          <p:spPr bwMode="auto">
            <a:xfrm>
              <a:off x="3757" y="1572"/>
              <a:ext cx="177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50" name="Group 150"/>
          <p:cNvGrpSpPr>
            <a:grpSpLocks/>
          </p:cNvGrpSpPr>
          <p:nvPr/>
        </p:nvGrpSpPr>
        <p:grpSpPr bwMode="auto">
          <a:xfrm>
            <a:off x="6738938" y="4292600"/>
            <a:ext cx="274637" cy="280988"/>
            <a:chOff x="4245" y="2704"/>
            <a:chExt cx="173" cy="177"/>
          </a:xfrm>
        </p:grpSpPr>
        <p:sp>
          <p:nvSpPr>
            <p:cNvPr id="6262" name="Rectangle 148"/>
            <p:cNvSpPr>
              <a:spLocks noChangeArrowheads="1"/>
            </p:cNvSpPr>
            <p:nvPr/>
          </p:nvSpPr>
          <p:spPr bwMode="auto">
            <a:xfrm>
              <a:off x="4258" y="2717"/>
              <a:ext cx="147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3" name="Rectangle 149"/>
            <p:cNvSpPr>
              <a:spLocks noChangeArrowheads="1"/>
            </p:cNvSpPr>
            <p:nvPr/>
          </p:nvSpPr>
          <p:spPr bwMode="auto">
            <a:xfrm>
              <a:off x="4245" y="2704"/>
              <a:ext cx="173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6251" name="Group 153"/>
          <p:cNvGrpSpPr>
            <a:grpSpLocks/>
          </p:cNvGrpSpPr>
          <p:nvPr/>
        </p:nvGrpSpPr>
        <p:grpSpPr bwMode="auto">
          <a:xfrm>
            <a:off x="6053138" y="3524250"/>
            <a:ext cx="274637" cy="274638"/>
            <a:chOff x="3813" y="2220"/>
            <a:chExt cx="173" cy="173"/>
          </a:xfrm>
        </p:grpSpPr>
        <p:sp>
          <p:nvSpPr>
            <p:cNvPr id="6260" name="Rectangle 151"/>
            <p:cNvSpPr>
              <a:spLocks noChangeArrowheads="1"/>
            </p:cNvSpPr>
            <p:nvPr/>
          </p:nvSpPr>
          <p:spPr bwMode="auto">
            <a:xfrm>
              <a:off x="3826" y="2233"/>
              <a:ext cx="147" cy="1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261" name="Rectangle 152"/>
            <p:cNvSpPr>
              <a:spLocks noChangeArrowheads="1"/>
            </p:cNvSpPr>
            <p:nvPr/>
          </p:nvSpPr>
          <p:spPr bwMode="auto">
            <a:xfrm>
              <a:off x="3813" y="2220"/>
              <a:ext cx="173" cy="173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252" name="Rectangle 224"/>
          <p:cNvSpPr>
            <a:spLocks noChangeArrowheads="1"/>
          </p:cNvSpPr>
          <p:nvPr/>
        </p:nvSpPr>
        <p:spPr bwMode="auto">
          <a:xfrm>
            <a:off x="4910138" y="338296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6253" name="Rectangle 226"/>
          <p:cNvSpPr>
            <a:spLocks noChangeArrowheads="1"/>
          </p:cNvSpPr>
          <p:nvPr/>
        </p:nvSpPr>
        <p:spPr bwMode="auto">
          <a:xfrm>
            <a:off x="6453188" y="4926013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grpSp>
        <p:nvGrpSpPr>
          <p:cNvPr id="6254" name="Group 229"/>
          <p:cNvGrpSpPr>
            <a:grpSpLocks/>
          </p:cNvGrpSpPr>
          <p:nvPr/>
        </p:nvGrpSpPr>
        <p:grpSpPr bwMode="auto">
          <a:xfrm>
            <a:off x="1746250" y="2241550"/>
            <a:ext cx="227013" cy="3594100"/>
            <a:chOff x="1100" y="1412"/>
            <a:chExt cx="143" cy="2264"/>
          </a:xfrm>
        </p:grpSpPr>
        <p:sp>
          <p:nvSpPr>
            <p:cNvPr id="6258" name="Line 227"/>
            <p:cNvSpPr>
              <a:spLocks noChangeShapeType="1"/>
            </p:cNvSpPr>
            <p:nvPr/>
          </p:nvSpPr>
          <p:spPr bwMode="auto">
            <a:xfrm flipV="1">
              <a:off x="1165" y="1546"/>
              <a:ext cx="1" cy="213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9" name="Freeform 228"/>
            <p:cNvSpPr>
              <a:spLocks/>
            </p:cNvSpPr>
            <p:nvPr/>
          </p:nvSpPr>
          <p:spPr bwMode="auto">
            <a:xfrm>
              <a:off x="1100" y="1412"/>
              <a:ext cx="143" cy="143"/>
            </a:xfrm>
            <a:custGeom>
              <a:avLst/>
              <a:gdLst>
                <a:gd name="T0" fmla="*/ 143 w 143"/>
                <a:gd name="T1" fmla="*/ 143 h 143"/>
                <a:gd name="T2" fmla="*/ 69 w 143"/>
                <a:gd name="T3" fmla="*/ 0 h 143"/>
                <a:gd name="T4" fmla="*/ 0 w 143"/>
                <a:gd name="T5" fmla="*/ 143 h 143"/>
                <a:gd name="T6" fmla="*/ 143 w 143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3" h="143">
                  <a:moveTo>
                    <a:pt x="143" y="143"/>
                  </a:moveTo>
                  <a:lnTo>
                    <a:pt x="69" y="0"/>
                  </a:lnTo>
                  <a:lnTo>
                    <a:pt x="0" y="143"/>
                  </a:lnTo>
                  <a:lnTo>
                    <a:pt x="143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55" name="Group 232"/>
          <p:cNvGrpSpPr>
            <a:grpSpLocks/>
          </p:cNvGrpSpPr>
          <p:nvPr/>
        </p:nvGrpSpPr>
        <p:grpSpPr bwMode="auto">
          <a:xfrm>
            <a:off x="1849438" y="5732463"/>
            <a:ext cx="5410200" cy="227012"/>
            <a:chOff x="1165" y="3611"/>
            <a:chExt cx="3408" cy="143"/>
          </a:xfrm>
        </p:grpSpPr>
        <p:sp>
          <p:nvSpPr>
            <p:cNvPr id="6256" name="Line 230"/>
            <p:cNvSpPr>
              <a:spLocks noChangeShapeType="1"/>
            </p:cNvSpPr>
            <p:nvPr/>
          </p:nvSpPr>
          <p:spPr bwMode="auto">
            <a:xfrm>
              <a:off x="1165" y="3676"/>
              <a:ext cx="3266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7" name="Freeform 231"/>
            <p:cNvSpPr>
              <a:spLocks/>
            </p:cNvSpPr>
            <p:nvPr/>
          </p:nvSpPr>
          <p:spPr bwMode="auto">
            <a:xfrm>
              <a:off x="4435" y="3611"/>
              <a:ext cx="138" cy="143"/>
            </a:xfrm>
            <a:custGeom>
              <a:avLst/>
              <a:gdLst>
                <a:gd name="T0" fmla="*/ 0 w 138"/>
                <a:gd name="T1" fmla="*/ 143 h 143"/>
                <a:gd name="T2" fmla="*/ 138 w 138"/>
                <a:gd name="T3" fmla="*/ 73 h 143"/>
                <a:gd name="T4" fmla="*/ 0 w 138"/>
                <a:gd name="T5" fmla="*/ 0 h 143"/>
                <a:gd name="T6" fmla="*/ 0 w 138"/>
                <a:gd name="T7" fmla="*/ 143 h 1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" h="143">
                  <a:moveTo>
                    <a:pt x="0" y="143"/>
                  </a:moveTo>
                  <a:lnTo>
                    <a:pt x="138" y="73"/>
                  </a:lnTo>
                  <a:lnTo>
                    <a:pt x="0" y="0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H="1">
            <a:off x="3932237" y="3030538"/>
            <a:ext cx="514350" cy="493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2" name="Straight Connector 141"/>
          <p:cNvCxnSpPr/>
          <p:nvPr/>
        </p:nvCxnSpPr>
        <p:spPr bwMode="auto">
          <a:xfrm flipH="1">
            <a:off x="3429000" y="3544888"/>
            <a:ext cx="514350" cy="4937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>
            <a:stCxn id="6256" idx="0"/>
          </p:cNvCxnSpPr>
          <p:nvPr/>
        </p:nvCxnSpPr>
        <p:spPr bwMode="auto">
          <a:xfrm flipV="1">
            <a:off x="1849438" y="5131594"/>
            <a:ext cx="757237" cy="7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183316" y="53371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3291681" y="2890044"/>
            <a:ext cx="943769" cy="9088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6600" y="2362200"/>
                <a:ext cx="974369" cy="83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362200"/>
                <a:ext cx="974369" cy="83574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01"/>
          <p:cNvGrpSpPr>
            <a:grpSpLocks/>
          </p:cNvGrpSpPr>
          <p:nvPr/>
        </p:nvGrpSpPr>
        <p:grpSpPr bwMode="auto">
          <a:xfrm>
            <a:off x="5586413" y="4367212"/>
            <a:ext cx="280987" cy="280988"/>
            <a:chOff x="2461" y="3028"/>
            <a:chExt cx="177" cy="177"/>
          </a:xfrm>
        </p:grpSpPr>
        <p:sp>
          <p:nvSpPr>
            <p:cNvPr id="147" name="Oval 99"/>
            <p:cNvSpPr>
              <a:spLocks noChangeArrowheads="1"/>
            </p:cNvSpPr>
            <p:nvPr/>
          </p:nvSpPr>
          <p:spPr bwMode="auto">
            <a:xfrm>
              <a:off x="2474" y="3041"/>
              <a:ext cx="151" cy="15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48" name="Oval 100"/>
            <p:cNvSpPr>
              <a:spLocks noChangeArrowheads="1"/>
            </p:cNvSpPr>
            <p:nvPr/>
          </p:nvSpPr>
          <p:spPr bwMode="auto">
            <a:xfrm>
              <a:off x="2461" y="3028"/>
              <a:ext cx="177" cy="177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49" name="Group 114"/>
          <p:cNvGrpSpPr>
            <a:grpSpLocks/>
          </p:cNvGrpSpPr>
          <p:nvPr/>
        </p:nvGrpSpPr>
        <p:grpSpPr bwMode="auto">
          <a:xfrm>
            <a:off x="3505200" y="4595812"/>
            <a:ext cx="280987" cy="280988"/>
            <a:chOff x="3757" y="2704"/>
            <a:chExt cx="177" cy="177"/>
          </a:xfrm>
        </p:grpSpPr>
        <p:sp>
          <p:nvSpPr>
            <p:cNvPr id="150" name="Rectangle 112"/>
            <p:cNvSpPr>
              <a:spLocks noChangeArrowheads="1"/>
            </p:cNvSpPr>
            <p:nvPr/>
          </p:nvSpPr>
          <p:spPr bwMode="auto">
            <a:xfrm>
              <a:off x="3770" y="2717"/>
              <a:ext cx="151" cy="1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51" name="Rectangle 113"/>
            <p:cNvSpPr>
              <a:spLocks noChangeArrowheads="1"/>
            </p:cNvSpPr>
            <p:nvPr/>
          </p:nvSpPr>
          <p:spPr bwMode="auto">
            <a:xfrm>
              <a:off x="3757" y="2704"/>
              <a:ext cx="177" cy="17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pitchFamily="6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cxnSp>
        <p:nvCxnSpPr>
          <p:cNvPr id="152" name="Straight Connector 151"/>
          <p:cNvCxnSpPr/>
          <p:nvPr/>
        </p:nvCxnSpPr>
        <p:spPr bwMode="auto">
          <a:xfrm flipH="1">
            <a:off x="3752850" y="4006850"/>
            <a:ext cx="565150" cy="5651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81400" y="3957935"/>
                <a:ext cx="5439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957935"/>
                <a:ext cx="54399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47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/>
              <p:cNvSpPr txBox="1"/>
              <p:nvPr/>
            </p:nvSpPr>
            <p:spPr>
              <a:xfrm>
                <a:off x="5105400" y="4267200"/>
                <a:ext cx="5511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5" name="TextBox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267200"/>
                <a:ext cx="55111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22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/>
          <p:cNvCxnSpPr>
            <a:stCxn id="148" idx="3"/>
          </p:cNvCxnSpPr>
          <p:nvPr/>
        </p:nvCxnSpPr>
        <p:spPr bwMode="auto">
          <a:xfrm flipH="1">
            <a:off x="5323405" y="4607050"/>
            <a:ext cx="304158" cy="269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673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302433" y="26670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324600" y="57801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dirty="0" smtClean="0"/>
                  <a:t>Shown in the figure is the vector w. Note that w is perpendicular to the plane.</a:t>
                </a:r>
              </a:p>
              <a:p>
                <a:r>
                  <a:rPr lang="en-US" dirty="0" smtClean="0"/>
                  <a:t>By definition all points on the line itself satisfy the equation of the line 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668" t="-1926" r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6553200" y="57801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705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86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467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7848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229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610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172200" y="5486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172200" y="5181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4876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4572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172200" y="4267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172200" y="3962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172200" y="3657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172200" y="3352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172200" y="3124200"/>
            <a:ext cx="1828800" cy="281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302433" y="5415742"/>
            <a:ext cx="784167" cy="364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477000" y="5177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Support vector machine: </a:t>
            </a:r>
            <a:br>
              <a:rPr lang="en-US" altLang="en-US" sz="3600" smtClean="0"/>
            </a:br>
            <a:r>
              <a:rPr lang="en-US" altLang="en-US" sz="3600" smtClean="0"/>
              <a:t>optimally separating hyperplane</a:t>
            </a:r>
            <a:endParaRPr lang="en-US" alt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8518525" y="4838700"/>
            <a:ext cx="50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Times New Roman" pitchFamily="64" charset="0"/>
              </a:rPr>
              <a:t> </a:t>
            </a:r>
            <a:endParaRPr lang="en-US" altLang="en-US" sz="24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1600" smtClean="0"/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1182688" y="4038600"/>
          <a:ext cx="64166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3" name="Equation" r:id="rId4" imgW="4025900" imgH="419100" progId="Equation.DSMT4">
                  <p:embed/>
                </p:oleObj>
              </mc:Choice>
              <mc:Fallback>
                <p:oleObj name="Equation" r:id="rId4" imgW="4025900" imgH="4191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688" y="4038600"/>
                        <a:ext cx="641667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76288" y="2286000"/>
            <a:ext cx="741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6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In practice we allow for error terms in case there is 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hyperplane.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SVM software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Plenty of SVM software out there. Two popular packages:</a:t>
            </a:r>
          </a:p>
          <a:p>
            <a:pPr lvl="1" eaLnBrk="1" hangingPunct="1"/>
            <a:r>
              <a:rPr lang="en-US" altLang="en-US" smtClean="0"/>
              <a:t>SVM-light</a:t>
            </a:r>
          </a:p>
          <a:p>
            <a:pPr lvl="1" eaLnBrk="1" hangingPunct="1"/>
            <a:r>
              <a:rPr lang="en-US" altLang="en-US" smtClean="0"/>
              <a:t>LIBSVM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Kernels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if no separating hyperplane exists?</a:t>
            </a:r>
          </a:p>
          <a:p>
            <a:pPr eaLnBrk="1" hangingPunct="1"/>
            <a:r>
              <a:rPr lang="en-US" altLang="en-US" smtClean="0"/>
              <a:t>Consider the XOR function.</a:t>
            </a:r>
          </a:p>
          <a:p>
            <a:pPr eaLnBrk="1" hangingPunct="1"/>
            <a:r>
              <a:rPr lang="en-US" altLang="en-US" smtClean="0"/>
              <a:t>In a higher dimensional space we can find a separating hyperplane</a:t>
            </a:r>
          </a:p>
          <a:p>
            <a:pPr eaLnBrk="1" hangingPunct="1"/>
            <a:r>
              <a:rPr lang="en-US" altLang="en-US" smtClean="0"/>
              <a:t>Example with SVM-light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Kernels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solution to the SVM is obtained by applying KKT rules (a generalization of Lagrange multipliers). The problem to solve becomes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20900" y="4052888"/>
          <a:ext cx="4522788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3" imgW="2095500" imgH="1016000" progId="Equation.DSMT4">
                  <p:embed/>
                </p:oleObj>
              </mc:Choice>
              <mc:Fallback>
                <p:oleObj name="Equation" r:id="rId3" imgW="2095500" imgH="1016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052888"/>
                        <a:ext cx="4522788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Kernels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 previous problem can be solved in turn again with KKT rules.</a:t>
            </a:r>
          </a:p>
          <a:p>
            <a:pPr eaLnBrk="1" hangingPunct="1"/>
            <a:r>
              <a:rPr lang="en-US" altLang="en-US" smtClean="0"/>
              <a:t>The dot product can be replaced by a matrix </a:t>
            </a:r>
            <a:r>
              <a:rPr lang="en-US" altLang="en-US" i="1" smtClean="0"/>
              <a:t>K(i,j)=x</a:t>
            </a:r>
            <a:r>
              <a:rPr lang="en-US" altLang="en-US" i="1" baseline="-25000" smtClean="0"/>
              <a:t>i</a:t>
            </a:r>
            <a:r>
              <a:rPr lang="en-US" altLang="en-US" i="1" baseline="30000" smtClean="0"/>
              <a:t>T</a:t>
            </a:r>
            <a:r>
              <a:rPr lang="en-US" altLang="en-US" i="1" smtClean="0"/>
              <a:t>x</a:t>
            </a:r>
            <a:r>
              <a:rPr lang="en-US" altLang="en-US" i="1" baseline="-25000" smtClean="0"/>
              <a:t>j </a:t>
            </a:r>
            <a:r>
              <a:rPr lang="en-US" altLang="en-US" smtClean="0"/>
              <a:t>or a positive definite matrix </a:t>
            </a:r>
            <a:r>
              <a:rPr lang="en-US" altLang="en-US" i="1" smtClean="0"/>
              <a:t>K</a:t>
            </a:r>
            <a:r>
              <a:rPr lang="en-US" altLang="en-US" smtClean="0"/>
              <a:t>.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2478088" y="4340225"/>
          <a:ext cx="426561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46" name="Equation" r:id="rId3" imgW="2286000" imgH="1016000" progId="Equation.DSMT4">
                  <p:embed/>
                </p:oleObj>
              </mc:Choice>
              <mc:Fallback>
                <p:oleObj name="Equation" r:id="rId3" imgW="2286000" imgH="1016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340225"/>
                        <a:ext cx="4265612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Kernels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With the kernel approach we can avoid explicit calculation of features in high dimensions</a:t>
            </a:r>
          </a:p>
          <a:p>
            <a:pPr eaLnBrk="1" hangingPunct="1"/>
            <a:r>
              <a:rPr lang="en-US" altLang="en-US" smtClean="0"/>
              <a:t>How do we find the best kernel?</a:t>
            </a:r>
          </a:p>
          <a:p>
            <a:pPr eaLnBrk="1" hangingPunct="1"/>
            <a:r>
              <a:rPr lang="en-US" altLang="en-US" smtClean="0"/>
              <a:t>Multiple Kernel Learning (MKL) solves it for K as a linear combination of base kernels.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302433" y="26670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324600" y="57801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For points </a:t>
                </a:r>
              </a:p>
              <a:p>
                <a:pPr lvl="1"/>
                <a:r>
                  <a:rPr lang="en-US" sz="2400" dirty="0" smtClean="0"/>
                  <a:t>on the plane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pPr lvl="1"/>
                <a:r>
                  <a:rPr lang="en-US" sz="2400" dirty="0" smtClean="0"/>
                  <a:t>to the left of the plane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sz="2400" b="0" dirty="0" smtClean="0"/>
              </a:p>
              <a:p>
                <a:pPr lvl="1"/>
                <a:r>
                  <a:rPr lang="en-US" sz="2400" dirty="0" smtClean="0"/>
                  <a:t>to the right of the plane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&gt;0</m:t>
                    </m:r>
                    <m:r>
                      <a:rPr lang="en-US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For example consider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for the points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2,2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4,5</m:t>
                        </m:r>
                      </m:e>
                    </m:d>
                  </m:oMath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088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>
            <a:off x="6553200" y="57801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705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086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7467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7848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8229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610600" y="55626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172200" y="5486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172200" y="5181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4876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172200" y="4572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172200" y="4267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172200" y="3962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172200" y="3657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172200" y="3352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172200" y="3124200"/>
            <a:ext cx="1828800" cy="281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302433" y="5415742"/>
            <a:ext cx="784167" cy="3643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477000" y="51771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To see this consider a point x and its perpendicular drop on the plane called 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.</a:t>
                </a:r>
              </a:p>
              <a:p>
                <a:r>
                  <a:rPr lang="en-US" sz="2800" dirty="0"/>
                  <a:t>W</a:t>
                </a:r>
                <a:r>
                  <a:rPr lang="en-US" sz="2800" dirty="0" smtClean="0"/>
                  <a:t>e can write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𝑤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2800" b="0" dirty="0" smtClean="0"/>
                  <a:t> where r </a:t>
                </a:r>
                <a:r>
                  <a:rPr lang="en-US" sz="2800" dirty="0" smtClean="0"/>
                  <a:t>&lt; 0</a:t>
                </a:r>
                <a:endParaRPr lang="en-US" sz="2800" dirty="0"/>
              </a:p>
              <a:p>
                <a:r>
                  <a:rPr lang="en-US" sz="2800" dirty="0"/>
                  <a:t>A</a:t>
                </a:r>
                <a:r>
                  <a:rPr lang="en-US" sz="2800" dirty="0" smtClean="0"/>
                  <a:t>pplying </a:t>
                </a:r>
                <a:r>
                  <a:rPr lang="en-US" sz="2800" dirty="0" err="1" smtClean="0"/>
                  <a:t>w</a:t>
                </a:r>
                <a:r>
                  <a:rPr lang="en-US" sz="2800" baseline="30000" dirty="0" err="1" smtClean="0"/>
                  <a:t>T</a:t>
                </a:r>
                <a:r>
                  <a:rPr lang="en-US" sz="2800" dirty="0" smtClean="0"/>
                  <a:t> on both sides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‖</m:t>
                    </m:r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‖</m:t>
                    </m:r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088" t="-1481" r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6249623" y="2133600"/>
            <a:ext cx="0" cy="4157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288741" y="6290865"/>
            <a:ext cx="285525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692153" y="62908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961094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33447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05800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8978153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019800" y="581955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019800" y="5330456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4841358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019800" y="435226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019800" y="386316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019800" y="3374065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019800" y="2884967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019800" y="239587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019800" y="2029047"/>
            <a:ext cx="3227294" cy="4676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249623" y="4841358"/>
            <a:ext cx="442530" cy="1449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49623" y="4495800"/>
            <a:ext cx="1446577" cy="1795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367046" y="480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43832" y="47244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244052" y="5714999"/>
            <a:ext cx="1344706" cy="532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656294" y="4495800"/>
            <a:ext cx="1039906" cy="380116"/>
          </a:xfrm>
          <a:prstGeom prst="straightConnector1">
            <a:avLst/>
          </a:prstGeom>
          <a:ln>
            <a:prstDash val="sysDot"/>
            <a:headEnd type="arrow" w="med" len="med"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0" y="57867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4267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Hyperplane</a:t>
            </a:r>
            <a:r>
              <a:rPr lang="en-US" altLang="en-US" dirty="0" smtClean="0"/>
              <a:t> separators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Since </a:t>
                </a:r>
                <a:r>
                  <a:rPr lang="en-US" sz="2800" dirty="0" err="1" smtClean="0"/>
                  <a:t>x</a:t>
                </a:r>
                <a:r>
                  <a:rPr lang="en-US" sz="2800" baseline="-25000" dirty="0" err="1" smtClean="0"/>
                  <a:t>p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is on the plane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=0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we get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d>
                      <m:dPr>
                        <m:begChr m:val="‖"/>
                        <m:endChr m:val="‖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</m:d>
                  </m:oMath>
                </a14:m>
                <a:endParaRPr lang="en-US" sz="28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‖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/>
                  <a:t>And so since r &lt; 0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Similarly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sz="2800" dirty="0" smtClean="0"/>
                  <a:t> for points on the other side of the plane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088" t="-1481" r="-3480" b="-19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>
            <a:off x="6249623" y="2133600"/>
            <a:ext cx="0" cy="41572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6288741" y="6290865"/>
            <a:ext cx="2855259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6692153" y="629086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961094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7633447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8305800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8978153" y="5941828"/>
            <a:ext cx="0" cy="6113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6019800" y="581955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6019800" y="5330456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>
            <a:off x="6019800" y="4841358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Connector 31"/>
          <p:cNvCxnSpPr/>
          <p:nvPr/>
        </p:nvCxnSpPr>
        <p:spPr bwMode="auto">
          <a:xfrm>
            <a:off x="6019800" y="435226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6019800" y="3863163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>
            <a:off x="6019800" y="3374065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6019800" y="2884967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6019800" y="2395870"/>
            <a:ext cx="5378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" name="Straight Connector 3093"/>
          <p:cNvCxnSpPr/>
          <p:nvPr/>
        </p:nvCxnSpPr>
        <p:spPr bwMode="auto">
          <a:xfrm>
            <a:off x="6019800" y="2029047"/>
            <a:ext cx="3227294" cy="46765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6249623" y="4841358"/>
            <a:ext cx="442530" cy="14495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6249623" y="4495800"/>
            <a:ext cx="1446577" cy="17950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6367046" y="4800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43832" y="4724400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244052" y="5714999"/>
            <a:ext cx="1344706" cy="5325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V="1">
            <a:off x="6656294" y="4495800"/>
            <a:ext cx="1039906" cy="380116"/>
          </a:xfrm>
          <a:prstGeom prst="straightConnector1">
            <a:avLst/>
          </a:prstGeom>
          <a:ln>
            <a:prstDash val="sysDot"/>
            <a:headEnd type="arrow" w="med" len="med"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086600" y="578673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7010400" y="42672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1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Nearest mean as </a:t>
            </a:r>
            <a:r>
              <a:rPr lang="en-US" altLang="en-US" dirty="0" err="1"/>
              <a:t>hyperplane</a:t>
            </a:r>
            <a:r>
              <a:rPr lang="en-US" altLang="en-US" dirty="0"/>
              <a:t> separator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Now let us cast nearest means as separating </a:t>
                </a:r>
                <a:r>
                  <a:rPr lang="en-US" sz="2800" dirty="0" err="1" smtClean="0"/>
                  <a:t>hyperplane</a:t>
                </a:r>
                <a:r>
                  <a:rPr lang="en-US" sz="2800" dirty="0" smtClean="0"/>
                  <a:t> problem</a:t>
                </a:r>
              </a:p>
              <a:p>
                <a:r>
                  <a:rPr lang="en-US" sz="2800" dirty="0" smtClean="0"/>
                  <a:t>The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determines the </a:t>
                </a:r>
                <a:r>
                  <a:rPr lang="en-US" sz="2800" dirty="0" err="1" smtClean="0"/>
                  <a:t>hyperplane</a:t>
                </a:r>
                <a:r>
                  <a:rPr lang="en-US" sz="2800" dirty="0" smtClean="0"/>
                  <a:t> direction</a:t>
                </a:r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257800" cy="4114800"/>
              </a:xfrm>
              <a:blipFill rotWithShape="1">
                <a:blip r:embed="rId3"/>
                <a:stretch>
                  <a:fillRect l="-2088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 bwMode="auto">
          <a:xfrm>
            <a:off x="6226233" y="25146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248400" y="56277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477000" y="56277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629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010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391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772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8153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8534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096000" y="5334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6096000" y="5029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096000" y="4724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6096000" y="4419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6096000" y="4114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096000" y="3810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096000" y="3505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096000" y="3200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14800" y="29759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53200" y="4632960"/>
            <a:ext cx="152400" cy="167640"/>
            <a:chOff x="7086600" y="4716780"/>
            <a:chExt cx="152400" cy="16764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086600" y="4724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7086600" y="4716780"/>
              <a:ext cx="152400" cy="167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Oval 23"/>
          <p:cNvSpPr/>
          <p:nvPr/>
        </p:nvSpPr>
        <p:spPr bwMode="auto">
          <a:xfrm>
            <a:off x="8072351" y="4038600"/>
            <a:ext cx="157249" cy="1960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781800" y="3052156"/>
            <a:ext cx="1143000" cy="243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6655031" y="4193078"/>
            <a:ext cx="1389780" cy="522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6226233" y="5334000"/>
            <a:ext cx="784167" cy="277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6324600" y="42672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979440" y="3653135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Nearest mean as </a:t>
            </a:r>
            <a:r>
              <a:rPr lang="en-US" altLang="en-US" dirty="0" err="1"/>
              <a:t>hyperplane</a:t>
            </a:r>
            <a:r>
              <a:rPr lang="en-US" altLang="en-US" dirty="0"/>
              <a:t> separator</a:t>
            </a:r>
            <a:endParaRPr lang="en-US" alt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4102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To determine offset consider 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/>
                  <a:t> that lies on the plane.</a:t>
                </a:r>
              </a:p>
              <a:p>
                <a:r>
                  <a:rPr lang="en-US" sz="2800" dirty="0" smtClean="0"/>
                  <a:t>Since it lies on the plane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𝑤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w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r>
                  <a:rPr lang="en-US" sz="2400" dirty="0" smtClean="0"/>
                  <a:t>Solving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b="0" dirty="0" smtClean="0"/>
                  <a:t> gives 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</m:t>
                    </m:r>
                    <m:d>
                      <m:dPr>
                        <m:begChr m:val="‖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‖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​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b="0" dirty="0" smtClean="0"/>
                  <a:t> thus completing the </a:t>
                </a:r>
                <a:r>
                  <a:rPr lang="en-US" sz="2400" b="0" dirty="0" err="1" smtClean="0"/>
                  <a:t>hyperplane</a:t>
                </a:r>
                <a:r>
                  <a:rPr lang="en-US" sz="2400" b="0" dirty="0" smtClean="0"/>
                  <a:t> parameters.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410200" cy="4114800"/>
              </a:xfrm>
              <a:blipFill rotWithShape="1">
                <a:blip r:embed="rId3"/>
                <a:stretch>
                  <a:fillRect l="-2029" t="-1481" r="-2818" b="-8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 bwMode="auto">
          <a:xfrm>
            <a:off x="6226233" y="25146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248400" y="56277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477000" y="56277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629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010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391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772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8153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8534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096000" y="5334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6096000" y="5029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096000" y="4724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6096000" y="4419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6096000" y="4114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096000" y="3810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096000" y="3505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096000" y="3200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14800" y="29759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53200" y="4632960"/>
            <a:ext cx="152400" cy="167640"/>
            <a:chOff x="7086600" y="4716780"/>
            <a:chExt cx="152400" cy="16764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086600" y="4724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7086600" y="4716780"/>
              <a:ext cx="152400" cy="167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Oval 23"/>
          <p:cNvSpPr/>
          <p:nvPr/>
        </p:nvSpPr>
        <p:spPr bwMode="auto">
          <a:xfrm>
            <a:off x="8072351" y="4038600"/>
            <a:ext cx="157249" cy="1960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781800" y="3052156"/>
            <a:ext cx="1143000" cy="243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6655031" y="4193078"/>
            <a:ext cx="1389780" cy="522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 flipV="1">
            <a:off x="6226233" y="5334000"/>
            <a:ext cx="784167" cy="27739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6324600" y="42672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979440" y="3653135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6248400" y="4454390"/>
            <a:ext cx="1143000" cy="11570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010400" y="4719935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 + (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-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r>
              <a:rPr lang="en-US" dirty="0" smtClean="0"/>
              <a:t>)/</a:t>
            </a:r>
            <a:r>
              <a:rPr lang="en-US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54869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Nearest mean as </a:t>
            </a:r>
            <a:r>
              <a:rPr lang="en-US" altLang="en-US" dirty="0" err="1"/>
              <a:t>hyperplane</a:t>
            </a:r>
            <a:r>
              <a:rPr lang="en-US" altLang="en-US" dirty="0"/>
              <a:t> separator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981200"/>
                <a:ext cx="5410200" cy="4114800"/>
              </a:xfrm>
            </p:spPr>
            <p:txBody>
              <a:bodyPr/>
              <a:lstStyle/>
              <a:p>
                <a:r>
                  <a:rPr lang="en-US" sz="2800" dirty="0" smtClean="0"/>
                  <a:t>To classify a point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 smtClean="0"/>
                  <a:t> with nearest means classifier we check the sign of </a:t>
                </a:r>
                <a:endParaRPr lang="en-US" sz="2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d>
                        <m:dPr>
                          <m:begChr m:val="‖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"/>
                                  <m:endChr m:val="‖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>
                                      <a:latin typeface="Cambria Math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endParaRPr lang="en-US" sz="2800" dirty="0" smtClean="0"/>
              </a:p>
              <a:p>
                <a:endParaRPr lang="en-US" sz="2800" dirty="0" smtClean="0"/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981200"/>
                <a:ext cx="5410200" cy="4114800"/>
              </a:xfrm>
              <a:blipFill rotWithShape="1">
                <a:blip r:embed="rId3"/>
                <a:stretch>
                  <a:fillRect l="-2029" t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 bwMode="auto">
          <a:xfrm>
            <a:off x="6226233" y="2514600"/>
            <a:ext cx="0" cy="31131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6248400" y="5627716"/>
            <a:ext cx="2438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6477000" y="5627716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6629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>
            <a:off x="7010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7391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7772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8153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8534400" y="5410200"/>
            <a:ext cx="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6096000" y="5334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Connector 49"/>
          <p:cNvCxnSpPr/>
          <p:nvPr/>
        </p:nvCxnSpPr>
        <p:spPr bwMode="auto">
          <a:xfrm>
            <a:off x="6096000" y="5029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Connector 50"/>
          <p:cNvCxnSpPr/>
          <p:nvPr/>
        </p:nvCxnSpPr>
        <p:spPr bwMode="auto">
          <a:xfrm>
            <a:off x="6096000" y="4724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6096000" y="44196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6096000" y="41148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096000" y="38100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096000" y="35052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6096000" y="3200400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4114800" y="297595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6553200" y="4632960"/>
            <a:ext cx="152400" cy="167640"/>
            <a:chOff x="7086600" y="4716780"/>
            <a:chExt cx="152400" cy="16764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7086600" y="4724400"/>
              <a:ext cx="152400" cy="152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>
              <a:off x="7086600" y="4716780"/>
              <a:ext cx="152400" cy="1676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" name="Oval 23"/>
          <p:cNvSpPr/>
          <p:nvPr/>
        </p:nvSpPr>
        <p:spPr bwMode="auto">
          <a:xfrm>
            <a:off x="8072351" y="4038600"/>
            <a:ext cx="157249" cy="19604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781800" y="3052156"/>
            <a:ext cx="1143000" cy="24342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6655031" y="4193078"/>
            <a:ext cx="1389780" cy="5226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6324600" y="4267200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7979440" y="3653135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r>
              <a:rPr lang="en-US" baseline="-25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5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</TotalTime>
  <Words>2367</Words>
  <Application>Microsoft Office PowerPoint</Application>
  <PresentationFormat>On-screen Show (4:3)</PresentationFormat>
  <Paragraphs>703</Paragraphs>
  <Slides>35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Blank Presentation</vt:lpstr>
      <vt:lpstr>Equation</vt:lpstr>
      <vt:lpstr>Picture</vt:lpstr>
      <vt:lpstr>Linear hyperplanes as classifiers</vt:lpstr>
      <vt:lpstr>Hyperplane separators</vt:lpstr>
      <vt:lpstr>Hyperplane separators</vt:lpstr>
      <vt:lpstr>Hyperplane separators</vt:lpstr>
      <vt:lpstr>Hyperplane separators</vt:lpstr>
      <vt:lpstr>Hyperplane separators</vt:lpstr>
      <vt:lpstr>Nearest mean as hyperplane separator</vt:lpstr>
      <vt:lpstr>Nearest mean as hyperplane separator</vt:lpstr>
      <vt:lpstr>Nearest mean as hyperplane separator</vt:lpstr>
      <vt:lpstr>Separating hyperplanes</vt:lpstr>
      <vt:lpstr>Perceptron</vt:lpstr>
      <vt:lpstr>Gradient descent</vt:lpstr>
      <vt:lpstr>Perceptron training</vt:lpstr>
      <vt:lpstr>Perceptron training</vt:lpstr>
      <vt:lpstr>Perceptron training by gradient descent</vt:lpstr>
      <vt:lpstr>Obtaining probability from hyperplane distances</vt:lpstr>
      <vt:lpstr>Separating hyperplanes</vt:lpstr>
      <vt:lpstr>Separating hyperplanes</vt:lpstr>
      <vt:lpstr>Margin of a plane</vt:lpstr>
      <vt:lpstr>Optimally separating hyperplane</vt:lpstr>
      <vt:lpstr>Optimally separating hyperplane </vt:lpstr>
      <vt:lpstr>Hyperplane separators</vt:lpstr>
      <vt:lpstr>Distance of a point to the separating plane</vt:lpstr>
      <vt:lpstr>Support vector machine:  optimally separating hyperplane</vt:lpstr>
      <vt:lpstr>Support vector machine:  optimally separating hyperplane</vt:lpstr>
      <vt:lpstr>Support vector machine:  optimally separating hyperplane</vt:lpstr>
      <vt:lpstr>Inseparable case</vt:lpstr>
      <vt:lpstr>Inseparable case</vt:lpstr>
      <vt:lpstr>Optimally separating hyperplane with errors</vt:lpstr>
      <vt:lpstr>Support vector machine:  optimally separating hyperplane</vt:lpstr>
      <vt:lpstr>SVM software</vt:lpstr>
      <vt:lpstr>Kernels</vt:lpstr>
      <vt:lpstr>Kernels</vt:lpstr>
      <vt:lpstr>Kernels</vt:lpstr>
      <vt:lpstr>Kernels</vt:lpstr>
    </vt:vector>
  </TitlesOfParts>
  <Company>Usman Roshan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Discriminative learning methods for analysing genome-wide association studies</dc:title>
  <dc:creator>Usman Roshan</dc:creator>
  <cp:lastModifiedBy>njit</cp:lastModifiedBy>
  <cp:revision>670</cp:revision>
  <dcterms:created xsi:type="dcterms:W3CDTF">2009-11-03T18:21:07Z</dcterms:created>
  <dcterms:modified xsi:type="dcterms:W3CDTF">2013-09-26T20:54:50Z</dcterms:modified>
</cp:coreProperties>
</file>