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3048" y="15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26A3-360B-4F64-AF4A-FA2710B9345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458B-503F-4028-BACB-DAC056B8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 that everyone</a:t>
            </a:r>
            <a:r>
              <a:rPr lang="en-US" baseline="0" dirty="0" smtClean="0"/>
              <a:t> knows what a neuron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brief explanation of how biology informed NN 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7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 that everyone</a:t>
            </a:r>
            <a:r>
              <a:rPr lang="en-US" baseline="0" dirty="0" smtClean="0"/>
              <a:t> knows what a neuron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 that everyone</a:t>
            </a:r>
            <a:r>
              <a:rPr lang="en-US" baseline="0" dirty="0" smtClean="0"/>
              <a:t> knows what a neuron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6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 that everyone</a:t>
            </a:r>
            <a:r>
              <a:rPr lang="en-US" baseline="0" dirty="0" smtClean="0"/>
              <a:t> knows what a neuron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Part 2 of 3</a:t>
            </a:r>
          </a:p>
          <a:p>
            <a:pPr algn="ctr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Podolski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3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Input -&gt; Feature Representation -&gt; Learning Algorithm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See </a:t>
            </a:r>
            <a:r>
              <a:rPr lang="en-US" dirty="0" err="1" smtClean="0"/>
              <a:t>Payam’s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 Definition(s)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Neural Networks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Types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“One Learning” Hypothesis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[Roe et al., 1992]</a:t>
            </a:r>
          </a:p>
          <a:p>
            <a:r>
              <a:rPr lang="en-US" dirty="0" smtClean="0"/>
              <a:t>Ferrets had nerve connections cut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073" y="3810000"/>
            <a:ext cx="60769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One-Learning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echolocation</a:t>
            </a:r>
          </a:p>
          <a:p>
            <a:endParaRPr lang="en-US" dirty="0" smtClean="0"/>
          </a:p>
          <a:p>
            <a:r>
              <a:rPr lang="en-US" dirty="0" smtClean="0"/>
              <a:t>“Tongue”-</a:t>
            </a:r>
            <a:r>
              <a:rPr lang="en-US" dirty="0" err="1" smtClean="0"/>
              <a:t>duino</a:t>
            </a:r>
            <a:endParaRPr lang="en-US" dirty="0"/>
          </a:p>
          <a:p>
            <a:pPr lvl="1"/>
            <a:r>
              <a:rPr lang="en-US" dirty="0" smtClean="0"/>
              <a:t>Tongue possesses a very high nerve </a:t>
            </a:r>
            <a:r>
              <a:rPr lang="en-US" dirty="0" err="1" smtClean="0"/>
              <a:t>desnity</a:t>
            </a:r>
            <a:endParaRPr lang="en-US" dirty="0" smtClean="0"/>
          </a:p>
          <a:p>
            <a:pPr lvl="1"/>
            <a:r>
              <a:rPr lang="en-US" dirty="0" smtClean="0"/>
              <a:t>Various sensors will output voltages</a:t>
            </a:r>
          </a:p>
          <a:p>
            <a:pPr lvl="1"/>
            <a:r>
              <a:rPr lang="en-US" dirty="0" smtClean="0"/>
              <a:t>Voltages stimulate tongue </a:t>
            </a:r>
          </a:p>
          <a:p>
            <a:pPr lvl="1"/>
            <a:r>
              <a:rPr lang="en-US" dirty="0" smtClean="0"/>
              <a:t>Due to high nerve density, brain quickly adapts and learns to recognize patterns</a:t>
            </a:r>
          </a:p>
          <a:p>
            <a:endParaRPr lang="en-US" dirty="0" smtClean="0"/>
          </a:p>
          <a:p>
            <a:r>
              <a:rPr lang="en-US" dirty="0" smtClean="0"/>
              <a:t>Strong repercussions against modular perspective of brain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 Definition(s)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Neural Networks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Types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Biology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“One Learning” Hypothesis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Geoff Hinton:</a:t>
            </a:r>
          </a:p>
          <a:p>
            <a:pPr lvl="1"/>
            <a:r>
              <a:rPr lang="en-US" dirty="0" smtClean="0"/>
              <a:t>Hand-engineering features</a:t>
            </a:r>
          </a:p>
          <a:p>
            <a:pPr lvl="1"/>
            <a:r>
              <a:rPr lang="en-US" dirty="0" smtClean="0"/>
              <a:t>Optimized discrimination</a:t>
            </a:r>
          </a:p>
          <a:p>
            <a:pPr lvl="1"/>
            <a:r>
              <a:rPr lang="en-US" dirty="0" smtClean="0"/>
              <a:t>Learning feature one layer at a time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Problems of Features</a:t>
            </a:r>
          </a:p>
          <a:p>
            <a:pPr lvl="1"/>
            <a:r>
              <a:rPr lang="en-US" dirty="0" smtClean="0"/>
              <a:t>Examples in CV</a:t>
            </a:r>
          </a:p>
          <a:p>
            <a:pPr lvl="2"/>
            <a:r>
              <a:rPr lang="en-US" dirty="0" smtClean="0"/>
              <a:t>Very complicated, we have to hand engineer features</a:t>
            </a:r>
          </a:p>
          <a:p>
            <a:pPr lvl="2"/>
            <a:r>
              <a:rPr lang="en-US" dirty="0"/>
              <a:t>"I've read the </a:t>
            </a:r>
            <a:r>
              <a:rPr lang="en-US" dirty="0" smtClean="0"/>
              <a:t>SIFT paper </a:t>
            </a:r>
            <a:r>
              <a:rPr lang="en-US" dirty="0"/>
              <a:t>about 5 times now and still have no idea what it is </a:t>
            </a:r>
            <a:r>
              <a:rPr lang="en-US" dirty="0" smtClean="0"/>
              <a:t>doing“ –</a:t>
            </a:r>
            <a:r>
              <a:rPr lang="en-US" smtClean="0"/>
              <a:t>Andrew 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Coming up with features is difficult and time-consuming</a:t>
            </a:r>
          </a:p>
          <a:p>
            <a:pPr lvl="1"/>
            <a:r>
              <a:rPr lang="en-US" dirty="0" smtClean="0"/>
              <a:t>Typically requires expert knowledge</a:t>
            </a:r>
          </a:p>
          <a:p>
            <a:pPr lvl="1"/>
            <a:r>
              <a:rPr lang="en-US" dirty="0" smtClean="0"/>
              <a:t>We spend a lot of time tuning the features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vision (V1 system) detects edges first</a:t>
            </a:r>
          </a:p>
          <a:p>
            <a:r>
              <a:rPr lang="en-US" dirty="0" smtClean="0"/>
              <a:t>V2 handles combinations of edges</a:t>
            </a:r>
          </a:p>
          <a:p>
            <a:r>
              <a:rPr lang="en-US" dirty="0" smtClean="0"/>
              <a:t>V3?</a:t>
            </a:r>
          </a:p>
          <a:p>
            <a:endParaRPr lang="en-US" dirty="0"/>
          </a:p>
          <a:p>
            <a:r>
              <a:rPr lang="en-US" dirty="0" smtClean="0"/>
              <a:t>Biology influencing algorithms</a:t>
            </a:r>
          </a:p>
          <a:p>
            <a:endParaRPr lang="en-US" dirty="0"/>
          </a:p>
          <a:p>
            <a:r>
              <a:rPr lang="en-US" dirty="0" smtClean="0"/>
              <a:t>Mimicking this system, we can learn features hierarchically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15736"/>
            <a:ext cx="7315200" cy="1154097"/>
          </a:xfrm>
        </p:spPr>
        <p:txBody>
          <a:bodyPr/>
          <a:lstStyle/>
          <a:p>
            <a:r>
              <a:rPr lang="en-US" dirty="0" smtClean="0"/>
              <a:t>Finding Features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Sparse Coding vs K-Means (based on [Coates, Ng 2012]</a:t>
                </a:r>
              </a:p>
              <a:p>
                <a:pPr lvl="1"/>
                <a:r>
                  <a:rPr lang="en-US" dirty="0" smtClean="0"/>
                  <a:t>Fairly interchangeable</a:t>
                </a:r>
              </a:p>
              <a:p>
                <a:pPr lvl="1"/>
                <a:r>
                  <a:rPr lang="en-US" dirty="0" smtClean="0"/>
                  <a:t>Differ in optimization objectives but both produce code vectors (basis vectors)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Empirically, sparse coding appears to be a better performer</a:t>
                </a:r>
              </a:p>
              <a:p>
                <a:r>
                  <a:rPr lang="en-US" dirty="0" smtClean="0"/>
                  <a:t>Replacing k-means with sparse coding in bag-of-features yielded significant improvements</a:t>
                </a:r>
              </a:p>
              <a:p>
                <a:r>
                  <a:rPr lang="en-US" dirty="0" smtClean="0"/>
                  <a:t>However, K-Means is a little more efficient because sparse coding needs to do a convex optimization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repeatedly in the learning algorithm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3" t="-688" r="-1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Originally developed for use in neural encoding/decoding</a:t>
            </a:r>
          </a:p>
          <a:p>
            <a:r>
              <a:rPr lang="en-US" dirty="0" smtClean="0"/>
              <a:t>Now adapted to Deep Learning</a:t>
            </a:r>
          </a:p>
          <a:p>
            <a:endParaRPr lang="en-US" dirty="0"/>
          </a:p>
          <a:p>
            <a:r>
              <a:rPr lang="en-US" dirty="0" smtClean="0"/>
              <a:t>Unsupervised learning method that finds set of basis vector with which to later order input vectors. </a:t>
            </a:r>
          </a:p>
          <a:p>
            <a:endParaRPr lang="en-US" dirty="0"/>
          </a:p>
          <a:p>
            <a:r>
              <a:rPr lang="en-US" dirty="0" smtClean="0"/>
              <a:t>Huge success with CV, audio</a:t>
            </a:r>
          </a:p>
          <a:p>
            <a:pPr lvl="1"/>
            <a:r>
              <a:rPr lang="en-US" dirty="0" smtClean="0"/>
              <a:t>In audio, the basis vectors </a:t>
            </a:r>
            <a:r>
              <a:rPr lang="en-US" i="1" dirty="0" smtClean="0"/>
              <a:t>almost</a:t>
            </a:r>
            <a:r>
              <a:rPr lang="en-US" dirty="0" smtClean="0"/>
              <a:t> resemble phonemes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Inputs are linear combination of basis vectors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Feature Learning</a:t>
            </a:r>
            <a:br>
              <a:rPr lang="en-US" dirty="0" smtClean="0"/>
            </a:br>
            <a:r>
              <a:rPr lang="en-US" dirty="0" smtClean="0"/>
              <a:t>Sparse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05000" y="532629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0631" y="532629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5334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09973" y="4267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6667" y="4267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12706" y="3124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48337" y="3124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9106" y="3131906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2309973" y="3893906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4"/>
            <a:endCxn id="11" idx="0"/>
          </p:cNvCxnSpPr>
          <p:nvPr/>
        </p:nvCxnSpPr>
        <p:spPr>
          <a:xfrm>
            <a:off x="2293706" y="3886200"/>
            <a:ext cx="1303961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0"/>
          </p:cNvCxnSpPr>
          <p:nvPr/>
        </p:nvCxnSpPr>
        <p:spPr>
          <a:xfrm flipV="1">
            <a:off x="2690973" y="3893906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0"/>
            <a:endCxn id="14" idx="4"/>
          </p:cNvCxnSpPr>
          <p:nvPr/>
        </p:nvCxnSpPr>
        <p:spPr>
          <a:xfrm flipV="1">
            <a:off x="2690973" y="3893906"/>
            <a:ext cx="1279133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0"/>
          </p:cNvCxnSpPr>
          <p:nvPr/>
        </p:nvCxnSpPr>
        <p:spPr>
          <a:xfrm>
            <a:off x="3121631" y="3893906"/>
            <a:ext cx="476036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4"/>
            <a:endCxn id="11" idx="0"/>
          </p:cNvCxnSpPr>
          <p:nvPr/>
        </p:nvCxnSpPr>
        <p:spPr>
          <a:xfrm flipH="1">
            <a:off x="3597667" y="3893906"/>
            <a:ext cx="372439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10" idx="4"/>
          </p:cNvCxnSpPr>
          <p:nvPr/>
        </p:nvCxnSpPr>
        <p:spPr>
          <a:xfrm flipV="1">
            <a:off x="2286000" y="5029200"/>
            <a:ext cx="404973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0"/>
            <a:endCxn id="11" idx="4"/>
          </p:cNvCxnSpPr>
          <p:nvPr/>
        </p:nvCxnSpPr>
        <p:spPr>
          <a:xfrm flipV="1">
            <a:off x="2286000" y="5029200"/>
            <a:ext cx="1311667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0"/>
            <a:endCxn id="10" idx="4"/>
          </p:cNvCxnSpPr>
          <p:nvPr/>
        </p:nvCxnSpPr>
        <p:spPr>
          <a:xfrm flipH="1" flipV="1">
            <a:off x="2690973" y="5029200"/>
            <a:ext cx="430658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4"/>
            <a:endCxn id="9" idx="0"/>
          </p:cNvCxnSpPr>
          <p:nvPr/>
        </p:nvCxnSpPr>
        <p:spPr>
          <a:xfrm>
            <a:off x="3597667" y="5029200"/>
            <a:ext cx="364733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0"/>
            <a:endCxn id="10" idx="4"/>
          </p:cNvCxnSpPr>
          <p:nvPr/>
        </p:nvCxnSpPr>
        <p:spPr>
          <a:xfrm flipH="1" flipV="1">
            <a:off x="2690973" y="5029200"/>
            <a:ext cx="1271427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0"/>
            <a:endCxn id="11" idx="4"/>
          </p:cNvCxnSpPr>
          <p:nvPr/>
        </p:nvCxnSpPr>
        <p:spPr>
          <a:xfrm flipV="1">
            <a:off x="3121631" y="5029200"/>
            <a:ext cx="476036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25302" y="44635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11876" y="44635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557463" y="55226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93094" y="55226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233863" y="553033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962436" y="446353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869130" y="446353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557463" y="2286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393094" y="2286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233863" y="2293706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5954730" y="3055706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9" idx="4"/>
          </p:cNvCxnSpPr>
          <p:nvPr/>
        </p:nvCxnSpPr>
        <p:spPr>
          <a:xfrm>
            <a:off x="5938463" y="3048000"/>
            <a:ext cx="1303961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335730" y="3055706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51" idx="4"/>
          </p:cNvCxnSpPr>
          <p:nvPr/>
        </p:nvCxnSpPr>
        <p:spPr>
          <a:xfrm flipV="1">
            <a:off x="6335730" y="3055706"/>
            <a:ext cx="1279133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66388" y="3055706"/>
            <a:ext cx="476036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1" idx="4"/>
          </p:cNvCxnSpPr>
          <p:nvPr/>
        </p:nvCxnSpPr>
        <p:spPr>
          <a:xfrm flipH="1">
            <a:off x="7242424" y="3055706"/>
            <a:ext cx="372439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4" idx="0"/>
            <a:endCxn id="47" idx="4"/>
          </p:cNvCxnSpPr>
          <p:nvPr/>
        </p:nvCxnSpPr>
        <p:spPr>
          <a:xfrm flipV="1">
            <a:off x="5938463" y="5225534"/>
            <a:ext cx="404973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4" idx="0"/>
            <a:endCxn id="48" idx="4"/>
          </p:cNvCxnSpPr>
          <p:nvPr/>
        </p:nvCxnSpPr>
        <p:spPr>
          <a:xfrm flipV="1">
            <a:off x="5938463" y="5225534"/>
            <a:ext cx="1311667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5" idx="0"/>
            <a:endCxn id="47" idx="4"/>
          </p:cNvCxnSpPr>
          <p:nvPr/>
        </p:nvCxnSpPr>
        <p:spPr>
          <a:xfrm flipH="1" flipV="1">
            <a:off x="6343436" y="5225534"/>
            <a:ext cx="430658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4"/>
            <a:endCxn id="46" idx="0"/>
          </p:cNvCxnSpPr>
          <p:nvPr/>
        </p:nvCxnSpPr>
        <p:spPr>
          <a:xfrm>
            <a:off x="7250130" y="5225534"/>
            <a:ext cx="364733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6" idx="0"/>
            <a:endCxn id="47" idx="4"/>
          </p:cNvCxnSpPr>
          <p:nvPr/>
        </p:nvCxnSpPr>
        <p:spPr>
          <a:xfrm flipH="1" flipV="1">
            <a:off x="6343436" y="5225534"/>
            <a:ext cx="1271427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5" idx="0"/>
            <a:endCxn id="48" idx="4"/>
          </p:cNvCxnSpPr>
          <p:nvPr/>
        </p:nvCxnSpPr>
        <p:spPr>
          <a:xfrm flipV="1">
            <a:off x="6774094" y="5225534"/>
            <a:ext cx="476036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751423" y="4659868"/>
            <a:ext cx="52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724454" y="3598524"/>
            <a:ext cx="54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938463" y="340219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845157" y="340219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6335730" y="4164190"/>
            <a:ext cx="32535" cy="299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7" idx="0"/>
          </p:cNvCxnSpPr>
          <p:nvPr/>
        </p:nvCxnSpPr>
        <p:spPr>
          <a:xfrm flipV="1">
            <a:off x="6343436" y="4164190"/>
            <a:ext cx="890427" cy="299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6" idx="4"/>
            <a:endCxn id="48" idx="0"/>
          </p:cNvCxnSpPr>
          <p:nvPr/>
        </p:nvCxnSpPr>
        <p:spPr>
          <a:xfrm>
            <a:off x="6319463" y="4164190"/>
            <a:ext cx="930667" cy="299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48" idx="0"/>
            <a:endCxn id="67" idx="4"/>
          </p:cNvCxnSpPr>
          <p:nvPr/>
        </p:nvCxnSpPr>
        <p:spPr>
          <a:xfrm flipH="1" flipV="1">
            <a:off x="7226157" y="4164190"/>
            <a:ext cx="23973" cy="299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  <a:p>
            <a:r>
              <a:rPr lang="en-US" dirty="0" smtClean="0"/>
              <a:t>Deep Learning Definition(s)</a:t>
            </a:r>
          </a:p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Types</a:t>
            </a:r>
            <a:endParaRPr lang="en-US" dirty="0"/>
          </a:p>
          <a:p>
            <a:r>
              <a:rPr lang="en-US" dirty="0" smtClean="0"/>
              <a:t>Deep Learning</a:t>
            </a:r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“One Learning” Hypothesis</a:t>
            </a:r>
            <a:endParaRPr lang="en-US" dirty="0"/>
          </a:p>
          <a:p>
            <a:r>
              <a:rPr lang="en-US" dirty="0" smtClean="0"/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4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learn layer of features without requiring labels</a:t>
            </a:r>
          </a:p>
          <a:p>
            <a:r>
              <a:rPr lang="en-US" dirty="0" smtClean="0"/>
              <a:t>Learning a generative model of input with one layer of latent variables</a:t>
            </a:r>
          </a:p>
          <a:p>
            <a:pPr lvl="1"/>
            <a:r>
              <a:rPr lang="en-US" dirty="0" smtClean="0"/>
              <a:t>Use vectors of latent variable activities as data for training second layer</a:t>
            </a:r>
          </a:p>
          <a:p>
            <a:r>
              <a:rPr lang="en-US" dirty="0" smtClean="0"/>
              <a:t>This is done with a Restricted </a:t>
            </a:r>
            <a:r>
              <a:rPr lang="en-US" dirty="0" err="1" smtClean="0"/>
              <a:t>Boltzman</a:t>
            </a:r>
            <a:r>
              <a:rPr lang="en-US" dirty="0" smtClean="0"/>
              <a:t> Machine</a:t>
            </a:r>
          </a:p>
          <a:p>
            <a:endParaRPr lang="en-US" dirty="0" smtClean="0"/>
          </a:p>
          <a:p>
            <a:r>
              <a:rPr lang="en-US" dirty="0" smtClean="0"/>
              <a:t>Combine stack of models into a single multilayer generative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Implementation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training whole stack of generative models, each of which is one hidden layer, compose them all into one generative model with multiple hidden layers</a:t>
            </a:r>
          </a:p>
          <a:p>
            <a:r>
              <a:rPr lang="en-US" dirty="0" smtClean="0"/>
              <a:t>Each layer, as with V1 and V2, is a combination of the prior layers basis vectors; we get a higher level of abstraction each time</a:t>
            </a:r>
          </a:p>
          <a:p>
            <a:endParaRPr lang="en-US" dirty="0" smtClean="0"/>
          </a:p>
          <a:p>
            <a:r>
              <a:rPr lang="en-US" dirty="0" smtClean="0"/>
              <a:t>Each time we add another layer we get a new and better lower bound on log of probability of training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87175" y="4419600"/>
            <a:ext cx="76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9262" y="35052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35052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799" y="25908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25908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16002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7" idx="0"/>
            <a:endCxn id="8" idx="2"/>
          </p:cNvCxnSpPr>
          <p:nvPr/>
        </p:nvCxnSpPr>
        <p:spPr>
          <a:xfrm flipV="1">
            <a:off x="1368175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0" idx="1"/>
          </p:cNvCxnSpPr>
          <p:nvPr/>
        </p:nvCxnSpPr>
        <p:spPr>
          <a:xfrm>
            <a:off x="1827087" y="3695700"/>
            <a:ext cx="7637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11" idx="2"/>
          </p:cNvCxnSpPr>
          <p:nvPr/>
        </p:nvCxnSpPr>
        <p:spPr>
          <a:xfrm flipH="1" flipV="1">
            <a:off x="3049712" y="2971800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2" idx="1"/>
          </p:cNvCxnSpPr>
          <p:nvPr/>
        </p:nvCxnSpPr>
        <p:spPr>
          <a:xfrm>
            <a:off x="3508624" y="2781300"/>
            <a:ext cx="6823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0"/>
            <a:endCxn id="13" idx="2"/>
          </p:cNvCxnSpPr>
          <p:nvPr/>
        </p:nvCxnSpPr>
        <p:spPr>
          <a:xfrm flipV="1">
            <a:off x="4649913" y="1981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87175" y="3107695"/>
            <a:ext cx="76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RBM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2668710" y="2286000"/>
            <a:ext cx="76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RBM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268912" y="1219200"/>
            <a:ext cx="762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RBM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558676" y="404517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W1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3137470" y="313077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W2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4840413" y="2201361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W3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1847207" y="3369305"/>
            <a:ext cx="7435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Copy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18470" y="2416805"/>
            <a:ext cx="7435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Copy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47207" y="5029200"/>
            <a:ext cx="37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021512" y="3651710"/>
            <a:ext cx="762000" cy="732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943600" y="2965176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43600" y="2360712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43600" y="1765354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6" idx="2"/>
            <a:endCxn id="35" idx="0"/>
          </p:cNvCxnSpPr>
          <p:nvPr/>
        </p:nvCxnSpPr>
        <p:spPr>
          <a:xfrm>
            <a:off x="6402513" y="2741712"/>
            <a:ext cx="0" cy="22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2"/>
            <a:endCxn id="34" idx="0"/>
          </p:cNvCxnSpPr>
          <p:nvPr/>
        </p:nvCxnSpPr>
        <p:spPr>
          <a:xfrm flipH="1">
            <a:off x="6402512" y="3346176"/>
            <a:ext cx="1" cy="30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0"/>
            <a:endCxn id="37" idx="2"/>
          </p:cNvCxnSpPr>
          <p:nvPr/>
        </p:nvCxnSpPr>
        <p:spPr>
          <a:xfrm flipV="1">
            <a:off x="6402513" y="2146354"/>
            <a:ext cx="0" cy="214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2"/>
            <a:endCxn id="36" idx="0"/>
          </p:cNvCxnSpPr>
          <p:nvPr/>
        </p:nvCxnSpPr>
        <p:spPr>
          <a:xfrm>
            <a:off x="6402513" y="2146354"/>
            <a:ext cx="0" cy="214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61425" y="2146354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W3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6861425" y="273773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W2</a:t>
            </a:r>
            <a:endParaRPr 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6861210" y="3391221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5526320" y="1295400"/>
            <a:ext cx="1752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Deep Belief Net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909262" y="5867400"/>
            <a:ext cx="396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Rectified Linear Neurons work best.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74112" y="4400956"/>
            <a:ext cx="762000" cy="732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96200" y="3714422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696200" y="3109958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696200" y="25146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53" idx="0"/>
            <a:endCxn id="54" idx="2"/>
          </p:cNvCxnSpPr>
          <p:nvPr/>
        </p:nvCxnSpPr>
        <p:spPr>
          <a:xfrm flipV="1">
            <a:off x="8155113" y="2895600"/>
            <a:ext cx="0" cy="214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14025" y="2895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W3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8614025" y="3486984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W2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8613810" y="4140467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W1</a:t>
            </a:r>
            <a:endParaRPr 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7316592" y="1283732"/>
            <a:ext cx="1752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DBN-DNN (BP)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7695985" y="1752600"/>
            <a:ext cx="9178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1" idx="0"/>
            <a:endCxn id="52" idx="2"/>
          </p:cNvCxnSpPr>
          <p:nvPr/>
        </p:nvCxnSpPr>
        <p:spPr>
          <a:xfrm flipV="1">
            <a:off x="8155112" y="4095422"/>
            <a:ext cx="1" cy="30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2" idx="0"/>
            <a:endCxn id="53" idx="2"/>
          </p:cNvCxnSpPr>
          <p:nvPr/>
        </p:nvCxnSpPr>
        <p:spPr>
          <a:xfrm flipV="1">
            <a:off x="8155113" y="3490958"/>
            <a:ext cx="0" cy="22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4" idx="0"/>
            <a:endCxn id="65" idx="2"/>
          </p:cNvCxnSpPr>
          <p:nvPr/>
        </p:nvCxnSpPr>
        <p:spPr>
          <a:xfrm flipH="1" flipV="1">
            <a:off x="8154898" y="2133600"/>
            <a:ext cx="21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382000" y="2156683"/>
            <a:ext cx="612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W4 = 0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6783512" y="4505980"/>
            <a:ext cx="37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613810" y="5226574"/>
            <a:ext cx="37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 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be feasible; with larger data sets and larger NN to train, it takes too long</a:t>
            </a:r>
          </a:p>
          <a:p>
            <a:endParaRPr lang="en-US" dirty="0"/>
          </a:p>
          <a:p>
            <a:r>
              <a:rPr lang="en-US" dirty="0" smtClean="0"/>
              <a:t>Utilization of “Dropout”</a:t>
            </a:r>
          </a:p>
          <a:p>
            <a:pPr lvl="1"/>
            <a:r>
              <a:rPr lang="en-US" dirty="0" smtClean="0"/>
              <a:t>Each time we present training data, randomly omit hidden units with a probability of (0.5)</a:t>
            </a:r>
          </a:p>
          <a:p>
            <a:pPr lvl="1"/>
            <a:r>
              <a:rPr lang="en-US" dirty="0" smtClean="0"/>
              <a:t>Random sampling from 2^H hidden units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RBM</a:t>
            </a:r>
          </a:p>
          <a:p>
            <a:pPr marL="45720" indent="0">
              <a:buNone/>
            </a:pPr>
            <a:r>
              <a:rPr lang="en-US" dirty="0" smtClean="0"/>
              <a:t>Convolutional Nets</a:t>
            </a:r>
            <a:r>
              <a:rPr lang="en-US" dirty="0"/>
              <a:t> </a:t>
            </a:r>
            <a:r>
              <a:rPr lang="en-US" dirty="0" smtClean="0"/>
              <a:t>and replicated feature approach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“Dropout” algorithm in-depth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Ng joined AI to help the field progress. He summarized his initial experience as entirely composed of “curve-fitting” instead of doing AI.</a:t>
            </a:r>
          </a:p>
          <a:p>
            <a:r>
              <a:rPr lang="en-US" dirty="0" smtClean="0"/>
              <a:t>“Give-and-take” perspective on machine learning and biology</a:t>
            </a:r>
          </a:p>
          <a:p>
            <a:r>
              <a:rPr lang="en-US" dirty="0" smtClean="0"/>
              <a:t>The problem of features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Deep Learning Definition(s)</a:t>
            </a:r>
          </a:p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Types</a:t>
            </a:r>
            <a:endParaRPr lang="en-US" dirty="0"/>
          </a:p>
          <a:p>
            <a:r>
              <a:rPr lang="en-US" dirty="0" smtClean="0"/>
              <a:t>Deep Learning</a:t>
            </a:r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“One Learning” Hypothesis</a:t>
            </a:r>
            <a:endParaRPr lang="en-US" dirty="0"/>
          </a:p>
          <a:p>
            <a:r>
              <a:rPr lang="en-US" dirty="0" smtClean="0"/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8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Deep Learning Definition(s)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Ng: Enhance learning algorithm to make them better and easier; attempt to make revolutionary advances</a:t>
            </a:r>
          </a:p>
          <a:p>
            <a:endParaRPr lang="en-US" dirty="0" smtClean="0"/>
          </a:p>
          <a:p>
            <a:r>
              <a:rPr lang="en-US" dirty="0" smtClean="0"/>
              <a:t>Geoff Hinton: NN with more than one hidden layer </a:t>
            </a:r>
          </a:p>
          <a:p>
            <a:endParaRPr lang="en-US" dirty="0"/>
          </a:p>
          <a:p>
            <a:r>
              <a:rPr lang="en-US" dirty="0" smtClean="0"/>
              <a:t>Wikipedia: “rebranding” of NN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 Definition(s)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Neural Networks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Types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Deep Learning</a:t>
            </a:r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“One Learning” Hypothesis</a:t>
            </a:r>
            <a:endParaRPr lang="en-US" dirty="0"/>
          </a:p>
          <a:p>
            <a:r>
              <a:rPr lang="en-US" dirty="0" smtClean="0"/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8006"/>
            <a:ext cx="7315200" cy="1154097"/>
          </a:xfrm>
        </p:spPr>
        <p:txBody>
          <a:bodyPr/>
          <a:lstStyle/>
          <a:p>
            <a:r>
              <a:rPr lang="en-US" dirty="0" smtClean="0"/>
              <a:t>The Neurons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43200"/>
                <a:ext cx="2362200" cy="2640367"/>
              </a:xfrm>
            </p:spPr>
            <p:txBody>
              <a:bodyPr numCol="1">
                <a:normAutofit fontScale="92500" lnSpcReduction="10000"/>
              </a:bodyPr>
              <a:lstStyle/>
              <a:p>
                <a:r>
                  <a:rPr lang="en-US" dirty="0" smtClean="0"/>
                  <a:t>Binary Threshold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43200"/>
                <a:ext cx="2362200" cy="2640367"/>
              </a:xfrm>
              <a:blipFill rotWithShape="0">
                <a:blip r:embed="rId3"/>
                <a:stretch>
                  <a:fillRect t="-2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Linear</a:t>
                </a:r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  <a:blipFill rotWithShape="1">
                <a:blip r:embed="rId4"/>
                <a:stretch>
                  <a:fillRect l="-253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791200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Rectified Linear</a:t>
                </a:r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743200"/>
                <a:ext cx="2410146" cy="2362200"/>
              </a:xfrm>
              <a:prstGeom prst="rect">
                <a:avLst/>
              </a:prstGeom>
              <a:blipFill rotWithShape="1">
                <a:blip r:embed="rId5"/>
                <a:stretch>
                  <a:fillRect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990600" y="5486400"/>
            <a:ext cx="76962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en-US" sz="1600" i="1" dirty="0" smtClean="0"/>
              <a:t>For purposes of Deep Learning, we will be most interested in the Rectified Linear</a:t>
            </a:r>
            <a:r>
              <a:rPr lang="en-US" sz="1600" i="1" dirty="0"/>
              <a:t> </a:t>
            </a:r>
            <a:r>
              <a:rPr lang="en-US" sz="1600" i="1" dirty="0" smtClean="0"/>
              <a:t>neuron.</a:t>
            </a: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8006"/>
            <a:ext cx="7315200" cy="1154097"/>
          </a:xfrm>
        </p:spPr>
        <p:txBody>
          <a:bodyPr/>
          <a:lstStyle/>
          <a:p>
            <a:r>
              <a:rPr lang="en-US" dirty="0" smtClean="0"/>
              <a:t>The Neurons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43201"/>
                <a:ext cx="2362200" cy="2362200"/>
              </a:xfrm>
            </p:spPr>
            <p:txBody>
              <a:bodyPr numCol="1">
                <a:normAutofit lnSpcReduction="10000"/>
              </a:bodyPr>
              <a:lstStyle/>
              <a:p>
                <a:r>
                  <a:rPr lang="en-US" dirty="0" smtClean="0"/>
                  <a:t>Sigmoid</a:t>
                </a:r>
              </a:p>
              <a:p>
                <a:endParaRPr lang="en-US" i="1" dirty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43201"/>
                <a:ext cx="2362200" cy="2362200"/>
              </a:xfrm>
              <a:blipFill rotWithShape="1">
                <a:blip r:embed="rId2"/>
                <a:stretch>
                  <a:fillRect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Stochastic Binary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𝑧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  <a:blipFill rotWithShape="1">
                <a:blip r:embed="rId3"/>
                <a:stretch>
                  <a:fillRect l="-253" t="-1031" r="-1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5791200" y="2743200"/>
            <a:ext cx="2667000" cy="2362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Stochastic Rectified</a:t>
            </a:r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r>
              <a:rPr lang="en-US" dirty="0" smtClean="0"/>
              <a:t>Output is rate of producing spikes</a:t>
            </a:r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0600" y="5486400"/>
            <a:ext cx="76962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b="1" dirty="0" smtClean="0"/>
              <a:t>Types of Neural Networks</a:t>
            </a:r>
          </a:p>
          <a:p>
            <a:r>
              <a:rPr lang="en-US" dirty="0" smtClean="0"/>
              <a:t>Feed Forward</a:t>
            </a:r>
          </a:p>
          <a:p>
            <a:r>
              <a:rPr lang="en-US" dirty="0" smtClean="0"/>
              <a:t>Recurrent</a:t>
            </a:r>
          </a:p>
          <a:p>
            <a:r>
              <a:rPr lang="en-US" dirty="0" smtClean="0"/>
              <a:t>Symmetric</a:t>
            </a:r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Learning Definition(s)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Neural Networks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Types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Deep Learning</a:t>
            </a:r>
          </a:p>
          <a:p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“One Learning” Hypothesis</a:t>
            </a:r>
            <a:endParaRPr lang="en-US" dirty="0"/>
          </a:p>
          <a:p>
            <a:r>
              <a:rPr lang="en-US" dirty="0" smtClean="0"/>
              <a:t>Features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91</TotalTime>
  <Words>849</Words>
  <Application>Microsoft Office PowerPoint</Application>
  <PresentationFormat>On-screen Show (4:3)</PresentationFormat>
  <Paragraphs>264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Wingdings</vt:lpstr>
      <vt:lpstr>Perspective</vt:lpstr>
      <vt:lpstr>Deep Learning</vt:lpstr>
      <vt:lpstr>General Outline</vt:lpstr>
      <vt:lpstr>Motivations</vt:lpstr>
      <vt:lpstr>General Outline</vt:lpstr>
      <vt:lpstr>Deep Learning Definition(s)</vt:lpstr>
      <vt:lpstr>General Outline</vt:lpstr>
      <vt:lpstr>The Neurons</vt:lpstr>
      <vt:lpstr>The Neurons</vt:lpstr>
      <vt:lpstr>General Outline</vt:lpstr>
      <vt:lpstr>Deep Learning</vt:lpstr>
      <vt:lpstr>General Outline</vt:lpstr>
      <vt:lpstr>Biology</vt:lpstr>
      <vt:lpstr>One-Learning Theory</vt:lpstr>
      <vt:lpstr>General Outline</vt:lpstr>
      <vt:lpstr>Features</vt:lpstr>
      <vt:lpstr>Features cont.</vt:lpstr>
      <vt:lpstr>Finding Features</vt:lpstr>
      <vt:lpstr>Sparse Coding</vt:lpstr>
      <vt:lpstr>Hierarchical Feature Learning Sparse Coding</vt:lpstr>
      <vt:lpstr>Overview of Implementation</vt:lpstr>
      <vt:lpstr>Overview of Implementation cont.</vt:lpstr>
      <vt:lpstr>PowerPoint Presentation</vt:lpstr>
      <vt:lpstr>Random Forest NN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</dc:title>
  <dc:creator>Rickenbacker</dc:creator>
  <cp:lastModifiedBy>peter podolski</cp:lastModifiedBy>
  <cp:revision>14</cp:revision>
  <dcterms:created xsi:type="dcterms:W3CDTF">2015-03-14T03:36:22Z</dcterms:created>
  <dcterms:modified xsi:type="dcterms:W3CDTF">2015-03-13T19:13:15Z</dcterms:modified>
</cp:coreProperties>
</file>