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2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41ED90-596C-0A46-8C57-4180632552AC}" type="datetimeFigureOut">
              <a:rPr lang="en-US" smtClean="0"/>
              <a:t>4/24/15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0EA463-C7A0-574D-8170-1F885B487D62}" type="slidenum">
              <a:rPr lang="en-US" smtClean="0"/>
              <a:t>‹#›</a:t>
            </a:fld>
            <a:endParaRPr lang="en-US"/>
          </a:p>
        </p:txBody>
      </p:sp>
    </p:spTree>
    <p:extLst>
      <p:ext uri="{BB962C8B-B14F-4D97-AF65-F5344CB8AC3E}">
        <p14:creationId xmlns:p14="http://schemas.microsoft.com/office/powerpoint/2010/main" val="358492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0EA463-C7A0-574D-8170-1F885B487D62}" type="slidenum">
              <a:rPr lang="en-US" smtClean="0"/>
              <a:t>2</a:t>
            </a:fld>
            <a:endParaRPr lang="en-US"/>
          </a:p>
        </p:txBody>
      </p:sp>
    </p:spTree>
    <p:extLst>
      <p:ext uri="{BB962C8B-B14F-4D97-AF65-F5344CB8AC3E}">
        <p14:creationId xmlns:p14="http://schemas.microsoft.com/office/powerpoint/2010/main" val="352047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4/24/15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columbia.edu/~kathy/cs4701/documents/jason_svm_tutorial.pdf" TargetMode="External"/><Relationship Id="rId3" Type="http://schemas.openxmlformats.org/officeDocument/2006/relationships/hyperlink" Target="http://en.wikipedia.org/wiki/Support_vector_machin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SUPPORT VECTOR MACHINES</a:t>
            </a:r>
            <a:endParaRPr lang="en-US" dirty="0"/>
          </a:p>
        </p:txBody>
      </p:sp>
      <p:sp>
        <p:nvSpPr>
          <p:cNvPr id="3" name="Subtitle 2"/>
          <p:cNvSpPr>
            <a:spLocks noGrp="1"/>
          </p:cNvSpPr>
          <p:nvPr>
            <p:ph type="subTitle" idx="1"/>
          </p:nvPr>
        </p:nvSpPr>
        <p:spPr/>
        <p:txBody>
          <a:bodyPr/>
          <a:lstStyle/>
          <a:p>
            <a:r>
              <a:rPr lang="en-US" dirty="0" smtClean="0"/>
              <a:t>PRESENTED BY </a:t>
            </a:r>
          </a:p>
          <a:p>
            <a:r>
              <a:rPr lang="en-US" dirty="0" smtClean="0"/>
              <a:t>MUTHAPPA</a:t>
            </a:r>
            <a:endParaRPr lang="en-US" dirty="0"/>
          </a:p>
        </p:txBody>
      </p:sp>
    </p:spTree>
    <p:extLst>
      <p:ext uri="{BB962C8B-B14F-4D97-AF65-F5344CB8AC3E}">
        <p14:creationId xmlns:p14="http://schemas.microsoft.com/office/powerpoint/2010/main" val="18009221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Rough Set</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It is a mathematical tool to deal with un-integrality and uncertain knowledge.</a:t>
            </a:r>
          </a:p>
          <a:p>
            <a:pPr algn="just"/>
            <a:r>
              <a:rPr lang="en-US" dirty="0" smtClean="0"/>
              <a:t>It can effectively analyze and deal with all kinds of fuzzy, conflicting and incomplete information, and finds out the connotative knowledge from it, and reveals its underlying rules.</a:t>
            </a:r>
          </a:p>
          <a:p>
            <a:pPr algn="just"/>
            <a:r>
              <a:rPr lang="en-US" dirty="0" smtClean="0"/>
              <a:t>It finds the lower and upper approximation of the original set (given a pair of sets) </a:t>
            </a:r>
          </a:p>
          <a:p>
            <a:pPr algn="just"/>
            <a:r>
              <a:rPr lang="en-US" dirty="0" smtClean="0"/>
              <a:t>Its applications are in the field of data mining and artificial intelligence. </a:t>
            </a:r>
            <a:endParaRPr lang="en-US" dirty="0"/>
          </a:p>
        </p:txBody>
      </p:sp>
    </p:spTree>
    <p:extLst>
      <p:ext uri="{BB962C8B-B14F-4D97-AF65-F5344CB8AC3E}">
        <p14:creationId xmlns:p14="http://schemas.microsoft.com/office/powerpoint/2010/main" val="140651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pic>
        <p:nvPicPr>
          <p:cNvPr id="4" name="Content Placeholder 3"/>
          <p:cNvPicPr>
            <a:picLocks noGrp="1" noChangeAspect="1"/>
          </p:cNvPicPr>
          <p:nvPr>
            <p:ph idx="1"/>
          </p:nvPr>
        </p:nvPicPr>
        <p:blipFill rotWithShape="1">
          <a:blip r:embed="rId2"/>
          <a:srcRect t="38235" b="40599"/>
          <a:stretch/>
        </p:blipFill>
        <p:spPr>
          <a:xfrm>
            <a:off x="-138114" y="2021443"/>
            <a:ext cx="9177651" cy="3939218"/>
          </a:xfrm>
        </p:spPr>
      </p:pic>
    </p:spTree>
    <p:extLst>
      <p:ext uri="{BB962C8B-B14F-4D97-AF65-F5344CB8AC3E}">
        <p14:creationId xmlns:p14="http://schemas.microsoft.com/office/powerpoint/2010/main" val="40045106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Imbalance data classification algorithm</a:t>
            </a:r>
            <a:endParaRPr lang="en-US" dirty="0"/>
          </a:p>
        </p:txBody>
      </p:sp>
      <p:sp>
        <p:nvSpPr>
          <p:cNvPr id="3" name="Content Placeholder 2"/>
          <p:cNvSpPr>
            <a:spLocks noGrp="1"/>
          </p:cNvSpPr>
          <p:nvPr>
            <p:ph idx="1"/>
          </p:nvPr>
        </p:nvSpPr>
        <p:spPr/>
        <p:txBody>
          <a:bodyPr/>
          <a:lstStyle/>
          <a:p>
            <a:pPr algn="just"/>
            <a:r>
              <a:rPr lang="en-US" dirty="0" smtClean="0"/>
              <a:t>This paper combines the merits of FCM cluster algorithm and SVM algorithm to create a new algorithm – FCM-SVM algorithm.</a:t>
            </a:r>
          </a:p>
          <a:p>
            <a:pPr algn="just"/>
            <a:r>
              <a:rPr lang="en-US" dirty="0" smtClean="0"/>
              <a:t>Effectiveness of FCM-SVM algorithm was verified by repeated experiences on dataset from UCI database, the result shows that the algorithm improved the classification performance for imbalance problem compared to existing SVM algorithms. </a:t>
            </a:r>
            <a:endParaRPr lang="en-US" dirty="0"/>
          </a:p>
        </p:txBody>
      </p:sp>
    </p:spTree>
    <p:extLst>
      <p:ext uri="{BB962C8B-B14F-4D97-AF65-F5344CB8AC3E}">
        <p14:creationId xmlns:p14="http://schemas.microsoft.com/office/powerpoint/2010/main" val="39813475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Imbalance dataset</a:t>
            </a:r>
            <a:endParaRPr lang="en-US" dirty="0"/>
          </a:p>
        </p:txBody>
      </p:sp>
      <p:sp>
        <p:nvSpPr>
          <p:cNvPr id="3" name="Content Placeholder 2"/>
          <p:cNvSpPr>
            <a:spLocks noGrp="1"/>
          </p:cNvSpPr>
          <p:nvPr>
            <p:ph idx="1"/>
          </p:nvPr>
        </p:nvSpPr>
        <p:spPr/>
        <p:txBody>
          <a:bodyPr/>
          <a:lstStyle/>
          <a:p>
            <a:pPr algn="just"/>
            <a:r>
              <a:rPr lang="en-US" dirty="0" smtClean="0"/>
              <a:t>If the amount of positive class samples differs greatly from the negative class in a dataset, then the feature of majority class will be much more and significant, but the feature of minority class will be very blur.</a:t>
            </a:r>
          </a:p>
          <a:p>
            <a:pPr algn="just"/>
            <a:r>
              <a:rPr lang="en-US" dirty="0" smtClean="0"/>
              <a:t>Classifiers based on this kind of highly imbalance dataset will easily misclassify a new unknown minority sample to the majority class.</a:t>
            </a:r>
          </a:p>
          <a:p>
            <a:pPr algn="just"/>
            <a:r>
              <a:rPr lang="en-US" dirty="0" smtClean="0"/>
              <a:t>To avoid this, the imbalanced dataset should be transferred into balanced dataset.  </a:t>
            </a:r>
            <a:endParaRPr lang="en-US" dirty="0"/>
          </a:p>
        </p:txBody>
      </p:sp>
    </p:spTree>
    <p:extLst>
      <p:ext uri="{BB962C8B-B14F-4D97-AF65-F5344CB8AC3E}">
        <p14:creationId xmlns:p14="http://schemas.microsoft.com/office/powerpoint/2010/main" val="33738498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Addressing imbalance dataset</a:t>
            </a:r>
            <a:endParaRPr lang="en-US" dirty="0"/>
          </a:p>
        </p:txBody>
      </p:sp>
      <p:sp>
        <p:nvSpPr>
          <p:cNvPr id="3" name="Content Placeholder 2"/>
          <p:cNvSpPr>
            <a:spLocks noGrp="1"/>
          </p:cNvSpPr>
          <p:nvPr>
            <p:ph idx="1"/>
          </p:nvPr>
        </p:nvSpPr>
        <p:spPr/>
        <p:txBody>
          <a:bodyPr/>
          <a:lstStyle/>
          <a:p>
            <a:pPr algn="just"/>
            <a:r>
              <a:rPr lang="en-US" dirty="0" smtClean="0"/>
              <a:t>Addressing imbalance dataset classification problem can be divided into two main directions:</a:t>
            </a:r>
          </a:p>
          <a:p>
            <a:pPr algn="just">
              <a:buFont typeface="Wingdings" charset="2"/>
              <a:buChar char="Ø"/>
            </a:pPr>
            <a:r>
              <a:rPr lang="en-US" b="1" i="1" dirty="0" smtClean="0"/>
              <a:t>Sampling approaches </a:t>
            </a:r>
            <a:r>
              <a:rPr lang="en-US" dirty="0" smtClean="0"/>
              <a:t>– include methods that over-sample the minority class to match the size of the majority class and methods that under-sample the majority class to match the size of the minority class.</a:t>
            </a:r>
          </a:p>
          <a:p>
            <a:pPr algn="just">
              <a:buFont typeface="Wingdings" charset="2"/>
              <a:buChar char="Ø"/>
            </a:pPr>
            <a:r>
              <a:rPr lang="en-US" b="1" i="1" dirty="0" smtClean="0"/>
              <a:t>Algorithmic-based </a:t>
            </a:r>
            <a:r>
              <a:rPr lang="en-US" dirty="0" smtClean="0"/>
              <a:t>– designed to improve a classifier’s performance based on their inherent characteristics.</a:t>
            </a:r>
            <a:endParaRPr lang="en-US" dirty="0"/>
          </a:p>
        </p:txBody>
      </p:sp>
    </p:spTree>
    <p:extLst>
      <p:ext uri="{BB962C8B-B14F-4D97-AF65-F5344CB8AC3E}">
        <p14:creationId xmlns:p14="http://schemas.microsoft.com/office/powerpoint/2010/main" val="18430144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SVM algorithms for imbalance datasets</a:t>
            </a:r>
            <a:endParaRPr lang="en-US" dirty="0"/>
          </a:p>
        </p:txBody>
      </p:sp>
      <p:sp>
        <p:nvSpPr>
          <p:cNvPr id="3" name="Content Placeholder 2"/>
          <p:cNvSpPr>
            <a:spLocks noGrp="1"/>
          </p:cNvSpPr>
          <p:nvPr>
            <p:ph idx="1"/>
          </p:nvPr>
        </p:nvSpPr>
        <p:spPr/>
        <p:txBody>
          <a:bodyPr>
            <a:normAutofit lnSpcReduction="10000"/>
          </a:bodyPr>
          <a:lstStyle/>
          <a:p>
            <a:pPr algn="just"/>
            <a:r>
              <a:rPr lang="en-US" b="1" i="1" dirty="0" smtClean="0"/>
              <a:t>Non-clustering normal SVM </a:t>
            </a:r>
            <a:r>
              <a:rPr lang="en-US" dirty="0" smtClean="0"/>
              <a:t>– Adopted balance dataset processing method from SVM algorithm to process imbalance dataset. It directly adopted SVM train function to establish model on training dataset of the above processed dataset. Only one classifier was developed.</a:t>
            </a:r>
          </a:p>
          <a:p>
            <a:pPr algn="just"/>
            <a:r>
              <a:rPr lang="en-US" b="1" i="1" dirty="0" smtClean="0"/>
              <a:t>Smote-Oversampling classification </a:t>
            </a:r>
            <a:r>
              <a:rPr lang="en-US" dirty="0" smtClean="0"/>
              <a:t>– Transferred imbalance dataset into balance dataset at first, and then use traditional SVM. The algorithm multiplies the minority class samples until there is not much difference between the minority and majority class samples.</a:t>
            </a:r>
            <a:endParaRPr lang="en-US" dirty="0"/>
          </a:p>
        </p:txBody>
      </p:sp>
    </p:spTree>
    <p:extLst>
      <p:ext uri="{BB962C8B-B14F-4D97-AF65-F5344CB8AC3E}">
        <p14:creationId xmlns:p14="http://schemas.microsoft.com/office/powerpoint/2010/main" val="11622798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SVM algorithms for imbalance datasets</a:t>
            </a:r>
            <a:endParaRPr lang="en-US" dirty="0"/>
          </a:p>
        </p:txBody>
      </p:sp>
      <p:sp>
        <p:nvSpPr>
          <p:cNvPr id="3" name="Content Placeholder 2"/>
          <p:cNvSpPr>
            <a:spLocks noGrp="1"/>
          </p:cNvSpPr>
          <p:nvPr>
            <p:ph idx="1"/>
          </p:nvPr>
        </p:nvSpPr>
        <p:spPr/>
        <p:txBody>
          <a:bodyPr/>
          <a:lstStyle/>
          <a:p>
            <a:pPr algn="just"/>
            <a:r>
              <a:rPr lang="en-US" b="1" i="1" dirty="0" smtClean="0"/>
              <a:t>Under sampling classification </a:t>
            </a:r>
            <a:r>
              <a:rPr lang="en-US" dirty="0" smtClean="0"/>
              <a:t>– It is similar to oversampling classification. It transfers imbalance dataset into balance dataset first and then use traditional SVM method. It randomly selects majority class samples to match minority class samples.</a:t>
            </a:r>
          </a:p>
          <a:p>
            <a:pPr algn="just"/>
            <a:r>
              <a:rPr lang="en-US" b="1" i="1" dirty="0" smtClean="0"/>
              <a:t>Random classification</a:t>
            </a:r>
            <a:r>
              <a:rPr lang="en-US" dirty="0" smtClean="0"/>
              <a:t> – It uses cross-validation function to obtain training and testing datasets first and then adopt SVM train function on training dataset to build a classifier model. </a:t>
            </a:r>
            <a:endParaRPr lang="en-US" dirty="0"/>
          </a:p>
        </p:txBody>
      </p:sp>
    </p:spTree>
    <p:extLst>
      <p:ext uri="{BB962C8B-B14F-4D97-AF65-F5344CB8AC3E}">
        <p14:creationId xmlns:p14="http://schemas.microsoft.com/office/powerpoint/2010/main" val="19977795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FCM-SVM process</a:t>
            </a:r>
            <a:endParaRPr lang="en-US" dirty="0"/>
          </a:p>
        </p:txBody>
      </p:sp>
      <p:sp>
        <p:nvSpPr>
          <p:cNvPr id="3" name="Content Placeholder 2"/>
          <p:cNvSpPr>
            <a:spLocks noGrp="1"/>
          </p:cNvSpPr>
          <p:nvPr>
            <p:ph idx="1"/>
          </p:nvPr>
        </p:nvSpPr>
        <p:spPr/>
        <p:txBody>
          <a:bodyPr>
            <a:normAutofit/>
          </a:bodyPr>
          <a:lstStyle/>
          <a:p>
            <a:pPr algn="just"/>
            <a:r>
              <a:rPr lang="en-US" dirty="0" smtClean="0"/>
              <a:t>Training and Testing dataset</a:t>
            </a:r>
          </a:p>
          <a:p>
            <a:pPr algn="just"/>
            <a:r>
              <a:rPr lang="en-US" dirty="0" smtClean="0"/>
              <a:t>Extract the number of majority and minority class from training dataset.</a:t>
            </a:r>
          </a:p>
          <a:p>
            <a:pPr algn="just"/>
            <a:r>
              <a:rPr lang="en-US" dirty="0" smtClean="0"/>
              <a:t>Calculate the amount radio N=majority/minority, distribute majority class into N classes by FCM.</a:t>
            </a:r>
          </a:p>
          <a:p>
            <a:pPr algn="just"/>
            <a:r>
              <a:rPr lang="en-US" dirty="0" smtClean="0"/>
              <a:t>Adopt SVM train function to develop N – classifiers.</a:t>
            </a:r>
          </a:p>
          <a:p>
            <a:pPr algn="just"/>
            <a:r>
              <a:rPr lang="en-US" dirty="0" smtClean="0"/>
              <a:t>Predicting on testing dataset by the function of SVM predict and N – classifiers.</a:t>
            </a:r>
          </a:p>
          <a:p>
            <a:pPr algn="just"/>
            <a:endParaRPr lang="en-US" dirty="0"/>
          </a:p>
        </p:txBody>
      </p:sp>
    </p:spTree>
    <p:extLst>
      <p:ext uri="{BB962C8B-B14F-4D97-AF65-F5344CB8AC3E}">
        <p14:creationId xmlns:p14="http://schemas.microsoft.com/office/powerpoint/2010/main" val="362768112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FCM-SVM process(contd.)</a:t>
            </a:r>
            <a:endParaRPr lang="en-US" dirty="0"/>
          </a:p>
        </p:txBody>
      </p:sp>
      <p:sp>
        <p:nvSpPr>
          <p:cNvPr id="3" name="Content Placeholder 2"/>
          <p:cNvSpPr>
            <a:spLocks noGrp="1"/>
          </p:cNvSpPr>
          <p:nvPr>
            <p:ph idx="1"/>
          </p:nvPr>
        </p:nvSpPr>
        <p:spPr/>
        <p:txBody>
          <a:bodyPr/>
          <a:lstStyle/>
          <a:p>
            <a:pPr algn="just"/>
            <a:r>
              <a:rPr lang="en-US" dirty="0" smtClean="0"/>
              <a:t>Obtain final predicting results by one-to-veto rule.</a:t>
            </a:r>
          </a:p>
          <a:p>
            <a:pPr algn="just"/>
            <a:r>
              <a:rPr lang="en-US" dirty="0" smtClean="0"/>
              <a:t>Evaluate algorithm performance.</a:t>
            </a:r>
          </a:p>
          <a:p>
            <a:pPr marL="0" indent="0" algn="just">
              <a:buNone/>
            </a:pPr>
            <a:endParaRPr lang="en-US" dirty="0"/>
          </a:p>
        </p:txBody>
      </p:sp>
    </p:spTree>
    <p:extLst>
      <p:ext uri="{BB962C8B-B14F-4D97-AF65-F5344CB8AC3E}">
        <p14:creationId xmlns:p14="http://schemas.microsoft.com/office/powerpoint/2010/main" val="68125455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Evaluation measures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9143273"/>
              </p:ext>
            </p:extLst>
          </p:nvPr>
        </p:nvGraphicFramePr>
        <p:xfrm>
          <a:off x="549277" y="2105561"/>
          <a:ext cx="8042274" cy="1010920"/>
        </p:xfrm>
        <a:graphic>
          <a:graphicData uri="http://schemas.openxmlformats.org/drawingml/2006/table">
            <a:tbl>
              <a:tblPr firstRow="1" bandRow="1">
                <a:tableStyleId>{BC89EF96-8CEA-46FF-86C4-4CE0E7609802}</a:tableStyleId>
              </a:tblPr>
              <a:tblGrid>
                <a:gridCol w="2680758"/>
                <a:gridCol w="2680758"/>
                <a:gridCol w="2680758"/>
              </a:tblGrid>
              <a:tr h="370840">
                <a:tc>
                  <a:txBody>
                    <a:bodyPr/>
                    <a:lstStyle/>
                    <a:p>
                      <a:endParaRPr lang="en-US" dirty="0"/>
                    </a:p>
                  </a:txBody>
                  <a:tcPr/>
                </a:tc>
                <a:tc>
                  <a:txBody>
                    <a:bodyPr/>
                    <a:lstStyle/>
                    <a:p>
                      <a:r>
                        <a:rPr lang="en-US" dirty="0" smtClean="0"/>
                        <a:t>Predicted Positive</a:t>
                      </a:r>
                      <a:endParaRPr lang="en-US" dirty="0"/>
                    </a:p>
                  </a:txBody>
                  <a:tcPr/>
                </a:tc>
                <a:tc>
                  <a:txBody>
                    <a:bodyPr/>
                    <a:lstStyle/>
                    <a:p>
                      <a:r>
                        <a:rPr lang="en-US" dirty="0" smtClean="0"/>
                        <a:t>Predicted Negative</a:t>
                      </a:r>
                      <a:endParaRPr lang="en-US" dirty="0"/>
                    </a:p>
                  </a:txBody>
                  <a:tcPr/>
                </a:tc>
              </a:tr>
              <a:tr h="370840">
                <a:tc>
                  <a:txBody>
                    <a:bodyPr/>
                    <a:lstStyle/>
                    <a:p>
                      <a:r>
                        <a:rPr lang="en-US" dirty="0" smtClean="0"/>
                        <a:t>Actual Positive</a:t>
                      </a:r>
                    </a:p>
                    <a:p>
                      <a:r>
                        <a:rPr lang="en-US" dirty="0" smtClean="0"/>
                        <a:t>Actual Negative</a:t>
                      </a:r>
                      <a:endParaRPr lang="en-US" dirty="0"/>
                    </a:p>
                  </a:txBody>
                  <a:tcPr/>
                </a:tc>
                <a:tc>
                  <a:txBody>
                    <a:bodyPr/>
                    <a:lstStyle/>
                    <a:p>
                      <a:r>
                        <a:rPr lang="en-US" dirty="0" smtClean="0"/>
                        <a:t>TP (True Positive)</a:t>
                      </a:r>
                    </a:p>
                    <a:p>
                      <a:r>
                        <a:rPr lang="en-US" dirty="0" smtClean="0"/>
                        <a:t>FP (False Positive)</a:t>
                      </a:r>
                      <a:endParaRPr lang="en-US" dirty="0"/>
                    </a:p>
                  </a:txBody>
                  <a:tcPr/>
                </a:tc>
                <a:tc>
                  <a:txBody>
                    <a:bodyPr/>
                    <a:lstStyle/>
                    <a:p>
                      <a:r>
                        <a:rPr lang="en-US" dirty="0" smtClean="0"/>
                        <a:t>FN (False Negative)</a:t>
                      </a:r>
                    </a:p>
                    <a:p>
                      <a:r>
                        <a:rPr lang="en-US" dirty="0" smtClean="0"/>
                        <a:t>TN</a:t>
                      </a:r>
                      <a:r>
                        <a:rPr lang="en-US" baseline="0" dirty="0" smtClean="0"/>
                        <a:t> (True Negative)</a:t>
                      </a:r>
                      <a:endParaRPr lang="en-US" dirty="0" smtClean="0"/>
                    </a:p>
                  </a:txBody>
                  <a:tcPr/>
                </a:tc>
              </a:tr>
            </a:tbl>
          </a:graphicData>
        </a:graphic>
      </p:graphicFrame>
      <p:sp>
        <p:nvSpPr>
          <p:cNvPr id="7" name="TextBox 6"/>
          <p:cNvSpPr txBox="1"/>
          <p:nvPr/>
        </p:nvSpPr>
        <p:spPr>
          <a:xfrm>
            <a:off x="1399542" y="3550481"/>
            <a:ext cx="5903742" cy="1477328"/>
          </a:xfrm>
          <a:prstGeom prst="rect">
            <a:avLst/>
          </a:prstGeom>
          <a:noFill/>
        </p:spPr>
        <p:txBody>
          <a:bodyPr wrap="none" rtlCol="0">
            <a:spAutoFit/>
          </a:bodyPr>
          <a:lstStyle/>
          <a:p>
            <a:r>
              <a:rPr lang="en-US" dirty="0" smtClean="0"/>
              <a:t>Precision = TP/(TP+FP)</a:t>
            </a:r>
          </a:p>
          <a:p>
            <a:endParaRPr lang="en-US" dirty="0"/>
          </a:p>
          <a:p>
            <a:r>
              <a:rPr lang="en-US" dirty="0" smtClean="0"/>
              <a:t>Recall = TP/(TP+FN)</a:t>
            </a:r>
          </a:p>
          <a:p>
            <a:endParaRPr lang="en-US" dirty="0"/>
          </a:p>
          <a:p>
            <a:r>
              <a:rPr lang="en-US" dirty="0" smtClean="0"/>
              <a:t>F-measure = 2*Precision*Recall/(Precision + Recall)</a:t>
            </a:r>
            <a:endParaRPr lang="en-US" dirty="0"/>
          </a:p>
        </p:txBody>
      </p:sp>
    </p:spTree>
    <p:extLst>
      <p:ext uri="{BB962C8B-B14F-4D97-AF65-F5344CB8AC3E}">
        <p14:creationId xmlns:p14="http://schemas.microsoft.com/office/powerpoint/2010/main" val="15642643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Autofit/>
          </a:bodyPr>
          <a:lstStyle/>
          <a:p>
            <a:pPr algn="just"/>
            <a:r>
              <a:rPr lang="en-US" dirty="0" smtClean="0"/>
              <a:t>Support Vector Machines(SVMs) are supervised learning models with associated learning algorithms that analyze data and recognize patterns, used for classification and regression analysis.</a:t>
            </a:r>
          </a:p>
          <a:p>
            <a:pPr algn="just"/>
            <a:r>
              <a:rPr lang="en-US" dirty="0" smtClean="0"/>
              <a:t>A SVM model is a representation of the examples as points in space , mapped so that the examples of the separate categories are divided by a clear gap that is as wide as possible. New examples are then mapped into that same space and predicted to belong to a category based on which side of the gap they fall on.</a:t>
            </a:r>
            <a:endParaRPr lang="en-US" dirty="0"/>
          </a:p>
        </p:txBody>
      </p:sp>
    </p:spTree>
    <p:extLst>
      <p:ext uri="{BB962C8B-B14F-4D97-AF65-F5344CB8AC3E}">
        <p14:creationId xmlns:p14="http://schemas.microsoft.com/office/powerpoint/2010/main" val="207416689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shuttle dataset</a:t>
            </a:r>
            <a:endParaRPr lang="en-US" dirty="0"/>
          </a:p>
        </p:txBody>
      </p:sp>
      <p:pic>
        <p:nvPicPr>
          <p:cNvPr id="4" name="Content Placeholder 3" descr="1.png"/>
          <p:cNvPicPr>
            <a:picLocks noGrp="1" noChangeAspect="1"/>
          </p:cNvPicPr>
          <p:nvPr>
            <p:ph idx="1"/>
          </p:nvPr>
        </p:nvPicPr>
        <p:blipFill>
          <a:blip r:embed="rId2">
            <a:extLst>
              <a:ext uri="{28A0092B-C50C-407E-A947-70E740481C1C}">
                <a14:useLocalDpi xmlns:a14="http://schemas.microsoft.com/office/drawing/2010/main" val="0"/>
              </a:ext>
            </a:extLst>
          </a:blip>
          <a:srcRect t="-11396" b="-11396"/>
          <a:stretch>
            <a:fillRect/>
          </a:stretch>
        </p:blipFill>
        <p:spPr/>
      </p:pic>
    </p:spTree>
    <p:extLst>
      <p:ext uri="{BB962C8B-B14F-4D97-AF65-F5344CB8AC3E}">
        <p14:creationId xmlns:p14="http://schemas.microsoft.com/office/powerpoint/2010/main" val="102392956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shuttle dataset</a:t>
            </a:r>
            <a:endParaRPr lang="en-US" dirty="0"/>
          </a:p>
        </p:txBody>
      </p:sp>
      <p:pic>
        <p:nvPicPr>
          <p:cNvPr id="4" name="Content Placeholder 3" descr="2.png"/>
          <p:cNvPicPr>
            <a:picLocks noGrp="1" noChangeAspect="1"/>
          </p:cNvPicPr>
          <p:nvPr>
            <p:ph idx="1"/>
          </p:nvPr>
        </p:nvPicPr>
        <p:blipFill>
          <a:blip r:embed="rId2">
            <a:extLst>
              <a:ext uri="{28A0092B-C50C-407E-A947-70E740481C1C}">
                <a14:useLocalDpi xmlns:a14="http://schemas.microsoft.com/office/drawing/2010/main" val="0"/>
              </a:ext>
            </a:extLst>
          </a:blip>
          <a:srcRect l="1621" r="1621"/>
          <a:stretch>
            <a:fillRect/>
          </a:stretch>
        </p:blipFill>
        <p:spPr/>
      </p:pic>
    </p:spTree>
    <p:extLst>
      <p:ext uri="{BB962C8B-B14F-4D97-AF65-F5344CB8AC3E}">
        <p14:creationId xmlns:p14="http://schemas.microsoft.com/office/powerpoint/2010/main" val="203964119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shuttle dataset</a:t>
            </a:r>
            <a:endParaRPr lang="en-US" dirty="0"/>
          </a:p>
        </p:txBody>
      </p:sp>
      <p:pic>
        <p:nvPicPr>
          <p:cNvPr id="4" name="Content Placeholder 3" descr="3.png"/>
          <p:cNvPicPr>
            <a:picLocks noGrp="1" noChangeAspect="1"/>
          </p:cNvPicPr>
          <p:nvPr>
            <p:ph idx="1"/>
          </p:nvPr>
        </p:nvPicPr>
        <p:blipFill>
          <a:blip r:embed="rId2">
            <a:extLst>
              <a:ext uri="{28A0092B-C50C-407E-A947-70E740481C1C}">
                <a14:useLocalDpi xmlns:a14="http://schemas.microsoft.com/office/drawing/2010/main" val="0"/>
              </a:ext>
            </a:extLst>
          </a:blip>
          <a:srcRect l="-7037" r="-7037"/>
          <a:stretch>
            <a:fillRect/>
          </a:stretch>
        </p:blipFill>
        <p:spPr/>
      </p:pic>
    </p:spTree>
    <p:extLst>
      <p:ext uri="{BB962C8B-B14F-4D97-AF65-F5344CB8AC3E}">
        <p14:creationId xmlns:p14="http://schemas.microsoft.com/office/powerpoint/2010/main" val="426862575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a:hlinkClick r:id="rId2"/>
              </a:rPr>
              <a:t>http://www.cs.columbia.edu/~kathy/cs4701/documents/</a:t>
            </a:r>
            <a:r>
              <a:rPr lang="en-US" dirty="0" smtClean="0">
                <a:hlinkClick r:id="rId2"/>
              </a:rPr>
              <a:t>jason_svm_tutorial.pdf</a:t>
            </a:r>
            <a:endParaRPr lang="en-US" dirty="0" smtClean="0"/>
          </a:p>
          <a:p>
            <a:r>
              <a:rPr lang="en-US" dirty="0">
                <a:hlinkClick r:id="rId3"/>
              </a:rPr>
              <a:t>http://en.wikipedia.org/wiki/</a:t>
            </a:r>
            <a:r>
              <a:rPr lang="en-US" dirty="0" smtClean="0">
                <a:hlinkClick r:id="rId3"/>
              </a:rPr>
              <a:t>Support_vector_machine</a:t>
            </a:r>
            <a:endParaRPr lang="en-US" dirty="0" smtClean="0"/>
          </a:p>
          <a:p>
            <a:r>
              <a:rPr lang="en-US" dirty="0" smtClean="0"/>
              <a:t>Imbalance Data Classification based on SVM and Clustering Function, Kai-Biao Lin, Wei </a:t>
            </a:r>
            <a:r>
              <a:rPr lang="en-US" dirty="0" err="1" smtClean="0"/>
              <a:t>Weng</a:t>
            </a:r>
            <a:r>
              <a:rPr lang="en-US" dirty="0" smtClean="0"/>
              <a:t>, Robert K. Lai, Ping Lu, 2014.</a:t>
            </a:r>
          </a:p>
          <a:p>
            <a:r>
              <a:rPr lang="en-US" dirty="0" smtClean="0"/>
              <a:t>Data Classification Using Support Vector Machines,</a:t>
            </a:r>
            <a:r>
              <a:rPr lang="en-US" dirty="0"/>
              <a:t> </a:t>
            </a:r>
            <a:r>
              <a:rPr lang="en-US" dirty="0" err="1" smtClean="0"/>
              <a:t>Durgesh</a:t>
            </a:r>
            <a:r>
              <a:rPr lang="en-US" dirty="0" smtClean="0"/>
              <a:t> K. </a:t>
            </a:r>
            <a:r>
              <a:rPr lang="en-US" dirty="0" err="1" smtClean="0"/>
              <a:t>Srivastava</a:t>
            </a:r>
            <a:r>
              <a:rPr lang="en-US" dirty="0" smtClean="0"/>
              <a:t> , </a:t>
            </a:r>
            <a:r>
              <a:rPr lang="en-US" dirty="0" err="1" smtClean="0"/>
              <a:t>Leekha</a:t>
            </a:r>
            <a:r>
              <a:rPr lang="en-US" dirty="0" smtClean="0"/>
              <a:t> </a:t>
            </a:r>
            <a:r>
              <a:rPr lang="en-US" err="1" smtClean="0"/>
              <a:t>Bhambu</a:t>
            </a:r>
            <a:r>
              <a:rPr lang="en-US" smtClean="0"/>
              <a:t>,2005-2009.</a:t>
            </a:r>
          </a:p>
        </p:txBody>
      </p:sp>
    </p:spTree>
    <p:extLst>
      <p:ext uri="{BB962C8B-B14F-4D97-AF65-F5344CB8AC3E}">
        <p14:creationId xmlns:p14="http://schemas.microsoft.com/office/powerpoint/2010/main" val="876258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3766855"/>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Thank You</a:t>
            </a:r>
            <a:endParaRPr lang="en-US" dirty="0"/>
          </a:p>
        </p:txBody>
      </p:sp>
      <p:sp>
        <p:nvSpPr>
          <p:cNvPr id="3" name="Content Placeholder 2"/>
          <p:cNvSpPr>
            <a:spLocks noGrp="1"/>
          </p:cNvSpPr>
          <p:nvPr>
            <p:ph idx="1"/>
          </p:nvPr>
        </p:nvSpPr>
        <p:spPr>
          <a:xfrm>
            <a:off x="549275" y="1600201"/>
            <a:ext cx="8042276" cy="45719"/>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2638882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SVM?</a:t>
            </a:r>
            <a:endParaRPr lang="en-US" dirty="0"/>
          </a:p>
        </p:txBody>
      </p:sp>
      <p:sp>
        <p:nvSpPr>
          <p:cNvPr id="3" name="Content Placeholder 2"/>
          <p:cNvSpPr>
            <a:spLocks noGrp="1"/>
          </p:cNvSpPr>
          <p:nvPr>
            <p:ph idx="1"/>
          </p:nvPr>
        </p:nvSpPr>
        <p:spPr/>
        <p:txBody>
          <a:bodyPr>
            <a:normAutofit/>
          </a:bodyPr>
          <a:lstStyle/>
          <a:p>
            <a:pPr algn="just"/>
            <a:r>
              <a:rPr lang="en-US" dirty="0" smtClean="0"/>
              <a:t>Easy to use</a:t>
            </a:r>
          </a:p>
          <a:p>
            <a:pPr algn="just"/>
            <a:r>
              <a:rPr lang="en-US" dirty="0" smtClean="0"/>
              <a:t>Often has good generalization performance</a:t>
            </a:r>
          </a:p>
          <a:p>
            <a:pPr algn="just"/>
            <a:r>
              <a:rPr lang="en-US" dirty="0" smtClean="0"/>
              <a:t>Same algorithm solves a variety of problems with little tuning.</a:t>
            </a:r>
            <a:endParaRPr lang="en-US" dirty="0"/>
          </a:p>
        </p:txBody>
      </p:sp>
    </p:spTree>
    <p:extLst>
      <p:ext uri="{BB962C8B-B14F-4D97-AF65-F5344CB8AC3E}">
        <p14:creationId xmlns:p14="http://schemas.microsoft.com/office/powerpoint/2010/main" val="19299171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SVM</a:t>
            </a:r>
            <a:endParaRPr lang="en-US" dirty="0"/>
          </a:p>
        </p:txBody>
      </p:sp>
      <p:sp>
        <p:nvSpPr>
          <p:cNvPr id="3" name="Content Placeholder 2"/>
          <p:cNvSpPr>
            <a:spLocks noGrp="1"/>
          </p:cNvSpPr>
          <p:nvPr>
            <p:ph idx="1"/>
          </p:nvPr>
        </p:nvSpPr>
        <p:spPr/>
        <p:txBody>
          <a:bodyPr/>
          <a:lstStyle/>
          <a:p>
            <a:pPr algn="just"/>
            <a:r>
              <a:rPr lang="en-US" dirty="0" smtClean="0"/>
              <a:t>Hand written characters can be recognized using SVM.</a:t>
            </a:r>
          </a:p>
          <a:p>
            <a:pPr algn="just"/>
            <a:r>
              <a:rPr lang="en-US" dirty="0" smtClean="0"/>
              <a:t>Used in medical science to classify proteins with up to 90% of the compounds classified correctly.</a:t>
            </a:r>
          </a:p>
          <a:p>
            <a:pPr algn="just"/>
            <a:r>
              <a:rPr lang="en-US" dirty="0" smtClean="0"/>
              <a:t>Classification of images.</a:t>
            </a:r>
          </a:p>
          <a:p>
            <a:pPr marL="0" indent="0">
              <a:buNone/>
            </a:pPr>
            <a:endParaRPr lang="en-US" dirty="0"/>
          </a:p>
        </p:txBody>
      </p:sp>
    </p:spTree>
    <p:extLst>
      <p:ext uri="{BB962C8B-B14F-4D97-AF65-F5344CB8AC3E}">
        <p14:creationId xmlns:p14="http://schemas.microsoft.com/office/powerpoint/2010/main" val="42703553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Classification using SVM</a:t>
            </a:r>
            <a:endParaRPr lang="en-US" dirty="0"/>
          </a:p>
        </p:txBody>
      </p:sp>
      <p:sp>
        <p:nvSpPr>
          <p:cNvPr id="3" name="Content Placeholder 2"/>
          <p:cNvSpPr>
            <a:spLocks noGrp="1"/>
          </p:cNvSpPr>
          <p:nvPr>
            <p:ph idx="1"/>
          </p:nvPr>
        </p:nvSpPr>
        <p:spPr/>
        <p:txBody>
          <a:bodyPr/>
          <a:lstStyle/>
          <a:p>
            <a:pPr algn="just"/>
            <a:r>
              <a:rPr lang="en-US" dirty="0" smtClean="0"/>
              <a:t>This paper walks us through the overview of SVM, kernel and model selections of SVM and rough sets.</a:t>
            </a:r>
          </a:p>
          <a:p>
            <a:pPr algn="just"/>
            <a:r>
              <a:rPr lang="en-US" dirty="0" smtClean="0"/>
              <a:t>SVM is used on different data (Diabetes data, Heart data, Satellite data and Shuttle data) which have two or multi class.</a:t>
            </a:r>
          </a:p>
          <a:p>
            <a:pPr algn="just"/>
            <a:r>
              <a:rPr lang="en-US" dirty="0" smtClean="0"/>
              <a:t>Comparative results using different kernel functions are shown for all data samples.</a:t>
            </a:r>
            <a:endParaRPr lang="en-US" dirty="0"/>
          </a:p>
        </p:txBody>
      </p:sp>
    </p:spTree>
    <p:extLst>
      <p:ext uri="{BB962C8B-B14F-4D97-AF65-F5344CB8AC3E}">
        <p14:creationId xmlns:p14="http://schemas.microsoft.com/office/powerpoint/2010/main" val="36250506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000" dirty="0" smtClean="0"/>
              <a:t>Maximum</a:t>
            </a:r>
            <a:r>
              <a:rPr lang="en-US" sz="1600" dirty="0" smtClean="0"/>
              <a:t> </a:t>
            </a:r>
            <a:r>
              <a:rPr lang="en-US" sz="2000" dirty="0" smtClean="0"/>
              <a:t>margin hyper plane and margins for an SVM trained with samples from two classes.</a:t>
            </a:r>
            <a:endParaRPr lang="en-US" sz="2000" dirty="0"/>
          </a:p>
        </p:txBody>
      </p:sp>
      <p:pic>
        <p:nvPicPr>
          <p:cNvPr id="4" name="Content Placeholder 3" descr="640px-Svm_max_sep_hyperplane_with_margin.png"/>
          <p:cNvPicPr>
            <a:picLocks noGrp="1" noChangeAspect="1"/>
          </p:cNvPicPr>
          <p:nvPr>
            <p:ph idx="1"/>
          </p:nvPr>
        </p:nvPicPr>
        <p:blipFill>
          <a:blip r:embed="rId2">
            <a:extLst>
              <a:ext uri="{28A0092B-C50C-407E-A947-70E740481C1C}">
                <a14:useLocalDpi xmlns:a14="http://schemas.microsoft.com/office/drawing/2010/main" val="0"/>
              </a:ext>
            </a:extLst>
          </a:blip>
          <a:srcRect l="-49813" r="-49813"/>
          <a:stretch>
            <a:fillRect/>
          </a:stretch>
        </p:blipFill>
        <p:spPr>
          <a:xfrm>
            <a:off x="549275" y="1600200"/>
            <a:ext cx="8042275" cy="4343400"/>
          </a:xfrm>
        </p:spPr>
      </p:pic>
    </p:spTree>
    <p:extLst>
      <p:ext uri="{BB962C8B-B14F-4D97-AF65-F5344CB8AC3E}">
        <p14:creationId xmlns:p14="http://schemas.microsoft.com/office/powerpoint/2010/main" val="3538550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Kernel Selection of SVM</a:t>
            </a:r>
            <a:endParaRPr lang="en-US" dirty="0"/>
          </a:p>
        </p:txBody>
      </p:sp>
      <p:sp>
        <p:nvSpPr>
          <p:cNvPr id="3" name="Content Placeholder 2"/>
          <p:cNvSpPr>
            <a:spLocks noGrp="1"/>
          </p:cNvSpPr>
          <p:nvPr>
            <p:ph idx="1"/>
          </p:nvPr>
        </p:nvSpPr>
        <p:spPr/>
        <p:txBody>
          <a:bodyPr>
            <a:normAutofit/>
          </a:bodyPr>
          <a:lstStyle/>
          <a:p>
            <a:pPr algn="just"/>
            <a:r>
              <a:rPr lang="en-US" dirty="0" smtClean="0"/>
              <a:t>There are many kernel functions in SVM and selecting a good kernel function is a research issue.</a:t>
            </a:r>
          </a:p>
          <a:p>
            <a:pPr algn="just"/>
            <a:r>
              <a:rPr lang="en-US" dirty="0" smtClean="0"/>
              <a:t>Popular kernel functions are:</a:t>
            </a:r>
          </a:p>
          <a:p>
            <a:pPr marL="0" indent="0" algn="just">
              <a:buNone/>
            </a:pPr>
            <a:r>
              <a:rPr lang="en-US" dirty="0" smtClean="0"/>
              <a:t>Linear kernel	: K(x</a:t>
            </a:r>
            <a:r>
              <a:rPr lang="en-US" baseline="-25000" dirty="0" smtClean="0"/>
              <a:t>i</a:t>
            </a:r>
            <a:r>
              <a:rPr lang="en-US" dirty="0" smtClean="0"/>
              <a:t>, </a:t>
            </a:r>
            <a:r>
              <a:rPr lang="en-US" dirty="0" err="1" smtClean="0"/>
              <a:t>x</a:t>
            </a:r>
            <a:r>
              <a:rPr lang="en-US" baseline="-25000" dirty="0" err="1" smtClean="0"/>
              <a:t>j</a:t>
            </a:r>
            <a:r>
              <a:rPr lang="en-US" dirty="0" smtClean="0"/>
              <a:t>) = </a:t>
            </a:r>
            <a:r>
              <a:rPr lang="en-US" dirty="0" err="1" smtClean="0"/>
              <a:t>x</a:t>
            </a:r>
            <a:r>
              <a:rPr lang="en-US" baseline="-25000" dirty="0" err="1" smtClean="0"/>
              <a:t>i</a:t>
            </a:r>
            <a:r>
              <a:rPr lang="en-US" baseline="30000" dirty="0" err="1"/>
              <a:t>T</a:t>
            </a:r>
            <a:r>
              <a:rPr lang="en-US" dirty="0" err="1" smtClean="0"/>
              <a:t>x</a:t>
            </a:r>
            <a:r>
              <a:rPr lang="en-US" baseline="-25000" dirty="0" err="1" smtClean="0"/>
              <a:t>j</a:t>
            </a:r>
            <a:endParaRPr lang="en-US" baseline="-25000" dirty="0" smtClean="0"/>
          </a:p>
          <a:p>
            <a:pPr marL="0" indent="0" algn="just">
              <a:buNone/>
            </a:pPr>
            <a:r>
              <a:rPr lang="en-US" dirty="0" smtClean="0"/>
              <a:t>Polynomial kernel	: K(x</a:t>
            </a:r>
            <a:r>
              <a:rPr lang="en-US" baseline="-25000" dirty="0" smtClean="0"/>
              <a:t>i</a:t>
            </a:r>
            <a:r>
              <a:rPr lang="en-US" dirty="0" smtClean="0"/>
              <a:t>, </a:t>
            </a:r>
            <a:r>
              <a:rPr lang="en-US" dirty="0" err="1" smtClean="0"/>
              <a:t>x</a:t>
            </a:r>
            <a:r>
              <a:rPr lang="en-US" baseline="-25000" dirty="0" err="1" smtClean="0"/>
              <a:t>j</a:t>
            </a:r>
            <a:r>
              <a:rPr lang="en-US" dirty="0" smtClean="0"/>
              <a:t>) = (</a:t>
            </a:r>
            <a:r>
              <a:rPr lang="en-US" dirty="0" err="1" smtClean="0"/>
              <a:t>yx</a:t>
            </a:r>
            <a:r>
              <a:rPr lang="en-US" baseline="-25000" dirty="0" err="1" smtClean="0"/>
              <a:t>i</a:t>
            </a:r>
            <a:r>
              <a:rPr lang="en-US" baseline="30000" dirty="0" err="1"/>
              <a:t>T</a:t>
            </a:r>
            <a:r>
              <a:rPr lang="en-US" dirty="0" err="1" smtClean="0"/>
              <a:t>x</a:t>
            </a:r>
            <a:r>
              <a:rPr lang="en-US" baseline="-25000" dirty="0" err="1" smtClean="0"/>
              <a:t>j</a:t>
            </a:r>
            <a:r>
              <a:rPr lang="en-US" dirty="0" smtClean="0"/>
              <a:t> + r)</a:t>
            </a:r>
            <a:r>
              <a:rPr lang="en-US" baseline="30000" dirty="0" smtClean="0"/>
              <a:t>d</a:t>
            </a:r>
            <a:r>
              <a:rPr lang="en-US" dirty="0" smtClean="0"/>
              <a:t> , y&gt;0</a:t>
            </a:r>
            <a:endParaRPr lang="en-US" baseline="30000" dirty="0" smtClean="0"/>
          </a:p>
          <a:p>
            <a:pPr marL="0" indent="0" algn="just">
              <a:buNone/>
            </a:pPr>
            <a:r>
              <a:rPr lang="en-US" dirty="0" smtClean="0"/>
              <a:t>RBF kernel		: K(x</a:t>
            </a:r>
            <a:r>
              <a:rPr lang="en-US" baseline="-25000" dirty="0" smtClean="0"/>
              <a:t>i</a:t>
            </a:r>
            <a:r>
              <a:rPr lang="en-US" dirty="0" smtClean="0"/>
              <a:t>, </a:t>
            </a:r>
            <a:r>
              <a:rPr lang="en-US" dirty="0" err="1" smtClean="0"/>
              <a:t>x</a:t>
            </a:r>
            <a:r>
              <a:rPr lang="en-US" baseline="-25000" dirty="0" err="1" smtClean="0"/>
              <a:t>j</a:t>
            </a:r>
            <a:r>
              <a:rPr lang="en-US" dirty="0" smtClean="0"/>
              <a:t>) = </a:t>
            </a:r>
            <a:r>
              <a:rPr lang="en-US" dirty="0" err="1" smtClean="0"/>
              <a:t>exp</a:t>
            </a:r>
            <a:r>
              <a:rPr lang="en-US" dirty="0" smtClean="0"/>
              <a:t>(-y||x</a:t>
            </a:r>
            <a:r>
              <a:rPr lang="en-US" baseline="-25000" dirty="0" smtClean="0"/>
              <a:t>i</a:t>
            </a:r>
            <a:r>
              <a:rPr lang="en-US" dirty="0" smtClean="0"/>
              <a:t> – </a:t>
            </a:r>
            <a:r>
              <a:rPr lang="en-US" dirty="0" err="1" smtClean="0"/>
              <a:t>x</a:t>
            </a:r>
            <a:r>
              <a:rPr lang="en-US" baseline="-25000" dirty="0" err="1" smtClean="0"/>
              <a:t>j</a:t>
            </a:r>
            <a:r>
              <a:rPr lang="en-US" dirty="0" smtClean="0"/>
              <a:t>||</a:t>
            </a:r>
            <a:r>
              <a:rPr lang="en-US" baseline="30000" dirty="0" smtClean="0"/>
              <a:t>2</a:t>
            </a:r>
            <a:r>
              <a:rPr lang="en-US" dirty="0" smtClean="0"/>
              <a:t>), y&gt;0</a:t>
            </a:r>
          </a:p>
          <a:p>
            <a:pPr marL="0" indent="0" algn="just">
              <a:buNone/>
            </a:pPr>
            <a:r>
              <a:rPr lang="en-US" dirty="0" smtClean="0"/>
              <a:t>Sigmoid kernel	: K(x</a:t>
            </a:r>
            <a:r>
              <a:rPr lang="en-US" baseline="-25000" dirty="0" smtClean="0"/>
              <a:t>i</a:t>
            </a:r>
            <a:r>
              <a:rPr lang="en-US" dirty="0" smtClean="0"/>
              <a:t>, </a:t>
            </a:r>
            <a:r>
              <a:rPr lang="en-US" dirty="0" err="1" smtClean="0"/>
              <a:t>x</a:t>
            </a:r>
            <a:r>
              <a:rPr lang="en-US" baseline="-25000" dirty="0" err="1" smtClean="0"/>
              <a:t>j</a:t>
            </a:r>
            <a:r>
              <a:rPr lang="en-US" dirty="0" smtClean="0"/>
              <a:t>) = </a:t>
            </a:r>
            <a:r>
              <a:rPr lang="en-US" dirty="0" err="1" smtClean="0"/>
              <a:t>tanh</a:t>
            </a:r>
            <a:r>
              <a:rPr lang="en-US" dirty="0" smtClean="0"/>
              <a:t>(</a:t>
            </a:r>
            <a:r>
              <a:rPr lang="en-US" dirty="0" err="1" smtClean="0"/>
              <a:t>yx</a:t>
            </a:r>
            <a:r>
              <a:rPr lang="en-US" baseline="-25000" dirty="0" err="1" smtClean="0"/>
              <a:t>i</a:t>
            </a:r>
            <a:r>
              <a:rPr lang="en-US" baseline="30000" dirty="0" err="1"/>
              <a:t>T</a:t>
            </a:r>
            <a:r>
              <a:rPr lang="en-US" dirty="0" err="1" smtClean="0"/>
              <a:t>x</a:t>
            </a:r>
            <a:r>
              <a:rPr lang="en-US" baseline="-25000" dirty="0" err="1" smtClean="0"/>
              <a:t>j</a:t>
            </a:r>
            <a:r>
              <a:rPr lang="en-US" dirty="0" smtClean="0"/>
              <a:t> + r)</a:t>
            </a:r>
            <a:endParaRPr lang="en-US" dirty="0"/>
          </a:p>
        </p:txBody>
      </p:sp>
    </p:spTree>
    <p:extLst>
      <p:ext uri="{BB962C8B-B14F-4D97-AF65-F5344CB8AC3E}">
        <p14:creationId xmlns:p14="http://schemas.microsoft.com/office/powerpoint/2010/main" val="20523069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RBF kernel?</a:t>
            </a:r>
            <a:endParaRPr lang="en-US" dirty="0"/>
          </a:p>
        </p:txBody>
      </p:sp>
      <p:sp>
        <p:nvSpPr>
          <p:cNvPr id="3" name="Content Placeholder 2"/>
          <p:cNvSpPr>
            <a:spLocks noGrp="1"/>
          </p:cNvSpPr>
          <p:nvPr>
            <p:ph idx="1"/>
          </p:nvPr>
        </p:nvSpPr>
        <p:spPr/>
        <p:txBody>
          <a:bodyPr/>
          <a:lstStyle/>
          <a:p>
            <a:pPr algn="just"/>
            <a:r>
              <a:rPr lang="en-US" dirty="0" smtClean="0"/>
              <a:t>RBF is the main kernel function because of the following reasons</a:t>
            </a:r>
          </a:p>
          <a:p>
            <a:pPr algn="just">
              <a:buFont typeface="Wingdings" charset="2"/>
              <a:buChar char="Ø"/>
            </a:pPr>
            <a:r>
              <a:rPr lang="en-US" dirty="0" smtClean="0"/>
              <a:t>The RBF kernel nonlinearly maps samples into a higher dimensional space unlike to linear kernel.</a:t>
            </a:r>
          </a:p>
          <a:p>
            <a:pPr algn="just">
              <a:buFont typeface="Wingdings" charset="2"/>
              <a:buChar char="Ø"/>
            </a:pPr>
            <a:r>
              <a:rPr lang="en-US" dirty="0" smtClean="0"/>
              <a:t>The RBF kernel has less hyper parameters than the polynomial kernel.</a:t>
            </a:r>
          </a:p>
          <a:p>
            <a:pPr algn="just">
              <a:buFont typeface="Wingdings" charset="2"/>
              <a:buChar char="Ø"/>
            </a:pPr>
            <a:r>
              <a:rPr lang="en-US" dirty="0" smtClean="0"/>
              <a:t>The RBF kernel has less numerical difficulties.</a:t>
            </a:r>
          </a:p>
        </p:txBody>
      </p:sp>
    </p:spTree>
    <p:extLst>
      <p:ext uri="{BB962C8B-B14F-4D97-AF65-F5344CB8AC3E}">
        <p14:creationId xmlns:p14="http://schemas.microsoft.com/office/powerpoint/2010/main" val="7707630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selection of SVM</a:t>
            </a:r>
            <a:endParaRPr lang="en-US" dirty="0"/>
          </a:p>
        </p:txBody>
      </p:sp>
      <p:sp>
        <p:nvSpPr>
          <p:cNvPr id="3" name="Content Placeholder 2"/>
          <p:cNvSpPr>
            <a:spLocks noGrp="1"/>
          </p:cNvSpPr>
          <p:nvPr>
            <p:ph idx="1"/>
          </p:nvPr>
        </p:nvSpPr>
        <p:spPr/>
        <p:txBody>
          <a:bodyPr/>
          <a:lstStyle/>
          <a:p>
            <a:pPr algn="just"/>
            <a:r>
              <a:rPr lang="en-US" dirty="0" smtClean="0"/>
              <a:t>Model selection is also an important issue in SVM. Its success depends on the tuning of several parameters which affect the generalization error.</a:t>
            </a:r>
          </a:p>
          <a:p>
            <a:pPr algn="just"/>
            <a:r>
              <a:rPr lang="en-US" dirty="0" smtClean="0"/>
              <a:t>If we use the linear SVM, we only need to tune the cost parameter C.</a:t>
            </a:r>
          </a:p>
          <a:p>
            <a:pPr algn="just"/>
            <a:r>
              <a:rPr lang="en-US" dirty="0" smtClean="0"/>
              <a:t>As many problems are non-linearly separable, we need to select the cost parameter C and kernel parameters y, d. </a:t>
            </a:r>
            <a:endParaRPr lang="en-US" dirty="0"/>
          </a:p>
        </p:txBody>
      </p:sp>
    </p:spTree>
    <p:extLst>
      <p:ext uri="{BB962C8B-B14F-4D97-AF65-F5344CB8AC3E}">
        <p14:creationId xmlns:p14="http://schemas.microsoft.com/office/powerpoint/2010/main" val="389868909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221</TotalTime>
  <Words>1072</Words>
  <Application>Microsoft Macintosh PowerPoint</Application>
  <PresentationFormat>On-screen Show (4:3)</PresentationFormat>
  <Paragraphs>91</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Breeze</vt:lpstr>
      <vt:lpstr>SUPPORT VECTOR MACHINES</vt:lpstr>
      <vt:lpstr>Introduction</vt:lpstr>
      <vt:lpstr>Why SVM?</vt:lpstr>
      <vt:lpstr>Applications of SVM</vt:lpstr>
      <vt:lpstr>Data Classification using SVM</vt:lpstr>
      <vt:lpstr>Maximum margin hyper plane and margins for an SVM trained with samples from two classes.</vt:lpstr>
      <vt:lpstr>Kernel Selection of SVM</vt:lpstr>
      <vt:lpstr>Why RBF kernel?</vt:lpstr>
      <vt:lpstr>Model selection of SVM</vt:lpstr>
      <vt:lpstr>Rough Set</vt:lpstr>
      <vt:lpstr>Results</vt:lpstr>
      <vt:lpstr>Imbalance data classification algorithm</vt:lpstr>
      <vt:lpstr>Imbalance dataset</vt:lpstr>
      <vt:lpstr> Addressing imbalance dataset</vt:lpstr>
      <vt:lpstr>SVM algorithms for imbalance datasets</vt:lpstr>
      <vt:lpstr>SVM algorithms for imbalance datasets</vt:lpstr>
      <vt:lpstr>FCM-SVM process</vt:lpstr>
      <vt:lpstr>FCM-SVM process(contd.)</vt:lpstr>
      <vt:lpstr>Algorithm Evaluation measures</vt:lpstr>
      <vt:lpstr>Results of shuttle dataset</vt:lpstr>
      <vt:lpstr>Results of shuttle dataset</vt:lpstr>
      <vt:lpstr>Results of shuttle dataset</vt:lpstr>
      <vt:lpstr>References</vt:lpstr>
      <vt:lpstr>    Thank You</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VECTOR MACHINES</dc:title>
  <dc:creator>Muthappa Subbu Muthu Ramamoorthy</dc:creator>
  <cp:lastModifiedBy>Muthappa Subbu Muthu Ramamoorthy</cp:lastModifiedBy>
  <cp:revision>25</cp:revision>
  <dcterms:created xsi:type="dcterms:W3CDTF">2015-04-24T01:52:40Z</dcterms:created>
  <dcterms:modified xsi:type="dcterms:W3CDTF">2015-04-24T17:39:51Z</dcterms:modified>
</cp:coreProperties>
</file>