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9" r:id="rId11"/>
    <p:sldId id="270" r:id="rId12"/>
    <p:sldId id="267" r:id="rId13"/>
    <p:sldId id="281" r:id="rId14"/>
    <p:sldId id="272" r:id="rId15"/>
    <p:sldId id="273" r:id="rId16"/>
    <p:sldId id="268" r:id="rId17"/>
    <p:sldId id="274" r:id="rId18"/>
    <p:sldId id="275" r:id="rId19"/>
    <p:sldId id="283" r:id="rId20"/>
    <p:sldId id="282" r:id="rId21"/>
    <p:sldId id="280" r:id="rId22"/>
    <p:sldId id="279" r:id="rId23"/>
    <p:sldId id="277" r:id="rId24"/>
    <p:sldId id="276" r:id="rId25"/>
    <p:sldId id="257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555AA-6469-40BB-B2A3-6E9B4ECB1B3E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7C881-5597-4BE7-80E0-9028FDE80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628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AE0B5-110F-49D8-93EF-6636EAD9EE1D}" type="datetimeFigureOut">
              <a:rPr lang="en-US" smtClean="0"/>
              <a:t>5/5/2015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A385C-FEDF-4C6B-8846-9BEEE1486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78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Much recent work in machine learning has focused on learning good feature representations from unlabeled input data for higher-level tasks such as classification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A typical approach taken in the literature is to use an unsupervised learning algorithm to train a model of the unlabeled data and then use the results to extract interesting features from the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385C-FEDF-4C6B-8846-9BEEE14868F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385C-FEDF-4C6B-8846-9BEEE14868F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1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A385C-FEDF-4C6B-8846-9BEEE14868F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85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yann.lecun.com/exdb/mnis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010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K-means </a:t>
            </a:r>
            <a:r>
              <a:rPr lang="en-US" dirty="0" smtClean="0"/>
              <a:t>Based Unsupervised Feature Learning for Image Recognition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Ling Zheng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1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KNN (K-nearest neighbors)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04" y="1600200"/>
            <a:ext cx="5915391" cy="4525963"/>
          </a:xfrm>
        </p:spPr>
      </p:pic>
      <p:sp>
        <p:nvSpPr>
          <p:cNvPr id="5" name="TextBox 4"/>
          <p:cNvSpPr txBox="1"/>
          <p:nvPr/>
        </p:nvSpPr>
        <p:spPr>
          <a:xfrm>
            <a:off x="2667000" y="6096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K=3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806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i="1" dirty="0" smtClean="0"/>
              <a:t>N</a:t>
            </a:r>
            <a:r>
              <a:rPr lang="en-US" dirty="0" smtClean="0"/>
              <a:t> training records, </a:t>
            </a:r>
            <a:r>
              <a:rPr lang="en-US" i="1" dirty="0"/>
              <a:t>M </a:t>
            </a:r>
            <a:r>
              <a:rPr lang="en-US" dirty="0" smtClean="0"/>
              <a:t>attributes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Randomly </a:t>
            </a:r>
            <a:r>
              <a:rPr lang="en-US" dirty="0"/>
              <a:t>pick </a:t>
            </a:r>
            <a:r>
              <a:rPr lang="en-US" dirty="0" smtClean="0"/>
              <a:t>records </a:t>
            </a:r>
            <a:r>
              <a:rPr lang="en-US" i="1" dirty="0" smtClean="0"/>
              <a:t>N </a:t>
            </a:r>
            <a:r>
              <a:rPr lang="en-US" dirty="0" smtClean="0"/>
              <a:t>times with replacement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smtClean="0"/>
              <a:t>randomly </a:t>
            </a:r>
            <a:r>
              <a:rPr lang="en-US" dirty="0"/>
              <a:t>pick </a:t>
            </a:r>
            <a:r>
              <a:rPr lang="en-US" dirty="0" err="1" smtClean="0"/>
              <a:t>sqrt</a:t>
            </a:r>
            <a:r>
              <a:rPr lang="en-US" dirty="0" smtClean="0"/>
              <a:t>(M) attributes </a:t>
            </a:r>
            <a:r>
              <a:rPr lang="en-US" dirty="0"/>
              <a:t>and </a:t>
            </a:r>
            <a:r>
              <a:rPr lang="en-US" dirty="0" smtClean="0"/>
              <a:t>find the </a:t>
            </a:r>
            <a:r>
              <a:rPr lang="en-US" dirty="0"/>
              <a:t>best </a:t>
            </a:r>
            <a:r>
              <a:rPr lang="en-US" dirty="0" smtClean="0"/>
              <a:t>split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27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MNIST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15350" cy="5448300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one </a:t>
            </a:r>
            <a:r>
              <a:rPr lang="en-US" dirty="0"/>
              <a:t>of the most popular </a:t>
            </a:r>
            <a:r>
              <a:rPr lang="en-US" dirty="0" smtClean="0"/>
              <a:t>datasets in pattern recognition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It </a:t>
            </a:r>
            <a:r>
              <a:rPr lang="en-US" dirty="0"/>
              <a:t>consists of grey </a:t>
            </a:r>
            <a:r>
              <a:rPr lang="en-US" dirty="0" smtClean="0"/>
              <a:t>images of handwritten </a:t>
            </a:r>
            <a:r>
              <a:rPr lang="en-US" dirty="0"/>
              <a:t>digits 0 ~9 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60,000 </a:t>
            </a:r>
            <a:r>
              <a:rPr lang="en-US" dirty="0"/>
              <a:t>training </a:t>
            </a:r>
            <a:r>
              <a:rPr lang="en-US" dirty="0" smtClean="0"/>
              <a:t>examples and 10,000 </a:t>
            </a:r>
            <a:r>
              <a:rPr lang="en-US" dirty="0"/>
              <a:t>test </a:t>
            </a:r>
            <a:r>
              <a:rPr lang="en-US" dirty="0" smtClean="0"/>
              <a:t>examples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all have a</a:t>
            </a:r>
            <a:r>
              <a:rPr lang="en-US" dirty="0"/>
              <a:t> </a:t>
            </a:r>
            <a:r>
              <a:rPr lang="en-US" dirty="0" smtClean="0"/>
              <a:t>fixed-size </a:t>
            </a:r>
            <a:r>
              <a:rPr lang="en-US" dirty="0"/>
              <a:t>image with 28 </a:t>
            </a:r>
            <a:r>
              <a:rPr lang="en-US" i="1" dirty="0"/>
              <a:t>× </a:t>
            </a:r>
            <a:r>
              <a:rPr lang="en-US" dirty="0"/>
              <a:t>28 in </a:t>
            </a:r>
            <a:r>
              <a:rPr lang="en-US" dirty="0" smtClean="0"/>
              <a:t>pixel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18" y="0"/>
            <a:ext cx="157804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6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Patches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26" y="2327411"/>
            <a:ext cx="3200400" cy="2484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10397"/>
            <a:ext cx="4270267" cy="250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4877871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images (28*28)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10200" y="48884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Samples of 6*6 patches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4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Result (</a:t>
            </a:r>
            <a:r>
              <a:rPr lang="en-US" dirty="0" smtClean="0"/>
              <a:t>1600 centroids)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676400"/>
            <a:ext cx="39909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57912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MNIST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for MNIST Dataset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630962"/>
              </p:ext>
            </p:extLst>
          </p:nvPr>
        </p:nvGraphicFramePr>
        <p:xfrm>
          <a:off x="152400" y="1600200"/>
          <a:ext cx="87630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/>
                <a:gridCol w="3886200"/>
              </a:tblGrid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Algorithm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Test accuracy (and error)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KNN (k=3)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97.05%(2.95%)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KNN (k=3)</a:t>
                      </a:r>
                      <a:r>
                        <a:rPr lang="en-US" sz="2400" baseline="0" dirty="0" smtClean="0"/>
                        <a:t> + </a:t>
                      </a:r>
                      <a:r>
                        <a:rPr lang="en-US" sz="2400" dirty="0" smtClean="0"/>
                        <a:t>PCA</a:t>
                      </a:r>
                      <a:r>
                        <a:rPr lang="en-US" sz="2400" baseline="0" dirty="0" smtClean="0"/>
                        <a:t> (40 components)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97.45% (2.55%)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Random</a:t>
                      </a:r>
                      <a:r>
                        <a:rPr lang="en-US" sz="2400" baseline="0" dirty="0" smtClean="0"/>
                        <a:t> Forest (</a:t>
                      </a:r>
                      <a:r>
                        <a:rPr lang="en-US" sz="2400" dirty="0" smtClean="0"/>
                        <a:t>Trees=1000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97.25% (2.75%)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SVM (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Polynomial kernel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smtClean="0"/>
                        <a:t>degree=4, c=0.01 )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97.34% (2.66%)</a:t>
                      </a: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K-Means</a:t>
                      </a:r>
                      <a:r>
                        <a:rPr lang="en-US" sz="2400" baseline="0" dirty="0" smtClean="0"/>
                        <a:t> Feature Learning (k=1600)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98.97%</a:t>
                      </a:r>
                      <a:r>
                        <a:rPr lang="en-US" sz="2400" b="0" baseline="0" dirty="0" smtClean="0"/>
                        <a:t> (1.03%)</a:t>
                      </a:r>
                      <a:endParaRPr lang="en-US" sz="2400" b="0" dirty="0" smtClean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K-Means Feature Learning (k=2000)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99.05% (0.95%)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98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3994077"/>
            <a:ext cx="3676650" cy="2869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CIFAR-10 Dataset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consist </a:t>
            </a:r>
            <a:r>
              <a:rPr lang="en-US" dirty="0"/>
              <a:t>of 60,000 32 </a:t>
            </a:r>
            <a:r>
              <a:rPr lang="en-US" i="1" dirty="0"/>
              <a:t>× </a:t>
            </a:r>
            <a:r>
              <a:rPr lang="en-US" dirty="0" smtClean="0"/>
              <a:t>32</a:t>
            </a:r>
            <a:r>
              <a:rPr lang="en-US" dirty="0"/>
              <a:t> </a:t>
            </a:r>
            <a:r>
              <a:rPr lang="en-US" dirty="0" smtClean="0"/>
              <a:t>color </a:t>
            </a:r>
            <a:r>
              <a:rPr lang="en-US" dirty="0"/>
              <a:t>images </a:t>
            </a:r>
            <a:r>
              <a:rPr lang="en-US" dirty="0" smtClean="0"/>
              <a:t>in 10 </a:t>
            </a:r>
            <a:r>
              <a:rPr lang="en-US" dirty="0"/>
              <a:t>classes, with 6,000 images per </a:t>
            </a:r>
            <a:r>
              <a:rPr lang="en-US" dirty="0" smtClean="0"/>
              <a:t>class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50,000 </a:t>
            </a:r>
            <a:r>
              <a:rPr lang="en-US" dirty="0"/>
              <a:t>training </a:t>
            </a:r>
            <a:r>
              <a:rPr lang="en-US" dirty="0" smtClean="0"/>
              <a:t>images</a:t>
            </a:r>
            <a:r>
              <a:rPr lang="en-US" dirty="0"/>
              <a:t> </a:t>
            </a:r>
            <a:r>
              <a:rPr lang="en-US" dirty="0" smtClean="0"/>
              <a:t>and 10,000</a:t>
            </a:r>
            <a:r>
              <a:rPr lang="en-US" dirty="0"/>
              <a:t> testing</a:t>
            </a:r>
            <a:r>
              <a:rPr lang="en-US" dirty="0" smtClean="0"/>
              <a:t> images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images vary in </a:t>
            </a:r>
            <a:r>
              <a:rPr lang="en-US" dirty="0"/>
              <a:t>object positions and object scales within each class, </a:t>
            </a:r>
            <a:r>
              <a:rPr lang="en-US" dirty="0" smtClean="0"/>
              <a:t>also </a:t>
            </a:r>
            <a:r>
              <a:rPr lang="en-US" dirty="0"/>
              <a:t>in colors and textures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50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K-Means Result (1600 centroids)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5791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CIFAR10 Dataset with whitening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37234"/>
            <a:ext cx="4454143" cy="44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0" y="1337233"/>
            <a:ext cx="4442159" cy="444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72200" y="5803556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CIFAR10 Dataset without whitening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80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Accuracy for </a:t>
            </a:r>
            <a:r>
              <a:rPr lang="en-US" dirty="0"/>
              <a:t>CIFAR-10</a:t>
            </a:r>
            <a:r>
              <a:rPr lang="en-US" dirty="0" smtClean="0"/>
              <a:t> Dataset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91315"/>
              </p:ext>
            </p:extLst>
          </p:nvPr>
        </p:nvGraphicFramePr>
        <p:xfrm>
          <a:off x="457200" y="1066800"/>
          <a:ext cx="845820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3886200"/>
              </a:tblGrid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Algorithm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Test accuracy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KNN (k=5)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33.98%</a:t>
                      </a: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KNN (k=5) + PCA</a:t>
                      </a:r>
                      <a:r>
                        <a:rPr lang="en-US" sz="2400" baseline="0" dirty="0" smtClean="0"/>
                        <a:t> (40 components)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40.35%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Random</a:t>
                      </a:r>
                      <a:r>
                        <a:rPr lang="en-US" sz="2400" baseline="0" dirty="0" smtClean="0"/>
                        <a:t> Forest (</a:t>
                      </a:r>
                      <a:r>
                        <a:rPr lang="en-US" sz="2400" dirty="0" smtClean="0"/>
                        <a:t>Trees=1000</a:t>
                      </a:r>
                      <a:r>
                        <a:rPr lang="en-US" sz="2400" baseline="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49.28%</a:t>
                      </a:r>
                      <a:endParaRPr lang="en-US" sz="2400" dirty="0"/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SVM (</a:t>
                      </a:r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Polynomial kernel</a:t>
                      </a:r>
                      <a:r>
                        <a:rPr lang="en-US" sz="24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dirty="0" smtClean="0"/>
                        <a:t>degree=4, c=0.01 )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47.32%</a:t>
                      </a: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K-Means</a:t>
                      </a:r>
                      <a:r>
                        <a:rPr lang="en-US" sz="2400" baseline="0" dirty="0" smtClean="0"/>
                        <a:t> Feature Learning (k=1600)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77.3%</a:t>
                      </a: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K-Means</a:t>
                      </a:r>
                      <a:r>
                        <a:rPr lang="en-US" sz="2400" baseline="0" dirty="0" smtClean="0"/>
                        <a:t> Feature Learning (k=2000)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77.96%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0" y="62484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(77.96-49.28)/49.28*100%=</a:t>
            </a:r>
            <a:r>
              <a:rPr lang="en-US" sz="2800" b="1" dirty="0" smtClean="0">
                <a:solidFill>
                  <a:srgbClr val="FF0000"/>
                </a:solidFill>
              </a:rPr>
              <a:t>58.20%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Down Arrow 4"/>
          <p:cNvSpPr/>
          <p:nvPr/>
        </p:nvSpPr>
        <p:spPr>
          <a:xfrm rot="10800000" flipH="1">
            <a:off x="6781800" y="6248400"/>
            <a:ext cx="152400" cy="44702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whitening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5" y="1600200"/>
            <a:ext cx="8204270" cy="4525963"/>
          </a:xfrm>
        </p:spPr>
      </p:pic>
    </p:spTree>
    <p:extLst>
      <p:ext uri="{BB962C8B-B14F-4D97-AF65-F5344CB8AC3E}">
        <p14:creationId xmlns:p14="http://schemas.microsoft.com/office/powerpoint/2010/main" val="9116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Unsupervised Feature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en-US" dirty="0"/>
              <a:t>Much </a:t>
            </a:r>
            <a:r>
              <a:rPr lang="en-US" dirty="0" smtClean="0"/>
              <a:t>focus </a:t>
            </a:r>
            <a:r>
              <a:rPr lang="en-US" dirty="0"/>
              <a:t>on learning good feature </a:t>
            </a:r>
            <a:r>
              <a:rPr lang="en-US" dirty="0" smtClean="0"/>
              <a:t>from </a:t>
            </a:r>
            <a:r>
              <a:rPr lang="en-US" dirty="0"/>
              <a:t>unlabeled </a:t>
            </a:r>
            <a:r>
              <a:rPr lang="en-US" dirty="0" smtClean="0"/>
              <a:t>data </a:t>
            </a:r>
            <a:r>
              <a:rPr lang="en-US" dirty="0"/>
              <a:t>for higher-level tasks such as </a:t>
            </a:r>
            <a:r>
              <a:rPr lang="en-US" dirty="0" smtClean="0"/>
              <a:t>classification</a:t>
            </a:r>
          </a:p>
          <a:p>
            <a:pPr>
              <a:lnSpc>
                <a:spcPct val="160000"/>
              </a:lnSpc>
            </a:pPr>
            <a:r>
              <a:rPr lang="en-US" dirty="0"/>
              <a:t>A typical approach </a:t>
            </a:r>
            <a:r>
              <a:rPr lang="en-US" dirty="0" smtClean="0"/>
              <a:t>is </a:t>
            </a:r>
            <a:r>
              <a:rPr lang="en-US" dirty="0"/>
              <a:t>to use an unsupervised learning algorithm to train a model of the unlabeled data and then use the results to extract interesting features from the </a:t>
            </a:r>
            <a:r>
              <a:rPr lang="en-US" dirty="0" smtClean="0"/>
              <a:t>data</a:t>
            </a:r>
          </a:p>
          <a:p>
            <a:pPr>
              <a:lnSpc>
                <a:spcPct val="160000"/>
              </a:lnSpc>
            </a:pPr>
            <a:r>
              <a:rPr lang="en-US" dirty="0"/>
              <a:t>Andrew Y. Ng found </a:t>
            </a:r>
            <a:r>
              <a:rPr lang="en-US" dirty="0" smtClean="0"/>
              <a:t>using K-means clustering </a:t>
            </a:r>
            <a:r>
              <a:rPr lang="en-US" dirty="0"/>
              <a:t>in </a:t>
            </a:r>
            <a:r>
              <a:rPr lang="en-US" dirty="0" smtClean="0"/>
              <a:t>feature learning pipelines </a:t>
            </a:r>
            <a:r>
              <a:rPr lang="en-US" dirty="0"/>
              <a:t>can </a:t>
            </a:r>
            <a:r>
              <a:rPr lang="en-US" dirty="0" smtClean="0"/>
              <a:t>get excellent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40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 of the number of clusters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02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11443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receptive field size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09700"/>
            <a:ext cx="6756400" cy="5067300"/>
          </a:xfrm>
        </p:spPr>
      </p:pic>
    </p:spTree>
    <p:extLst>
      <p:ext uri="{BB962C8B-B14F-4D97-AF65-F5344CB8AC3E}">
        <p14:creationId xmlns:p14="http://schemas.microsoft.com/office/powerpoint/2010/main" val="37591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K=1200     76.58%      </a:t>
            </a:r>
            <a:endParaRPr lang="en-US" dirty="0" smtClean="0"/>
          </a:p>
          <a:p>
            <a:r>
              <a:rPr lang="en-US" dirty="0" smtClean="0"/>
              <a:t>k=800  </a:t>
            </a:r>
            <a:r>
              <a:rPr lang="en-US" dirty="0"/>
              <a:t>75.32%        </a:t>
            </a:r>
            <a:endParaRPr lang="en-US" dirty="0" smtClean="0"/>
          </a:p>
          <a:p>
            <a:r>
              <a:rPr lang="en-US" dirty="0" smtClean="0"/>
              <a:t>k=400  </a:t>
            </a:r>
            <a:r>
              <a:rPr lang="en-US" dirty="0"/>
              <a:t>72.66%      </a:t>
            </a:r>
            <a:endParaRPr lang="en-US" dirty="0" smtClean="0"/>
          </a:p>
          <a:p>
            <a:r>
              <a:rPr lang="en-US" dirty="0" smtClean="0"/>
              <a:t>k=200 </a:t>
            </a:r>
            <a:r>
              <a:rPr lang="en-US" dirty="0"/>
              <a:t>69.25%     </a:t>
            </a:r>
            <a:endParaRPr lang="en-US" dirty="0" smtClean="0"/>
          </a:p>
          <a:p>
            <a:r>
              <a:rPr lang="en-US" dirty="0" smtClean="0"/>
              <a:t>k=100      </a:t>
            </a:r>
            <a:r>
              <a:rPr lang="en-US" dirty="0"/>
              <a:t>65.26</a:t>
            </a:r>
            <a:r>
              <a:rPr lang="en-US" dirty="0" smtClean="0"/>
              <a:t>%</a:t>
            </a:r>
          </a:p>
          <a:p>
            <a:r>
              <a:rPr lang="en-US" dirty="0" smtClean="0"/>
              <a:t>Size=4 k=1600 76.45%</a:t>
            </a:r>
          </a:p>
          <a:p>
            <a:r>
              <a:rPr lang="en-US" dirty="0" smtClean="0"/>
              <a:t>Size=8  k=1600  77.89%</a:t>
            </a:r>
          </a:p>
          <a:p>
            <a:r>
              <a:rPr lang="en-US" dirty="0" smtClean="0"/>
              <a:t>Size=10 k=1600 76.93%</a:t>
            </a:r>
          </a:p>
          <a:p>
            <a:r>
              <a:rPr lang="en-US" dirty="0" smtClean="0"/>
              <a:t>Size=12 k=1600  75.82%</a:t>
            </a:r>
          </a:p>
          <a:p>
            <a:r>
              <a:rPr lang="en-US" dirty="0" smtClean="0"/>
              <a:t>Size=16 k=1600   73.79%</a:t>
            </a:r>
          </a:p>
          <a:p>
            <a:r>
              <a:rPr lang="en-US" dirty="0" smtClean="0"/>
              <a:t>K=1600 size=6 no whitening   68.73</a:t>
            </a:r>
          </a:p>
          <a:p>
            <a:r>
              <a:rPr lang="en-US" dirty="0" smtClean="0"/>
              <a:t>K=2000 </a:t>
            </a:r>
            <a:r>
              <a:rPr lang="en-US" dirty="0"/>
              <a:t>size=6 no whitening </a:t>
            </a:r>
            <a:r>
              <a:rPr lang="en-US" dirty="0" smtClean="0"/>
              <a:t>  69.52</a:t>
            </a:r>
          </a:p>
          <a:p>
            <a:r>
              <a:rPr lang="en-US" dirty="0" smtClean="0"/>
              <a:t>K=800   size =6 no whitening   65.27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5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[1]</a:t>
            </a:r>
            <a:r>
              <a:rPr lang="en-US" dirty="0"/>
              <a:t> </a:t>
            </a:r>
            <a:r>
              <a:rPr lang="en-US" dirty="0" smtClean="0"/>
              <a:t>Wang, D </a:t>
            </a:r>
            <a:r>
              <a:rPr lang="en-US" dirty="0"/>
              <a:t>and </a:t>
            </a:r>
            <a:r>
              <a:rPr lang="en-US" dirty="0" smtClean="0"/>
              <a:t>Tan, X.: </a:t>
            </a:r>
            <a:r>
              <a:rPr lang="en-US" dirty="0"/>
              <a:t>C-</a:t>
            </a:r>
            <a:r>
              <a:rPr lang="en-US" dirty="0" err="1"/>
              <a:t>SVDDNet</a:t>
            </a:r>
            <a:r>
              <a:rPr lang="en-US" dirty="0"/>
              <a:t>: An Effective Single-Layer </a:t>
            </a:r>
            <a:r>
              <a:rPr lang="en-US" dirty="0" smtClean="0"/>
              <a:t>Network for </a:t>
            </a:r>
            <a:r>
              <a:rPr lang="en-US" dirty="0"/>
              <a:t>Unsupervised Feature </a:t>
            </a:r>
            <a:r>
              <a:rPr lang="en-US" dirty="0" smtClean="0"/>
              <a:t>Learning (2015)</a:t>
            </a:r>
          </a:p>
          <a:p>
            <a:r>
              <a:rPr lang="en-US" dirty="0" smtClean="0"/>
              <a:t>[2] </a:t>
            </a:r>
            <a:r>
              <a:rPr lang="en-US" dirty="0"/>
              <a:t>Coates, A., Ng, A.Y.: Learning Feature Representations with K-means, G. </a:t>
            </a:r>
            <a:r>
              <a:rPr lang="en-US" dirty="0" err="1"/>
              <a:t>Montavon</a:t>
            </a:r>
            <a:r>
              <a:rPr lang="en-US" dirty="0"/>
              <a:t>, G. B. Orr, K.-R. M </a:t>
            </a:r>
            <a:r>
              <a:rPr lang="en-US" dirty="0" err="1"/>
              <a:t>uller</a:t>
            </a:r>
            <a:r>
              <a:rPr lang="en-US" dirty="0"/>
              <a:t> (Eds.), </a:t>
            </a:r>
            <a:r>
              <a:rPr lang="en-US" dirty="0" smtClean="0"/>
              <a:t>Neural </a:t>
            </a:r>
            <a:r>
              <a:rPr lang="en-US" dirty="0"/>
              <a:t>Networks: Tricks of the Trade, 2nd </a:t>
            </a:r>
            <a:r>
              <a:rPr lang="en-US" dirty="0" err="1"/>
              <a:t>edn</a:t>
            </a:r>
            <a:r>
              <a:rPr lang="en-US" dirty="0"/>
              <a:t>, Springer LNCS 7700, </a:t>
            </a:r>
            <a:r>
              <a:rPr lang="en-US" dirty="0" smtClean="0"/>
              <a:t>2012</a:t>
            </a:r>
          </a:p>
          <a:p>
            <a:r>
              <a:rPr lang="en-US" dirty="0" smtClean="0"/>
              <a:t>[3] </a:t>
            </a:r>
            <a:r>
              <a:rPr lang="en-US" dirty="0"/>
              <a:t>Coates, A., Lee, H., Ng, A.Y.: An analysis of single-layer networks in unsupervised feature learning. In: 14th International Conference on AI and Statistics. pp. 215– 223 (2011</a:t>
            </a:r>
            <a:r>
              <a:rPr lang="en-US" dirty="0" smtClean="0"/>
              <a:t>)</a:t>
            </a:r>
          </a:p>
          <a:p>
            <a:r>
              <a:rPr lang="en-US" dirty="0"/>
              <a:t>[4] The MNIST database of handwritten digits: Yann </a:t>
            </a:r>
            <a:r>
              <a:rPr lang="en-US" dirty="0" err="1"/>
              <a:t>LeCun</a:t>
            </a:r>
            <a:r>
              <a:rPr lang="en-US" dirty="0"/>
              <a:t>, Courant Institute, NYU; Corinna Cortes, Google Labs, New York; Christopher J.C. Burges, Microsoft Research, Redmond </a:t>
            </a:r>
            <a:r>
              <a:rPr lang="en-US" dirty="0">
                <a:hlinkClick r:id="rId2"/>
              </a:rPr>
              <a:t>http://yann.lecun.com/exdb/mnist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[5] The CIFAR-10 </a:t>
            </a:r>
            <a:r>
              <a:rPr lang="en-US" dirty="0" smtClean="0"/>
              <a:t>dataset:  Learning Multiple Layers of Features from Tiny Images, Alex </a:t>
            </a:r>
            <a:r>
              <a:rPr lang="en-US" dirty="0" err="1" smtClean="0"/>
              <a:t>Krizhevsky</a:t>
            </a:r>
            <a:r>
              <a:rPr lang="en-US" dirty="0" smtClean="0"/>
              <a:t>, 2009. http</a:t>
            </a:r>
            <a:r>
              <a:rPr lang="en-US" dirty="0"/>
              <a:t>://www.cs.toronto.edu/~kriz/cifar.html</a:t>
            </a:r>
          </a:p>
        </p:txBody>
      </p:sp>
    </p:spTree>
    <p:extLst>
      <p:ext uri="{BB962C8B-B14F-4D97-AF65-F5344CB8AC3E}">
        <p14:creationId xmlns:p14="http://schemas.microsoft.com/office/powerpoint/2010/main" val="5821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US" sz="40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1071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Deep learning for MNIST: Accuracy=98.97%</a:t>
            </a:r>
          </a:p>
          <a:p>
            <a:r>
              <a:rPr lang="en-US" dirty="0" smtClean="0"/>
              <a:t>KNN for MNIST: </a:t>
            </a:r>
          </a:p>
          <a:p>
            <a:pPr lvl="1"/>
            <a:r>
              <a:rPr lang="en-US" dirty="0" smtClean="0"/>
              <a:t>K=20  96.25%    k=15  96.33%  k=10  96.65%   k=5  96.88%  k=3  97.05%</a:t>
            </a:r>
          </a:p>
          <a:p>
            <a:pPr lvl="1"/>
            <a:r>
              <a:rPr lang="en-US" dirty="0" smtClean="0"/>
              <a:t>K=2 96.27%</a:t>
            </a:r>
          </a:p>
          <a:p>
            <a:r>
              <a:rPr lang="en-US" dirty="0" smtClean="0"/>
              <a:t>Random Forest for MNIST:</a:t>
            </a:r>
          </a:p>
          <a:p>
            <a:pPr lvl="1"/>
            <a:r>
              <a:rPr lang="en-US" dirty="0" smtClean="0"/>
              <a:t>Trees=500  97.17%    Trees=1000 97.25%  300  97.12%</a:t>
            </a:r>
          </a:p>
          <a:p>
            <a:pPr lvl="1"/>
            <a:r>
              <a:rPr lang="en-US" dirty="0" smtClean="0"/>
              <a:t>200 97.08%   100  96.89%   50   96.76%    30 96.47%</a:t>
            </a:r>
          </a:p>
          <a:p>
            <a:r>
              <a:rPr lang="en-US" dirty="0" smtClean="0"/>
              <a:t>SVM for MNIST:</a:t>
            </a:r>
          </a:p>
          <a:p>
            <a:pPr lvl="1"/>
            <a:r>
              <a:rPr lang="en-US" dirty="0"/>
              <a:t>poly degree=4 </a:t>
            </a:r>
            <a:r>
              <a:rPr lang="en-US" dirty="0" smtClean="0"/>
              <a:t>c=0.01  97.34%</a:t>
            </a:r>
          </a:p>
          <a:p>
            <a:r>
              <a:rPr lang="en-US" dirty="0" smtClean="0"/>
              <a:t>Deep </a:t>
            </a:r>
            <a:r>
              <a:rPr lang="en-US" dirty="0"/>
              <a:t>learning for </a:t>
            </a:r>
            <a:r>
              <a:rPr lang="en-US" dirty="0" smtClean="0"/>
              <a:t>CIFAR: Accuracy=77.3%</a:t>
            </a:r>
          </a:p>
          <a:p>
            <a:r>
              <a:rPr lang="en-US" dirty="0" smtClean="0"/>
              <a:t>KNN for CIFAR: </a:t>
            </a:r>
          </a:p>
          <a:p>
            <a:pPr lvl="1"/>
            <a:r>
              <a:rPr lang="en-US" dirty="0" smtClean="0"/>
              <a:t>K=20    33.75%   k=10  33.86%  k=5  33.98%</a:t>
            </a:r>
          </a:p>
          <a:p>
            <a:r>
              <a:rPr lang="en-US" dirty="0" smtClean="0"/>
              <a:t>Random Forest for CIFAR: 49.28% trees=1000  49.10% 500</a:t>
            </a:r>
          </a:p>
          <a:p>
            <a:r>
              <a:rPr lang="en-US" dirty="0" smtClean="0"/>
              <a:t>SVM for CIFAR: 47.32% (poly degree=4 c=0.01)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37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Unsupervised feature learning framework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Extract random patches from unlabeled training </a:t>
            </a:r>
            <a:r>
              <a:rPr lang="en-US" dirty="0" smtClean="0"/>
              <a:t>images</a:t>
            </a:r>
          </a:p>
          <a:p>
            <a:pPr>
              <a:lnSpc>
                <a:spcPct val="150000"/>
              </a:lnSpc>
            </a:pPr>
            <a:r>
              <a:rPr lang="en-US" dirty="0"/>
              <a:t>Apply a pre-processing stage to the </a:t>
            </a:r>
            <a:r>
              <a:rPr lang="en-US" dirty="0" smtClean="0"/>
              <a:t>patches</a:t>
            </a:r>
          </a:p>
          <a:p>
            <a:pPr>
              <a:lnSpc>
                <a:spcPct val="150000"/>
              </a:lnSpc>
            </a:pPr>
            <a:r>
              <a:rPr lang="en-US" dirty="0"/>
              <a:t>Learn a feature-mapping using an unsupervised learning </a:t>
            </a:r>
            <a:r>
              <a:rPr lang="en-US" dirty="0" smtClean="0"/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9641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Feature Extraction and 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Given the learned feature mapping and a set of labeled training images </a:t>
            </a:r>
            <a:r>
              <a:rPr lang="en-US" dirty="0" smtClean="0"/>
              <a:t>: 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Extract features from equally spaced sub-patches covering the input image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Pool features together over regions of the input image to reduce the number of feature values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Train a linear classifier to predict the labels given the feature vectors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Extract random patches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953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Each patch has dimension w-by-w and has d </a:t>
            </a:r>
            <a:r>
              <a:rPr lang="en-US" dirty="0" smtClean="0"/>
              <a:t>channels (d=3 for color images)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Each </a:t>
            </a:r>
            <a:r>
              <a:rPr lang="en-US" dirty="0"/>
              <a:t>w-by-w patch can be represented as a vector in </a:t>
            </a:r>
            <a:r>
              <a:rPr lang="en-US" dirty="0" smtClean="0"/>
              <a:t>R</a:t>
            </a:r>
            <a:r>
              <a:rPr lang="en-US" baseline="30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of pixel </a:t>
            </a:r>
            <a:r>
              <a:rPr lang="en-US" dirty="0" smtClean="0"/>
              <a:t>values</a:t>
            </a:r>
            <a:r>
              <a:rPr lang="en-US" dirty="0"/>
              <a:t>, </a:t>
            </a:r>
            <a:r>
              <a:rPr lang="en-US" dirty="0" smtClean="0"/>
              <a:t>N </a:t>
            </a:r>
            <a:r>
              <a:rPr lang="en-US" dirty="0"/>
              <a:t>= w · w · </a:t>
            </a:r>
            <a:r>
              <a:rPr lang="en-US" dirty="0" smtClean="0"/>
              <a:t>d</a:t>
            </a:r>
          </a:p>
          <a:p>
            <a:pPr>
              <a:lnSpc>
                <a:spcPct val="150000"/>
              </a:lnSpc>
            </a:pPr>
            <a:r>
              <a:rPr lang="en-US" dirty="0"/>
              <a:t>C</a:t>
            </a:r>
            <a:r>
              <a:rPr lang="en-US" dirty="0" smtClean="0"/>
              <a:t>onstruct </a:t>
            </a:r>
            <a:r>
              <a:rPr lang="en-US" dirty="0"/>
              <a:t>a dataset of m randomly sampled patches, X = {</a:t>
            </a:r>
            <a:r>
              <a:rPr lang="en-US" dirty="0" smtClean="0"/>
              <a:t>x</a:t>
            </a:r>
            <a:r>
              <a:rPr lang="en-US" baseline="30000" dirty="0" smtClean="0"/>
              <a:t>(1</a:t>
            </a:r>
            <a:r>
              <a:rPr lang="en-US" baseline="30000" dirty="0"/>
              <a:t>)</a:t>
            </a:r>
            <a:r>
              <a:rPr lang="en-US" dirty="0"/>
              <a:t>,</a:t>
            </a:r>
            <a:r>
              <a:rPr lang="en-US" baseline="30000" dirty="0"/>
              <a:t> </a:t>
            </a:r>
            <a:r>
              <a:rPr lang="en-US" dirty="0"/>
              <a:t>..., x</a:t>
            </a:r>
            <a:r>
              <a:rPr lang="en-US" baseline="30000" dirty="0"/>
              <a:t>(m)</a:t>
            </a:r>
            <a:r>
              <a:rPr lang="en-US" dirty="0"/>
              <a:t>}, where </a:t>
            </a:r>
            <a:r>
              <a:rPr lang="en-US" dirty="0" smtClean="0"/>
              <a:t>x</a:t>
            </a:r>
            <a:r>
              <a:rPr lang="en-US" baseline="30000" dirty="0" smtClean="0"/>
              <a:t>(</a:t>
            </a:r>
            <a:r>
              <a:rPr lang="en-US" baseline="30000" dirty="0" err="1" smtClean="0"/>
              <a:t>i</a:t>
            </a:r>
            <a:r>
              <a:rPr lang="en-US" baseline="30000" dirty="0"/>
              <a:t>) </a:t>
            </a:r>
            <a:r>
              <a:rPr lang="en-US" dirty="0"/>
              <a:t>∈ R</a:t>
            </a:r>
            <a:r>
              <a:rPr lang="en-US" baseline="30000" dirty="0"/>
              <a:t>N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53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pre-processing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Normalization: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For each patch, subtract </a:t>
            </a:r>
            <a:r>
              <a:rPr lang="en-US" dirty="0"/>
              <a:t>out the mean of the intensities and divide by the standard </a:t>
            </a:r>
            <a:r>
              <a:rPr lang="en-US" dirty="0" smtClean="0"/>
              <a:t>deviation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Whitening (</a:t>
            </a:r>
            <a:r>
              <a:rPr lang="en-US" dirty="0"/>
              <a:t>important </a:t>
            </a:r>
            <a:r>
              <a:rPr lang="en-US" dirty="0" err="1"/>
              <a:t>decorrelation</a:t>
            </a:r>
            <a:r>
              <a:rPr lang="en-US" dirty="0"/>
              <a:t> </a:t>
            </a:r>
            <a:r>
              <a:rPr lang="en-US" dirty="0" smtClean="0"/>
              <a:t>step):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commonly used in deep learning</a:t>
            </a:r>
          </a:p>
        </p:txBody>
      </p:sp>
    </p:spTree>
    <p:extLst>
      <p:ext uri="{BB962C8B-B14F-4D97-AF65-F5344CB8AC3E}">
        <p14:creationId xmlns:p14="http://schemas.microsoft.com/office/powerpoint/2010/main" val="146822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K-means </a:t>
            </a:r>
            <a:r>
              <a:rPr lang="en-US" sz="3600" dirty="0" smtClean="0"/>
              <a:t>clustering for feature mapping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apply </a:t>
            </a:r>
            <a:r>
              <a:rPr lang="en-US" sz="2800" dirty="0"/>
              <a:t>K-means clustering to learn K centroids </a:t>
            </a:r>
            <a:endParaRPr lang="en-US" sz="2800" dirty="0" smtClean="0"/>
          </a:p>
          <a:p>
            <a:r>
              <a:rPr lang="en-US" sz="2800" dirty="0" smtClean="0"/>
              <a:t>two </a:t>
            </a:r>
            <a:r>
              <a:rPr lang="en-US" sz="2800" dirty="0"/>
              <a:t>choices for the feature </a:t>
            </a:r>
            <a:r>
              <a:rPr lang="en-US" sz="2800" dirty="0" smtClean="0"/>
              <a:t>mapping</a:t>
            </a:r>
          </a:p>
          <a:p>
            <a:pPr lvl="1"/>
            <a:r>
              <a:rPr lang="en-US" dirty="0"/>
              <a:t>hard coding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“triangle” encoding (better)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Feature mapping: a </a:t>
            </a:r>
            <a:r>
              <a:rPr lang="en-US" sz="2800" dirty="0"/>
              <a:t>function f that transforms an input patch x ∈ R</a:t>
            </a:r>
            <a:r>
              <a:rPr lang="en-US" sz="2800" baseline="30000" dirty="0"/>
              <a:t>N</a:t>
            </a:r>
            <a:r>
              <a:rPr lang="en-US" sz="2800" dirty="0"/>
              <a:t> to a new representation y = f(x) ∈ R</a:t>
            </a:r>
            <a:r>
              <a:rPr lang="en-US" sz="2800" baseline="30000" dirty="0"/>
              <a:t>K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40" y="2971800"/>
            <a:ext cx="45243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40005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85" y="5029200"/>
            <a:ext cx="14954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426" y="5029200"/>
            <a:ext cx="2514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64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For a training </a:t>
            </a:r>
            <a:r>
              <a:rPr lang="en-US" dirty="0"/>
              <a:t>image of n-by-n </a:t>
            </a:r>
            <a:r>
              <a:rPr lang="en-US" dirty="0" smtClean="0"/>
              <a:t>pixels, get a (n − w + 1)-by-(n − w + 1) patches (patch step=1)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Using the mapping function f, get the feature representation of patches</a:t>
            </a:r>
          </a:p>
          <a:p>
            <a:pPr>
              <a:lnSpc>
                <a:spcPct val="150000"/>
              </a:lnSpc>
            </a:pPr>
            <a:r>
              <a:rPr lang="en-US" dirty="0"/>
              <a:t>Before classification, </a:t>
            </a:r>
            <a:r>
              <a:rPr lang="en-US" dirty="0" smtClean="0"/>
              <a:t>reduce </a:t>
            </a:r>
            <a:r>
              <a:rPr lang="en-US" dirty="0"/>
              <a:t>the dimensionality of the image representation by </a:t>
            </a:r>
            <a:r>
              <a:rPr lang="en-US" dirty="0" smtClean="0"/>
              <a:t>pooling</a:t>
            </a:r>
          </a:p>
        </p:txBody>
      </p:sp>
    </p:spTree>
    <p:extLst>
      <p:ext uri="{BB962C8B-B14F-4D97-AF65-F5344CB8AC3E}">
        <p14:creationId xmlns:p14="http://schemas.microsoft.com/office/powerpoint/2010/main" val="42892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476375"/>
            <a:ext cx="80581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50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3002</TotalTime>
  <Words>1068</Words>
  <Application>Microsoft Office PowerPoint</Application>
  <PresentationFormat>On-screen Show (4:3)</PresentationFormat>
  <Paragraphs>138</Paragraphs>
  <Slides>25</Slides>
  <Notes>3</Notes>
  <HiddenSlides>7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K-means Based Unsupervised Feature Learning for Image Recognition</vt:lpstr>
      <vt:lpstr>Unsupervised Feature Learning</vt:lpstr>
      <vt:lpstr>Unsupervised feature learning framework </vt:lpstr>
      <vt:lpstr>Feature Extraction and Classification </vt:lpstr>
      <vt:lpstr>Extract random patches</vt:lpstr>
      <vt:lpstr>pre-processing</vt:lpstr>
      <vt:lpstr>K-means clustering for feature mapping</vt:lpstr>
      <vt:lpstr>Feature Extraction</vt:lpstr>
      <vt:lpstr>PowerPoint Presentation</vt:lpstr>
      <vt:lpstr>KNN (K-nearest neighbors)</vt:lpstr>
      <vt:lpstr>Random forest</vt:lpstr>
      <vt:lpstr>MNIST Dataset</vt:lpstr>
      <vt:lpstr>Example of Patches</vt:lpstr>
      <vt:lpstr>K-Means Result (1600 centroids)</vt:lpstr>
      <vt:lpstr>Accuracy for MNIST Dataset</vt:lpstr>
      <vt:lpstr>CIFAR-10 Dataset</vt:lpstr>
      <vt:lpstr>K-Means Result (1600 centroids)</vt:lpstr>
      <vt:lpstr>Accuracy for CIFAR-10 Dataset</vt:lpstr>
      <vt:lpstr>Effect of whitening</vt:lpstr>
      <vt:lpstr>Effect of the number of clusters</vt:lpstr>
      <vt:lpstr>Effect of receptive field size</vt:lpstr>
      <vt:lpstr>PowerPoint Presentation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Ling Zheng</dc:creator>
  <cp:lastModifiedBy>ling zheng</cp:lastModifiedBy>
  <cp:revision>125</cp:revision>
  <cp:lastPrinted>2015-04-21T21:38:20Z</cp:lastPrinted>
  <dcterms:created xsi:type="dcterms:W3CDTF">2006-08-16T00:00:00Z</dcterms:created>
  <dcterms:modified xsi:type="dcterms:W3CDTF">2015-05-05T18:11:01Z</dcterms:modified>
</cp:coreProperties>
</file>