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84"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5A1B2-DF82-4C2C-8A00-12F799D77814}" type="datetimeFigureOut">
              <a:rPr lang="en-US" smtClean="0"/>
              <a:t>4/10/2015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45D55-1999-4554-94B7-429BD7AADB92}" type="slidenum">
              <a:rPr lang="en-US" smtClean="0"/>
              <a:t>‹#›</a:t>
            </a:fld>
            <a:endParaRPr lang="en-US"/>
          </a:p>
        </p:txBody>
      </p:sp>
    </p:spTree>
    <p:extLst>
      <p:ext uri="{BB962C8B-B14F-4D97-AF65-F5344CB8AC3E}">
        <p14:creationId xmlns:p14="http://schemas.microsoft.com/office/powerpoint/2010/main" val="63972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1</a:t>
            </a:fld>
            <a:endParaRPr lang="en-US"/>
          </a:p>
        </p:txBody>
      </p:sp>
    </p:spTree>
    <p:extLst>
      <p:ext uri="{BB962C8B-B14F-4D97-AF65-F5344CB8AC3E}">
        <p14:creationId xmlns:p14="http://schemas.microsoft.com/office/powerpoint/2010/main" val="164134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Fig. 1, although the data point x has the same distance to the centers C1 and C2 of two clusters, it should be assigned a different score on C1 than on C2 since the former cluster C1 is much bigger than the latter. In practice such unequal clusters are not uncommon and the K-means method by itself can not reliably grasp the size of its clusters due to the existence of outliers</a:t>
            </a:r>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10</a:t>
            </a:fld>
            <a:endParaRPr lang="en-US"/>
          </a:p>
        </p:txBody>
      </p:sp>
    </p:spTree>
    <p:extLst>
      <p:ext uri="{BB962C8B-B14F-4D97-AF65-F5344CB8AC3E}">
        <p14:creationId xmlns:p14="http://schemas.microsoft.com/office/powerpoint/2010/main" val="207642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input image is first mapped into a set of feature maps using filter banks (or dictionary), which are then subjected to a pooling/subsampling operation to condense the information contained in the feature maps. Finally, the pooled feature maps are concatenated to a feature vector, which serves as the representation for the subsequent classification/cluster tasks</a:t>
            </a:r>
          </a:p>
          <a:p>
            <a:r>
              <a:rPr lang="en-US" dirty="0" smtClean="0"/>
              <a:t>bigger filter banks help each sample find its nearby representative points more accurately but at the cost of yielding a high-dimensional representation, hence a crude pooling/subsampling is needed to reduce the dimensionality. Overall this type of architecture emphasizes more on the global aspects of the samples than on the local ones (e.g., local texture, local shape, etc.). Actually, Coates et al. show that this kind of network is able to yield state of the art results on several challenging datasets [11]. On the other hand, other works use smaller filter banks but highlight the importance of detailed local information in constructing the representation</a:t>
            </a:r>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11</a:t>
            </a:fld>
            <a:endParaRPr lang="en-US"/>
          </a:p>
        </p:txBody>
      </p:sp>
    </p:spTree>
    <p:extLst>
      <p:ext uri="{BB962C8B-B14F-4D97-AF65-F5344CB8AC3E}">
        <p14:creationId xmlns:p14="http://schemas.microsoft.com/office/powerpoint/2010/main" val="280124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16</a:t>
            </a:fld>
            <a:endParaRPr lang="en-US"/>
          </a:p>
        </p:txBody>
      </p:sp>
    </p:spTree>
    <p:extLst>
      <p:ext uri="{BB962C8B-B14F-4D97-AF65-F5344CB8AC3E}">
        <p14:creationId xmlns:p14="http://schemas.microsoft.com/office/powerpoint/2010/main" val="8337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 a very small dictionary containing only five atoms using five face images, by clustering ZCA-whitened patches randomly sampled from the faces, and then take these for feature encoding.</a:t>
            </a:r>
          </a:p>
          <a:p>
            <a:r>
              <a:rPr lang="en-US" dirty="0" smtClean="0"/>
              <a:t>By comparing the feature maps shown in Fig.6 (a) and Fig.6 (b), one can see that the C-SVDD-based ones contain more detailed information than the K-means feature maps for the first three atoms, while the responses of the last two atoms are largely suppressed by our method (c.f., last two rows of Fig.6 (b)).</a:t>
            </a:r>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17</a:t>
            </a:fld>
            <a:endParaRPr lang="en-US"/>
          </a:p>
        </p:txBody>
      </p:sp>
    </p:spTree>
    <p:extLst>
      <p:ext uri="{BB962C8B-B14F-4D97-AF65-F5344CB8AC3E}">
        <p14:creationId xmlns:p14="http://schemas.microsoft.com/office/powerpoint/2010/main" val="136600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shows that the entropy of the last two atoms is much smaller than that of the first three ones, which indicates that the local appearance patterns captured by these last two atoms are much simpler than those by the first three. Hence these two atoms will tend to be widely used by many faces, resulting in reduced discriminative capability in distinguishing different subjects. In this sense, it will be useful to suppress their responses (c.f., the last two rows of Fig.6 (b)).</a:t>
            </a:r>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18</a:t>
            </a:fld>
            <a:endParaRPr lang="en-US"/>
          </a:p>
        </p:txBody>
      </p:sp>
    </p:spTree>
    <p:extLst>
      <p:ext uri="{BB962C8B-B14F-4D97-AF65-F5344CB8AC3E}">
        <p14:creationId xmlns:p14="http://schemas.microsoft.com/office/powerpoint/2010/main" val="208082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Scale-invariant feature transform</a:t>
            </a:r>
          </a:p>
        </p:txBody>
      </p:sp>
      <p:sp>
        <p:nvSpPr>
          <p:cNvPr id="4" name="Slide Number Placeholder 3"/>
          <p:cNvSpPr>
            <a:spLocks noGrp="1"/>
          </p:cNvSpPr>
          <p:nvPr>
            <p:ph type="sldNum" sz="quarter" idx="10"/>
          </p:nvPr>
        </p:nvSpPr>
        <p:spPr/>
        <p:txBody>
          <a:bodyPr/>
          <a:lstStyle/>
          <a:p>
            <a:fld id="{95D45D55-1999-4554-94B7-429BD7AADB92}" type="slidenum">
              <a:rPr lang="en-US" smtClean="0"/>
              <a:t>19</a:t>
            </a:fld>
            <a:endParaRPr lang="en-US"/>
          </a:p>
        </p:txBody>
      </p:sp>
    </p:spTree>
    <p:extLst>
      <p:ext uri="{BB962C8B-B14F-4D97-AF65-F5344CB8AC3E}">
        <p14:creationId xmlns:p14="http://schemas.microsoft.com/office/powerpoint/2010/main" val="235135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2</a:t>
            </a:fld>
            <a:endParaRPr lang="en-US"/>
          </a:p>
        </p:txBody>
      </p:sp>
    </p:spTree>
    <p:extLst>
      <p:ext uri="{BB962C8B-B14F-4D97-AF65-F5344CB8AC3E}">
        <p14:creationId xmlns:p14="http://schemas.microsoft.com/office/powerpoint/2010/main" val="135711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3</a:t>
            </a:fld>
            <a:endParaRPr lang="en-US"/>
          </a:p>
        </p:txBody>
      </p:sp>
    </p:spTree>
    <p:extLst>
      <p:ext uri="{BB962C8B-B14F-4D97-AF65-F5344CB8AC3E}">
        <p14:creationId xmlns:p14="http://schemas.microsoft.com/office/powerpoint/2010/main" val="171012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4</a:t>
            </a:fld>
            <a:endParaRPr lang="en-US"/>
          </a:p>
        </p:txBody>
      </p:sp>
    </p:spTree>
    <p:extLst>
      <p:ext uri="{BB962C8B-B14F-4D97-AF65-F5344CB8AC3E}">
        <p14:creationId xmlns:p14="http://schemas.microsoft.com/office/powerpoint/2010/main" val="223847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5</a:t>
            </a:fld>
            <a:endParaRPr lang="en-US"/>
          </a:p>
        </p:txBody>
      </p:sp>
    </p:spTree>
    <p:extLst>
      <p:ext uri="{BB962C8B-B14F-4D97-AF65-F5344CB8AC3E}">
        <p14:creationId xmlns:p14="http://schemas.microsoft.com/office/powerpoint/2010/main" val="405784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6</a:t>
            </a:fld>
            <a:endParaRPr lang="en-US"/>
          </a:p>
        </p:txBody>
      </p:sp>
    </p:spTree>
    <p:extLst>
      <p:ext uri="{BB962C8B-B14F-4D97-AF65-F5344CB8AC3E}">
        <p14:creationId xmlns:p14="http://schemas.microsoft.com/office/powerpoint/2010/main" val="339007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7</a:t>
            </a:fld>
            <a:endParaRPr lang="en-US"/>
          </a:p>
        </p:txBody>
      </p:sp>
    </p:spTree>
    <p:extLst>
      <p:ext uri="{BB962C8B-B14F-4D97-AF65-F5344CB8AC3E}">
        <p14:creationId xmlns:p14="http://schemas.microsoft.com/office/powerpoint/2010/main" val="151762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45D55-1999-4554-94B7-429BD7AADB92}" type="slidenum">
              <a:rPr lang="en-US" smtClean="0"/>
              <a:t>8</a:t>
            </a:fld>
            <a:endParaRPr lang="en-US"/>
          </a:p>
        </p:txBody>
      </p:sp>
    </p:spTree>
    <p:extLst>
      <p:ext uri="{BB962C8B-B14F-4D97-AF65-F5344CB8AC3E}">
        <p14:creationId xmlns:p14="http://schemas.microsoft.com/office/powerpoint/2010/main" val="22452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45D55-1999-4554-94B7-429BD7AADB92}" type="slidenum">
              <a:rPr lang="en-US" smtClean="0"/>
              <a:t>9</a:t>
            </a:fld>
            <a:endParaRPr lang="en-US"/>
          </a:p>
        </p:txBody>
      </p:sp>
    </p:spTree>
    <p:extLst>
      <p:ext uri="{BB962C8B-B14F-4D97-AF65-F5344CB8AC3E}">
        <p14:creationId xmlns:p14="http://schemas.microsoft.com/office/powerpoint/2010/main" val="141423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0425"/>
            <a:ext cx="8991600" cy="1470025"/>
          </a:xfrm>
        </p:spPr>
        <p:txBody>
          <a:bodyPr>
            <a:normAutofit/>
          </a:bodyPr>
          <a:lstStyle/>
          <a:p>
            <a:r>
              <a:rPr lang="en-US" sz="3600" dirty="0"/>
              <a:t>C-</a:t>
            </a:r>
            <a:r>
              <a:rPr lang="en-US" sz="3600" dirty="0" err="1"/>
              <a:t>SVDDNet</a:t>
            </a:r>
            <a:r>
              <a:rPr lang="en-US" sz="3600" dirty="0"/>
              <a:t>: An Effective Single-Layer Network for Unsupervised Feature Learning </a:t>
            </a:r>
          </a:p>
        </p:txBody>
      </p:sp>
      <p:sp>
        <p:nvSpPr>
          <p:cNvPr id="3" name="Subtitle 2"/>
          <p:cNvSpPr>
            <a:spLocks noGrp="1"/>
          </p:cNvSpPr>
          <p:nvPr>
            <p:ph type="subTitle" idx="1"/>
          </p:nvPr>
        </p:nvSpPr>
        <p:spPr/>
        <p:txBody>
          <a:bodyPr/>
          <a:lstStyle/>
          <a:p>
            <a:r>
              <a:rPr lang="en-US" dirty="0"/>
              <a:t>Dong Wang and </a:t>
            </a:r>
            <a:r>
              <a:rPr lang="en-US" dirty="0" err="1"/>
              <a:t>Xiaoyang</a:t>
            </a:r>
            <a:r>
              <a:rPr lang="en-US" dirty="0"/>
              <a:t> Tan</a:t>
            </a:r>
          </a:p>
        </p:txBody>
      </p:sp>
    </p:spTree>
    <p:extLst>
      <p:ext uri="{BB962C8B-B14F-4D97-AF65-F5344CB8AC3E}">
        <p14:creationId xmlns:p14="http://schemas.microsoft.com/office/powerpoint/2010/main" val="363586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affect feature representation </a:t>
            </a:r>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number </a:t>
            </a:r>
            <a:r>
              <a:rPr lang="en-US" dirty="0"/>
              <a:t>of data point in each </a:t>
            </a:r>
            <a:r>
              <a:rPr lang="en-US" dirty="0" smtClean="0"/>
              <a:t>cluster</a:t>
            </a:r>
          </a:p>
          <a:p>
            <a:r>
              <a:rPr lang="en-US" dirty="0" smtClean="0"/>
              <a:t>distribution of data points in each cluster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54006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architecture of the Single-layer Network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5340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88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PROPOSED METHOD</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38400"/>
            <a:ext cx="899160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095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SVDD Ball to Cover Unequal Clusters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71938"/>
            <a:ext cx="30099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normAutofit fontScale="92500" lnSpcReduction="10000"/>
          </a:bodyPr>
          <a:lstStyle/>
          <a:p>
            <a:r>
              <a:rPr lang="en-US" dirty="0"/>
              <a:t>a ball is described by </a:t>
            </a:r>
            <a:r>
              <a:rPr lang="en-US" dirty="0" smtClean="0"/>
              <a:t>center </a:t>
            </a:r>
            <a:r>
              <a:rPr lang="en-US" dirty="0"/>
              <a:t>a and the radius R</a:t>
            </a:r>
          </a:p>
          <a:p>
            <a:r>
              <a:rPr lang="en-US" dirty="0" smtClean="0"/>
              <a:t>goal </a:t>
            </a:r>
            <a:r>
              <a:rPr lang="en-US" dirty="0"/>
              <a:t>of SVDD </a:t>
            </a:r>
            <a:r>
              <a:rPr lang="en-US" dirty="0" smtClean="0"/>
              <a:t>is </a:t>
            </a:r>
            <a:r>
              <a:rPr lang="en-US" dirty="0"/>
              <a:t>to find a closed spherical boundary around the given data </a:t>
            </a:r>
            <a:r>
              <a:rPr lang="en-US" dirty="0" smtClean="0"/>
              <a:t>points</a:t>
            </a:r>
          </a:p>
          <a:p>
            <a:endParaRPr lang="en-US" dirty="0"/>
          </a:p>
          <a:p>
            <a:endParaRPr lang="en-US" dirty="0" smtClean="0"/>
          </a:p>
          <a:p>
            <a:endParaRPr lang="en-US" dirty="0"/>
          </a:p>
          <a:p>
            <a:endParaRPr lang="en-US" dirty="0" smtClean="0"/>
          </a:p>
          <a:p>
            <a:endParaRPr lang="en-US" altLang="zh-CN" dirty="0" smtClean="0"/>
          </a:p>
          <a:p>
            <a:r>
              <a:rPr lang="en-US" altLang="zh-CN" dirty="0" smtClean="0"/>
              <a:t>KKT:</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476" y="3562350"/>
            <a:ext cx="149352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537076"/>
            <a:ext cx="9810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2001" y="5677657"/>
            <a:ext cx="11334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476" y="5562600"/>
            <a:ext cx="37719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a:off x="6934200" y="4714875"/>
            <a:ext cx="1828800" cy="12580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813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SVDD </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compute distance </a:t>
            </a:r>
            <a:r>
              <a:rPr lang="en-US" dirty="0" err="1"/>
              <a:t>h</a:t>
            </a:r>
            <a:r>
              <a:rPr lang="en-US" sz="1600" dirty="0" err="1"/>
              <a:t>k</a:t>
            </a:r>
            <a:r>
              <a:rPr lang="en-US" dirty="0"/>
              <a:t> to the surface of each SVDD ball </a:t>
            </a:r>
            <a:r>
              <a:rPr lang="en-US" dirty="0" err="1"/>
              <a:t>C</a:t>
            </a:r>
            <a:r>
              <a:rPr lang="en-US" sz="1600" dirty="0" err="1"/>
              <a:t>k</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28479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95525"/>
            <a:ext cx="16287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686050"/>
            <a:ext cx="51625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066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centered-SVDD Model </a:t>
            </a:r>
            <a:endParaRPr lang="en-US" dirty="0"/>
          </a:p>
        </p:txBody>
      </p:sp>
      <p:sp>
        <p:nvSpPr>
          <p:cNvPr id="3" name="Content Placeholder 2"/>
          <p:cNvSpPr>
            <a:spLocks noGrp="1"/>
          </p:cNvSpPr>
          <p:nvPr>
            <p:ph idx="1"/>
          </p:nvPr>
        </p:nvSpPr>
        <p:spPr/>
        <p:txBody>
          <a:bodyPr/>
          <a:lstStyle/>
          <a:p>
            <a:r>
              <a:rPr lang="en-US" dirty="0" smtClean="0"/>
              <a:t>ball may </a:t>
            </a:r>
            <a:r>
              <a:rPr lang="en-US" dirty="0"/>
              <a:t>not align well with the distribution of data points in that cluster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50292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11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228600"/>
            <a:ext cx="490537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44862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rved Left Arrow 3"/>
          <p:cNvSpPr/>
          <p:nvPr/>
        </p:nvSpPr>
        <p:spPr>
          <a:xfrm>
            <a:off x="6629400" y="3083719"/>
            <a:ext cx="1238061" cy="21740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KKT</a:t>
            </a:r>
            <a:endParaRPr lang="en-US" b="1" dirty="0">
              <a:solidFill>
                <a:schemeClr val="tx1"/>
              </a:solidFill>
            </a:endParaRPr>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715000"/>
            <a:ext cx="29337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0" y="5934670"/>
            <a:ext cx="3810000" cy="923330"/>
          </a:xfrm>
          <a:prstGeom prst="rect">
            <a:avLst/>
          </a:prstGeom>
        </p:spPr>
        <p:txBody>
          <a:bodyPr wrap="square">
            <a:spAutoFit/>
          </a:bodyPr>
          <a:lstStyle/>
          <a:p>
            <a:r>
              <a:rPr lang="en-US" dirty="0"/>
              <a:t>This objective function is linear to α, </a:t>
            </a:r>
            <a:endParaRPr lang="en-US" dirty="0" smtClean="0"/>
          </a:p>
          <a:p>
            <a:r>
              <a:rPr lang="en-US" dirty="0" smtClean="0"/>
              <a:t>and </a:t>
            </a:r>
            <a:r>
              <a:rPr lang="en-US" dirty="0"/>
              <a:t>thus can be solved efficiently with </a:t>
            </a:r>
            <a:endParaRPr lang="en-US" dirty="0" smtClean="0"/>
          </a:p>
          <a:p>
            <a:r>
              <a:rPr lang="en-US" dirty="0" smtClean="0"/>
              <a:t>a </a:t>
            </a:r>
            <a:r>
              <a:rPr lang="en-US" dirty="0"/>
              <a:t>linear programming algorithm.</a:t>
            </a:r>
          </a:p>
        </p:txBody>
      </p:sp>
    </p:spTree>
    <p:extLst>
      <p:ext uri="{BB962C8B-B14F-4D97-AF65-F5344CB8AC3E}">
        <p14:creationId xmlns:p14="http://schemas.microsoft.com/office/powerpoint/2010/main" val="124379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K-means Encoding vs. C-SVDD Encoding</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21" y="1720754"/>
            <a:ext cx="8953379" cy="445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37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8913959"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166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Encoding Feature Maps with SIFT Representation</a:t>
            </a:r>
          </a:p>
        </p:txBody>
      </p:sp>
      <p:sp>
        <p:nvSpPr>
          <p:cNvPr id="3" name="Content Placeholder 2"/>
          <p:cNvSpPr>
            <a:spLocks noGrp="1"/>
          </p:cNvSpPr>
          <p:nvPr>
            <p:ph idx="1"/>
          </p:nvPr>
        </p:nvSpPr>
        <p:spPr/>
        <p:txBody>
          <a:bodyPr>
            <a:normAutofit fontScale="92500" lnSpcReduction="20000"/>
          </a:bodyPr>
          <a:lstStyle/>
          <a:p>
            <a:r>
              <a:rPr lang="en-US" dirty="0"/>
              <a:t>SIFT is a widely used descriptor in computer vision and is helpful to suppress the noise and improve the invariant properties of the final feature </a:t>
            </a:r>
            <a:r>
              <a:rPr lang="en-US" dirty="0" smtClean="0"/>
              <a:t>representation</a:t>
            </a:r>
            <a:endParaRPr lang="en-US" dirty="0"/>
          </a:p>
          <a:p>
            <a:r>
              <a:rPr lang="en-US" dirty="0"/>
              <a:t>one problem of SIFT-based representation is </a:t>
            </a:r>
            <a:r>
              <a:rPr lang="en-US" dirty="0" smtClean="0"/>
              <a:t>its </a:t>
            </a:r>
            <a:r>
              <a:rPr lang="en-US" dirty="0"/>
              <a:t>high </a:t>
            </a:r>
            <a:r>
              <a:rPr lang="en-US" dirty="0" smtClean="0"/>
              <a:t>dimensionality</a:t>
            </a:r>
          </a:p>
          <a:p>
            <a:r>
              <a:rPr lang="en-US" dirty="0" smtClean="0"/>
              <a:t>For </a:t>
            </a:r>
            <a:r>
              <a:rPr lang="en-US" dirty="0"/>
              <a:t>example, if we extract 128 dimensional SIFT-descriptors densely in 250 feature maps with the size of 23 × 23 in pixel, the dimension of the obtained representation vector will be as high as over 16M (250 × 23 × 23 × 128 = 16, 928, 000</a:t>
            </a:r>
            <a:r>
              <a:rPr lang="en-US" dirty="0" smtClean="0"/>
              <a:t>)</a:t>
            </a:r>
            <a:endParaRPr lang="en-US" dirty="0"/>
          </a:p>
        </p:txBody>
      </p:sp>
    </p:spTree>
    <p:extLst>
      <p:ext uri="{BB962C8B-B14F-4D97-AF65-F5344CB8AC3E}">
        <p14:creationId xmlns:p14="http://schemas.microsoft.com/office/powerpoint/2010/main" val="12695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t>I. INTRODUCTION</a:t>
            </a:r>
          </a:p>
        </p:txBody>
      </p:sp>
      <p:sp>
        <p:nvSpPr>
          <p:cNvPr id="3" name="Content Placeholder 2"/>
          <p:cNvSpPr>
            <a:spLocks noGrp="1"/>
          </p:cNvSpPr>
          <p:nvPr>
            <p:ph idx="1"/>
          </p:nvPr>
        </p:nvSpPr>
        <p:spPr>
          <a:xfrm>
            <a:off x="152400" y="1066800"/>
            <a:ext cx="8839200" cy="5715000"/>
          </a:xfrm>
        </p:spPr>
        <p:txBody>
          <a:bodyPr>
            <a:normAutofit fontScale="92500" lnSpcReduction="10000"/>
          </a:bodyPr>
          <a:lstStyle/>
          <a:p>
            <a:r>
              <a:rPr lang="en-US" dirty="0"/>
              <a:t>Learning good feature representation from unlabeled data is the key to make progress in recognition and classification </a:t>
            </a:r>
            <a:r>
              <a:rPr lang="en-US" dirty="0" smtClean="0"/>
              <a:t>tasks</a:t>
            </a:r>
          </a:p>
          <a:p>
            <a:r>
              <a:rPr lang="en-US" altLang="zh-CN" dirty="0" smtClean="0"/>
              <a:t>A </a:t>
            </a:r>
            <a:r>
              <a:rPr lang="en-US" dirty="0" smtClean="0"/>
              <a:t>representative </a:t>
            </a:r>
            <a:r>
              <a:rPr lang="en-US" dirty="0"/>
              <a:t>method </a:t>
            </a:r>
            <a:r>
              <a:rPr lang="en-US" dirty="0" smtClean="0"/>
              <a:t>is </a:t>
            </a:r>
            <a:r>
              <a:rPr lang="en-US" dirty="0"/>
              <a:t>the deep learning (DL) </a:t>
            </a:r>
            <a:endParaRPr lang="en-US" dirty="0" smtClean="0"/>
          </a:p>
          <a:p>
            <a:r>
              <a:rPr lang="en-US" dirty="0" smtClean="0"/>
              <a:t>goal </a:t>
            </a:r>
            <a:r>
              <a:rPr lang="en-US" dirty="0"/>
              <a:t>to learn multiple layers of abstract representations from </a:t>
            </a:r>
            <a:r>
              <a:rPr lang="en-US" dirty="0" smtClean="0"/>
              <a:t>data</a:t>
            </a:r>
          </a:p>
          <a:p>
            <a:r>
              <a:rPr lang="en-US" dirty="0" smtClean="0"/>
              <a:t>one </a:t>
            </a:r>
            <a:r>
              <a:rPr lang="en-US" dirty="0"/>
              <a:t>typical DL method is </a:t>
            </a:r>
            <a:r>
              <a:rPr lang="en-US" dirty="0" smtClean="0"/>
              <a:t>convolutional </a:t>
            </a:r>
            <a:r>
              <a:rPr lang="en-US" dirty="0"/>
              <a:t>neural </a:t>
            </a:r>
            <a:r>
              <a:rPr lang="en-US" dirty="0" smtClean="0"/>
              <a:t>network (</a:t>
            </a:r>
            <a:r>
              <a:rPr lang="en-US" dirty="0" err="1" smtClean="0"/>
              <a:t>ConvNet</a:t>
            </a:r>
            <a:r>
              <a:rPr lang="en-US" dirty="0" smtClean="0"/>
              <a:t>) </a:t>
            </a:r>
          </a:p>
          <a:p>
            <a:pPr lvl="1"/>
            <a:r>
              <a:rPr lang="en-US" dirty="0" smtClean="0"/>
              <a:t>consists </a:t>
            </a:r>
            <a:r>
              <a:rPr lang="en-US" dirty="0"/>
              <a:t>of multiple trainable stages stacked on top of each other, followed by a supervised classifier </a:t>
            </a:r>
            <a:endParaRPr lang="en-US" dirty="0" smtClean="0"/>
          </a:p>
          <a:p>
            <a:pPr lvl="1"/>
            <a:r>
              <a:rPr lang="en-US" dirty="0" smtClean="0"/>
              <a:t>Many </a:t>
            </a:r>
            <a:r>
              <a:rPr lang="en-US" dirty="0"/>
              <a:t>variations of </a:t>
            </a:r>
            <a:r>
              <a:rPr lang="en-US" dirty="0" err="1"/>
              <a:t>ConvNet</a:t>
            </a:r>
            <a:r>
              <a:rPr lang="en-US" dirty="0"/>
              <a:t> network have been proposed </a:t>
            </a:r>
            <a:r>
              <a:rPr lang="en-US" dirty="0" smtClean="0"/>
              <a:t>for </a:t>
            </a:r>
            <a:r>
              <a:rPr lang="en-US" dirty="0"/>
              <a:t>different vision tasks </a:t>
            </a:r>
            <a:r>
              <a:rPr lang="en-US" dirty="0" smtClean="0"/>
              <a:t>with </a:t>
            </a:r>
            <a:r>
              <a:rPr lang="en-US" dirty="0"/>
              <a:t>great </a:t>
            </a:r>
            <a:r>
              <a:rPr lang="en-US" dirty="0" smtClean="0"/>
              <a:t>success</a:t>
            </a:r>
            <a:endParaRPr lang="en-US" dirty="0"/>
          </a:p>
        </p:txBody>
      </p:sp>
    </p:spTree>
    <p:extLst>
      <p:ext uri="{BB962C8B-B14F-4D97-AF65-F5344CB8AC3E}">
        <p14:creationId xmlns:p14="http://schemas.microsoft.com/office/powerpoint/2010/main" val="2027416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divide each feature map into m × m </a:t>
            </a:r>
            <a:r>
              <a:rPr lang="en-US" dirty="0" smtClean="0"/>
              <a:t>blocks</a:t>
            </a:r>
          </a:p>
          <a:p>
            <a:r>
              <a:rPr lang="en-US" dirty="0" smtClean="0"/>
              <a:t>extract </a:t>
            </a:r>
            <a:r>
              <a:rPr lang="en-US" dirty="0"/>
              <a:t>an 8-bit gradient histogram from each block in the same way as SIFT </a:t>
            </a:r>
            <a:r>
              <a:rPr lang="en-US" dirty="0" smtClean="0"/>
              <a:t>does</a:t>
            </a:r>
          </a:p>
          <a:p>
            <a:r>
              <a:rPr lang="en-US" dirty="0" smtClean="0"/>
              <a:t>This </a:t>
            </a:r>
            <a:r>
              <a:rPr lang="en-US" dirty="0"/>
              <a:t>results in a feature representation with dimension of m × m × 8 for each </a:t>
            </a:r>
            <a:r>
              <a:rPr lang="en-US" dirty="0" smtClean="0"/>
              <a:t>map</a:t>
            </a:r>
          </a:p>
          <a:p>
            <a:r>
              <a:rPr lang="en-US" dirty="0" smtClean="0"/>
              <a:t>significantly </a:t>
            </a:r>
            <a:r>
              <a:rPr lang="en-US" dirty="0"/>
              <a:t>reducing the dimensionality while preserving rich information for the subsequent task of pattern </a:t>
            </a:r>
            <a:r>
              <a:rPr lang="en-US" dirty="0" smtClean="0"/>
              <a:t>classification</a:t>
            </a:r>
            <a:endParaRPr lang="en-US" dirty="0"/>
          </a:p>
        </p:txBody>
      </p:sp>
    </p:spTree>
    <p:extLst>
      <p:ext uri="{BB962C8B-B14F-4D97-AF65-F5344CB8AC3E}">
        <p14:creationId xmlns:p14="http://schemas.microsoft.com/office/powerpoint/2010/main" val="3449443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Multi-scale Receptive Field Voting</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exploit multi-scale information for better feature </a:t>
            </a:r>
            <a:r>
              <a:rPr lang="en-US" dirty="0" smtClean="0"/>
              <a:t>learning</a:t>
            </a:r>
            <a:endParaRPr lang="en-US" dirty="0"/>
          </a:p>
          <a:p>
            <a:r>
              <a:rPr lang="en-US" dirty="0"/>
              <a:t>A multi-scale method is a way to describe the objects of interest in different sizes </a:t>
            </a:r>
            <a:r>
              <a:rPr lang="en-US" dirty="0" smtClean="0"/>
              <a:t>of context</a:t>
            </a:r>
          </a:p>
          <a:p>
            <a:r>
              <a:rPr lang="en-US" dirty="0" smtClean="0"/>
              <a:t>patches </a:t>
            </a:r>
            <a:r>
              <a:rPr lang="en-US" dirty="0"/>
              <a:t>of a fixed size can seldom characterize an object well - actually they can only capture local appearance information limited in that </a:t>
            </a:r>
            <a:r>
              <a:rPr lang="en-US" dirty="0" smtClean="0"/>
              <a:t>size</a:t>
            </a:r>
          </a:p>
          <a:p>
            <a:r>
              <a:rPr lang="en-US" dirty="0"/>
              <a:t>information </a:t>
            </a:r>
            <a:r>
              <a:rPr lang="en-US" dirty="0" smtClean="0"/>
              <a:t>at </a:t>
            </a:r>
            <a:r>
              <a:rPr lang="en-US" dirty="0"/>
              <a:t>different levels is valuable in that they are not only discriminative by itself but complementary to each other as well</a:t>
            </a:r>
          </a:p>
        </p:txBody>
      </p:sp>
    </p:spTree>
    <p:extLst>
      <p:ext uri="{BB962C8B-B14F-4D97-AF65-F5344CB8AC3E}">
        <p14:creationId xmlns:p14="http://schemas.microsoft.com/office/powerpoint/2010/main" val="124138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naive </a:t>
            </a:r>
            <a:r>
              <a:rPr lang="en-US" dirty="0"/>
              <a:t>way to obtain multi-scale information by using receptive fields of different </a:t>
            </a:r>
            <a:r>
              <a:rPr lang="en-US" dirty="0" smtClean="0"/>
              <a:t>sizes</a:t>
            </a:r>
          </a:p>
          <a:p>
            <a:r>
              <a:rPr lang="en-US" dirty="0"/>
              <a:t>fetch patches with S</a:t>
            </a:r>
            <a:r>
              <a:rPr lang="en-US" sz="2000" dirty="0"/>
              <a:t>i</a:t>
            </a:r>
            <a:r>
              <a:rPr lang="en-US" dirty="0"/>
              <a:t> × S</a:t>
            </a:r>
            <a:r>
              <a:rPr lang="en-US" sz="2000" dirty="0"/>
              <a:t>i</a:t>
            </a:r>
            <a:r>
              <a:rPr lang="en-US" dirty="0"/>
              <a:t> , </a:t>
            </a:r>
            <a:r>
              <a:rPr lang="en-US" dirty="0" err="1"/>
              <a:t>i</a:t>
            </a:r>
            <a:r>
              <a:rPr lang="en-US" dirty="0"/>
              <a:t> = 1, 2, 3 squares in size from training images and use these to train dictionary atoms with corresponding size through K-means</a:t>
            </a:r>
          </a:p>
        </p:txBody>
      </p:sp>
    </p:spTree>
    <p:extLst>
      <p:ext uri="{BB962C8B-B14F-4D97-AF65-F5344CB8AC3E}">
        <p14:creationId xmlns:p14="http://schemas.microsoft.com/office/powerpoint/2010/main" val="2676038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a:t>
            </a:r>
            <a:r>
              <a:rPr lang="en-US" dirty="0"/>
              <a:t>extractors </a:t>
            </a:r>
            <a:r>
              <a:rPr lang="en-US" dirty="0" smtClean="0"/>
              <a:t>similar </a:t>
            </a:r>
            <a:r>
              <a:rPr lang="en-US" dirty="0"/>
              <a:t>to those </a:t>
            </a:r>
            <a:r>
              <a:rPr lang="en-US" dirty="0" smtClean="0"/>
              <a:t>using </a:t>
            </a:r>
            <a:r>
              <a:rPr lang="en-US" dirty="0"/>
              <a:t>a typical </a:t>
            </a:r>
            <a:r>
              <a:rPr lang="en-US" dirty="0" err="1"/>
              <a:t>ConvNet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At </a:t>
            </a:r>
            <a:r>
              <a:rPr lang="en-US" dirty="0"/>
              <a:t>each scale </a:t>
            </a:r>
            <a:r>
              <a:rPr lang="en-US" dirty="0" smtClean="0"/>
              <a:t>train </a:t>
            </a:r>
            <a:r>
              <a:rPr lang="en-US" dirty="0"/>
              <a:t>several networks with different pooling </a:t>
            </a:r>
            <a:r>
              <a:rPr lang="en-US" dirty="0" smtClean="0"/>
              <a:t>size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81200"/>
            <a:ext cx="899159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773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t>
            </a:r>
            <a:r>
              <a:rPr lang="en-US" dirty="0" smtClean="0"/>
              <a:t>lassification</a:t>
            </a:r>
            <a:endParaRPr lang="en-US" dirty="0"/>
          </a:p>
        </p:txBody>
      </p:sp>
      <p:sp>
        <p:nvSpPr>
          <p:cNvPr id="3" name="Content Placeholder 2"/>
          <p:cNvSpPr>
            <a:spLocks noGrp="1"/>
          </p:cNvSpPr>
          <p:nvPr>
            <p:ph idx="1"/>
          </p:nvPr>
        </p:nvSpPr>
        <p:spPr/>
        <p:txBody>
          <a:bodyPr/>
          <a:lstStyle/>
          <a:p>
            <a:r>
              <a:rPr lang="en-US" dirty="0"/>
              <a:t>train a separate classifier on the output layer of the corresponding network (view) according to different receptive sizes and different pooling </a:t>
            </a:r>
            <a:r>
              <a:rPr lang="en-US" dirty="0" smtClean="0"/>
              <a:t>sizes</a:t>
            </a:r>
          </a:p>
          <a:p>
            <a:r>
              <a:rPr lang="en-US" dirty="0" smtClean="0"/>
              <a:t> </a:t>
            </a:r>
            <a:r>
              <a:rPr lang="en-US" dirty="0"/>
              <a:t>then combine them under a boosting framework</a:t>
            </a:r>
          </a:p>
        </p:txBody>
      </p:sp>
    </p:spTree>
    <p:extLst>
      <p:ext uri="{BB962C8B-B14F-4D97-AF65-F5344CB8AC3E}">
        <p14:creationId xmlns:p14="http://schemas.microsoft.com/office/powerpoint/2010/main" val="37015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assume </a:t>
            </a:r>
            <a:r>
              <a:rPr lang="en-US" dirty="0" smtClean="0"/>
              <a:t>the </a:t>
            </a:r>
            <a:r>
              <a:rPr lang="en-US" dirty="0"/>
              <a:t>total number of categories is C, and we have M scales (with K different number of pooling sizes for each scale), then we have to learn M × K × C output </a:t>
            </a:r>
            <a:r>
              <a:rPr lang="en-US" dirty="0" smtClean="0"/>
              <a:t>nodes</a:t>
            </a:r>
          </a:p>
          <a:p>
            <a:r>
              <a:rPr lang="en-US" dirty="0" smtClean="0"/>
              <a:t>These </a:t>
            </a:r>
            <a:r>
              <a:rPr lang="en-US" dirty="0"/>
              <a:t>nodes are corresponding to M × K multi-class classifiers. </a:t>
            </a:r>
            <a:endParaRPr lang="en-US" dirty="0" smtClean="0"/>
          </a:p>
          <a:p>
            <a:r>
              <a:rPr lang="en-US" dirty="0" smtClean="0"/>
              <a:t>Let </a:t>
            </a:r>
            <a:r>
              <a:rPr lang="en-US" dirty="0"/>
              <a:t>us denote the parameter of the t− </a:t>
            </a:r>
            <a:r>
              <a:rPr lang="en-US" dirty="0" err="1"/>
              <a:t>th</a:t>
            </a:r>
            <a:r>
              <a:rPr lang="en-US" dirty="0"/>
              <a:t> classifier </a:t>
            </a:r>
            <a:r>
              <a:rPr lang="en-US" dirty="0" err="1"/>
              <a:t>θ</a:t>
            </a:r>
            <a:r>
              <a:rPr lang="en-US" sz="3100" baseline="-25000" dirty="0" err="1"/>
              <a:t>t</a:t>
            </a:r>
            <a:r>
              <a:rPr lang="en-US" dirty="0"/>
              <a:t> ∈ R</a:t>
            </a:r>
            <a:r>
              <a:rPr lang="en-US" sz="2600" baseline="30000" dirty="0"/>
              <a:t>D×C </a:t>
            </a:r>
            <a:r>
              <a:rPr lang="en-US" dirty="0"/>
              <a:t>(D is the dimension of feature representation) as </a:t>
            </a:r>
            <a:r>
              <a:rPr lang="en-US" dirty="0" err="1"/>
              <a:t>θ</a:t>
            </a:r>
            <a:r>
              <a:rPr lang="en-US" sz="3100" baseline="-25000" dirty="0" err="1"/>
              <a:t>t</a:t>
            </a:r>
            <a:r>
              <a:rPr lang="en-US" dirty="0"/>
              <a:t> = [w</a:t>
            </a:r>
            <a:r>
              <a:rPr lang="en-US" sz="3100" baseline="-25000" dirty="0"/>
              <a:t>t</a:t>
            </a:r>
            <a:r>
              <a:rPr lang="en-US" baseline="-25000" dirty="0"/>
              <a:t>1</a:t>
            </a:r>
            <a:r>
              <a:rPr lang="en-US" dirty="0"/>
              <a:t>, w</a:t>
            </a:r>
            <a:r>
              <a:rPr lang="en-US" sz="3100" baseline="-25000" dirty="0"/>
              <a:t>t</a:t>
            </a:r>
            <a:r>
              <a:rPr lang="en-US" baseline="-25000" dirty="0"/>
              <a:t>2</a:t>
            </a:r>
            <a:r>
              <a:rPr lang="en-US" dirty="0"/>
              <a:t>, ..., </a:t>
            </a:r>
            <a:r>
              <a:rPr lang="en-US" dirty="0" err="1"/>
              <a:t>w</a:t>
            </a:r>
            <a:r>
              <a:rPr lang="en-US" sz="3100" baseline="-25000" dirty="0" err="1"/>
              <a:t>t</a:t>
            </a:r>
            <a:r>
              <a:rPr lang="en-US" baseline="-25000" dirty="0" err="1"/>
              <a:t>C</a:t>
            </a:r>
            <a:r>
              <a:rPr lang="en-US" dirty="0"/>
              <a:t> ], where </a:t>
            </a:r>
            <a:r>
              <a:rPr lang="en-US" dirty="0" err="1"/>
              <a:t>w</a:t>
            </a:r>
            <a:r>
              <a:rPr lang="en-US" sz="3100" baseline="-25000" dirty="0" err="1"/>
              <a:t>tk</a:t>
            </a:r>
            <a:r>
              <a:rPr lang="en-US" dirty="0"/>
              <a:t> is the weight vector for the k-</a:t>
            </a:r>
            <a:r>
              <a:rPr lang="en-US" dirty="0" err="1"/>
              <a:t>th</a:t>
            </a:r>
            <a:r>
              <a:rPr lang="en-US" dirty="0"/>
              <a:t> category. We first train these parameters using a series of one-versus-rest L2-SVM classifiers, and then normalize the outputs of each classifier using a soft max function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257800"/>
            <a:ext cx="24955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135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30" y="1970087"/>
            <a:ext cx="6175740" cy="378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36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96900" y="2382838"/>
            <a:ext cx="7772400" cy="1470025"/>
          </a:xfrm>
        </p:spPr>
        <p:txBody>
          <a:bodyPr anchor="ctr"/>
          <a:lstStyle/>
          <a:p>
            <a:r>
              <a:rPr lang="zh-CN" altLang="en-US" sz="4400"/>
              <a:t>Experiments and Analysis</a:t>
            </a:r>
            <a:endParaRPr lang="en-US" altLang="en-US" sz="4400"/>
          </a:p>
        </p:txBody>
      </p:sp>
    </p:spTree>
    <p:extLst>
      <p:ext uri="{BB962C8B-B14F-4D97-AF65-F5344CB8AC3E}">
        <p14:creationId xmlns:p14="http://schemas.microsoft.com/office/powerpoint/2010/main" val="242400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CN" altLang="en-US"/>
              <a:t>Datasets</a:t>
            </a:r>
            <a:endParaRPr lang="en-US" altLang="en-US"/>
          </a:p>
        </p:txBody>
      </p:sp>
      <p:sp>
        <p:nvSpPr>
          <p:cNvPr id="4099" name="Rectangle 3"/>
          <p:cNvSpPr>
            <a:spLocks noGrp="1" noChangeArrowheads="1"/>
          </p:cNvSpPr>
          <p:nvPr>
            <p:ph type="body" idx="1"/>
          </p:nvPr>
        </p:nvSpPr>
        <p:spPr>
          <a:xfrm>
            <a:off x="457200" y="1417638"/>
            <a:ext cx="8229600" cy="4132262"/>
          </a:xfrm>
        </p:spPr>
        <p:txBody>
          <a:bodyPr/>
          <a:lstStyle/>
          <a:p>
            <a:r>
              <a:rPr lang="zh-CN" altLang="en-US" sz="2800"/>
              <a:t>4 object datasets</a:t>
            </a:r>
          </a:p>
          <a:p>
            <a:pPr marL="0" indent="0">
              <a:buFont typeface="Arial" panose="020B0604020202020204" pitchFamily="34" charset="0"/>
              <a:buNone/>
            </a:pPr>
            <a:r>
              <a:rPr lang="zh-CN" altLang="en-US" sz="2800"/>
              <a:t>    MINST, NORB, CIFAR-10, STL-10</a:t>
            </a:r>
          </a:p>
          <a:p>
            <a:r>
              <a:rPr lang="zh-CN" altLang="en-US" sz="2800"/>
              <a:t>MINST: popularly used in pattern recognition</a:t>
            </a:r>
          </a:p>
          <a:p>
            <a:r>
              <a:rPr lang="zh-CN" altLang="en-US" sz="2800"/>
              <a:t>NORB: used to evaluate the scalability of many learning algorithms</a:t>
            </a:r>
          </a:p>
          <a:p>
            <a:r>
              <a:rPr lang="zh-CN" altLang="en-US" sz="2800"/>
              <a:t>CIFAR-10: much noisy background</a:t>
            </a:r>
          </a:p>
          <a:p>
            <a:r>
              <a:rPr lang="zh-CN" altLang="en-US" sz="2800"/>
              <a:t>STL-10: popularly used to evaluate the algorithms of unsupervised learning</a:t>
            </a:r>
          </a:p>
          <a:p>
            <a:endParaRPr lang="zh-CN" altLang="en-US" sz="2800"/>
          </a:p>
          <a:p>
            <a:pPr marL="0" indent="0">
              <a:buFont typeface="Arial" panose="020B0604020202020204" pitchFamily="34" charset="0"/>
              <a:buNone/>
            </a:pPr>
            <a:endParaRPr lang="zh-CN" altLang="en-US" sz="2800"/>
          </a:p>
          <a:p>
            <a:pPr marL="0" indent="0">
              <a:buFont typeface="Arial" panose="020B0604020202020204" pitchFamily="34" charset="0"/>
              <a:buNone/>
            </a:pPr>
            <a:endParaRPr lang="zh-CN" altLang="en-US" sz="2800"/>
          </a:p>
          <a:p>
            <a:pPr marL="0" indent="0">
              <a:buFont typeface="Arial" panose="020B0604020202020204" pitchFamily="34" charset="0"/>
              <a:buNone/>
            </a:pPr>
            <a:endParaRPr lang="zh-CN" altLang="en-US" sz="2800"/>
          </a:p>
          <a:p>
            <a:pPr marL="0" indent="0">
              <a:buFont typeface="Wingdings" panose="05000000000000000000" pitchFamily="2" charset="2"/>
              <a:buNone/>
            </a:pPr>
            <a:endParaRPr lang="zh-CN" altLang="en-US" sz="2800"/>
          </a:p>
          <a:p>
            <a:pPr marL="0" indent="0">
              <a:buFontTx/>
              <a:buNone/>
            </a:pPr>
            <a:endParaRPr lang="en-US" altLang="en-US" sz="2800"/>
          </a:p>
        </p:txBody>
      </p:sp>
    </p:spTree>
    <p:extLst>
      <p:ext uri="{BB962C8B-B14F-4D97-AF65-F5344CB8AC3E}">
        <p14:creationId xmlns:p14="http://schemas.microsoft.com/office/powerpoint/2010/main" val="4059959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a:t>Experiment Settings</a:t>
            </a:r>
            <a:endParaRPr lang="en-US" altLang="en-US"/>
          </a:p>
        </p:txBody>
      </p:sp>
      <p:sp>
        <p:nvSpPr>
          <p:cNvPr id="5123" name="Rectangle 3"/>
          <p:cNvSpPr>
            <a:spLocks noGrp="1" noChangeArrowheads="1"/>
          </p:cNvSpPr>
          <p:nvPr>
            <p:ph type="body" idx="1"/>
          </p:nvPr>
        </p:nvSpPr>
        <p:spPr/>
        <p:txBody>
          <a:bodyPr/>
          <a:lstStyle/>
          <a:p>
            <a:r>
              <a:rPr lang="zh-CN" altLang="en-US" sz="2400">
                <a:sym typeface="Microsoft YaHei" panose="020B0503020204020204" pitchFamily="34" charset="-122"/>
              </a:rPr>
              <a:t>Whiten Preprocess</a:t>
            </a:r>
          </a:p>
          <a:p>
            <a:pPr marL="971550" lvl="1" indent="-514350">
              <a:buFontTx/>
              <a:buAutoNum type="romanUcPeriod"/>
            </a:pPr>
            <a:r>
              <a:rPr lang="zh-CN" altLang="en-US" sz="2400">
                <a:sym typeface="Microsoft YaHei" panose="020B0503020204020204" pitchFamily="34" charset="-122"/>
              </a:rPr>
              <a:t>decorrelation transformation</a:t>
            </a:r>
          </a:p>
          <a:p>
            <a:pPr marL="0" indent="0">
              <a:buFontTx/>
              <a:buNone/>
            </a:pPr>
            <a:endParaRPr lang="zh-CN" altLang="en-US" sz="2400"/>
          </a:p>
          <a:p>
            <a:r>
              <a:rPr lang="zh-CN" altLang="en-US" sz="2400"/>
              <a:t>Common Parameters:</a:t>
            </a:r>
          </a:p>
          <a:p>
            <a:pPr marL="971550" lvl="1" indent="-514350">
              <a:buFontTx/>
              <a:buAutoNum type="romanUcPeriod"/>
            </a:pPr>
            <a:r>
              <a:rPr lang="zh-CN" altLang="en-US" sz="2400"/>
              <a:t>#clusters: &lt;=500</a:t>
            </a:r>
          </a:p>
          <a:p>
            <a:pPr marL="971550" lvl="1" indent="-514350">
              <a:buFontTx/>
              <a:buAutoNum type="romanUcPeriod"/>
            </a:pPr>
            <a:r>
              <a:rPr lang="zh-CN" altLang="en-US" sz="2400"/>
              <a:t>receptive field size: 5 x 5(default), 7 x 7, 9 x 9</a:t>
            </a:r>
          </a:p>
          <a:p>
            <a:pPr marL="971550" lvl="1" indent="-514350">
              <a:buFontTx/>
              <a:buAutoNum type="romanUcPeriod"/>
            </a:pPr>
            <a:r>
              <a:rPr lang="zh-CN" altLang="en-US" sz="2400"/>
              <a:t>average pooling size: 4 x 4, 1 x 1, 3 x 3</a:t>
            </a:r>
          </a:p>
          <a:p>
            <a:pPr marL="971550" lvl="1" indent="-514350">
              <a:buFontTx/>
              <a:buAutoNum type="romanUcPeriod"/>
            </a:pPr>
            <a:r>
              <a:rPr lang="zh-CN" altLang="en-US" sz="2400">
                <a:sym typeface="Microsoft YaHei" panose="020B0503020204020204" pitchFamily="34" charset="-122"/>
              </a:rPr>
              <a:t>λ of C-SVDD: 1(default), 0.005</a:t>
            </a:r>
          </a:p>
          <a:p>
            <a:endParaRPr lang="zh-CN" altLang="en-US" sz="2700">
              <a:sym typeface="Microsoft YaHei" panose="020B0503020204020204" pitchFamily="34" charset="-122"/>
            </a:endParaRPr>
          </a:p>
          <a:p>
            <a:pPr marL="0" indent="0">
              <a:buFontTx/>
              <a:buNone/>
            </a:pPr>
            <a:endParaRPr lang="zh-CN" altLang="en-US" sz="2400">
              <a:sym typeface="Microsoft YaHei" panose="020B0503020204020204" pitchFamily="34" charset="-122"/>
            </a:endParaRPr>
          </a:p>
          <a:p>
            <a:endParaRPr lang="zh-CN" altLang="en-US" sz="2400">
              <a:sym typeface="Microsoft YaHei" panose="020B0503020204020204" pitchFamily="34" charset="-122"/>
            </a:endParaRPr>
          </a:p>
          <a:p>
            <a:endParaRPr lang="en-US" altLang="en-US" sz="2400"/>
          </a:p>
        </p:txBody>
      </p:sp>
    </p:spTree>
    <p:extLst>
      <p:ext uri="{BB962C8B-B14F-4D97-AF65-F5344CB8AC3E}">
        <p14:creationId xmlns:p14="http://schemas.microsoft.com/office/powerpoint/2010/main" val="427921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609600"/>
          </a:xfrm>
        </p:spPr>
        <p:txBody>
          <a:bodyPr>
            <a:normAutofit fontScale="90000"/>
          </a:bodyPr>
          <a:lstStyle/>
          <a:p>
            <a:r>
              <a:rPr lang="en-US" dirty="0"/>
              <a:t>neural </a:t>
            </a:r>
            <a:r>
              <a:rPr lang="en-US" dirty="0" smtClean="0"/>
              <a:t>network Vs. single-layer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5583597"/>
              </p:ext>
            </p:extLst>
          </p:nvPr>
        </p:nvGraphicFramePr>
        <p:xfrm>
          <a:off x="0" y="762000"/>
          <a:ext cx="9144000" cy="5852160"/>
        </p:xfrm>
        <a:graphic>
          <a:graphicData uri="http://schemas.openxmlformats.org/drawingml/2006/table">
            <a:tbl>
              <a:tblPr firstRow="1" bandRow="1">
                <a:tableStyleId>{5C22544A-7EE6-4342-B048-85BDC9FD1C3A}</a:tableStyleId>
              </a:tblPr>
              <a:tblGrid>
                <a:gridCol w="1524000"/>
                <a:gridCol w="3202983"/>
                <a:gridCol w="4417017"/>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feature learning </a:t>
                      </a:r>
                    </a:p>
                    <a:p>
                      <a:endParaRPr lang="en-US" sz="2000" dirty="0"/>
                    </a:p>
                  </a:txBody>
                  <a:tcPr/>
                </a:tc>
                <a:tc>
                  <a:txBody>
                    <a:bodyPr/>
                    <a:lstStyle/>
                    <a:p>
                      <a:r>
                        <a:rPr lang="en-US" sz="2000" dirty="0" smtClean="0"/>
                        <a:t>neural network</a:t>
                      </a:r>
                      <a:endParaRPr lang="en-US" sz="2000" dirty="0"/>
                    </a:p>
                  </a:txBody>
                  <a:tcPr/>
                </a:tc>
                <a:tc>
                  <a:txBody>
                    <a:bodyPr/>
                    <a:lstStyle/>
                    <a:p>
                      <a:r>
                        <a:rPr lang="en-US" sz="2000" dirty="0" smtClean="0"/>
                        <a:t>single-layer (K-means)</a:t>
                      </a:r>
                      <a:endParaRPr lang="en-US" sz="2000" dirty="0"/>
                    </a:p>
                  </a:txBody>
                  <a:tcPr/>
                </a:tc>
              </a:tr>
              <a:tr h="1143000">
                <a:tc>
                  <a:txBody>
                    <a:bodyPr/>
                    <a:lstStyle/>
                    <a:p>
                      <a:r>
                        <a:rPr lang="en-US" sz="2000" dirty="0" smtClean="0"/>
                        <a:t>principle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one layer at a time on the lower level using unsupervised learning</a:t>
                      </a:r>
                    </a:p>
                    <a:p>
                      <a:endParaRPr lang="en-US" sz="2000" dirty="0"/>
                    </a:p>
                  </a:txBody>
                  <a:tcPr/>
                </a:tc>
                <a:tc>
                  <a:txBody>
                    <a:bodyPr/>
                    <a:lstStyle/>
                    <a:p>
                      <a:r>
                        <a:rPr lang="en-US" sz="2000" dirty="0" smtClean="0"/>
                        <a:t>map the input data into a feature representation by associating each data point to its nearest cluster center</a:t>
                      </a:r>
                    </a:p>
                  </a:txBody>
                  <a:tcPr/>
                </a:tc>
              </a:tr>
              <a:tr h="1097280">
                <a:tc>
                  <a:txBody>
                    <a:bodyPr/>
                    <a:lstStyle/>
                    <a:p>
                      <a:r>
                        <a:rPr lang="en-US" sz="2000" dirty="0" smtClean="0"/>
                        <a:t>performance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performance of single-layer learning has a big effect on the final representation</a:t>
                      </a:r>
                    </a:p>
                    <a:p>
                      <a:endParaRPr lang="en-US" sz="20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only one parameter (#</a:t>
                      </a:r>
                      <a:r>
                        <a:rPr lang="en-US" sz="2000" baseline="0" dirty="0" smtClean="0"/>
                        <a:t> of clusters</a:t>
                      </a:r>
                      <a:r>
                        <a:rPr lang="en-US" sz="200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very easy to use in practice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Coates et al. shows that it is capable to achieve superior performance compared to Neural network method</a:t>
                      </a:r>
                    </a:p>
                  </a:txBody>
                  <a:tcPr/>
                </a:tc>
              </a:tr>
              <a:tr h="1356360">
                <a:tc>
                  <a:txBody>
                    <a:bodyPr/>
                    <a:lstStyle/>
                    <a:p>
                      <a:r>
                        <a:rPr lang="en-US" sz="2000" dirty="0" smtClean="0"/>
                        <a:t>drawback</a:t>
                      </a:r>
                      <a:endParaRPr lang="en-US" sz="2000" dirty="0"/>
                    </a:p>
                  </a:txBody>
                  <a:tcPr/>
                </a:tc>
                <a:tc>
                  <a:txBody>
                    <a:bodyPr/>
                    <a:lstStyle/>
                    <a:p>
                      <a:r>
                        <a:rPr lang="en-US" sz="2000" dirty="0" smtClean="0"/>
                        <a:t>Neural network based single layer methods widely used </a:t>
                      </a:r>
                    </a:p>
                    <a:p>
                      <a:pPr marL="342900" lvl="0" indent="-342900">
                        <a:buFont typeface="Arial" panose="020B0604020202020204" pitchFamily="34" charset="0"/>
                        <a:buChar char="•"/>
                      </a:pPr>
                      <a:r>
                        <a:rPr lang="en-US" sz="2000" dirty="0" smtClean="0"/>
                        <a:t>have many parameters </a:t>
                      </a:r>
                    </a:p>
                    <a:p>
                      <a:pPr marL="342900" lvl="0" indent="-342900">
                        <a:buFont typeface="Arial" panose="020B0604020202020204" pitchFamily="34" charset="0"/>
                        <a:buChar char="•"/>
                      </a:pPr>
                      <a:r>
                        <a:rPr lang="en-US" sz="2000" dirty="0" smtClean="0"/>
                        <a:t>time consuming</a:t>
                      </a:r>
                      <a:endParaRPr lang="en-US" sz="2000" dirty="0"/>
                    </a:p>
                  </a:txBody>
                  <a:tcPr/>
                </a:tc>
                <a:tc>
                  <a:txBody>
                    <a:bodyPr/>
                    <a:lstStyle/>
                    <a:p>
                      <a:pPr marL="285750" lvl="0" indent="-285750">
                        <a:buFont typeface="Arial" panose="020B0604020202020204" pitchFamily="34" charset="0"/>
                        <a:buChar char="•"/>
                      </a:pPr>
                      <a:r>
                        <a:rPr lang="en-US" sz="2000" dirty="0" smtClean="0"/>
                        <a:t>too terse</a:t>
                      </a:r>
                    </a:p>
                    <a:p>
                      <a:pPr marL="285750" lvl="0" indent="-285750">
                        <a:buFont typeface="Arial" panose="020B0604020202020204" pitchFamily="34" charset="0"/>
                        <a:buChar char="•"/>
                      </a:pPr>
                      <a:r>
                        <a:rPr lang="en-US" sz="2000" dirty="0" smtClean="0"/>
                        <a:t>no consider</a:t>
                      </a:r>
                      <a:r>
                        <a:rPr lang="en-US" sz="2000" baseline="0" dirty="0" smtClean="0"/>
                        <a:t> </a:t>
                      </a:r>
                      <a:r>
                        <a:rPr lang="en-US" sz="2000" dirty="0" smtClean="0"/>
                        <a:t>the non-uniform distribution of cluster size </a:t>
                      </a:r>
                    </a:p>
                    <a:p>
                      <a:pPr marL="285750" lvl="0" indent="-285750">
                        <a:buFont typeface="Arial" panose="020B0604020202020204" pitchFamily="34" charset="0"/>
                        <a:buChar char="•"/>
                      </a:pPr>
                      <a:r>
                        <a:rPr lang="en-US" sz="2000" dirty="0" smtClean="0"/>
                        <a:t>clusters containing more data likely with higher influential power </a:t>
                      </a:r>
                    </a:p>
                    <a:p>
                      <a:pPr marL="285750" lvl="0" indent="-285750">
                        <a:buFont typeface="Arial" panose="020B0604020202020204" pitchFamily="34" charset="0"/>
                        <a:buChar char="•"/>
                      </a:pPr>
                      <a:r>
                        <a:rPr lang="en-US" sz="2000" dirty="0" smtClean="0"/>
                        <a:t>not robust against the noise/outliers</a:t>
                      </a:r>
                      <a:endParaRPr lang="en-US" sz="2000" dirty="0"/>
                    </a:p>
                  </a:txBody>
                  <a:tcPr/>
                </a:tc>
              </a:tr>
            </a:tbl>
          </a:graphicData>
        </a:graphic>
      </p:graphicFrame>
    </p:spTree>
    <p:extLst>
      <p:ext uri="{BB962C8B-B14F-4D97-AF65-F5344CB8AC3E}">
        <p14:creationId xmlns:p14="http://schemas.microsoft.com/office/powerpoint/2010/main" val="3812082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a:t>Experiment Settings continued</a:t>
            </a:r>
          </a:p>
        </p:txBody>
      </p:sp>
      <p:sp>
        <p:nvSpPr>
          <p:cNvPr id="6147" name="Rectangle 3"/>
          <p:cNvSpPr>
            <a:spLocks noGrp="1" noChangeArrowheads="1"/>
          </p:cNvSpPr>
          <p:nvPr>
            <p:ph type="body" idx="1"/>
          </p:nvPr>
        </p:nvSpPr>
        <p:spPr/>
        <p:txBody>
          <a:bodyPr/>
          <a:lstStyle/>
          <a:p>
            <a:pPr>
              <a:lnSpc>
                <a:spcPct val="90000"/>
              </a:lnSpc>
            </a:pPr>
            <a:r>
              <a:rPr lang="zh-CN" altLang="en-US" sz="2400"/>
              <a:t>K-means:</a:t>
            </a:r>
          </a:p>
          <a:p>
            <a:pPr marL="914400" lvl="1" indent="-457200">
              <a:lnSpc>
                <a:spcPct val="90000"/>
              </a:lnSpc>
              <a:buFontTx/>
              <a:buAutoNum type="romanUcPeriod"/>
            </a:pPr>
            <a:r>
              <a:rPr lang="zh-CN" altLang="en-US" sz="2100"/>
              <a:t>"triangle" encoding method as baseline with K-means encoding</a:t>
            </a:r>
          </a:p>
          <a:p>
            <a:pPr>
              <a:lnSpc>
                <a:spcPct val="90000"/>
              </a:lnSpc>
            </a:pPr>
            <a:r>
              <a:rPr lang="zh-CN" altLang="en-US" sz="2400"/>
              <a:t>C-SVDD:</a:t>
            </a:r>
          </a:p>
          <a:p>
            <a:pPr marL="914400" lvl="1" indent="-457200">
              <a:lnSpc>
                <a:spcPct val="90000"/>
              </a:lnSpc>
              <a:buFontTx/>
              <a:buAutoNum type="romanUcPeriod"/>
            </a:pPr>
            <a:r>
              <a:rPr lang="zh-CN" altLang="en-US" sz="2100"/>
              <a:t>"triangle" encoding method as baseline with C-SVDD encoding</a:t>
            </a:r>
          </a:p>
          <a:p>
            <a:pPr>
              <a:lnSpc>
                <a:spcPct val="90000"/>
              </a:lnSpc>
            </a:pPr>
            <a:r>
              <a:rPr lang="zh-CN" altLang="en-US" sz="2400"/>
              <a:t>C-SVDDNet:</a:t>
            </a:r>
          </a:p>
          <a:p>
            <a:pPr marL="914400" lvl="1" indent="-457200">
              <a:lnSpc>
                <a:spcPct val="90000"/>
              </a:lnSpc>
              <a:buFontTx/>
              <a:buAutoNum type="romanUcPeriod"/>
            </a:pPr>
            <a:r>
              <a:rPr lang="zh-CN" altLang="en-US" sz="2100"/>
              <a:t>C-SVDD + SIFT representation encoding</a:t>
            </a:r>
          </a:p>
          <a:p>
            <a:pPr>
              <a:lnSpc>
                <a:spcPct val="90000"/>
              </a:lnSpc>
            </a:pPr>
            <a:r>
              <a:rPr lang="zh-CN" altLang="en-US" sz="2400"/>
              <a:t>MSRV + C-SVDDNet:</a:t>
            </a:r>
          </a:p>
          <a:p>
            <a:pPr marL="914400" lvl="1" indent="-457200">
              <a:lnSpc>
                <a:spcPct val="90000"/>
              </a:lnSpc>
              <a:buFontTx/>
              <a:buAutoNum type="romanUcPeriod"/>
            </a:pPr>
            <a:r>
              <a:rPr lang="zh-CN" altLang="en-US" sz="2100"/>
              <a:t>multi-scale Receptive Field voting + C-SVDDNet</a:t>
            </a:r>
          </a:p>
          <a:p>
            <a:pPr>
              <a:lnSpc>
                <a:spcPct val="90000"/>
              </a:lnSpc>
            </a:pPr>
            <a:r>
              <a:rPr lang="zh-CN" altLang="en-US" sz="2400"/>
              <a:t>K-meansNet:</a:t>
            </a:r>
          </a:p>
          <a:p>
            <a:pPr marL="914400" lvl="1" indent="-457200">
              <a:lnSpc>
                <a:spcPct val="90000"/>
              </a:lnSpc>
              <a:buFontTx/>
              <a:buAutoNum type="romanUcPeriod"/>
            </a:pPr>
            <a:r>
              <a:rPr lang="zh-CN" altLang="en-US" sz="2100"/>
              <a:t>K-means + SIFT representation</a:t>
            </a:r>
            <a:endParaRPr lang="en-US" altLang="en-US" sz="2100"/>
          </a:p>
        </p:txBody>
      </p:sp>
    </p:spTree>
    <p:extLst>
      <p:ext uri="{BB962C8B-B14F-4D97-AF65-F5344CB8AC3E}">
        <p14:creationId xmlns:p14="http://schemas.microsoft.com/office/powerpoint/2010/main" val="3567917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75" y="2130425"/>
            <a:ext cx="8229600" cy="1143000"/>
          </a:xfrm>
        </p:spPr>
        <p:txBody>
          <a:bodyPr/>
          <a:lstStyle/>
          <a:p>
            <a:r>
              <a:rPr lang="zh-CN" altLang="en-US"/>
              <a:t>Experiment Results</a:t>
            </a:r>
            <a:endParaRPr lang="en-US" altLang="en-US"/>
          </a:p>
        </p:txBody>
      </p:sp>
    </p:spTree>
    <p:extLst>
      <p:ext uri="{BB962C8B-B14F-4D97-AF65-F5344CB8AC3E}">
        <p14:creationId xmlns:p14="http://schemas.microsoft.com/office/powerpoint/2010/main" val="2395107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a:t>1st Dataset</a:t>
            </a:r>
            <a:endParaRPr lang="en-US" altLang="en-US"/>
          </a:p>
        </p:txBody>
      </p:sp>
      <p:sp>
        <p:nvSpPr>
          <p:cNvPr id="8195" name="Rectangle 3"/>
          <p:cNvSpPr>
            <a:spLocks noGrp="1" noChangeArrowheads="1"/>
          </p:cNvSpPr>
          <p:nvPr>
            <p:ph type="body" idx="1"/>
          </p:nvPr>
        </p:nvSpPr>
        <p:spPr>
          <a:xfrm>
            <a:off x="457200" y="1600200"/>
            <a:ext cx="8229600" cy="952500"/>
          </a:xfrm>
        </p:spPr>
        <p:txBody>
          <a:bodyPr/>
          <a:lstStyle/>
          <a:p>
            <a:pPr>
              <a:lnSpc>
                <a:spcPct val="80000"/>
              </a:lnSpc>
            </a:pPr>
            <a:r>
              <a:rPr lang="zh-CN" altLang="en-US" sz="2400"/>
              <a:t>MINST</a:t>
            </a:r>
          </a:p>
          <a:p>
            <a:pPr marL="0" indent="0">
              <a:lnSpc>
                <a:spcPct val="80000"/>
              </a:lnSpc>
              <a:buFontTx/>
              <a:buNone/>
            </a:pPr>
            <a:r>
              <a:rPr lang="zh-CN" altLang="en-US" sz="1900"/>
              <a:t>	consists of grey valued images of handwritten digits between 0 and 9</a:t>
            </a:r>
            <a:endParaRPr lang="en-US" altLang="en-US" sz="1900"/>
          </a:p>
        </p:txBody>
      </p:sp>
      <p:pic>
        <p:nvPicPr>
          <p:cNvPr id="8196" name="Picture 4" descr="MI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2552700"/>
            <a:ext cx="36671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7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a:t>MINST </a:t>
            </a:r>
            <a:endParaRPr lang="en-US" altLang="en-US"/>
          </a:p>
        </p:txBody>
      </p:sp>
      <p:sp>
        <p:nvSpPr>
          <p:cNvPr id="9219" name="Rectangle 3"/>
          <p:cNvSpPr>
            <a:spLocks noGrp="1" noChangeArrowheads="1"/>
          </p:cNvSpPr>
          <p:nvPr>
            <p:ph type="body" idx="1"/>
          </p:nvPr>
        </p:nvSpPr>
        <p:spPr/>
        <p:txBody>
          <a:bodyPr/>
          <a:lstStyle/>
          <a:p>
            <a:pPr>
              <a:lnSpc>
                <a:spcPct val="80000"/>
              </a:lnSpc>
            </a:pPr>
            <a:r>
              <a:rPr lang="zh-CN" altLang="en-US" sz="2000"/>
              <a:t>Process stage:</a:t>
            </a:r>
            <a:endParaRPr lang="zh-CN" altLang="en-US" sz="1700"/>
          </a:p>
          <a:p>
            <a:pPr marL="971550" lvl="1" indent="-514350">
              <a:lnSpc>
                <a:spcPct val="80000"/>
              </a:lnSpc>
              <a:buFontTx/>
              <a:buAutoNum type="arabicPeriod"/>
            </a:pPr>
            <a:r>
              <a:rPr lang="zh-CN" altLang="en-US" sz="1700"/>
              <a:t>Size-normalized, centered into 28 x 28 pixel</a:t>
            </a:r>
          </a:p>
          <a:p>
            <a:pPr marL="971550" lvl="1" indent="-514350">
              <a:lnSpc>
                <a:spcPct val="80000"/>
              </a:lnSpc>
              <a:buFontTx/>
              <a:buAutoNum type="arabicPeriod"/>
            </a:pPr>
            <a:r>
              <a:rPr lang="zh-CN" altLang="en-US" sz="1700"/>
              <a:t>400 atoms for feature mapping</a:t>
            </a:r>
          </a:p>
          <a:p>
            <a:pPr marL="971550" lvl="1" indent="-514350">
              <a:lnSpc>
                <a:spcPct val="80000"/>
              </a:lnSpc>
              <a:buFontTx/>
              <a:buAutoNum type="arabicPeriod"/>
            </a:pPr>
            <a:r>
              <a:rPr lang="zh-CN" altLang="en-US" sz="1700"/>
              <a:t>Pooling</a:t>
            </a:r>
          </a:p>
          <a:p>
            <a:pPr marL="971550" lvl="1" indent="-514350">
              <a:lnSpc>
                <a:spcPct val="80000"/>
              </a:lnSpc>
              <a:buFontTx/>
              <a:buAutoNum type="arabicPeriod"/>
            </a:pPr>
            <a:r>
              <a:rPr lang="zh-CN" altLang="en-US" sz="1700"/>
              <a:t>Extract SIFT features: break each feature map into 9 blocks</a:t>
            </a:r>
          </a:p>
          <a:p>
            <a:pPr marL="971550" lvl="1" indent="-514350">
              <a:lnSpc>
                <a:spcPct val="80000"/>
              </a:lnSpc>
              <a:buFontTx/>
              <a:buAutoNum type="arabicPeriod"/>
            </a:pPr>
            <a:r>
              <a:rPr lang="zh-CN" altLang="en-US" sz="1700"/>
              <a:t>Multi-scale receptive voting: </a:t>
            </a:r>
            <a:endParaRPr lang="zh-CN" altLang="en-US" sz="1300"/>
          </a:p>
          <a:p>
            <a:pPr marL="1371600" lvl="2" indent="-457200">
              <a:lnSpc>
                <a:spcPct val="80000"/>
              </a:lnSpc>
              <a:buFontTx/>
              <a:buAutoNum type="romanUcPeriod"/>
            </a:pPr>
            <a:r>
              <a:rPr lang="zh-CN" altLang="en-US" sz="1900"/>
              <a:t>Receptive fields: 5 x 5, 7 x7, 9 x 9</a:t>
            </a:r>
          </a:p>
          <a:p>
            <a:pPr marL="1371600" lvl="2" indent="-457200">
              <a:lnSpc>
                <a:spcPct val="80000"/>
              </a:lnSpc>
              <a:buFontTx/>
              <a:buAutoNum type="romanUcPeriod"/>
            </a:pPr>
            <a:r>
              <a:rPr lang="zh-CN" altLang="en-US" sz="1900"/>
              <a:t>Pooling size: i.e. 1 x 1, 2 x 2</a:t>
            </a:r>
          </a:p>
          <a:p>
            <a:pPr marL="1371600" lvl="2" indent="-457200">
              <a:lnSpc>
                <a:spcPct val="80000"/>
              </a:lnSpc>
              <a:buFontTx/>
              <a:buAutoNum type="romanUcPeriod"/>
            </a:pPr>
            <a:r>
              <a:rPr lang="zh-CN" altLang="en-US" sz="1900"/>
              <a:t>I combine with II to botain 6 different representations</a:t>
            </a:r>
            <a:endParaRPr lang="zh-CN" altLang="en-US" sz="1600"/>
          </a:p>
          <a:p>
            <a:pPr marL="1371600" lvl="3" indent="0">
              <a:lnSpc>
                <a:spcPct val="80000"/>
              </a:lnSpc>
              <a:buFontTx/>
              <a:buNone/>
            </a:pPr>
            <a:endParaRPr lang="zh-CN" altLang="en-US" sz="1600"/>
          </a:p>
          <a:p>
            <a:pPr marL="971550" lvl="1" indent="-514350">
              <a:lnSpc>
                <a:spcPct val="80000"/>
              </a:lnSpc>
              <a:buFontTx/>
              <a:buAutoNum type="arabicPeriod"/>
            </a:pPr>
            <a:r>
              <a:rPr lang="zh-CN" altLang="en-US" sz="1900">
                <a:sym typeface="Microsoft YaHei" panose="020B0503020204020204" pitchFamily="34" charset="-122"/>
              </a:rPr>
              <a:t>λ value : 1</a:t>
            </a:r>
          </a:p>
          <a:p>
            <a:pPr marL="971550" lvl="1" indent="-514350">
              <a:lnSpc>
                <a:spcPct val="80000"/>
              </a:lnSpc>
              <a:buFontTx/>
              <a:buAutoNum type="arabicPeriod"/>
            </a:pPr>
            <a:r>
              <a:rPr lang="zh-CN" altLang="en-US" sz="1700"/>
              <a:t>K-</a:t>
            </a:r>
            <a:r>
              <a:rPr lang="zh-CN" altLang="en-US" sz="1600">
                <a:sym typeface="Arial" panose="020B0604020202020204" pitchFamily="34" charset="0"/>
              </a:rPr>
              <a:t>fold cross validation or specific evaluation protocol:</a:t>
            </a:r>
          </a:p>
          <a:p>
            <a:pPr marL="1257300" lvl="2" indent="-342900">
              <a:lnSpc>
                <a:spcPct val="80000"/>
              </a:lnSpc>
              <a:buFontTx/>
              <a:buAutoNum type="romanUcPeriod"/>
            </a:pPr>
            <a:r>
              <a:rPr lang="zh-CN" altLang="en-US" sz="1900">
                <a:sym typeface="Arial" panose="020B0604020202020204" pitchFamily="34" charset="0"/>
              </a:rPr>
              <a:t>training sample size: 60,000; test sample size : 10,000</a:t>
            </a:r>
          </a:p>
          <a:p>
            <a:pPr marL="0" indent="0">
              <a:lnSpc>
                <a:spcPct val="80000"/>
              </a:lnSpc>
              <a:buFontTx/>
              <a:buNone/>
            </a:pPr>
            <a:endParaRPr lang="zh-CN" altLang="en-US" sz="1600">
              <a:sym typeface="Arial" panose="020B0604020202020204" pitchFamily="34" charset="0"/>
            </a:endParaRPr>
          </a:p>
          <a:p>
            <a:pPr marL="0" indent="0">
              <a:lnSpc>
                <a:spcPct val="80000"/>
              </a:lnSpc>
              <a:buFontTx/>
              <a:buNone/>
            </a:pPr>
            <a:r>
              <a:rPr lang="zh-CN" altLang="en-US" sz="2000"/>
              <a:t>		</a:t>
            </a:r>
          </a:p>
          <a:p>
            <a:pPr>
              <a:lnSpc>
                <a:spcPct val="80000"/>
              </a:lnSpc>
            </a:pPr>
            <a:endParaRPr lang="zh-CN" altLang="en-US" sz="2000"/>
          </a:p>
          <a:p>
            <a:pPr marL="0" indent="0">
              <a:lnSpc>
                <a:spcPct val="80000"/>
              </a:lnSpc>
              <a:buFontTx/>
              <a:buNone/>
            </a:pPr>
            <a:endParaRPr lang="en-US" altLang="en-US" sz="2000"/>
          </a:p>
        </p:txBody>
      </p:sp>
    </p:spTree>
    <p:extLst>
      <p:ext uri="{BB962C8B-B14F-4D97-AF65-F5344CB8AC3E}">
        <p14:creationId xmlns:p14="http://schemas.microsoft.com/office/powerpoint/2010/main" val="2647096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t>Experimental Results(MINST)</a:t>
            </a:r>
            <a:endParaRPr lang="en-US" altLang="en-US"/>
          </a:p>
        </p:txBody>
      </p:sp>
      <p:pic>
        <p:nvPicPr>
          <p:cNvPr id="10243" name="Picture 3" descr="Tab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309688"/>
            <a:ext cx="61198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47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altLang="en-US"/>
              <a:t>Experimental Results(MINST)</a:t>
            </a:r>
          </a:p>
        </p:txBody>
      </p:sp>
      <p:sp>
        <p:nvSpPr>
          <p:cNvPr id="11267" name="Rectangle 3"/>
          <p:cNvSpPr>
            <a:spLocks noGrp="1" noChangeArrowheads="1"/>
          </p:cNvSpPr>
          <p:nvPr>
            <p:ph type="body" idx="1"/>
          </p:nvPr>
        </p:nvSpPr>
        <p:spPr>
          <a:xfrm>
            <a:off x="457200" y="1406525"/>
            <a:ext cx="8229600" cy="1220788"/>
          </a:xfrm>
        </p:spPr>
        <p:txBody>
          <a:bodyPr/>
          <a:lstStyle/>
          <a:p>
            <a:pPr>
              <a:lnSpc>
                <a:spcPct val="90000"/>
              </a:lnSpc>
            </a:pPr>
            <a:r>
              <a:rPr lang="zh-CN" altLang="en-US" sz="2800"/>
              <a:t>Result 1:</a:t>
            </a:r>
          </a:p>
          <a:p>
            <a:pPr marL="457200" lvl="1" indent="0">
              <a:lnSpc>
                <a:spcPct val="90000"/>
              </a:lnSpc>
              <a:buFont typeface="Wingdings" panose="05000000000000000000" pitchFamily="2" charset="2"/>
              <a:buNone/>
            </a:pPr>
            <a:r>
              <a:rPr lang="zh-CN" altLang="en-US" sz="2400"/>
              <a:t>MSRV + C-SVDDNet achieves a low error, 0.35%, highly competitive to other methods.</a:t>
            </a:r>
            <a:endParaRPr lang="en-US" altLang="en-US" sz="2400"/>
          </a:p>
        </p:txBody>
      </p:sp>
      <p:pic>
        <p:nvPicPr>
          <p:cNvPr id="11268" name="Picture 4" descr="figure MIN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2827338"/>
            <a:ext cx="41402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5143500" y="3784600"/>
            <a:ext cx="3543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t>35 misclasification among 10, 1000 test examples. Confused even for human beings.</a:t>
            </a:r>
            <a:endParaRPr lang="en-US" altLang="en-US"/>
          </a:p>
        </p:txBody>
      </p:sp>
    </p:spTree>
    <p:extLst>
      <p:ext uri="{BB962C8B-B14F-4D97-AF65-F5344CB8AC3E}">
        <p14:creationId xmlns:p14="http://schemas.microsoft.com/office/powerpoint/2010/main" val="3949624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altLang="en-US"/>
              <a:t>Experimental Results(MINST)</a:t>
            </a:r>
          </a:p>
        </p:txBody>
      </p:sp>
      <p:sp>
        <p:nvSpPr>
          <p:cNvPr id="12291" name="Rectangle 3"/>
          <p:cNvSpPr>
            <a:spLocks noGrp="1" noChangeArrowheads="1"/>
          </p:cNvSpPr>
          <p:nvPr>
            <p:ph type="body" idx="1"/>
          </p:nvPr>
        </p:nvSpPr>
        <p:spPr/>
        <p:txBody>
          <a:bodyPr/>
          <a:lstStyle/>
          <a:p>
            <a:pPr>
              <a:lnSpc>
                <a:spcPct val="90000"/>
              </a:lnSpc>
            </a:pPr>
            <a:r>
              <a:rPr lang="zh-CN" altLang="en-US"/>
              <a:t>Result 2 :</a:t>
            </a:r>
          </a:p>
          <a:p>
            <a:pPr marL="457200" lvl="1" indent="0">
              <a:lnSpc>
                <a:spcPct val="90000"/>
              </a:lnSpc>
              <a:buFontTx/>
              <a:buNone/>
            </a:pPr>
            <a:r>
              <a:rPr lang="zh-CN" altLang="en-US"/>
              <a:t>C-SVDDNet with smaller number of filters, reduces error rate by 65%, compared with K-means network.</a:t>
            </a:r>
          </a:p>
          <a:p>
            <a:pPr>
              <a:lnSpc>
                <a:spcPct val="90000"/>
              </a:lnSpc>
              <a:buFont typeface="Arial" panose="020B0604020202020204" pitchFamily="34" charset="0"/>
              <a:buChar char="•"/>
            </a:pPr>
            <a:endParaRPr lang="zh-CN" altLang="en-US"/>
          </a:p>
          <a:p>
            <a:pPr>
              <a:lnSpc>
                <a:spcPct val="90000"/>
              </a:lnSpc>
              <a:buFont typeface="Arial" panose="020B0604020202020204" pitchFamily="34" charset="0"/>
              <a:buChar char="•"/>
            </a:pPr>
            <a:r>
              <a:rPr lang="zh-CN" altLang="en-US"/>
              <a:t>Result 3:</a:t>
            </a:r>
          </a:p>
          <a:p>
            <a:pPr marL="457200" lvl="1" indent="0">
              <a:lnSpc>
                <a:spcPct val="90000"/>
              </a:lnSpc>
              <a:buFont typeface="Arial" panose="020B0604020202020204" pitchFamily="34" charset="0"/>
              <a:buNone/>
            </a:pPr>
            <a:r>
              <a:rPr lang="zh-CN" altLang="en-US"/>
              <a:t>At least on this dataset, representation is worth to be emphasized more than global aspects using large number of filters and large pooling size.</a:t>
            </a:r>
            <a:endParaRPr lang="en-US" altLang="en-US"/>
          </a:p>
        </p:txBody>
      </p:sp>
    </p:spTree>
    <p:extLst>
      <p:ext uri="{BB962C8B-B14F-4D97-AF65-F5344CB8AC3E}">
        <p14:creationId xmlns:p14="http://schemas.microsoft.com/office/powerpoint/2010/main" val="3157180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CN" altLang="en-US"/>
              <a:t>2nd Dataset</a:t>
            </a:r>
            <a:endParaRPr lang="en-US" altLang="en-US"/>
          </a:p>
        </p:txBody>
      </p:sp>
      <p:sp>
        <p:nvSpPr>
          <p:cNvPr id="13315" name="Rectangle 3"/>
          <p:cNvSpPr>
            <a:spLocks noGrp="1" noChangeArrowheads="1"/>
          </p:cNvSpPr>
          <p:nvPr>
            <p:ph type="body" idx="1"/>
          </p:nvPr>
        </p:nvSpPr>
        <p:spPr>
          <a:xfrm>
            <a:off x="457200" y="1206500"/>
            <a:ext cx="8229600" cy="2100263"/>
          </a:xfrm>
        </p:spPr>
        <p:txBody>
          <a:bodyPr/>
          <a:lstStyle/>
          <a:p>
            <a:r>
              <a:rPr lang="zh-CN" altLang="en-US" sz="1800"/>
              <a:t>NORB</a:t>
            </a:r>
          </a:p>
          <a:p>
            <a:pPr marL="914400" lvl="1" indent="-457200">
              <a:buFontTx/>
              <a:buAutoNum type="romanUcPeriod"/>
            </a:pPr>
            <a:r>
              <a:rPr lang="zh-CN" altLang="en-US" sz="1600"/>
              <a:t>Mnay feature learning algorithms use this database as a benchmark to evaluate their scalability</a:t>
            </a:r>
          </a:p>
          <a:p>
            <a:pPr marL="914400" lvl="1" indent="-457200">
              <a:buFontTx/>
              <a:buAutoNum type="romanUcPeriod"/>
            </a:pPr>
            <a:r>
              <a:rPr lang="zh-CN" altLang="en-US" sz="1600"/>
              <a:t>Before the proposed method, fine-tuned K-means single-layer network was previously shown yield better performance</a:t>
            </a:r>
          </a:p>
          <a:p>
            <a:pPr marL="914400" lvl="1" indent="-457200">
              <a:buFontTx/>
              <a:buAutoNum type="romanUcPeriod"/>
            </a:pPr>
            <a:r>
              <a:rPr lang="zh-CN" altLang="en-US" sz="1600"/>
              <a:t>consists of large amounts of object images</a:t>
            </a:r>
          </a:p>
          <a:p>
            <a:pPr marL="914400" lvl="1" indent="-457200">
              <a:buFontTx/>
              <a:buAutoNum type="romanUcPeriod"/>
            </a:pPr>
            <a:r>
              <a:rPr lang="zh-CN" altLang="en-US" sz="1600"/>
              <a:t>5 classes: animals, humans, planes, trucks, and cars</a:t>
            </a:r>
          </a:p>
          <a:p>
            <a:pPr marL="914400" lvl="1" indent="-457200">
              <a:buFontTx/>
              <a:buAutoNum type="romanUcPeriod"/>
            </a:pPr>
            <a:endParaRPr lang="en-US" altLang="en-US" sz="1200"/>
          </a:p>
        </p:txBody>
      </p:sp>
      <p:pic>
        <p:nvPicPr>
          <p:cNvPr id="13316" name="Picture 4" descr="NO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3306763"/>
            <a:ext cx="3457575"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11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altLang="en-US"/>
              <a:t>NORB </a:t>
            </a:r>
            <a:endParaRPr lang="en-US" altLang="en-US"/>
          </a:p>
        </p:txBody>
      </p:sp>
      <p:sp>
        <p:nvSpPr>
          <p:cNvPr id="14339" name="Rectangle 3"/>
          <p:cNvSpPr>
            <a:spLocks noGrp="1" noChangeArrowheads="1"/>
          </p:cNvSpPr>
          <p:nvPr>
            <p:ph type="body" idx="1"/>
          </p:nvPr>
        </p:nvSpPr>
        <p:spPr/>
        <p:txBody>
          <a:bodyPr/>
          <a:lstStyle/>
          <a:p>
            <a:pPr>
              <a:lnSpc>
                <a:spcPct val="90000"/>
              </a:lnSpc>
            </a:pPr>
            <a:r>
              <a:rPr lang="zh-CN" altLang="en-US" sz="1800"/>
              <a:t>Process step:</a:t>
            </a:r>
            <a:endParaRPr lang="zh-CN" altLang="en-US" sz="1500"/>
          </a:p>
          <a:p>
            <a:pPr marL="971550" lvl="1" indent="-514350">
              <a:lnSpc>
                <a:spcPct val="90000"/>
              </a:lnSpc>
              <a:buFontTx/>
              <a:buAutoNum type="arabicPeriod"/>
            </a:pPr>
            <a:r>
              <a:rPr lang="zh-CN" altLang="en-US" sz="1500"/>
              <a:t>Normalized-uniform and centered: 96 x 96pixel</a:t>
            </a:r>
          </a:p>
          <a:p>
            <a:pPr marL="971550" lvl="1" indent="-514350">
              <a:lnSpc>
                <a:spcPct val="90000"/>
              </a:lnSpc>
              <a:buFontTx/>
              <a:buAutoNum type="arabicPeriod"/>
            </a:pPr>
            <a:r>
              <a:rPr lang="zh-CN" altLang="en-US" sz="1500"/>
              <a:t>Resize all images to 64 x 64 pixel</a:t>
            </a:r>
          </a:p>
          <a:p>
            <a:pPr marL="971550" lvl="1" indent="-514350">
              <a:lnSpc>
                <a:spcPct val="90000"/>
              </a:lnSpc>
              <a:buFontTx/>
              <a:buAutoNum type="arabicPeriod"/>
            </a:pPr>
            <a:r>
              <a:rPr lang="zh-CN" altLang="en-US" sz="1500"/>
              <a:t>400 atoms</a:t>
            </a:r>
          </a:p>
          <a:p>
            <a:pPr marL="971550" lvl="1" indent="-514350">
              <a:lnSpc>
                <a:spcPct val="90000"/>
              </a:lnSpc>
              <a:buFontTx/>
              <a:buAutoNum type="arabicPeriod"/>
            </a:pPr>
            <a:r>
              <a:rPr lang="zh-CN" altLang="en-US" sz="1500"/>
              <a:t>Average Pooling </a:t>
            </a:r>
          </a:p>
          <a:p>
            <a:pPr marL="971550" lvl="1" indent="-514350">
              <a:lnSpc>
                <a:spcPct val="90000"/>
              </a:lnSpc>
              <a:buFontTx/>
              <a:buAutoNum type="arabicPeriod"/>
            </a:pPr>
            <a:r>
              <a:rPr lang="zh-CN" altLang="en-US" sz="1500"/>
              <a:t>Extract SIFT features: break each feature map into 4 x 4 block size</a:t>
            </a:r>
          </a:p>
          <a:p>
            <a:pPr marL="971550" lvl="1" indent="-514350">
              <a:lnSpc>
                <a:spcPct val="90000"/>
              </a:lnSpc>
              <a:buFontTx/>
              <a:buAutoNum type="arabicPeriod"/>
            </a:pPr>
            <a:r>
              <a:rPr lang="zh-CN" altLang="en-US" sz="1500"/>
              <a:t>Multi-scale receptive voting: </a:t>
            </a:r>
            <a:endParaRPr lang="zh-CN" altLang="en-US" sz="1100"/>
          </a:p>
          <a:p>
            <a:pPr marL="1828800" lvl="3" indent="-457200">
              <a:lnSpc>
                <a:spcPct val="90000"/>
              </a:lnSpc>
              <a:buFontTx/>
              <a:buAutoNum type="romanUcPeriod"/>
            </a:pPr>
            <a:r>
              <a:rPr lang="zh-CN" altLang="en-US" sz="1400"/>
              <a:t>Receptive fields: 5 x 5, 7 x7</a:t>
            </a:r>
          </a:p>
          <a:p>
            <a:pPr marL="1828800" lvl="3" indent="-457200">
              <a:lnSpc>
                <a:spcPct val="90000"/>
              </a:lnSpc>
              <a:buFontTx/>
              <a:buAutoNum type="romanUcPeriod"/>
            </a:pPr>
            <a:r>
              <a:rPr lang="zh-CN" altLang="en-US" sz="1400"/>
              <a:t>Pooling size: i.e. 2 x 2, 3 x 3, and 4 x 4</a:t>
            </a:r>
          </a:p>
          <a:p>
            <a:pPr marL="1828800" lvl="3" indent="-457200">
              <a:lnSpc>
                <a:spcPct val="90000"/>
              </a:lnSpc>
              <a:buFontTx/>
              <a:buAutoNum type="romanUcPeriod"/>
            </a:pPr>
            <a:r>
              <a:rPr lang="zh-CN" altLang="en-US" sz="1400"/>
              <a:t>I combine with II to botain 6 different representations for each input image</a:t>
            </a:r>
          </a:p>
          <a:p>
            <a:pPr marL="1828800" lvl="3" indent="-457200">
              <a:lnSpc>
                <a:spcPct val="90000"/>
              </a:lnSpc>
              <a:buFontTx/>
              <a:buAutoNum type="romanUcPeriod"/>
            </a:pPr>
            <a:endParaRPr lang="zh-CN" altLang="en-US" sz="1400"/>
          </a:p>
          <a:p>
            <a:pPr marL="1371600" lvl="3" indent="0">
              <a:lnSpc>
                <a:spcPct val="90000"/>
              </a:lnSpc>
              <a:buFontTx/>
              <a:buNone/>
            </a:pPr>
            <a:endParaRPr lang="zh-CN" altLang="en-US" sz="1400"/>
          </a:p>
          <a:p>
            <a:pPr marL="971550" lvl="1" indent="-514350">
              <a:lnSpc>
                <a:spcPct val="90000"/>
              </a:lnSpc>
              <a:buFontTx/>
              <a:buAutoNum type="arabicPeriod"/>
            </a:pPr>
            <a:r>
              <a:rPr lang="zh-CN" altLang="en-US" sz="1700">
                <a:sym typeface="Microsoft YaHei" panose="020B0503020204020204" pitchFamily="34" charset="-122"/>
              </a:rPr>
              <a:t>λ value : 1</a:t>
            </a:r>
          </a:p>
          <a:p>
            <a:pPr marL="971550" lvl="1" indent="-514350">
              <a:lnSpc>
                <a:spcPct val="90000"/>
              </a:lnSpc>
              <a:buFontTx/>
              <a:buAutoNum type="arabicPeriod"/>
            </a:pPr>
            <a:r>
              <a:rPr lang="zh-CN" altLang="en-US" sz="1500"/>
              <a:t>Specific evaluation protocol</a:t>
            </a:r>
            <a:endParaRPr lang="zh-CN" altLang="en-US" sz="1400">
              <a:sym typeface="Arial" panose="020B0604020202020204" pitchFamily="34" charset="0"/>
            </a:endParaRPr>
          </a:p>
          <a:p>
            <a:pPr marL="914400" lvl="2" indent="0">
              <a:lnSpc>
                <a:spcPct val="90000"/>
              </a:lnSpc>
              <a:buFontTx/>
              <a:buNone/>
            </a:pPr>
            <a:r>
              <a:rPr lang="zh-CN" altLang="en-US" sz="1400">
                <a:sym typeface="Arial" panose="020B0604020202020204" pitchFamily="34" charset="0"/>
              </a:rPr>
              <a:t>training sample size: 29,160 images; test sample size : 29,160 images</a:t>
            </a:r>
          </a:p>
          <a:p>
            <a:pPr marL="0" indent="0">
              <a:lnSpc>
                <a:spcPct val="90000"/>
              </a:lnSpc>
              <a:buFontTx/>
              <a:buNone/>
            </a:pPr>
            <a:endParaRPr lang="zh-CN" altLang="en-US" sz="1800"/>
          </a:p>
          <a:p>
            <a:pPr marL="0" indent="0">
              <a:lnSpc>
                <a:spcPct val="90000"/>
              </a:lnSpc>
              <a:buFontTx/>
              <a:buNone/>
            </a:pPr>
            <a:r>
              <a:rPr lang="zh-CN" altLang="en-US" sz="1800"/>
              <a:t>		</a:t>
            </a:r>
          </a:p>
          <a:p>
            <a:pPr>
              <a:lnSpc>
                <a:spcPct val="90000"/>
              </a:lnSpc>
              <a:buFontTx/>
              <a:buAutoNum type="arabicPeriod"/>
            </a:pPr>
            <a:endParaRPr lang="zh-CN" altLang="en-US" sz="1800"/>
          </a:p>
          <a:p>
            <a:pPr marL="0" indent="0">
              <a:lnSpc>
                <a:spcPct val="90000"/>
              </a:lnSpc>
              <a:buFontTx/>
              <a:buNone/>
            </a:pPr>
            <a:endParaRPr lang="en-US" altLang="en-US" sz="1800"/>
          </a:p>
        </p:txBody>
      </p:sp>
    </p:spTree>
    <p:extLst>
      <p:ext uri="{BB962C8B-B14F-4D97-AF65-F5344CB8AC3E}">
        <p14:creationId xmlns:p14="http://schemas.microsoft.com/office/powerpoint/2010/main" val="1638986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a:t>Experimental Results(NORB)</a:t>
            </a:r>
            <a:endParaRPr lang="en-US" altLang="en-US"/>
          </a:p>
        </p:txBody>
      </p:sp>
      <p:sp>
        <p:nvSpPr>
          <p:cNvPr id="15363" name="Text Box 3"/>
          <p:cNvSpPr txBox="1">
            <a:spLocks noChangeArrowheads="1"/>
          </p:cNvSpPr>
          <p:nvPr/>
        </p:nvSpPr>
        <p:spPr bwMode="auto">
          <a:xfrm>
            <a:off x="4416425" y="3246438"/>
            <a:ext cx="31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pic>
        <p:nvPicPr>
          <p:cNvPr id="15364" name="Picture 4" descr="Table(NO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44600"/>
            <a:ext cx="639921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60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Support Vector Data </a:t>
            </a:r>
            <a:r>
              <a:rPr lang="en-US" dirty="0" smtClean="0"/>
              <a:t>Description</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dirty="0"/>
              <a:t>SVDD to measure the density of each cluster resulted from K-means clustering</a:t>
            </a:r>
          </a:p>
          <a:p>
            <a:r>
              <a:rPr lang="en-US" dirty="0" smtClean="0"/>
              <a:t>a </a:t>
            </a:r>
            <a:r>
              <a:rPr lang="en-US" dirty="0"/>
              <a:t>widely used tool to find a minimal closed spherical boundary to describe the data belonging to the target </a:t>
            </a:r>
            <a:r>
              <a:rPr lang="en-US" dirty="0" smtClean="0"/>
              <a:t>class</a:t>
            </a:r>
          </a:p>
          <a:p>
            <a:r>
              <a:rPr lang="en-US" dirty="0" smtClean="0"/>
              <a:t>for </a:t>
            </a:r>
            <a:r>
              <a:rPr lang="en-US" dirty="0"/>
              <a:t>a cluster of data, SVDD generate a ball containing the normal data except outliers</a:t>
            </a:r>
          </a:p>
          <a:p>
            <a:r>
              <a:rPr lang="en-US" dirty="0" smtClean="0"/>
              <a:t>use </a:t>
            </a:r>
            <a:r>
              <a:rPr lang="en-US" dirty="0"/>
              <a:t>the distance from the data to each ball’s surface instead of the center as the </a:t>
            </a:r>
            <a:r>
              <a:rPr lang="en-US" dirty="0" smtClean="0"/>
              <a:t>feature</a:t>
            </a:r>
            <a:endParaRPr lang="en-US" dirty="0"/>
          </a:p>
        </p:txBody>
      </p:sp>
    </p:spTree>
    <p:extLst>
      <p:ext uri="{BB962C8B-B14F-4D97-AF65-F5344CB8AC3E}">
        <p14:creationId xmlns:p14="http://schemas.microsoft.com/office/powerpoint/2010/main" val="1797256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a:t>Experimental Results(NORB)</a:t>
            </a:r>
          </a:p>
        </p:txBody>
      </p:sp>
      <p:sp>
        <p:nvSpPr>
          <p:cNvPr id="16387" name="Rectangle 3"/>
          <p:cNvSpPr>
            <a:spLocks noGrp="1" noChangeArrowheads="1"/>
          </p:cNvSpPr>
          <p:nvPr>
            <p:ph type="body" idx="1"/>
          </p:nvPr>
        </p:nvSpPr>
        <p:spPr>
          <a:xfrm>
            <a:off x="457200" y="1408113"/>
            <a:ext cx="8229600" cy="3787775"/>
          </a:xfrm>
        </p:spPr>
        <p:txBody>
          <a:bodyPr/>
          <a:lstStyle/>
          <a:p>
            <a:pPr>
              <a:lnSpc>
                <a:spcPct val="80000"/>
              </a:lnSpc>
            </a:pPr>
            <a:r>
              <a:rPr lang="zh-CN" altLang="en-US" sz="2800"/>
              <a:t>MSRV + C-SVDDnet achieves the highest accuracy: 98.64% on a huge dataset nearly 60 thousands data</a:t>
            </a:r>
          </a:p>
          <a:p>
            <a:pPr>
              <a:lnSpc>
                <a:spcPct val="80000"/>
              </a:lnSpc>
            </a:pPr>
            <a:r>
              <a:rPr lang="zh-CN" altLang="en-US" sz="2800"/>
              <a:t>compared with previously shown that K-means(4000 features) has a better performance than aforementioned methods, MSRV + C-SVDDnet achieve the state of the art performance(only 400 atoms).</a:t>
            </a:r>
          </a:p>
          <a:p>
            <a:pPr>
              <a:lnSpc>
                <a:spcPct val="80000"/>
              </a:lnSpc>
            </a:pPr>
            <a:endParaRPr lang="en-US" altLang="en-US" sz="2800"/>
          </a:p>
        </p:txBody>
      </p:sp>
    </p:spTree>
    <p:extLst>
      <p:ext uri="{BB962C8B-B14F-4D97-AF65-F5344CB8AC3E}">
        <p14:creationId xmlns:p14="http://schemas.microsoft.com/office/powerpoint/2010/main" val="2187266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a:t>3rd Dataset</a:t>
            </a:r>
            <a:endParaRPr lang="en-US" altLang="en-US"/>
          </a:p>
        </p:txBody>
      </p:sp>
      <p:sp>
        <p:nvSpPr>
          <p:cNvPr id="17411" name="Text Box 3"/>
          <p:cNvSpPr txBox="1">
            <a:spLocks noChangeArrowheads="1"/>
          </p:cNvSpPr>
          <p:nvPr/>
        </p:nvSpPr>
        <p:spPr bwMode="auto">
          <a:xfrm>
            <a:off x="150813" y="1162050"/>
            <a:ext cx="88455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r>
              <a:rPr lang="zh-CN" altLang="en-US"/>
              <a:t>CIFAR-10</a:t>
            </a:r>
          </a:p>
          <a:p>
            <a:pPr marL="800100" lvl="1" indent="-342900">
              <a:buFont typeface="Arial" panose="020B0604020202020204" pitchFamily="34" charset="0"/>
              <a:buAutoNum type="romanUcPeriod"/>
            </a:pPr>
            <a:r>
              <a:rPr lang="zh-CN" altLang="en-US"/>
              <a:t>consists of 60,000 32 x 32 colour images</a:t>
            </a:r>
          </a:p>
          <a:p>
            <a:pPr marL="800100" lvl="1" indent="-342900">
              <a:buFont typeface="Arial" panose="020B0604020202020204" pitchFamily="34" charset="0"/>
              <a:buAutoNum type="romanUcPeriod"/>
            </a:pPr>
            <a:r>
              <a:rPr lang="zh-CN" altLang="en-US"/>
              <a:t>contains 10 classes, with 6,000 images per class.</a:t>
            </a:r>
          </a:p>
          <a:p>
            <a:pPr marL="800100" lvl="1" indent="-342900">
              <a:buFont typeface="Arial" panose="020B0604020202020204" pitchFamily="34" charset="0"/>
              <a:buAutoNum type="romanUcPeriod"/>
            </a:pPr>
            <a:r>
              <a:rPr lang="zh-CN" altLang="en-US"/>
              <a:t>within each class, images vary in object positions, objection scales, colors, and textures</a:t>
            </a:r>
          </a:p>
          <a:p>
            <a:pPr marL="800100" lvl="1" indent="-342900">
              <a:buFont typeface="Arial" panose="020B0604020202020204" pitchFamily="34" charset="0"/>
              <a:buAutoNum type="romanUcPeriod"/>
            </a:pPr>
            <a:r>
              <a:rPr lang="zh-CN" altLang="en-US"/>
              <a:t> Images background cluttered, low resolution</a:t>
            </a:r>
          </a:p>
          <a:p>
            <a:pPr marL="800100" lvl="1" indent="-342900">
              <a:buFont typeface="Arial" panose="020B0604020202020204" pitchFamily="34" charset="0"/>
              <a:buAutoNum type="romanUcPeriod"/>
            </a:pPr>
            <a:endParaRPr lang="en-US" altLang="en-US"/>
          </a:p>
        </p:txBody>
      </p:sp>
      <p:pic>
        <p:nvPicPr>
          <p:cNvPr id="17412" name="Picture 4" descr="CIFA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3175000"/>
            <a:ext cx="3678237"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183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t>CIFAR-10 </a:t>
            </a:r>
            <a:endParaRPr lang="en-US" altLang="en-US"/>
          </a:p>
        </p:txBody>
      </p:sp>
      <p:sp>
        <p:nvSpPr>
          <p:cNvPr id="18435" name="Rectangle 3"/>
          <p:cNvSpPr>
            <a:spLocks noGrp="1" noChangeArrowheads="1"/>
          </p:cNvSpPr>
          <p:nvPr>
            <p:ph type="body" idx="1"/>
          </p:nvPr>
        </p:nvSpPr>
        <p:spPr/>
        <p:txBody>
          <a:bodyPr/>
          <a:lstStyle/>
          <a:p>
            <a:pPr>
              <a:lnSpc>
                <a:spcPct val="80000"/>
              </a:lnSpc>
            </a:pPr>
            <a:r>
              <a:rPr lang="zh-CN" altLang="en-US" sz="2000"/>
              <a:t>Process step:</a:t>
            </a:r>
            <a:endParaRPr lang="zh-CN" altLang="en-US" sz="1700"/>
          </a:p>
          <a:p>
            <a:pPr marL="971550" lvl="1" indent="-514350">
              <a:lnSpc>
                <a:spcPct val="80000"/>
              </a:lnSpc>
              <a:buFontTx/>
              <a:buAutoNum type="arabicPeriod"/>
            </a:pPr>
            <a:r>
              <a:rPr lang="zh-CN" altLang="en-US" sz="1700"/>
              <a:t>Larger dictionary: 1,200 atoms</a:t>
            </a:r>
          </a:p>
          <a:p>
            <a:pPr marL="971550" lvl="1" indent="-514350">
              <a:lnSpc>
                <a:spcPct val="80000"/>
              </a:lnSpc>
              <a:buFontTx/>
              <a:buAutoNum type="arabicPeriod"/>
            </a:pPr>
            <a:r>
              <a:rPr lang="zh-CN" altLang="en-US" sz="1700"/>
              <a:t>Average Pooling </a:t>
            </a:r>
          </a:p>
          <a:p>
            <a:pPr marL="971550" lvl="1" indent="-514350">
              <a:lnSpc>
                <a:spcPct val="80000"/>
              </a:lnSpc>
              <a:buFontTx/>
              <a:buAutoNum type="arabicPeriod"/>
            </a:pPr>
            <a:r>
              <a:rPr lang="zh-CN" altLang="en-US" sz="1700"/>
              <a:t>Extract 32-bit SIFT features: break each feature map into 4 blocks</a:t>
            </a:r>
          </a:p>
          <a:p>
            <a:pPr marL="971550" lvl="1" indent="-514350">
              <a:lnSpc>
                <a:spcPct val="80000"/>
              </a:lnSpc>
              <a:buFontTx/>
              <a:buAutoNum type="arabicPeriod"/>
            </a:pPr>
            <a:r>
              <a:rPr lang="zh-CN" altLang="en-US" sz="1700"/>
              <a:t>Multi-scale receptive voting: </a:t>
            </a:r>
            <a:endParaRPr lang="zh-CN" altLang="en-US" sz="1300"/>
          </a:p>
          <a:p>
            <a:pPr marL="1828800" lvl="3" indent="-457200">
              <a:lnSpc>
                <a:spcPct val="80000"/>
              </a:lnSpc>
              <a:buFontTx/>
              <a:buAutoNum type="romanUcPeriod"/>
            </a:pPr>
            <a:r>
              <a:rPr lang="zh-CN" altLang="en-US" sz="1600"/>
              <a:t>Receptive fields: 5 x 5, 7 x7, 9 x 9</a:t>
            </a:r>
          </a:p>
          <a:p>
            <a:pPr marL="1828800" lvl="3" indent="-457200">
              <a:lnSpc>
                <a:spcPct val="80000"/>
              </a:lnSpc>
              <a:buFontTx/>
              <a:buAutoNum type="romanUcPeriod"/>
            </a:pPr>
            <a:r>
              <a:rPr lang="zh-CN" altLang="en-US" sz="1600"/>
              <a:t>Pooling size: i.e.  1 x 1, 2 x 2</a:t>
            </a:r>
          </a:p>
          <a:p>
            <a:pPr marL="1828800" lvl="3" indent="-457200">
              <a:lnSpc>
                <a:spcPct val="80000"/>
              </a:lnSpc>
              <a:buFontTx/>
              <a:buAutoNum type="romanUcPeriod"/>
            </a:pPr>
            <a:r>
              <a:rPr lang="zh-CN" altLang="en-US" sz="1600"/>
              <a:t>I combine with II to botain 6 different representations for each input image</a:t>
            </a:r>
          </a:p>
          <a:p>
            <a:pPr marL="971550" lvl="1" indent="-514350">
              <a:lnSpc>
                <a:spcPct val="80000"/>
              </a:lnSpc>
              <a:buFontTx/>
              <a:buAutoNum type="arabicPeriod"/>
            </a:pPr>
            <a:endParaRPr lang="zh-CN" altLang="en-US" sz="1700"/>
          </a:p>
          <a:p>
            <a:pPr marL="971550" lvl="1" indent="-514350">
              <a:lnSpc>
                <a:spcPct val="80000"/>
              </a:lnSpc>
              <a:buFontTx/>
              <a:buAutoNum type="arabicPeriod"/>
            </a:pPr>
            <a:r>
              <a:rPr lang="zh-CN" altLang="en-US" sz="1700">
                <a:sym typeface="Microsoft YaHei" panose="020B0503020204020204" pitchFamily="34" charset="-122"/>
              </a:rPr>
              <a:t>λ value : 0.05, remove noise, larger SVDD balls</a:t>
            </a:r>
          </a:p>
          <a:p>
            <a:pPr marL="971550" lvl="1" indent="-514350">
              <a:lnSpc>
                <a:spcPct val="80000"/>
              </a:lnSpc>
              <a:buFontTx/>
              <a:buAutoNum type="arabicPeriod"/>
            </a:pPr>
            <a:r>
              <a:rPr lang="zh-CN" altLang="en-US" sz="1700"/>
              <a:t>Specific evaluation protocol</a:t>
            </a:r>
            <a:endParaRPr lang="zh-CN" altLang="en-US" sz="1600">
              <a:sym typeface="Arial" panose="020B0604020202020204" pitchFamily="34" charset="0"/>
            </a:endParaRPr>
          </a:p>
          <a:p>
            <a:pPr marL="914400" lvl="2" indent="0">
              <a:lnSpc>
                <a:spcPct val="80000"/>
              </a:lnSpc>
              <a:buFontTx/>
              <a:buNone/>
            </a:pPr>
            <a:r>
              <a:rPr lang="zh-CN" altLang="en-US" sz="1600">
                <a:sym typeface="Arial" panose="020B0604020202020204" pitchFamily="34" charset="0"/>
              </a:rPr>
              <a:t>training sample size: 50,000 images; test sample size : 10,000 images</a:t>
            </a:r>
          </a:p>
          <a:p>
            <a:pPr marL="0" indent="0">
              <a:lnSpc>
                <a:spcPct val="80000"/>
              </a:lnSpc>
              <a:buFontTx/>
              <a:buNone/>
            </a:pPr>
            <a:endParaRPr lang="zh-CN" altLang="en-US" sz="2000"/>
          </a:p>
          <a:p>
            <a:pPr marL="0" indent="0">
              <a:lnSpc>
                <a:spcPct val="80000"/>
              </a:lnSpc>
              <a:buFontTx/>
              <a:buNone/>
            </a:pPr>
            <a:r>
              <a:rPr lang="zh-CN" altLang="en-US" sz="2000"/>
              <a:t>		</a:t>
            </a:r>
          </a:p>
          <a:p>
            <a:pPr>
              <a:lnSpc>
                <a:spcPct val="80000"/>
              </a:lnSpc>
            </a:pPr>
            <a:endParaRPr lang="zh-CN" altLang="en-US" sz="2000"/>
          </a:p>
          <a:p>
            <a:pPr marL="0" indent="0">
              <a:lnSpc>
                <a:spcPct val="80000"/>
              </a:lnSpc>
              <a:buFontTx/>
              <a:buNone/>
            </a:pPr>
            <a:endParaRPr lang="en-US" altLang="en-US" sz="2000"/>
          </a:p>
        </p:txBody>
      </p:sp>
    </p:spTree>
    <p:extLst>
      <p:ext uri="{BB962C8B-B14F-4D97-AF65-F5344CB8AC3E}">
        <p14:creationId xmlns:p14="http://schemas.microsoft.com/office/powerpoint/2010/main" val="272923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a:t>Experimental Results(CIFAR-10)</a:t>
            </a:r>
            <a:endParaRPr lang="en-US" altLang="en-US"/>
          </a:p>
        </p:txBody>
      </p:sp>
      <p:sp>
        <p:nvSpPr>
          <p:cNvPr id="19459" name="Text Box 3"/>
          <p:cNvSpPr txBox="1">
            <a:spLocks noChangeArrowheads="1"/>
          </p:cNvSpPr>
          <p:nvPr/>
        </p:nvSpPr>
        <p:spPr bwMode="auto">
          <a:xfrm>
            <a:off x="4416425" y="3246438"/>
            <a:ext cx="31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pic>
        <p:nvPicPr>
          <p:cNvPr id="19460" name="Picture 4" descr="Table(CIFA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1743075"/>
            <a:ext cx="58943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24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a:t>Experimental Results(CIFAR-10)</a:t>
            </a:r>
          </a:p>
        </p:txBody>
      </p:sp>
      <p:sp>
        <p:nvSpPr>
          <p:cNvPr id="20483" name="Rectangle 3"/>
          <p:cNvSpPr>
            <a:spLocks noGrp="1" noChangeArrowheads="1"/>
          </p:cNvSpPr>
          <p:nvPr>
            <p:ph type="body" idx="1"/>
          </p:nvPr>
        </p:nvSpPr>
        <p:spPr>
          <a:xfrm>
            <a:off x="457200" y="1408113"/>
            <a:ext cx="8229600" cy="3787775"/>
          </a:xfrm>
        </p:spPr>
        <p:txBody>
          <a:bodyPr/>
          <a:lstStyle/>
          <a:p>
            <a:pPr>
              <a:lnSpc>
                <a:spcPct val="80000"/>
              </a:lnSpc>
            </a:pPr>
            <a:r>
              <a:rPr lang="zh-CN" altLang="en-US" sz="2800" dirty="0"/>
              <a:t>MSRV + C-SVDDnet achieves the </a:t>
            </a:r>
            <a:r>
              <a:rPr lang="zh-CN" altLang="en-US" sz="2800" dirty="0" smtClean="0"/>
              <a:t>high </a:t>
            </a:r>
            <a:r>
              <a:rPr lang="zh-CN" altLang="en-US" sz="2800" dirty="0"/>
              <a:t>accuracy: 85.30% close to the state of the art performance.</a:t>
            </a:r>
          </a:p>
          <a:p>
            <a:pPr marL="0" indent="0">
              <a:lnSpc>
                <a:spcPct val="80000"/>
              </a:lnSpc>
              <a:buFontTx/>
              <a:buNone/>
            </a:pPr>
            <a:endParaRPr lang="zh-CN" altLang="en-US" sz="2800" dirty="0"/>
          </a:p>
          <a:p>
            <a:pPr>
              <a:lnSpc>
                <a:spcPct val="80000"/>
              </a:lnSpc>
            </a:pPr>
            <a:endParaRPr lang="en-US" altLang="en-US" sz="2800" dirty="0"/>
          </a:p>
        </p:txBody>
      </p:sp>
    </p:spTree>
    <p:extLst>
      <p:ext uri="{BB962C8B-B14F-4D97-AF65-F5344CB8AC3E}">
        <p14:creationId xmlns:p14="http://schemas.microsoft.com/office/powerpoint/2010/main" val="1872981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CN" altLang="en-US"/>
              <a:t>Experimental Results(CIFAR-10)</a:t>
            </a:r>
            <a:endParaRPr lang="en-US" altLang="en-US"/>
          </a:p>
        </p:txBody>
      </p:sp>
      <p:sp>
        <p:nvSpPr>
          <p:cNvPr id="21507" name="Rectangle 3"/>
          <p:cNvSpPr>
            <a:spLocks noGrp="1" noChangeArrowheads="1"/>
          </p:cNvSpPr>
          <p:nvPr>
            <p:ph type="body" idx="1"/>
          </p:nvPr>
        </p:nvSpPr>
        <p:spPr/>
        <p:txBody>
          <a:bodyPr/>
          <a:lstStyle/>
          <a:p>
            <a:pPr>
              <a:lnSpc>
                <a:spcPct val="80000"/>
              </a:lnSpc>
            </a:pPr>
            <a:r>
              <a:rPr lang="zh-CN" altLang="en-US"/>
              <a:t>Another result from table:</a:t>
            </a:r>
          </a:p>
          <a:p>
            <a:pPr marL="457200" lvl="1" indent="0">
              <a:lnSpc>
                <a:spcPct val="80000"/>
              </a:lnSpc>
              <a:buFontTx/>
              <a:buNone/>
            </a:pPr>
            <a:r>
              <a:rPr lang="zh-CN" altLang="en-US"/>
              <a:t>C-SVDDNet, achieve an accuracy 82.64%, outperforms other multi-layer architecture systems, such as PCANet, Convolutional Kernel Networks.</a:t>
            </a:r>
          </a:p>
          <a:p>
            <a:pPr>
              <a:lnSpc>
                <a:spcPct val="80000"/>
              </a:lnSpc>
              <a:buFont typeface="Arial" panose="020B0604020202020204" pitchFamily="34" charset="0"/>
              <a:buChar char="•"/>
            </a:pPr>
            <a:endParaRPr lang="zh-CN" altLang="en-US"/>
          </a:p>
          <a:p>
            <a:pPr>
              <a:lnSpc>
                <a:spcPct val="80000"/>
              </a:lnSpc>
              <a:buFont typeface="Arial" panose="020B0604020202020204" pitchFamily="34" charset="0"/>
              <a:buChar char="•"/>
            </a:pPr>
            <a:r>
              <a:rPr lang="zh-CN" altLang="en-US"/>
              <a:t>Possible explanation from table:</a:t>
            </a:r>
          </a:p>
          <a:p>
            <a:pPr marL="457200" lvl="1" indent="0">
              <a:lnSpc>
                <a:spcPct val="80000"/>
              </a:lnSpc>
              <a:buFont typeface="Arial" panose="020B0604020202020204" pitchFamily="34" charset="0"/>
              <a:buNone/>
            </a:pPr>
            <a:r>
              <a:rPr lang="zh-CN" altLang="en-US"/>
              <a:t>SIFT encoding leads to more robust representation.</a:t>
            </a:r>
            <a:endParaRPr lang="en-US" altLang="en-US"/>
          </a:p>
          <a:p>
            <a:pPr marL="0" indent="0">
              <a:lnSpc>
                <a:spcPct val="90000"/>
              </a:lnSpc>
              <a:buFontTx/>
              <a:buNone/>
            </a:pPr>
            <a:endParaRPr lang="en-US" altLang="en-US"/>
          </a:p>
        </p:txBody>
      </p:sp>
    </p:spTree>
    <p:extLst>
      <p:ext uri="{BB962C8B-B14F-4D97-AF65-F5344CB8AC3E}">
        <p14:creationId xmlns:p14="http://schemas.microsoft.com/office/powerpoint/2010/main" val="2369089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a:t>4th Dataset</a:t>
            </a:r>
            <a:endParaRPr lang="en-US" altLang="en-US"/>
          </a:p>
        </p:txBody>
      </p:sp>
      <p:sp>
        <p:nvSpPr>
          <p:cNvPr id="22531" name="Text Box 3"/>
          <p:cNvSpPr txBox="1">
            <a:spLocks noChangeArrowheads="1"/>
          </p:cNvSpPr>
          <p:nvPr/>
        </p:nvSpPr>
        <p:spPr bwMode="auto">
          <a:xfrm>
            <a:off x="150813" y="1162050"/>
            <a:ext cx="88455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r>
              <a:rPr lang="zh-CN" altLang="en-US"/>
              <a:t>STL-10</a:t>
            </a:r>
          </a:p>
          <a:p>
            <a:pPr marL="800100" lvl="1" indent="-342900">
              <a:buFont typeface="Arial" panose="020B0604020202020204" pitchFamily="34" charset="0"/>
              <a:buAutoNum type="romanUcPeriod"/>
            </a:pPr>
            <a:r>
              <a:rPr lang="zh-CN" altLang="en-US"/>
              <a:t>100,000 unlabeled images, 13,000 labeled images(10 object classes), where 5,000 images for training, 8,000 for training </a:t>
            </a:r>
          </a:p>
          <a:p>
            <a:pPr marL="800100" lvl="1" indent="-342900">
              <a:buFont typeface="Arial" panose="020B0604020202020204" pitchFamily="34" charset="0"/>
              <a:buAutoNum type="romanUcPeriod"/>
            </a:pPr>
            <a:r>
              <a:rPr lang="zh-CN" altLang="en-US"/>
              <a:t>images size : 96 x 96 pixel</a:t>
            </a:r>
          </a:p>
          <a:p>
            <a:pPr marL="800100" lvl="1" indent="-342900">
              <a:buFont typeface="Arial" panose="020B0604020202020204" pitchFamily="34" charset="0"/>
              <a:buAutoNum type="romanUcPeriod"/>
            </a:pPr>
            <a:r>
              <a:rPr lang="zh-CN" altLang="en-US"/>
              <a:t>Images background cluttered, vary in scales, poses.</a:t>
            </a:r>
          </a:p>
          <a:p>
            <a:pPr marL="800100" lvl="1" indent="-342900">
              <a:buFont typeface="Arial" panose="020B0604020202020204" pitchFamily="34" charset="0"/>
              <a:buAutoNum type="romanUcPeriod"/>
            </a:pPr>
            <a:endParaRPr lang="en-US" altLang="en-US"/>
          </a:p>
        </p:txBody>
      </p:sp>
      <p:pic>
        <p:nvPicPr>
          <p:cNvPr id="22532" name="Picture 4" descr="ST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525" y="2949575"/>
            <a:ext cx="3884613"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03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a:t>STL-10</a:t>
            </a:r>
            <a:endParaRPr lang="en-US" altLang="en-US"/>
          </a:p>
        </p:txBody>
      </p:sp>
      <p:sp>
        <p:nvSpPr>
          <p:cNvPr id="23555" name="Rectangle 3"/>
          <p:cNvSpPr>
            <a:spLocks noGrp="1" noChangeArrowheads="1"/>
          </p:cNvSpPr>
          <p:nvPr>
            <p:ph type="body" idx="1"/>
          </p:nvPr>
        </p:nvSpPr>
        <p:spPr>
          <a:xfrm>
            <a:off x="457200" y="1222375"/>
            <a:ext cx="8229600" cy="4903788"/>
          </a:xfrm>
        </p:spPr>
        <p:txBody>
          <a:bodyPr/>
          <a:lstStyle/>
          <a:p>
            <a:pPr>
              <a:lnSpc>
                <a:spcPct val="80000"/>
              </a:lnSpc>
            </a:pPr>
            <a:r>
              <a:rPr lang="zh-CN" altLang="en-US" sz="2000"/>
              <a:t>Process step:</a:t>
            </a:r>
            <a:endParaRPr lang="zh-CN" altLang="en-US" sz="1700"/>
          </a:p>
          <a:p>
            <a:pPr marL="971550" lvl="1" indent="-514350">
              <a:lnSpc>
                <a:spcPct val="80000"/>
              </a:lnSpc>
              <a:buFontTx/>
              <a:buAutoNum type="arabicPeriod"/>
            </a:pPr>
            <a:r>
              <a:rPr lang="zh-CN" altLang="en-US" sz="1700"/>
              <a:t>Specific evaluation protocol</a:t>
            </a:r>
            <a:endParaRPr lang="zh-CN" altLang="en-US" sz="1600">
              <a:sym typeface="Arial" panose="020B0604020202020204" pitchFamily="34" charset="0"/>
            </a:endParaRPr>
          </a:p>
          <a:p>
            <a:pPr marL="1257300" lvl="2" indent="-342900">
              <a:lnSpc>
                <a:spcPct val="80000"/>
              </a:lnSpc>
              <a:buFontTx/>
              <a:buAutoNum type="romanUcPeriod"/>
            </a:pPr>
            <a:r>
              <a:rPr lang="zh-CN" altLang="en-US" sz="1600">
                <a:sym typeface="Arial" panose="020B0604020202020204" pitchFamily="34" charset="0"/>
              </a:rPr>
              <a:t>Original 5,000 training images are partitioned into 10 overlapped folds, with 1,000 images in each fold</a:t>
            </a:r>
          </a:p>
          <a:p>
            <a:pPr marL="1257300" lvl="2" indent="-342900">
              <a:lnSpc>
                <a:spcPct val="80000"/>
              </a:lnSpc>
              <a:buFontTx/>
              <a:buAutoNum type="romanUcPeriod"/>
            </a:pPr>
            <a:r>
              <a:rPr lang="zh-CN" altLang="en-US" sz="1600">
                <a:sym typeface="Arial" panose="020B0604020202020204" pitchFamily="34" charset="0"/>
              </a:rPr>
              <a:t>Each fold: training sample size: 1,000, testing: 8,000</a:t>
            </a:r>
          </a:p>
          <a:p>
            <a:pPr marL="1257300" lvl="2" indent="-342900">
              <a:lnSpc>
                <a:spcPct val="80000"/>
              </a:lnSpc>
              <a:buFontTx/>
              <a:buAutoNum type="romanUcPeriod"/>
            </a:pPr>
            <a:r>
              <a:rPr lang="zh-CN" altLang="en-US" sz="1600">
                <a:sym typeface="Arial" panose="020B0604020202020204" pitchFamily="34" charset="0"/>
              </a:rPr>
              <a:t>Evaluation across 10 folds</a:t>
            </a:r>
          </a:p>
          <a:p>
            <a:pPr marL="971550" lvl="1" indent="-514350">
              <a:lnSpc>
                <a:spcPct val="80000"/>
              </a:lnSpc>
              <a:buFontTx/>
              <a:buAutoNum type="arabicPeriod"/>
            </a:pPr>
            <a:r>
              <a:rPr lang="zh-CN" altLang="en-US" sz="1700"/>
              <a:t>Dictionary: 500 atoms</a:t>
            </a:r>
          </a:p>
          <a:p>
            <a:pPr marL="971550" lvl="1" indent="-514350">
              <a:lnSpc>
                <a:spcPct val="80000"/>
              </a:lnSpc>
              <a:buFontTx/>
              <a:buAutoNum type="arabicPeriod"/>
            </a:pPr>
            <a:r>
              <a:rPr lang="zh-CN" altLang="en-US" sz="1700"/>
              <a:t>For unsupervised feature learning, randomly select 20, 000 unlabled data</a:t>
            </a:r>
          </a:p>
          <a:p>
            <a:pPr marL="971550" lvl="1" indent="-514350">
              <a:lnSpc>
                <a:spcPct val="80000"/>
              </a:lnSpc>
              <a:buFontTx/>
              <a:buAutoNum type="arabicPeriod"/>
            </a:pPr>
            <a:r>
              <a:rPr lang="zh-CN" altLang="en-US" sz="1700"/>
              <a:t>Spatial pooling: 4 x 4</a:t>
            </a:r>
          </a:p>
          <a:p>
            <a:pPr marL="971550" lvl="1" indent="-514350">
              <a:lnSpc>
                <a:spcPct val="80000"/>
              </a:lnSpc>
              <a:buFontTx/>
              <a:buAutoNum type="arabicPeriod"/>
            </a:pPr>
            <a:r>
              <a:rPr lang="zh-CN" altLang="en-US" sz="1700"/>
              <a:t>Extract SIFT representation</a:t>
            </a:r>
          </a:p>
          <a:p>
            <a:pPr marL="971550" lvl="1" indent="-514350">
              <a:lnSpc>
                <a:spcPct val="80000"/>
              </a:lnSpc>
              <a:buFontTx/>
              <a:buAutoNum type="arabicPeriod"/>
            </a:pPr>
            <a:r>
              <a:rPr lang="zh-CN" altLang="en-US" sz="1700"/>
              <a:t>Multi-scale receptive voting: </a:t>
            </a:r>
            <a:endParaRPr lang="zh-CN" altLang="en-US" sz="1300"/>
          </a:p>
          <a:p>
            <a:pPr marL="1371600" lvl="2" indent="-457200">
              <a:lnSpc>
                <a:spcPct val="80000"/>
              </a:lnSpc>
              <a:buFontTx/>
              <a:buAutoNum type="romanUcPeriod"/>
            </a:pPr>
            <a:r>
              <a:rPr lang="zh-CN" altLang="en-US" sz="1900"/>
              <a:t>Receptive fields: 5 x 5, 7 x7</a:t>
            </a:r>
          </a:p>
          <a:p>
            <a:pPr marL="1371600" lvl="2" indent="-457200">
              <a:lnSpc>
                <a:spcPct val="80000"/>
              </a:lnSpc>
              <a:buFontTx/>
              <a:buAutoNum type="romanUcPeriod"/>
            </a:pPr>
            <a:r>
              <a:rPr lang="zh-CN" altLang="en-US" sz="1900"/>
              <a:t>Pooling size: i.e.  2 x 2, 3 x 3, 4 x 4, 5 x 5, 6 x 6</a:t>
            </a:r>
          </a:p>
          <a:p>
            <a:pPr marL="1371600" lvl="2" indent="-457200">
              <a:lnSpc>
                <a:spcPct val="80000"/>
              </a:lnSpc>
              <a:buFontTx/>
              <a:buAutoNum type="romanUcPeriod"/>
            </a:pPr>
            <a:r>
              <a:rPr lang="zh-CN" altLang="en-US" sz="1900"/>
              <a:t>I combine with II to botain 10 different representations for each input image</a:t>
            </a:r>
          </a:p>
          <a:p>
            <a:pPr marL="971550" lvl="1" indent="-514350">
              <a:lnSpc>
                <a:spcPct val="80000"/>
              </a:lnSpc>
              <a:buFontTx/>
              <a:buAutoNum type="arabicPeriod"/>
            </a:pPr>
            <a:endParaRPr lang="zh-CN" altLang="en-US" sz="1700"/>
          </a:p>
          <a:p>
            <a:pPr marL="971550" lvl="1" indent="-514350">
              <a:lnSpc>
                <a:spcPct val="80000"/>
              </a:lnSpc>
              <a:buFontTx/>
              <a:buAutoNum type="arabicPeriod"/>
            </a:pPr>
            <a:r>
              <a:rPr lang="zh-CN" altLang="en-US" sz="1700">
                <a:sym typeface="Microsoft YaHei" panose="020B0503020204020204" pitchFamily="34" charset="-122"/>
              </a:rPr>
              <a:t>λ value : 1</a:t>
            </a:r>
            <a:endParaRPr lang="en-US" altLang="en-US" sz="2000"/>
          </a:p>
        </p:txBody>
      </p:sp>
    </p:spTree>
    <p:extLst>
      <p:ext uri="{BB962C8B-B14F-4D97-AF65-F5344CB8AC3E}">
        <p14:creationId xmlns:p14="http://schemas.microsoft.com/office/powerpoint/2010/main" val="3875826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a:t>Experimental Results(STL-10)</a:t>
            </a:r>
            <a:endParaRPr lang="en-US" altLang="en-US"/>
          </a:p>
        </p:txBody>
      </p:sp>
      <p:sp>
        <p:nvSpPr>
          <p:cNvPr id="24579" name="Text Box 3"/>
          <p:cNvSpPr txBox="1">
            <a:spLocks noChangeArrowheads="1"/>
          </p:cNvSpPr>
          <p:nvPr/>
        </p:nvSpPr>
        <p:spPr bwMode="auto">
          <a:xfrm>
            <a:off x="4416425" y="3246438"/>
            <a:ext cx="311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pic>
        <p:nvPicPr>
          <p:cNvPr id="24580" name="Picture 4" descr="Table(ST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800225"/>
            <a:ext cx="64135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18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a:t>Experimental Results(STL-10)</a:t>
            </a:r>
          </a:p>
        </p:txBody>
      </p:sp>
      <p:sp>
        <p:nvSpPr>
          <p:cNvPr id="25603" name="Rectangle 3"/>
          <p:cNvSpPr>
            <a:spLocks noGrp="1" noChangeArrowheads="1"/>
          </p:cNvSpPr>
          <p:nvPr>
            <p:ph type="body" idx="1"/>
          </p:nvPr>
        </p:nvSpPr>
        <p:spPr>
          <a:xfrm>
            <a:off x="457200" y="1408113"/>
            <a:ext cx="8229600" cy="3787775"/>
          </a:xfrm>
        </p:spPr>
        <p:txBody>
          <a:bodyPr/>
          <a:lstStyle/>
          <a:p>
            <a:pPr>
              <a:lnSpc>
                <a:spcPct val="80000"/>
              </a:lnSpc>
            </a:pPr>
            <a:r>
              <a:rPr lang="zh-CN" altLang="en-US" sz="2800"/>
              <a:t>MSRV + C-SVDDnet achieves the highest accuracy: 68.23% around, outperforms the current best performer (Deep Feedforward Networks) on the challenging dataset, with 2.6% improvement in accuracy</a:t>
            </a:r>
          </a:p>
          <a:p>
            <a:pPr marL="0" indent="0">
              <a:lnSpc>
                <a:spcPct val="80000"/>
              </a:lnSpc>
              <a:buFontTx/>
              <a:buNone/>
            </a:pPr>
            <a:endParaRPr lang="zh-CN" altLang="en-US" sz="2800"/>
          </a:p>
          <a:p>
            <a:pPr>
              <a:lnSpc>
                <a:spcPct val="80000"/>
              </a:lnSpc>
            </a:pPr>
            <a:endParaRPr lang="en-US" altLang="en-US" sz="2800"/>
          </a:p>
        </p:txBody>
      </p:sp>
      <p:graphicFrame>
        <p:nvGraphicFramePr>
          <p:cNvPr id="25604" name="Object 4">
            <a:hlinkClick r:id="" action="ppaction://ole?verb=1"/>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41" r:id="rId3" imgW="915077" imgH="216042" progId="Equation.3">
                  <p:embed/>
                </p:oleObj>
              </mc:Choice>
              <mc:Fallback>
                <p:oleObj r:id="rId3" imgW="915077" imgH="21604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21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382000" cy="792162"/>
          </a:xfrm>
        </p:spPr>
        <p:txBody>
          <a:bodyPr>
            <a:normAutofit fontScale="90000"/>
          </a:bodyPr>
          <a:lstStyle/>
          <a:p>
            <a:r>
              <a:rPr lang="en-US" dirty="0"/>
              <a:t>local </a:t>
            </a:r>
            <a:r>
              <a:rPr lang="en-US" dirty="0" smtClean="0"/>
              <a:t>detail </a:t>
            </a:r>
            <a:r>
              <a:rPr lang="en-US" dirty="0"/>
              <a:t>of the </a:t>
            </a:r>
            <a:r>
              <a:rPr lang="en-US" dirty="0" smtClean="0"/>
              <a:t>object representation</a:t>
            </a:r>
            <a:endParaRPr lang="en-US" dirty="0"/>
          </a:p>
        </p:txBody>
      </p:sp>
      <p:sp>
        <p:nvSpPr>
          <p:cNvPr id="3" name="Content Placeholder 2"/>
          <p:cNvSpPr>
            <a:spLocks noGrp="1"/>
          </p:cNvSpPr>
          <p:nvPr>
            <p:ph idx="1"/>
          </p:nvPr>
        </p:nvSpPr>
        <p:spPr>
          <a:xfrm>
            <a:off x="228600" y="762000"/>
            <a:ext cx="8763000" cy="5715000"/>
          </a:xfrm>
        </p:spPr>
        <p:txBody>
          <a:bodyPr>
            <a:noAutofit/>
          </a:bodyPr>
          <a:lstStyle/>
          <a:p>
            <a:r>
              <a:rPr lang="en-US" sz="2800" dirty="0" smtClean="0"/>
              <a:t>parameters define </a:t>
            </a:r>
            <a:r>
              <a:rPr lang="en-US" sz="2800" dirty="0"/>
              <a:t>the feature extraction </a:t>
            </a:r>
            <a:r>
              <a:rPr lang="en-US" sz="2800" dirty="0" smtClean="0"/>
              <a:t>pipeline have more impact on </a:t>
            </a:r>
            <a:r>
              <a:rPr lang="en-US" sz="2800" dirty="0"/>
              <a:t>the </a:t>
            </a:r>
            <a:r>
              <a:rPr lang="en-US" sz="2800" dirty="0" smtClean="0"/>
              <a:t>performance</a:t>
            </a:r>
          </a:p>
          <a:p>
            <a:r>
              <a:rPr lang="en-US" sz="2800" dirty="0" smtClean="0"/>
              <a:t>K-means </a:t>
            </a:r>
            <a:r>
              <a:rPr lang="en-US" sz="2800" dirty="0"/>
              <a:t>network with 4000 </a:t>
            </a:r>
            <a:r>
              <a:rPr lang="en-US" sz="2800" dirty="0" smtClean="0"/>
              <a:t>features achieve good </a:t>
            </a:r>
            <a:r>
              <a:rPr lang="en-US" sz="2800" dirty="0"/>
              <a:t>performance on several benchmark </a:t>
            </a:r>
            <a:r>
              <a:rPr lang="en-US" sz="2800" dirty="0" smtClean="0"/>
              <a:t>datasets (better) </a:t>
            </a:r>
          </a:p>
          <a:p>
            <a:r>
              <a:rPr lang="en-US" sz="2800" dirty="0" smtClean="0"/>
              <a:t>But a </a:t>
            </a:r>
            <a:r>
              <a:rPr lang="en-US" sz="2800" dirty="0"/>
              <a:t>very crude pooling size has to be adopted </a:t>
            </a:r>
            <a:r>
              <a:rPr lang="en-US" sz="2800" dirty="0" smtClean="0"/>
              <a:t>to </a:t>
            </a:r>
            <a:r>
              <a:rPr lang="en-US" sz="2800" dirty="0"/>
              <a:t>condense the resulting feature </a:t>
            </a:r>
            <a:r>
              <a:rPr lang="en-US" sz="2800" dirty="0" smtClean="0"/>
              <a:t>maps</a:t>
            </a:r>
          </a:p>
          <a:p>
            <a:r>
              <a:rPr lang="en-US" sz="2800" dirty="0" smtClean="0"/>
              <a:t>large </a:t>
            </a:r>
            <a:r>
              <a:rPr lang="en-US" sz="2800" dirty="0"/>
              <a:t>single-layer network </a:t>
            </a:r>
            <a:r>
              <a:rPr lang="en-US" sz="2800" dirty="0" smtClean="0"/>
              <a:t>highlighting global </a:t>
            </a:r>
            <a:r>
              <a:rPr lang="en-US" sz="2800" dirty="0"/>
              <a:t>information of an object using large number of </a:t>
            </a:r>
            <a:r>
              <a:rPr lang="en-US" sz="2800" dirty="0" smtClean="0"/>
              <a:t>centroids</a:t>
            </a:r>
          </a:p>
          <a:p>
            <a:r>
              <a:rPr lang="en-US" sz="2800" dirty="0" smtClean="0"/>
              <a:t>explore </a:t>
            </a:r>
            <a:r>
              <a:rPr lang="en-US" sz="2800" dirty="0"/>
              <a:t>alternative architecture </a:t>
            </a:r>
            <a:r>
              <a:rPr lang="en-US" sz="2800" dirty="0" smtClean="0"/>
              <a:t>with </a:t>
            </a:r>
            <a:r>
              <a:rPr lang="en-US" sz="2800" dirty="0"/>
              <a:t>much smaller number of nodes and with much finer pooling </a:t>
            </a:r>
            <a:r>
              <a:rPr lang="en-US" sz="2800" dirty="0" smtClean="0"/>
              <a:t>size</a:t>
            </a:r>
          </a:p>
          <a:p>
            <a:r>
              <a:rPr lang="en-US" sz="2800" dirty="0" smtClean="0"/>
              <a:t>emphasize local </a:t>
            </a:r>
            <a:r>
              <a:rPr lang="en-US" sz="2800" dirty="0"/>
              <a:t>details of </a:t>
            </a:r>
            <a:r>
              <a:rPr lang="en-US" sz="2800" dirty="0" smtClean="0"/>
              <a:t>object</a:t>
            </a:r>
            <a:endParaRPr lang="en-US" sz="2800" dirty="0"/>
          </a:p>
        </p:txBody>
      </p:sp>
    </p:spTree>
    <p:extLst>
      <p:ext uri="{BB962C8B-B14F-4D97-AF65-F5344CB8AC3E}">
        <p14:creationId xmlns:p14="http://schemas.microsoft.com/office/powerpoint/2010/main" val="2863340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a:t>Experimental Results(STL-10)</a:t>
            </a:r>
            <a:endParaRPr lang="en-US" altLang="en-US"/>
          </a:p>
        </p:txBody>
      </p:sp>
      <p:sp>
        <p:nvSpPr>
          <p:cNvPr id="26627" name="Rectangle 3"/>
          <p:cNvSpPr>
            <a:spLocks noGrp="1" noChangeArrowheads="1"/>
          </p:cNvSpPr>
          <p:nvPr>
            <p:ph type="body" idx="1"/>
          </p:nvPr>
        </p:nvSpPr>
        <p:spPr/>
        <p:txBody>
          <a:bodyPr/>
          <a:lstStyle/>
          <a:p>
            <a:pPr>
              <a:lnSpc>
                <a:spcPct val="80000"/>
              </a:lnSpc>
            </a:pPr>
            <a:r>
              <a:rPr lang="zh-CN" altLang="en-US"/>
              <a:t>Another result from table:</a:t>
            </a:r>
          </a:p>
          <a:p>
            <a:pPr marL="971550" lvl="1" indent="-514350">
              <a:lnSpc>
                <a:spcPct val="80000"/>
              </a:lnSpc>
              <a:buFontTx/>
              <a:buAutoNum type="romanUcPeriod"/>
            </a:pPr>
            <a:r>
              <a:rPr lang="zh-CN" altLang="en-US"/>
              <a:t>C-SVDDNet, achieve an accuracy 65.62%, outperforms in RBM, Selective Receptive Fields, and Discriminative Sum-Product Networks.</a:t>
            </a:r>
          </a:p>
          <a:p>
            <a:pPr marL="971550" lvl="1" indent="-514350">
              <a:lnSpc>
                <a:spcPct val="80000"/>
              </a:lnSpc>
              <a:buFontTx/>
              <a:buAutoNum type="romanUcPeriod"/>
            </a:pPr>
            <a:r>
              <a:rPr lang="zh-CN" altLang="en-US"/>
              <a:t>C-SVDDNet, better than K-meansNet with higher 3.0% improvement in accuracy.</a:t>
            </a:r>
          </a:p>
          <a:p>
            <a:pPr>
              <a:lnSpc>
                <a:spcPct val="80000"/>
              </a:lnSpc>
              <a:buFont typeface="Arial" panose="020B0604020202020204" pitchFamily="34" charset="0"/>
              <a:buChar char="•"/>
            </a:pPr>
            <a:endParaRPr lang="zh-CN" altLang="en-US"/>
          </a:p>
          <a:p>
            <a:pPr marL="0" indent="0">
              <a:lnSpc>
                <a:spcPct val="80000"/>
              </a:lnSpc>
              <a:buFont typeface="Arial" panose="020B0604020202020204" pitchFamily="34" charset="0"/>
              <a:buNone/>
            </a:pPr>
            <a:endParaRPr lang="en-US" altLang="en-US"/>
          </a:p>
        </p:txBody>
      </p:sp>
    </p:spTree>
    <p:extLst>
      <p:ext uri="{BB962C8B-B14F-4D97-AF65-F5344CB8AC3E}">
        <p14:creationId xmlns:p14="http://schemas.microsoft.com/office/powerpoint/2010/main" val="1293317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8300" y="2363788"/>
            <a:ext cx="8229600" cy="1143000"/>
          </a:xfrm>
        </p:spPr>
        <p:txBody>
          <a:bodyPr>
            <a:normAutofit fontScale="90000"/>
          </a:bodyPr>
          <a:lstStyle/>
          <a:p>
            <a:r>
              <a:rPr lang="zh-CN" altLang="en-US" sz="4000"/>
              <a:t>The influence of Parameters and Discussions</a:t>
            </a:r>
            <a:endParaRPr lang="en-US" altLang="en-US" sz="4000"/>
          </a:p>
        </p:txBody>
      </p:sp>
    </p:spTree>
    <p:extLst>
      <p:ext uri="{BB962C8B-B14F-4D97-AF65-F5344CB8AC3E}">
        <p14:creationId xmlns:p14="http://schemas.microsoft.com/office/powerpoint/2010/main" val="281514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a:t>Parameter 1: feature number</a:t>
            </a:r>
            <a:endParaRPr lang="en-US" altLang="en-US"/>
          </a:p>
        </p:txBody>
      </p:sp>
      <p:pic>
        <p:nvPicPr>
          <p:cNvPr id="28675" name="Picture 3" descr="STL-10_fe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1203325"/>
            <a:ext cx="5522913"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991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zh-CN" altLang="en-US"/>
              <a:t>Parameter 1: feature number</a:t>
            </a:r>
            <a:endParaRPr lang="en-US" altLang="en-US"/>
          </a:p>
        </p:txBody>
      </p:sp>
      <p:sp>
        <p:nvSpPr>
          <p:cNvPr id="29699" name="Rectangle 3"/>
          <p:cNvSpPr>
            <a:spLocks noGrp="1" noChangeArrowheads="1"/>
          </p:cNvSpPr>
          <p:nvPr>
            <p:ph type="body" idx="1"/>
          </p:nvPr>
        </p:nvSpPr>
        <p:spPr>
          <a:xfrm>
            <a:off x="457200" y="1217613"/>
            <a:ext cx="8229600" cy="5375275"/>
          </a:xfrm>
        </p:spPr>
        <p:txBody>
          <a:bodyPr/>
          <a:lstStyle/>
          <a:p>
            <a:pPr>
              <a:lnSpc>
                <a:spcPct val="80000"/>
              </a:lnSpc>
            </a:pPr>
            <a:r>
              <a:rPr lang="zh-CN" altLang="en-US" sz="2400"/>
              <a:t>Result 1 from figure</a:t>
            </a:r>
          </a:p>
          <a:p>
            <a:pPr marL="971550" lvl="1" indent="-514350">
              <a:lnSpc>
                <a:spcPct val="80000"/>
              </a:lnSpc>
              <a:buFontTx/>
              <a:buAutoNum type="romanUcPeriod"/>
            </a:pPr>
            <a:r>
              <a:rPr lang="zh-CN" altLang="en-US" sz="2400"/>
              <a:t>K-means and C-SVDD: performance rises, with feature number increases. </a:t>
            </a:r>
          </a:p>
          <a:p>
            <a:pPr marL="971550" lvl="1" indent="-514350">
              <a:lnSpc>
                <a:spcPct val="80000"/>
              </a:lnSpc>
              <a:buFontTx/>
              <a:buAutoNum type="romanUcPeriod"/>
            </a:pPr>
            <a:r>
              <a:rPr lang="zh-CN" altLang="en-US" sz="2400"/>
              <a:t>Explanation: more dicitonary atoms help disentangle variation factors. </a:t>
            </a:r>
          </a:p>
          <a:p>
            <a:pPr marL="971550" lvl="1" indent="-514350">
              <a:lnSpc>
                <a:spcPct val="80000"/>
              </a:lnSpc>
              <a:buFontTx/>
              <a:buAutoNum type="romanUcPeriod"/>
            </a:pPr>
            <a:r>
              <a:rPr lang="zh-CN" altLang="en-US" sz="2400"/>
              <a:t>Drawback: large dictionary increases redundancy, decreases the efficiency/</a:t>
            </a:r>
          </a:p>
          <a:p>
            <a:pPr>
              <a:lnSpc>
                <a:spcPct val="80000"/>
              </a:lnSpc>
              <a:buFont typeface="Arial" panose="020B0604020202020204" pitchFamily="34" charset="0"/>
              <a:buChar char="•"/>
            </a:pPr>
            <a:r>
              <a:rPr lang="zh-CN" altLang="en-US" sz="2400"/>
              <a:t>Result 2 from figure:</a:t>
            </a:r>
          </a:p>
          <a:p>
            <a:pPr marL="971550" lvl="1" indent="-514350">
              <a:lnSpc>
                <a:spcPct val="80000"/>
              </a:lnSpc>
              <a:buFont typeface="Arial" panose="020B0604020202020204" pitchFamily="34" charset="0"/>
              <a:buAutoNum type="romanUcPeriod"/>
            </a:pPr>
            <a:r>
              <a:rPr lang="zh-CN" altLang="en-US" sz="2400"/>
              <a:t>C-SVDD consistently works better than K-means, with different feature number</a:t>
            </a:r>
          </a:p>
          <a:p>
            <a:pPr marL="971550" lvl="1" indent="-514350">
              <a:lnSpc>
                <a:spcPct val="80000"/>
              </a:lnSpc>
              <a:buFont typeface="Arial" panose="020B0604020202020204" pitchFamily="34" charset="0"/>
              <a:buAutoNum type="romanUcPeriod"/>
            </a:pPr>
            <a:r>
              <a:rPr lang="zh-CN" altLang="en-US" sz="2400"/>
              <a:t>C-SVDDNet reduces atoms without sacrifying the performance</a:t>
            </a:r>
          </a:p>
          <a:p>
            <a:pPr marL="971550" lvl="1" indent="-514350">
              <a:lnSpc>
                <a:spcPct val="80000"/>
              </a:lnSpc>
              <a:buFont typeface="Arial" panose="020B0604020202020204" pitchFamily="34" charset="0"/>
              <a:buAutoNum type="romanUcPeriod"/>
            </a:pPr>
            <a:r>
              <a:rPr lang="zh-CN" altLang="en-US" sz="2400"/>
              <a:t>The previous table for STL-10 dataset show C-SVDDNet with 500 atoms has a over 12% performace increasement than C-SVDD with 4,800 atoms.</a:t>
            </a:r>
          </a:p>
          <a:p>
            <a:pPr marL="1428750" lvl="2" indent="-514350">
              <a:lnSpc>
                <a:spcPct val="80000"/>
              </a:lnSpc>
              <a:buFont typeface="Arial" panose="020B0604020202020204" pitchFamily="34" charset="0"/>
              <a:buAutoNum type="romanUcPeriod"/>
            </a:pPr>
            <a:endParaRPr lang="en-US" altLang="en-US"/>
          </a:p>
        </p:txBody>
      </p:sp>
    </p:spTree>
    <p:extLst>
      <p:ext uri="{BB962C8B-B14F-4D97-AF65-F5344CB8AC3E}">
        <p14:creationId xmlns:p14="http://schemas.microsoft.com/office/powerpoint/2010/main" val="875304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sz="4000"/>
              <a:t>Parameter 2: pooling size</a:t>
            </a:r>
            <a:endParaRPr lang="en-US" altLang="en-US" sz="4000"/>
          </a:p>
        </p:txBody>
      </p:sp>
      <p:pic>
        <p:nvPicPr>
          <p:cNvPr id="30723" name="Picture 3" descr="Pooling siz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417638"/>
            <a:ext cx="53054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375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zh-CN" altLang="en-US"/>
              <a:t>Parameter 2: Pooling Size</a:t>
            </a:r>
            <a:endParaRPr lang="en-US" altLang="en-US"/>
          </a:p>
        </p:txBody>
      </p:sp>
      <p:sp>
        <p:nvSpPr>
          <p:cNvPr id="31747" name="Rectangle 3"/>
          <p:cNvSpPr>
            <a:spLocks noGrp="1" noChangeArrowheads="1"/>
          </p:cNvSpPr>
          <p:nvPr>
            <p:ph type="body" idx="1"/>
          </p:nvPr>
        </p:nvSpPr>
        <p:spPr/>
        <p:txBody>
          <a:bodyPr/>
          <a:lstStyle/>
          <a:p>
            <a:r>
              <a:rPr lang="zh-CN" altLang="en-US"/>
              <a:t>Parameter settings:</a:t>
            </a:r>
          </a:p>
          <a:p>
            <a:pPr marL="971550" lvl="1" indent="-514350">
              <a:buFontTx/>
              <a:buAutoNum type="romanUcPeriod"/>
            </a:pPr>
            <a:r>
              <a:rPr lang="zh-CN" altLang="en-US"/>
              <a:t>original image: 96 x 96 pixel</a:t>
            </a:r>
          </a:p>
          <a:p>
            <a:pPr marL="971550" lvl="1" indent="-514350">
              <a:buFontTx/>
              <a:buAutoNum type="romanUcPeriod"/>
            </a:pPr>
            <a:r>
              <a:rPr lang="zh-CN" altLang="en-US"/>
              <a:t>receptive field: 5 x 5</a:t>
            </a:r>
          </a:p>
          <a:p>
            <a:pPr marL="971550" lvl="1" indent="-514350">
              <a:buFontTx/>
              <a:buAutoNum type="romanUcPeriod"/>
            </a:pPr>
            <a:r>
              <a:rPr lang="zh-CN" altLang="en-US"/>
              <a:t>feature maps: 92 x 92</a:t>
            </a:r>
          </a:p>
          <a:p>
            <a:pPr marL="971550" lvl="1" indent="-514350">
              <a:buFontTx/>
              <a:buAutoNum type="romanUcPeriod"/>
            </a:pPr>
            <a:r>
              <a:rPr lang="zh-CN" altLang="en-US"/>
              <a:t>pooling blocks: m x m, where m x m from 1 x 1 to 31 x 31</a:t>
            </a:r>
            <a:endParaRPr lang="en-US" altLang="en-US"/>
          </a:p>
        </p:txBody>
      </p:sp>
    </p:spTree>
    <p:extLst>
      <p:ext uri="{BB962C8B-B14F-4D97-AF65-F5344CB8AC3E}">
        <p14:creationId xmlns:p14="http://schemas.microsoft.com/office/powerpoint/2010/main" val="20188745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CN" altLang="en-US"/>
              <a:t>Parameter 2: pooling size</a:t>
            </a:r>
            <a:endParaRPr lang="en-US" altLang="en-US"/>
          </a:p>
        </p:txBody>
      </p:sp>
      <p:sp>
        <p:nvSpPr>
          <p:cNvPr id="32771" name="Rectangle 3"/>
          <p:cNvSpPr>
            <a:spLocks noGrp="1" noChangeArrowheads="1"/>
          </p:cNvSpPr>
          <p:nvPr>
            <p:ph type="body" idx="1"/>
          </p:nvPr>
        </p:nvSpPr>
        <p:spPr/>
        <p:txBody>
          <a:bodyPr/>
          <a:lstStyle/>
          <a:p>
            <a:pPr>
              <a:lnSpc>
                <a:spcPct val="90000"/>
              </a:lnSpc>
            </a:pPr>
            <a:r>
              <a:rPr lang="zh-CN" altLang="en-US"/>
              <a:t>Result from figure about Pooling size</a:t>
            </a:r>
          </a:p>
          <a:p>
            <a:pPr marL="971550" lvl="1" indent="-514350">
              <a:lnSpc>
                <a:spcPct val="90000"/>
              </a:lnSpc>
              <a:buFontTx/>
              <a:buAutoNum type="romanUcPeriod"/>
            </a:pPr>
            <a:r>
              <a:rPr lang="zh-CN" altLang="en-US"/>
              <a:t>signle-layer K-means-based network and C-SVDD need bigger block size for improved translation invariance.</a:t>
            </a:r>
          </a:p>
          <a:p>
            <a:pPr marL="971550" lvl="1" indent="-514350">
              <a:lnSpc>
                <a:spcPct val="90000"/>
              </a:lnSpc>
              <a:buFontTx/>
              <a:buAutoNum type="romanUcPeriod"/>
            </a:pPr>
            <a:r>
              <a:rPr lang="zh-CN" altLang="en-US"/>
              <a:t>K-meansNet and C-SVDDNet can reduces pooling size and achieve better performance</a:t>
            </a:r>
          </a:p>
          <a:p>
            <a:pPr>
              <a:lnSpc>
                <a:spcPct val="90000"/>
              </a:lnSpc>
              <a:buFont typeface="Arial" panose="020B0604020202020204" pitchFamily="34" charset="0"/>
              <a:buChar char="•"/>
            </a:pPr>
            <a:r>
              <a:rPr lang="zh-CN" altLang="en-US"/>
              <a:t>Possible explanation:</a:t>
            </a:r>
          </a:p>
          <a:p>
            <a:pPr marL="971550" lvl="1" indent="-514350">
              <a:lnSpc>
                <a:spcPct val="90000"/>
              </a:lnSpc>
              <a:buFont typeface="Arial" panose="020B0604020202020204" pitchFamily="34" charset="0"/>
              <a:buAutoNum type="romanUcPeriod"/>
            </a:pPr>
            <a:r>
              <a:rPr lang="zh-CN" altLang="en-US"/>
              <a:t>SIFT encoding could characterize more detailed information of the objects to be represented</a:t>
            </a:r>
            <a:endParaRPr lang="en-US" altLang="en-US"/>
          </a:p>
        </p:txBody>
      </p:sp>
    </p:spTree>
    <p:extLst>
      <p:ext uri="{BB962C8B-B14F-4D97-AF65-F5344CB8AC3E}">
        <p14:creationId xmlns:p14="http://schemas.microsoft.com/office/powerpoint/2010/main" val="4136449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CN" altLang="en-US" sz="2800"/>
              <a:t>Parameter 3: multi-scale receptive field voting</a:t>
            </a:r>
          </a:p>
        </p:txBody>
      </p:sp>
      <p:pic>
        <p:nvPicPr>
          <p:cNvPr id="33795" name="Picture 3" descr="multi-scale receptive field vo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1417638"/>
            <a:ext cx="536098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730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zh-CN" altLang="en-US" sz="2800"/>
              <a:t>Parameter 3: multi-scale receptive field voting</a:t>
            </a:r>
          </a:p>
        </p:txBody>
      </p:sp>
      <p:sp>
        <p:nvSpPr>
          <p:cNvPr id="34819" name="Rectangle 3"/>
          <p:cNvSpPr>
            <a:spLocks noGrp="1" noChangeArrowheads="1"/>
          </p:cNvSpPr>
          <p:nvPr>
            <p:ph type="body" idx="1"/>
          </p:nvPr>
        </p:nvSpPr>
        <p:spPr/>
        <p:txBody>
          <a:bodyPr/>
          <a:lstStyle/>
          <a:p>
            <a:pPr>
              <a:lnSpc>
                <a:spcPct val="90000"/>
              </a:lnSpc>
            </a:pPr>
            <a:r>
              <a:rPr lang="zh-CN" altLang="en-US"/>
              <a:t>Parameter Settings:</a:t>
            </a:r>
          </a:p>
          <a:p>
            <a:pPr marL="971550" lvl="1" indent="-514350">
              <a:lnSpc>
                <a:spcPct val="90000"/>
              </a:lnSpc>
              <a:buFontTx/>
              <a:buAutoNum type="romanUcPeriod"/>
            </a:pPr>
            <a:r>
              <a:rPr lang="zh-CN" altLang="en-US"/>
              <a:t>receptive field types: 5 x 5, 7 x 7</a:t>
            </a:r>
          </a:p>
          <a:p>
            <a:pPr marL="971550" lvl="1" indent="-514350">
              <a:lnSpc>
                <a:spcPct val="90000"/>
              </a:lnSpc>
              <a:buFontTx/>
              <a:buAutoNum type="romanUcPeriod"/>
            </a:pPr>
            <a:r>
              <a:rPr lang="zh-CN" altLang="en-US"/>
              <a:t>pooling size: 2 x 2, 3 x 3, 4 x 4, 5 x 5, 6 x 6</a:t>
            </a:r>
          </a:p>
          <a:p>
            <a:pPr marL="457200" lvl="1" indent="0">
              <a:lnSpc>
                <a:spcPct val="90000"/>
              </a:lnSpc>
              <a:buFontTx/>
              <a:buNone/>
            </a:pPr>
            <a:endParaRPr lang="zh-CN" altLang="en-US"/>
          </a:p>
        </p:txBody>
      </p:sp>
    </p:spTree>
    <p:extLst>
      <p:ext uri="{BB962C8B-B14F-4D97-AF65-F5344CB8AC3E}">
        <p14:creationId xmlns:p14="http://schemas.microsoft.com/office/powerpoint/2010/main" val="148681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zh-CN" altLang="en-US" sz="2800"/>
              <a:t>Parameter 3: multi-scale receptive field voting</a:t>
            </a:r>
          </a:p>
        </p:txBody>
      </p:sp>
      <p:sp>
        <p:nvSpPr>
          <p:cNvPr id="35843" name="Rectangle 3"/>
          <p:cNvSpPr>
            <a:spLocks noGrp="1" noChangeArrowheads="1"/>
          </p:cNvSpPr>
          <p:nvPr>
            <p:ph type="body" idx="1"/>
          </p:nvPr>
        </p:nvSpPr>
        <p:spPr/>
        <p:txBody>
          <a:bodyPr/>
          <a:lstStyle/>
          <a:p>
            <a:r>
              <a:rPr lang="zh-CN" altLang="en-US"/>
              <a:t>Results from the figure:</a:t>
            </a:r>
          </a:p>
          <a:p>
            <a:pPr marL="971550" lvl="1" indent="-514350">
              <a:buFontTx/>
              <a:buAutoNum type="romanUcPeriod"/>
            </a:pPr>
            <a:r>
              <a:rPr lang="zh-CN" altLang="en-US"/>
              <a:t>Different representation have different prediction accuracy</a:t>
            </a:r>
          </a:p>
          <a:p>
            <a:pPr marL="971550" lvl="1" indent="-514350">
              <a:buFontTx/>
              <a:buAutoNum type="romanUcPeriod"/>
            </a:pPr>
            <a:r>
              <a:rPr lang="zh-CN" altLang="en-US"/>
              <a:t>The combination of different representation results in better performance</a:t>
            </a:r>
          </a:p>
          <a:p>
            <a:r>
              <a:rPr lang="zh-CN" altLang="en-US"/>
              <a:t>Indication</a:t>
            </a:r>
          </a:p>
          <a:p>
            <a:pPr marL="971550" lvl="1" indent="-514350">
              <a:buFont typeface="Arial" panose="020B0604020202020204" pitchFamily="34" charset="0"/>
              <a:buAutoNum type="romanUcPeriod"/>
            </a:pPr>
            <a:r>
              <a:rPr lang="zh-CN" altLang="en-US"/>
              <a:t>Representation within different receptive fields and pooling size are complementary to each other.</a:t>
            </a:r>
          </a:p>
          <a:p>
            <a:endParaRPr lang="zh-CN" altLang="en-US"/>
          </a:p>
          <a:p>
            <a:pPr marL="457200" lvl="1" indent="0">
              <a:buFontTx/>
              <a:buNone/>
            </a:pPr>
            <a:endParaRPr lang="en-US" altLang="en-US"/>
          </a:p>
          <a:p>
            <a:pPr marL="457200" lvl="1" indent="0">
              <a:buFontTx/>
              <a:buNone/>
            </a:pPr>
            <a:endParaRPr lang="en-US" altLang="en-US"/>
          </a:p>
          <a:p>
            <a:pPr marL="457200" lvl="1" indent="0">
              <a:buFontTx/>
              <a:buNone/>
            </a:pPr>
            <a:endParaRPr lang="en-US" altLang="en-US"/>
          </a:p>
          <a:p>
            <a:endParaRPr lang="en-US" altLang="en-US"/>
          </a:p>
        </p:txBody>
      </p:sp>
    </p:spTree>
    <p:extLst>
      <p:ext uri="{BB962C8B-B14F-4D97-AF65-F5344CB8AC3E}">
        <p14:creationId xmlns:p14="http://schemas.microsoft.com/office/powerpoint/2010/main" val="394190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PRELIMINARIES</a:t>
            </a:r>
          </a:p>
        </p:txBody>
      </p:sp>
      <p:sp>
        <p:nvSpPr>
          <p:cNvPr id="3" name="Content Placeholder 2"/>
          <p:cNvSpPr>
            <a:spLocks noGrp="1"/>
          </p:cNvSpPr>
          <p:nvPr>
            <p:ph idx="1"/>
          </p:nvPr>
        </p:nvSpPr>
        <p:spPr/>
        <p:txBody>
          <a:bodyPr/>
          <a:lstStyle/>
          <a:p>
            <a:r>
              <a:rPr lang="en-US" dirty="0"/>
              <a:t>Unsupervised Feature </a:t>
            </a:r>
            <a:r>
              <a:rPr lang="en-US" dirty="0" smtClean="0"/>
              <a:t>Learning</a:t>
            </a:r>
          </a:p>
          <a:p>
            <a:pPr lvl="1"/>
            <a:r>
              <a:rPr lang="en-US" dirty="0"/>
              <a:t>automatically discover useful hidden patterns/features in large datasets without </a:t>
            </a:r>
            <a:r>
              <a:rPr lang="en-US" dirty="0" smtClean="0"/>
              <a:t>labels</a:t>
            </a:r>
          </a:p>
          <a:p>
            <a:pPr lvl="1"/>
            <a:r>
              <a:rPr lang="en-US" dirty="0" smtClean="0"/>
              <a:t>learnt </a:t>
            </a:r>
            <a:r>
              <a:rPr lang="en-US" dirty="0"/>
              <a:t>patterns can be utilized to create </a:t>
            </a:r>
            <a:r>
              <a:rPr lang="en-US" dirty="0" smtClean="0"/>
              <a:t>representations</a:t>
            </a:r>
          </a:p>
          <a:p>
            <a:pPr lvl="1"/>
            <a:r>
              <a:rPr lang="en-US" dirty="0" smtClean="0"/>
              <a:t>facilitate </a:t>
            </a:r>
            <a:r>
              <a:rPr lang="en-US" dirty="0"/>
              <a:t>subsequent supervised learning</a:t>
            </a:r>
          </a:p>
        </p:txBody>
      </p:sp>
    </p:spTree>
    <p:extLst>
      <p:ext uri="{BB962C8B-B14F-4D97-AF65-F5344CB8AC3E}">
        <p14:creationId xmlns:p14="http://schemas.microsoft.com/office/powerpoint/2010/main" val="2273387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CN" altLang="en-US" sz="3200"/>
              <a:t>Discussion: Contribution of components</a:t>
            </a:r>
          </a:p>
        </p:txBody>
      </p:sp>
      <p:pic>
        <p:nvPicPr>
          <p:cNvPr id="36867" name="Picture 3" descr="contribution of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63700"/>
            <a:ext cx="57816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255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sz="3200"/>
              <a:t>Discussion: Contribution of components</a:t>
            </a:r>
          </a:p>
        </p:txBody>
      </p:sp>
      <p:sp>
        <p:nvSpPr>
          <p:cNvPr id="37891" name="Rectangle 3"/>
          <p:cNvSpPr>
            <a:spLocks noGrp="1" noChangeArrowheads="1"/>
          </p:cNvSpPr>
          <p:nvPr>
            <p:ph type="body" idx="1"/>
          </p:nvPr>
        </p:nvSpPr>
        <p:spPr/>
        <p:txBody>
          <a:bodyPr/>
          <a:lstStyle/>
          <a:p>
            <a:r>
              <a:rPr lang="zh-CN" altLang="en-US" sz="2800"/>
              <a:t>Discussion with individual stages of C-SVDD-based encoding, SIFT-representation, and multi-scale voting, respectively.</a:t>
            </a:r>
          </a:p>
          <a:p>
            <a:r>
              <a:rPr lang="zh-CN" altLang="en-US" sz="2800"/>
              <a:t>comparison strategy: one versus the full method</a:t>
            </a:r>
          </a:p>
          <a:p>
            <a:r>
              <a:rPr lang="zh-CN" altLang="en-US" sz="2800"/>
              <a:t>Result from the figure:</a:t>
            </a:r>
          </a:p>
          <a:p>
            <a:pPr marL="971550" lvl="1" indent="-514350">
              <a:buFontTx/>
              <a:buAutoNum type="romanUcPeriod"/>
            </a:pPr>
            <a:r>
              <a:rPr lang="zh-CN" altLang="en-US" sz="2400"/>
              <a:t>Each stage is beneficial for the performance</a:t>
            </a:r>
          </a:p>
          <a:p>
            <a:pPr marL="971550" lvl="1" indent="-514350">
              <a:buFontTx/>
              <a:buAutoNum type="romanUcPeriod"/>
            </a:pPr>
            <a:r>
              <a:rPr lang="zh-CN" altLang="en-US" sz="2400"/>
              <a:t>SIFT stage contribute the most.</a:t>
            </a:r>
          </a:p>
        </p:txBody>
      </p:sp>
    </p:spTree>
    <p:extLst>
      <p:ext uri="{BB962C8B-B14F-4D97-AF65-F5344CB8AC3E}">
        <p14:creationId xmlns:p14="http://schemas.microsoft.com/office/powerpoint/2010/main" val="215707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typical pipeline for unsupervised feature learning</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train a set of local filters from the unlabeled training </a:t>
            </a:r>
            <a:r>
              <a:rPr lang="en-US" dirty="0" smtClean="0"/>
              <a:t>data</a:t>
            </a:r>
          </a:p>
          <a:p>
            <a:r>
              <a:rPr lang="en-US" dirty="0"/>
              <a:t>given an input image, </a:t>
            </a:r>
            <a:r>
              <a:rPr lang="en-US" dirty="0" smtClean="0"/>
              <a:t>construct </a:t>
            </a:r>
            <a:r>
              <a:rPr lang="en-US" dirty="0"/>
              <a:t>a set of feature maps for it using the learnt </a:t>
            </a:r>
            <a:r>
              <a:rPr lang="en-US" dirty="0" smtClean="0"/>
              <a:t>filters</a:t>
            </a:r>
          </a:p>
          <a:p>
            <a:r>
              <a:rPr lang="en-US" dirty="0" smtClean="0"/>
              <a:t>apply </a:t>
            </a:r>
            <a:r>
              <a:rPr lang="en-US" dirty="0"/>
              <a:t>a pooling </a:t>
            </a:r>
            <a:r>
              <a:rPr lang="en-US" dirty="0" smtClean="0"/>
              <a:t>operation</a:t>
            </a:r>
          </a:p>
          <a:p>
            <a:r>
              <a:rPr lang="en-US" dirty="0" smtClean="0"/>
              <a:t>feature </a:t>
            </a:r>
            <a:r>
              <a:rPr lang="en-US" dirty="0"/>
              <a:t>maps </a:t>
            </a:r>
            <a:r>
              <a:rPr lang="en-US" dirty="0" smtClean="0"/>
              <a:t>combined </a:t>
            </a:r>
            <a:r>
              <a:rPr lang="en-US" dirty="0"/>
              <a:t>into a vector as the feature representation for the input </a:t>
            </a:r>
            <a:r>
              <a:rPr lang="en-US" dirty="0" smtClean="0"/>
              <a:t>image</a:t>
            </a:r>
          </a:p>
          <a:p>
            <a:r>
              <a:rPr lang="en-US" dirty="0"/>
              <a:t>local filters </a:t>
            </a:r>
            <a:r>
              <a:rPr lang="en-US" dirty="0" smtClean="0"/>
              <a:t>contain </a:t>
            </a:r>
            <a:r>
              <a:rPr lang="en-US" dirty="0"/>
              <a:t>important prior knowledge about the distribution of the data, </a:t>
            </a:r>
            <a:r>
              <a:rPr lang="en-US" dirty="0" smtClean="0"/>
              <a:t>plays </a:t>
            </a:r>
            <a:r>
              <a:rPr lang="en-US" dirty="0"/>
              <a:t>a critical role in the </a:t>
            </a:r>
            <a:r>
              <a:rPr lang="en-US" dirty="0" smtClean="0"/>
              <a:t>feature </a:t>
            </a:r>
            <a:r>
              <a:rPr lang="en-US" dirty="0"/>
              <a:t>encoding</a:t>
            </a:r>
          </a:p>
        </p:txBody>
      </p:sp>
    </p:spTree>
    <p:extLst>
      <p:ext uri="{BB962C8B-B14F-4D97-AF65-F5344CB8AC3E}">
        <p14:creationId xmlns:p14="http://schemas.microsoft.com/office/powerpoint/2010/main" val="191963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for Feature Mapping</a:t>
            </a:r>
          </a:p>
        </p:txBody>
      </p:sp>
      <p:sp>
        <p:nvSpPr>
          <p:cNvPr id="3" name="Content Placeholder 2"/>
          <p:cNvSpPr>
            <a:spLocks noGrp="1"/>
          </p:cNvSpPr>
          <p:nvPr>
            <p:ph idx="1"/>
          </p:nvPr>
        </p:nvSpPr>
        <p:spPr/>
        <p:txBody>
          <a:bodyPr/>
          <a:lstStyle/>
          <a:p>
            <a:r>
              <a:rPr lang="en-US" dirty="0"/>
              <a:t>K-means </a:t>
            </a:r>
            <a:r>
              <a:rPr lang="en-US" dirty="0" smtClean="0"/>
              <a:t>divides </a:t>
            </a:r>
            <a:r>
              <a:rPr lang="en-US" dirty="0"/>
              <a:t>data into a set of K </a:t>
            </a:r>
            <a:r>
              <a:rPr lang="en-US" dirty="0" smtClean="0"/>
              <a:t>clusters </a:t>
            </a:r>
            <a:r>
              <a:rPr lang="en-US" dirty="0"/>
              <a:t>with Euclidean distance as similarity </a:t>
            </a:r>
            <a:r>
              <a:rPr lang="en-US" dirty="0" smtClean="0"/>
              <a:t>measure</a:t>
            </a:r>
          </a:p>
          <a:p>
            <a:r>
              <a:rPr lang="en-US" dirty="0" smtClean="0"/>
              <a:t>aims </a:t>
            </a:r>
            <a:r>
              <a:rPr lang="en-US" dirty="0"/>
              <a:t>to minimize the sum of distance between all data to their corresponding </a:t>
            </a:r>
            <a:r>
              <a:rPr lang="en-US" dirty="0" smtClean="0"/>
              <a:t>centers</a:t>
            </a:r>
          </a:p>
          <a:p>
            <a:r>
              <a:rPr lang="en-US" dirty="0"/>
              <a:t>K clusters used to produce a feature </a:t>
            </a:r>
            <a:r>
              <a:rPr lang="en-US" dirty="0" smtClean="0"/>
              <a:t>mapping </a:t>
            </a:r>
          </a:p>
          <a:p>
            <a:r>
              <a:rPr lang="en-US" dirty="0" smtClean="0"/>
              <a:t>if </a:t>
            </a:r>
            <a:r>
              <a:rPr lang="en-US" dirty="0"/>
              <a:t>we have K clusters, the dimension of the resulting feature representation will be K</a:t>
            </a:r>
          </a:p>
        </p:txBody>
      </p:sp>
    </p:spTree>
    <p:extLst>
      <p:ext uri="{BB962C8B-B14F-4D97-AF65-F5344CB8AC3E}">
        <p14:creationId xmlns:p14="http://schemas.microsoft.com/office/powerpoint/2010/main" val="111786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 feature mapping</a:t>
            </a:r>
          </a:p>
        </p:txBody>
      </p:sp>
      <p:sp>
        <p:nvSpPr>
          <p:cNvPr id="3" name="Content Placeholder 2"/>
          <p:cNvSpPr>
            <a:spLocks noGrp="1"/>
          </p:cNvSpPr>
          <p:nvPr>
            <p:ph idx="1"/>
          </p:nvPr>
        </p:nvSpPr>
        <p:spPr/>
        <p:txBody>
          <a:bodyPr/>
          <a:lstStyle/>
          <a:p>
            <a:r>
              <a:rPr lang="en-US" dirty="0"/>
              <a:t>hard </a:t>
            </a:r>
            <a:r>
              <a:rPr lang="en-US" dirty="0" smtClean="0"/>
              <a:t>coding</a:t>
            </a:r>
            <a:endParaRPr lang="en-US" dirty="0"/>
          </a:p>
          <a:p>
            <a:endParaRPr lang="en-US" dirty="0" smtClean="0"/>
          </a:p>
          <a:p>
            <a:endParaRPr lang="en-US" dirty="0"/>
          </a:p>
          <a:p>
            <a:r>
              <a:rPr lang="en-US" dirty="0"/>
              <a:t>“triangle” </a:t>
            </a:r>
            <a:r>
              <a:rPr lang="en-US" dirty="0" smtClean="0"/>
              <a:t>encoding (better)</a:t>
            </a:r>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5243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267200"/>
            <a:ext cx="40005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953000"/>
            <a:ext cx="14954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410200"/>
            <a:ext cx="25146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410200"/>
            <a:ext cx="438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62175" y="5943600"/>
            <a:ext cx="4572000" cy="646331"/>
          </a:xfrm>
          <a:prstGeom prst="rect">
            <a:avLst/>
          </a:prstGeom>
        </p:spPr>
        <p:txBody>
          <a:bodyPr>
            <a:spAutoFit/>
          </a:bodyPr>
          <a:lstStyle/>
          <a:p>
            <a:r>
              <a:rPr lang="en-US" dirty="0" smtClean="0"/>
              <a:t>output </a:t>
            </a:r>
            <a:r>
              <a:rPr lang="en-US" dirty="0"/>
              <a:t>0 for the feature </a:t>
            </a:r>
            <a:r>
              <a:rPr lang="en-US" dirty="0" smtClean="0"/>
              <a:t>     that </a:t>
            </a:r>
            <a:r>
              <a:rPr lang="en-US" dirty="0"/>
              <a:t>has an above average distance to the </a:t>
            </a:r>
            <a:r>
              <a:rPr lang="en-US" dirty="0" smtClean="0"/>
              <a:t>centroid </a:t>
            </a:r>
            <a:endParaRPr lang="en-US" dirty="0"/>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750" y="6019115"/>
            <a:ext cx="2476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6276975"/>
            <a:ext cx="276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72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2914</Words>
  <Application>Microsoft Office PowerPoint</Application>
  <PresentationFormat>On-screen Show (4:3)</PresentationFormat>
  <Paragraphs>335</Paragraphs>
  <Slides>61</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Microsoft YaHei</vt:lpstr>
      <vt:lpstr>SimSun</vt:lpstr>
      <vt:lpstr>Arial</vt:lpstr>
      <vt:lpstr>Calibri</vt:lpstr>
      <vt:lpstr>Wingdings</vt:lpstr>
      <vt:lpstr>Office Theme</vt:lpstr>
      <vt:lpstr>Microsoft Equation 3.0</vt:lpstr>
      <vt:lpstr>C-SVDDNet: An Effective Single-Layer Network for Unsupervised Feature Learning </vt:lpstr>
      <vt:lpstr>I. INTRODUCTION</vt:lpstr>
      <vt:lpstr>neural network Vs. single-layer</vt:lpstr>
      <vt:lpstr>Support Vector Data Description</vt:lpstr>
      <vt:lpstr>local detail of the object representation</vt:lpstr>
      <vt:lpstr>II. PRELIMINARIES</vt:lpstr>
      <vt:lpstr>A typical pipeline for unsupervised feature learning</vt:lpstr>
      <vt:lpstr>K-means for Feature Mapping</vt:lpstr>
      <vt:lpstr>way for feature mapping</vt:lpstr>
      <vt:lpstr>Factors affect feature representation </vt:lpstr>
      <vt:lpstr>The architecture of the Single-layer Network</vt:lpstr>
      <vt:lpstr>THE PROPOSED METHOD</vt:lpstr>
      <vt:lpstr>Using SVDD Ball to Cover Unequal Clusters</vt:lpstr>
      <vt:lpstr>SVDD </vt:lpstr>
      <vt:lpstr>centered-SVDD Model </vt:lpstr>
      <vt:lpstr>PowerPoint Presentation</vt:lpstr>
      <vt:lpstr>K-means Encoding vs. C-SVDD Encoding</vt:lpstr>
      <vt:lpstr>PowerPoint Presentation</vt:lpstr>
      <vt:lpstr>Encoding Feature Maps with SIFT Representation</vt:lpstr>
      <vt:lpstr>PowerPoint Presentation</vt:lpstr>
      <vt:lpstr>Multi-scale Receptive Field Voting</vt:lpstr>
      <vt:lpstr>PowerPoint Presentation</vt:lpstr>
      <vt:lpstr>feature extractors similar to those using a typical ConvNet</vt:lpstr>
      <vt:lpstr>Classification</vt:lpstr>
      <vt:lpstr>PowerPoint Presentation</vt:lpstr>
      <vt:lpstr>PowerPoint Presentation</vt:lpstr>
      <vt:lpstr>Experiments and Analysis</vt:lpstr>
      <vt:lpstr>Datasets</vt:lpstr>
      <vt:lpstr>Experiment Settings</vt:lpstr>
      <vt:lpstr>Experiment Settings continued</vt:lpstr>
      <vt:lpstr>Experiment Results</vt:lpstr>
      <vt:lpstr>1st Dataset</vt:lpstr>
      <vt:lpstr>MINST </vt:lpstr>
      <vt:lpstr>Experimental Results(MINST)</vt:lpstr>
      <vt:lpstr>Experimental Results(MINST)</vt:lpstr>
      <vt:lpstr>Experimental Results(MINST)</vt:lpstr>
      <vt:lpstr>2nd Dataset</vt:lpstr>
      <vt:lpstr>NORB </vt:lpstr>
      <vt:lpstr>Experimental Results(NORB)</vt:lpstr>
      <vt:lpstr>Experimental Results(NORB)</vt:lpstr>
      <vt:lpstr>3rd Dataset</vt:lpstr>
      <vt:lpstr>CIFAR-10 </vt:lpstr>
      <vt:lpstr>Experimental Results(CIFAR-10)</vt:lpstr>
      <vt:lpstr>Experimental Results(CIFAR-10)</vt:lpstr>
      <vt:lpstr>Experimental Results(CIFAR-10)</vt:lpstr>
      <vt:lpstr>4th Dataset</vt:lpstr>
      <vt:lpstr>STL-10</vt:lpstr>
      <vt:lpstr>Experimental Results(STL-10)</vt:lpstr>
      <vt:lpstr>Experimental Results(STL-10)</vt:lpstr>
      <vt:lpstr>Experimental Results(STL-10)</vt:lpstr>
      <vt:lpstr>The influence of Parameters and Discussions</vt:lpstr>
      <vt:lpstr>Parameter 1: feature number</vt:lpstr>
      <vt:lpstr>Parameter 1: feature number</vt:lpstr>
      <vt:lpstr>Parameter 2: pooling size</vt:lpstr>
      <vt:lpstr>Parameter 2: Pooling Size</vt:lpstr>
      <vt:lpstr>Parameter 2: pooling size</vt:lpstr>
      <vt:lpstr>Parameter 3: multi-scale receptive field voting</vt:lpstr>
      <vt:lpstr>Parameter 3: multi-scale receptive field voting</vt:lpstr>
      <vt:lpstr>Parameter 3: multi-scale receptive field voting</vt:lpstr>
      <vt:lpstr>Discussion: Contribution of components</vt:lpstr>
      <vt:lpstr>Discussion: Contribution of components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C-SVDDNet: An Effective Single-Layer Network for Unsupervised Feature Learning</dc:title>
  <dc:creator>Ling Zheng</dc:creator>
  <cp:lastModifiedBy>ruihua cheng</cp:lastModifiedBy>
  <cp:revision>76</cp:revision>
  <dcterms:created xsi:type="dcterms:W3CDTF">2006-08-16T00:00:00Z</dcterms:created>
  <dcterms:modified xsi:type="dcterms:W3CDTF">2015-04-10T17:11:22Z</dcterms:modified>
</cp:coreProperties>
</file>