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sldIdLst>
    <p:sldId id="256" r:id="rId2"/>
    <p:sldId id="257" r:id="rId3"/>
    <p:sldId id="258" r:id="rId4"/>
    <p:sldId id="259" r:id="rId5"/>
    <p:sldId id="260" r:id="rId6"/>
    <p:sldId id="261" r:id="rId7"/>
    <p:sldId id="265" r:id="rId8"/>
    <p:sldId id="268" r:id="rId9"/>
    <p:sldId id="267" r:id="rId10"/>
    <p:sldId id="262" r:id="rId11"/>
    <p:sldId id="270" r:id="rId12"/>
    <p:sldId id="271" r:id="rId13"/>
    <p:sldId id="266" r:id="rId14"/>
    <p:sldId id="273" r:id="rId15"/>
    <p:sldId id="269" r:id="rId16"/>
    <p:sldId id="272" r:id="rId17"/>
    <p:sldId id="263" r:id="rId18"/>
    <p:sldId id="264"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069CB8-F204-4D06-B913-C5A26A89888A}" type="datetimeFigureOut">
              <a:rPr lang="en-US" smtClean="0"/>
              <a:t>4/24/2015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29444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B6E300-0A13-4A81-945A-7333C271A069}" type="datetimeFigureOut">
              <a:rPr lang="en-US" smtClean="0"/>
              <a:t>4/24/2015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43013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671962-1EA4-46E7-BCB0-F36CE46D1A59}" type="datetimeFigureOut">
              <a:rPr lang="en-US" smtClean="0"/>
              <a:t>4/24/2015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97649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0BB376-B19C-488D-ABEB-03C7E6E9E3E0}" type="datetimeFigureOut">
              <a:rPr lang="en-US" smtClean="0"/>
              <a:t>4/24/2015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smtClean="0"/>
              <a:t>‹#›</a:t>
            </a:fld>
            <a:endParaRPr lang="en-US" dirty="0"/>
          </a:p>
        </p:txBody>
      </p:sp>
    </p:spTree>
    <p:extLst>
      <p:ext uri="{BB962C8B-B14F-4D97-AF65-F5344CB8AC3E}">
        <p14:creationId xmlns:p14="http://schemas.microsoft.com/office/powerpoint/2010/main" val="1394358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smtClean="0"/>
              <a:t>4/24/2015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02017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9E2A62-1983-43A1-A163-D8AA46534C80}" type="datetimeFigureOut">
              <a:rPr lang="en-US" smtClean="0"/>
              <a:t>4/24/2015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71044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8F3E3B-34E3-4345-B2A1-994B83598A9C}" type="datetimeFigureOut">
              <a:rPr lang="en-US" smtClean="0"/>
              <a:t>4/24/2015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71699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816C96-82A1-4D77-8ADA-627AC6FE3D65}" type="datetimeFigureOut">
              <a:rPr lang="en-US" smtClean="0"/>
              <a:t>4/24/2015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86922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102C1E-28F2-47E9-802D-339E64E2F920}" type="datetimeFigureOut">
              <a:rPr lang="en-US" smtClean="0"/>
              <a:t>4/24/2015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90835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271A48-F18A-45B3-BC05-1E27DA3F88AF}" type="datetimeFigureOut">
              <a:rPr lang="en-US" smtClean="0"/>
              <a:t>4/24/2015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91154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smtClean="0"/>
              <a:t>4/24/2015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30143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C5B261-8843-42D1-AAFC-05E20E2D9B97}" type="datetimeFigureOut">
              <a:rPr lang="en-US" smtClean="0"/>
              <a:t>4/24/2015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5107574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Metagenomics </a:t>
            </a:r>
            <a:r>
              <a:rPr lang="en-US" dirty="0" smtClean="0"/>
              <a:t>Binning and </a:t>
            </a:r>
            <a:r>
              <a:rPr lang="en-US" dirty="0"/>
              <a:t>M</a:t>
            </a:r>
            <a:r>
              <a:rPr lang="en-US" dirty="0" smtClean="0"/>
              <a:t>achine </a:t>
            </a:r>
            <a:r>
              <a:rPr lang="en-US" dirty="0"/>
              <a:t>L</a:t>
            </a:r>
            <a:r>
              <a:rPr lang="en-US" dirty="0" smtClean="0"/>
              <a:t>earning</a:t>
            </a:r>
            <a:endParaRPr lang="en-US" dirty="0"/>
          </a:p>
        </p:txBody>
      </p:sp>
      <p:sp>
        <p:nvSpPr>
          <p:cNvPr id="3" name="Subtitle 2"/>
          <p:cNvSpPr>
            <a:spLocks noGrp="1"/>
          </p:cNvSpPr>
          <p:nvPr>
            <p:ph type="subTitle" idx="1"/>
          </p:nvPr>
        </p:nvSpPr>
        <p:spPr/>
        <p:txBody>
          <a:bodyPr/>
          <a:lstStyle/>
          <a:p>
            <a:r>
              <a:rPr lang="en-US" dirty="0" smtClean="0"/>
              <a:t>By: </a:t>
            </a:r>
            <a:r>
              <a:rPr lang="en-US" dirty="0"/>
              <a:t>A</a:t>
            </a:r>
            <a:r>
              <a:rPr lang="en-US" dirty="0" smtClean="0"/>
              <a:t>bdulrhman </a:t>
            </a:r>
            <a:r>
              <a:rPr lang="en-US" dirty="0"/>
              <a:t>A</a:t>
            </a:r>
            <a:r>
              <a:rPr lang="en-US" dirty="0" smtClean="0"/>
              <a:t>ljouie</a:t>
            </a:r>
            <a:endParaRPr lang="en-US" dirty="0"/>
          </a:p>
        </p:txBody>
      </p:sp>
    </p:spTree>
    <p:extLst>
      <p:ext uri="{BB962C8B-B14F-4D97-AF65-F5344CB8AC3E}">
        <p14:creationId xmlns:p14="http://schemas.microsoft.com/office/powerpoint/2010/main" val="19278796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Compositional binning algorithms</a:t>
            </a:r>
          </a:p>
        </p:txBody>
      </p:sp>
      <p:sp>
        <p:nvSpPr>
          <p:cNvPr id="3" name="Content Placeholder 2"/>
          <p:cNvSpPr>
            <a:spLocks noGrp="1"/>
          </p:cNvSpPr>
          <p:nvPr>
            <p:ph idx="1"/>
          </p:nvPr>
        </p:nvSpPr>
        <p:spPr/>
        <p:txBody>
          <a:bodyPr>
            <a:normAutofit lnSpcReduction="10000"/>
          </a:bodyPr>
          <a:lstStyle/>
          <a:p>
            <a:pPr marL="0" indent="0">
              <a:lnSpc>
                <a:spcPct val="200000"/>
              </a:lnSpc>
              <a:buNone/>
            </a:pPr>
            <a:r>
              <a:rPr lang="en-US" dirty="0"/>
              <a:t>compositional binning makes use of the fact that genomes have conserved nucleotide composition (e.g. a certain GC or the particular abundance distribution of k-</a:t>
            </a:r>
            <a:r>
              <a:rPr lang="en-US" dirty="0" err="1"/>
              <a:t>mers</a:t>
            </a:r>
            <a:r>
              <a:rPr lang="en-US" dirty="0"/>
              <a:t>) and this will be also reflected in sequence fragments of the </a:t>
            </a:r>
            <a:r>
              <a:rPr lang="en-US" dirty="0" smtClean="0"/>
              <a:t>genomes (Metagenomics </a:t>
            </a:r>
            <a:r>
              <a:rPr lang="en-US" dirty="0"/>
              <a:t>- a guide from sampling to data analysis, 2012). </a:t>
            </a:r>
          </a:p>
          <a:p>
            <a:pPr marL="0" indent="0">
              <a:lnSpc>
                <a:spcPct val="200000"/>
              </a:lnSpc>
              <a:buNone/>
            </a:pPr>
            <a:endParaRPr lang="en-US" dirty="0"/>
          </a:p>
        </p:txBody>
      </p:sp>
    </p:spTree>
    <p:extLst>
      <p:ext uri="{BB962C8B-B14F-4D97-AF65-F5344CB8AC3E}">
        <p14:creationId xmlns:p14="http://schemas.microsoft.com/office/powerpoint/2010/main" val="11582828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t>
            </a:r>
            <a:r>
              <a:rPr lang="en-US" dirty="0" err="1" smtClean="0"/>
              <a:t>mer</a:t>
            </a:r>
            <a:endParaRPr lang="en-US" dirty="0"/>
          </a:p>
        </p:txBody>
      </p:sp>
      <p:pic>
        <p:nvPicPr>
          <p:cNvPr id="4" name="Picture 3"/>
          <p:cNvPicPr>
            <a:picLocks noChangeAspect="1"/>
          </p:cNvPicPr>
          <p:nvPr/>
        </p:nvPicPr>
        <p:blipFill>
          <a:blip r:embed="rId2"/>
          <a:stretch>
            <a:fillRect/>
          </a:stretch>
        </p:blipFill>
        <p:spPr>
          <a:xfrm>
            <a:off x="1748575" y="1928655"/>
            <a:ext cx="7943850" cy="4276725"/>
          </a:xfrm>
          <a:prstGeom prst="rect">
            <a:avLst/>
          </a:prstGeom>
        </p:spPr>
      </p:pic>
    </p:spTree>
    <p:extLst>
      <p:ext uri="{BB962C8B-B14F-4D97-AF65-F5344CB8AC3E}">
        <p14:creationId xmlns:p14="http://schemas.microsoft.com/office/powerpoint/2010/main" val="3634329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GC content</a:t>
            </a:r>
          </a:p>
        </p:txBody>
      </p:sp>
      <p:sp>
        <p:nvSpPr>
          <p:cNvPr id="3" name="Content Placeholder 2"/>
          <p:cNvSpPr>
            <a:spLocks noGrp="1"/>
          </p:cNvSpPr>
          <p:nvPr>
            <p:ph idx="1"/>
          </p:nvPr>
        </p:nvSpPr>
        <p:spPr/>
        <p:txBody>
          <a:bodyPr/>
          <a:lstStyle/>
          <a:p>
            <a:pPr marL="0" indent="0">
              <a:buNone/>
            </a:pPr>
            <a:r>
              <a:rPr lang="en-US" dirty="0"/>
              <a:t>GC </a:t>
            </a:r>
            <a:r>
              <a:rPr lang="en-US" dirty="0" smtClean="0"/>
              <a:t>content expressed </a:t>
            </a:r>
            <a:r>
              <a:rPr lang="en-US" dirty="0"/>
              <a:t>as a percentage </a:t>
            </a:r>
            <a:r>
              <a:rPr lang="en-US" dirty="0" smtClean="0"/>
              <a:t>value:</a:t>
            </a:r>
          </a:p>
          <a:p>
            <a:pPr marL="0" indent="0">
              <a:buNone/>
            </a:pPr>
            <a:endParaRPr lang="en-US" dirty="0"/>
          </a:p>
        </p:txBody>
      </p:sp>
      <p:pic>
        <p:nvPicPr>
          <p:cNvPr id="5" name="Picture 4"/>
          <p:cNvPicPr>
            <a:picLocks noChangeAspect="1"/>
          </p:cNvPicPr>
          <p:nvPr/>
        </p:nvPicPr>
        <p:blipFill>
          <a:blip r:embed="rId2"/>
          <a:stretch>
            <a:fillRect/>
          </a:stretch>
        </p:blipFill>
        <p:spPr>
          <a:xfrm>
            <a:off x="3649012" y="3352129"/>
            <a:ext cx="4620298" cy="1039567"/>
          </a:xfrm>
          <a:prstGeom prst="rect">
            <a:avLst/>
          </a:prstGeom>
        </p:spPr>
      </p:pic>
    </p:spTree>
    <p:extLst>
      <p:ext uri="{BB962C8B-B14F-4D97-AF65-F5344CB8AC3E}">
        <p14:creationId xmlns:p14="http://schemas.microsoft.com/office/powerpoint/2010/main" val="553778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 of compositional </a:t>
            </a:r>
            <a:r>
              <a:rPr lang="en-US" b="1" dirty="0"/>
              <a:t>binning algorithms</a:t>
            </a:r>
            <a:endParaRPr lang="en-US" dirty="0"/>
          </a:p>
        </p:txBody>
      </p:sp>
      <p:sp>
        <p:nvSpPr>
          <p:cNvPr id="3" name="Content Placeholder 2"/>
          <p:cNvSpPr>
            <a:spLocks noGrp="1"/>
          </p:cNvSpPr>
          <p:nvPr>
            <p:ph idx="1"/>
          </p:nvPr>
        </p:nvSpPr>
        <p:spPr/>
        <p:txBody>
          <a:bodyPr>
            <a:normAutofit fontScale="70000" lnSpcReduction="20000"/>
          </a:bodyPr>
          <a:lstStyle/>
          <a:p>
            <a:pPr marL="0" indent="0">
              <a:lnSpc>
                <a:spcPct val="200000"/>
              </a:lnSpc>
              <a:buNone/>
            </a:pPr>
            <a:r>
              <a:rPr lang="en-US" b="1" dirty="0" smtClean="0"/>
              <a:t>TACOA: </a:t>
            </a:r>
            <a:r>
              <a:rPr lang="en-US" dirty="0" smtClean="0"/>
              <a:t>A</a:t>
            </a:r>
            <a:r>
              <a:rPr lang="en-US" b="1" dirty="0" smtClean="0"/>
              <a:t> </a:t>
            </a:r>
            <a:r>
              <a:rPr lang="en-US" dirty="0" smtClean="0"/>
              <a:t>multi-class </a:t>
            </a:r>
            <a:r>
              <a:rPr lang="en-US" dirty="0"/>
              <a:t>taxonomic classifier was developed for environmental genomic </a:t>
            </a:r>
            <a:r>
              <a:rPr lang="en-US" dirty="0" smtClean="0"/>
              <a:t>fragments. It applies </a:t>
            </a:r>
            <a:r>
              <a:rPr lang="en-US" dirty="0"/>
              <a:t>the intuitive idea of the </a:t>
            </a:r>
            <a:r>
              <a:rPr lang="en-US" i="1" dirty="0"/>
              <a:t>k</a:t>
            </a:r>
            <a:r>
              <a:rPr lang="en-US" dirty="0"/>
              <a:t>-nearest neighbor (</a:t>
            </a:r>
            <a:r>
              <a:rPr lang="en-US" i="1" dirty="0"/>
              <a:t>k</a:t>
            </a:r>
            <a:r>
              <a:rPr lang="en-US" dirty="0"/>
              <a:t>-NN) approach</a:t>
            </a:r>
            <a:endParaRPr lang="en-US" dirty="0" smtClean="0"/>
          </a:p>
          <a:p>
            <a:pPr marL="0" indent="0">
              <a:lnSpc>
                <a:spcPct val="200000"/>
              </a:lnSpc>
              <a:buNone/>
            </a:pPr>
            <a:r>
              <a:rPr lang="en-US" dirty="0" smtClean="0"/>
              <a:t>a </a:t>
            </a:r>
            <a:r>
              <a:rPr lang="en-US" dirty="0"/>
              <a:t>genomic fragment is defined as a DNA sequence of a given </a:t>
            </a:r>
            <a:r>
              <a:rPr lang="en-US" dirty="0" smtClean="0"/>
              <a:t>length. The </a:t>
            </a:r>
            <a:r>
              <a:rPr lang="en-US" dirty="0"/>
              <a:t>total number of oligonucleotides of length </a:t>
            </a:r>
            <a:r>
              <a:rPr lang="en-US" i="1" dirty="0"/>
              <a:t>l</a:t>
            </a:r>
            <a:r>
              <a:rPr lang="en-US" dirty="0"/>
              <a:t>, from the alphabet ∑ = {</a:t>
            </a:r>
            <a:r>
              <a:rPr lang="en-US" i="1" dirty="0"/>
              <a:t>a</a:t>
            </a:r>
            <a:r>
              <a:rPr lang="en-US" dirty="0"/>
              <a:t>, </a:t>
            </a:r>
            <a:r>
              <a:rPr lang="en-US" i="1" dirty="0"/>
              <a:t>t</a:t>
            </a:r>
            <a:r>
              <a:rPr lang="en-US" dirty="0"/>
              <a:t>, </a:t>
            </a:r>
            <a:r>
              <a:rPr lang="en-US" i="1" dirty="0"/>
              <a:t>c</a:t>
            </a:r>
            <a:r>
              <a:rPr lang="en-US" dirty="0"/>
              <a:t>, </a:t>
            </a:r>
            <a:r>
              <a:rPr lang="en-US" i="1" dirty="0"/>
              <a:t>g</a:t>
            </a:r>
            <a:r>
              <a:rPr lang="en-US" dirty="0"/>
              <a:t>} is given by 4</a:t>
            </a:r>
            <a:r>
              <a:rPr lang="en-US" i="1" baseline="30000" dirty="0"/>
              <a:t>l</a:t>
            </a:r>
            <a:r>
              <a:rPr lang="en-US" dirty="0"/>
              <a:t>. Each genomic fragment is represented as a vector (i.e. </a:t>
            </a:r>
            <a:r>
              <a:rPr lang="en-US" dirty="0" smtClean="0"/>
              <a:t>GFV). For </a:t>
            </a:r>
            <a:r>
              <a:rPr lang="en-US" dirty="0"/>
              <a:t>each of the possible four oligonucleotides in a sequence, the vector stores the ratio between the observed frequency of that oligonucleotide to the expected frequency given the GC-content of that genomic fragment.</a:t>
            </a:r>
            <a:endParaRPr lang="en-US" dirty="0"/>
          </a:p>
        </p:txBody>
      </p:sp>
    </p:spTree>
    <p:extLst>
      <p:ext uri="{BB962C8B-B14F-4D97-AF65-F5344CB8AC3E}">
        <p14:creationId xmlns:p14="http://schemas.microsoft.com/office/powerpoint/2010/main" val="1912194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 </a:t>
            </a:r>
            <a:r>
              <a:rPr lang="en-US" b="1" dirty="0"/>
              <a:t>Example </a:t>
            </a:r>
            <a:r>
              <a:rPr lang="en-US" b="1" dirty="0"/>
              <a:t>of compositional binning algorithms</a:t>
            </a:r>
            <a:r>
              <a:rPr lang="en-US" dirty="0" smtClean="0"/>
              <a:t> </a:t>
            </a:r>
            <a:endParaRPr lang="en-US" dirty="0"/>
          </a:p>
        </p:txBody>
      </p:sp>
      <p:sp>
        <p:nvSpPr>
          <p:cNvPr id="3" name="Content Placeholder 2"/>
          <p:cNvSpPr>
            <a:spLocks noGrp="1"/>
          </p:cNvSpPr>
          <p:nvPr>
            <p:ph idx="1"/>
          </p:nvPr>
        </p:nvSpPr>
        <p:spPr/>
        <p:txBody>
          <a:bodyPr>
            <a:normAutofit fontScale="85000" lnSpcReduction="10000"/>
          </a:bodyPr>
          <a:lstStyle/>
          <a:p>
            <a:pPr marL="0" indent="0">
              <a:lnSpc>
                <a:spcPct val="200000"/>
              </a:lnSpc>
              <a:buNone/>
            </a:pPr>
            <a:r>
              <a:rPr lang="en-US" dirty="0" smtClean="0"/>
              <a:t>It use a smoother </a:t>
            </a:r>
            <a:r>
              <a:rPr lang="en-US" dirty="0"/>
              <a:t>kernel function with Gaussian density to profit from its implicit weighting scheme, thus allowing more flexibility on setting the neighborhood width and in handling high-dimensional input data. The weights given by a smoother kernel function decrease as the Euclidean distance between the classified GFV and the reference vector increases. The rate at which the weights decreases is controlled by the neighborhood width </a:t>
            </a:r>
            <a:r>
              <a:rPr lang="en-US" i="1" dirty="0"/>
              <a:t>λ</a:t>
            </a:r>
            <a:endParaRPr lang="en-US" dirty="0"/>
          </a:p>
        </p:txBody>
      </p:sp>
    </p:spTree>
    <p:extLst>
      <p:ext uri="{BB962C8B-B14F-4D97-AF65-F5344CB8AC3E}">
        <p14:creationId xmlns:p14="http://schemas.microsoft.com/office/powerpoint/2010/main" val="2465018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1825625"/>
            <a:ext cx="6160991" cy="4351338"/>
          </a:xfrm>
        </p:spPr>
        <p:txBody>
          <a:bodyPr>
            <a:normAutofit fontScale="77500" lnSpcReduction="20000"/>
          </a:bodyPr>
          <a:lstStyle/>
          <a:p>
            <a:pPr marL="0" indent="0">
              <a:lnSpc>
                <a:spcPct val="200000"/>
              </a:lnSpc>
              <a:buNone/>
            </a:pPr>
            <a:r>
              <a:rPr lang="en-US" dirty="0"/>
              <a:t>G</a:t>
            </a:r>
            <a:r>
              <a:rPr lang="en-US" dirty="0" smtClean="0"/>
              <a:t>enome </a:t>
            </a:r>
            <a:r>
              <a:rPr lang="en-US" dirty="0"/>
              <a:t>is selected from the data set comprising 373 genomes and fragmented subsequently. The collection of genomic fragments is regarded as the test set from which each fragment is drawn and subsequently classified. Classification of each test fragment is carried out using the remaining 372 organisms as a reference.</a:t>
            </a:r>
            <a:endParaRPr lang="en-US" dirty="0"/>
          </a:p>
        </p:txBody>
      </p:sp>
      <p:pic>
        <p:nvPicPr>
          <p:cNvPr id="2050" name="Picture 2" descr="http://www.biomedcentral.com/content/figures/1471-2105-10-56-1-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9191" y="132266"/>
            <a:ext cx="4997244" cy="6229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6299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Accuracy</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004282" y="2340802"/>
            <a:ext cx="9447139" cy="2643322"/>
          </a:xfrm>
          <a:prstGeom prst="rect">
            <a:avLst/>
          </a:prstGeom>
        </p:spPr>
      </p:pic>
    </p:spTree>
    <p:extLst>
      <p:ext uri="{BB962C8B-B14F-4D97-AF65-F5344CB8AC3E}">
        <p14:creationId xmlns:p14="http://schemas.microsoft.com/office/powerpoint/2010/main" val="392372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Hybrid</a:t>
            </a:r>
            <a:r>
              <a:rPr lang="en-US" b="1" dirty="0"/>
              <a:t>, a combination of both methods</a:t>
            </a:r>
          </a:p>
        </p:txBody>
      </p:sp>
      <p:sp>
        <p:nvSpPr>
          <p:cNvPr id="3" name="Content Placeholder 2"/>
          <p:cNvSpPr>
            <a:spLocks noGrp="1"/>
          </p:cNvSpPr>
          <p:nvPr>
            <p:ph idx="1"/>
          </p:nvPr>
        </p:nvSpPr>
        <p:spPr/>
        <p:txBody>
          <a:bodyPr/>
          <a:lstStyle/>
          <a:p>
            <a:pPr marL="0" indent="0">
              <a:buNone/>
            </a:pPr>
            <a:r>
              <a:rPr lang="en-US" b="1" dirty="0" err="1"/>
              <a:t>PhymmBL</a:t>
            </a:r>
            <a:r>
              <a:rPr lang="en-US" b="1" dirty="0"/>
              <a:t> </a:t>
            </a:r>
            <a:r>
              <a:rPr lang="en-US" b="1" dirty="0" smtClean="0"/>
              <a:t>: </a:t>
            </a:r>
            <a:r>
              <a:rPr lang="en-US" b="1" dirty="0" err="1"/>
              <a:t>Phymm</a:t>
            </a:r>
            <a:r>
              <a:rPr lang="en-US" dirty="0"/>
              <a:t>, a </a:t>
            </a:r>
            <a:r>
              <a:rPr lang="en-US" dirty="0" smtClean="0"/>
              <a:t>classification </a:t>
            </a:r>
            <a:r>
              <a:rPr lang="en-US" dirty="0"/>
              <a:t>approach for metagenomics data which uses interpolated Markov models (IMMs) to taxonomically classify DNA sequences, can accurately classify reads as short as 100 </a:t>
            </a:r>
            <a:r>
              <a:rPr lang="en-US" dirty="0" err="1"/>
              <a:t>bp.</a:t>
            </a:r>
            <a:r>
              <a:rPr lang="en-US" dirty="0"/>
              <a:t> Its accuracy for short reads represents a significant leap forward over previous composition-based classification </a:t>
            </a:r>
            <a:r>
              <a:rPr lang="en-US" dirty="0" smtClean="0"/>
              <a:t>methods. </a:t>
            </a:r>
            <a:r>
              <a:rPr lang="en-US" b="1" dirty="0" err="1" smtClean="0"/>
              <a:t>PhymmBL</a:t>
            </a:r>
            <a:r>
              <a:rPr lang="en-US" dirty="0"/>
              <a:t> (rhymes with "thimble"), the hybrid classifier included in this distribution which combines analysis from both </a:t>
            </a:r>
            <a:r>
              <a:rPr lang="en-US" dirty="0" err="1"/>
              <a:t>Phymm</a:t>
            </a:r>
            <a:r>
              <a:rPr lang="en-US" dirty="0"/>
              <a:t> and BLAST, produces even higher accuracy.</a:t>
            </a:r>
            <a:endParaRPr lang="en-US" b="1" dirty="0"/>
          </a:p>
        </p:txBody>
      </p:sp>
    </p:spTree>
    <p:extLst>
      <p:ext uri="{BB962C8B-B14F-4D97-AF65-F5344CB8AC3E}">
        <p14:creationId xmlns:p14="http://schemas.microsoft.com/office/powerpoint/2010/main" val="39750000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Metagenomics Binning Technique Via Using</a:t>
            </a:r>
            <a:br>
              <a:rPr lang="en-US" dirty="0"/>
            </a:br>
            <a:r>
              <a:rPr lang="en-US" dirty="0"/>
              <a:t>Random Forest</a:t>
            </a:r>
            <a:endParaRPr lang="en-US" dirty="0"/>
          </a:p>
        </p:txBody>
      </p:sp>
      <p:sp>
        <p:nvSpPr>
          <p:cNvPr id="3" name="Content Placeholder 2"/>
          <p:cNvSpPr>
            <a:spLocks noGrp="1"/>
          </p:cNvSpPr>
          <p:nvPr>
            <p:ph idx="1"/>
          </p:nvPr>
        </p:nvSpPr>
        <p:spPr/>
        <p:txBody>
          <a:bodyPr>
            <a:normAutofit fontScale="62500" lnSpcReduction="20000"/>
          </a:bodyPr>
          <a:lstStyle/>
          <a:p>
            <a:pPr marL="0" indent="0">
              <a:lnSpc>
                <a:spcPct val="210000"/>
              </a:lnSpc>
              <a:buNone/>
            </a:pPr>
            <a:r>
              <a:rPr lang="en-US" dirty="0" smtClean="0"/>
              <a:t>It use </a:t>
            </a:r>
            <a:r>
              <a:rPr lang="en-US" dirty="0"/>
              <a:t>Oligonucleotide frequencies from </a:t>
            </a:r>
            <a:r>
              <a:rPr lang="en-US" dirty="0" smtClean="0"/>
              <a:t>2-mers to </a:t>
            </a:r>
            <a:r>
              <a:rPr lang="en-US" dirty="0"/>
              <a:t>4-mers as features to differentiate between the </a:t>
            </a:r>
            <a:r>
              <a:rPr lang="en-US" dirty="0" smtClean="0"/>
              <a:t>sequences. By </a:t>
            </a:r>
            <a:r>
              <a:rPr lang="en-US" dirty="0"/>
              <a:t>using forward sequential feature </a:t>
            </a:r>
            <a:r>
              <a:rPr lang="en-US" dirty="0" smtClean="0"/>
              <a:t>selection. Then, based </a:t>
            </a:r>
            <a:r>
              <a:rPr lang="en-US" dirty="0"/>
              <a:t>on the reduced feature set compared the </a:t>
            </a:r>
            <a:r>
              <a:rPr lang="en-US" dirty="0" smtClean="0"/>
              <a:t>classification accuracy </a:t>
            </a:r>
            <a:r>
              <a:rPr lang="en-US" dirty="0"/>
              <a:t>between Random </a:t>
            </a:r>
            <a:r>
              <a:rPr lang="en-US" dirty="0" smtClean="0"/>
              <a:t>Forest classifier </a:t>
            </a:r>
            <a:r>
              <a:rPr lang="en-US" dirty="0"/>
              <a:t>and Naïve </a:t>
            </a:r>
            <a:r>
              <a:rPr lang="en-US" dirty="0" smtClean="0"/>
              <a:t>Bayes classifier. Also, </a:t>
            </a:r>
            <a:r>
              <a:rPr lang="en-US" dirty="0"/>
              <a:t>analyze and compare the </a:t>
            </a:r>
            <a:r>
              <a:rPr lang="en-US" dirty="0" smtClean="0"/>
              <a:t>forward sequential </a:t>
            </a:r>
            <a:r>
              <a:rPr lang="en-US" dirty="0"/>
              <a:t>feature selection to the popular </a:t>
            </a:r>
            <a:r>
              <a:rPr lang="en-US" dirty="0" smtClean="0"/>
              <a:t>t test feature selection </a:t>
            </a:r>
            <a:r>
              <a:rPr lang="en-US" dirty="0"/>
              <a:t>method, and analyze the effect of these two </a:t>
            </a:r>
            <a:r>
              <a:rPr lang="en-US" dirty="0" smtClean="0"/>
              <a:t>feature reduction </a:t>
            </a:r>
            <a:r>
              <a:rPr lang="en-US" dirty="0"/>
              <a:t>and selection methods on the classification </a:t>
            </a:r>
            <a:r>
              <a:rPr lang="en-US" dirty="0" smtClean="0"/>
              <a:t>accuracy of </a:t>
            </a:r>
            <a:r>
              <a:rPr lang="en-US" dirty="0"/>
              <a:t>the DNA </a:t>
            </a:r>
            <a:r>
              <a:rPr lang="en-US" dirty="0" smtClean="0"/>
              <a:t>sequences. It found, as </a:t>
            </a:r>
            <a:r>
              <a:rPr lang="en-US" dirty="0"/>
              <a:t>sequence feature representation, that </a:t>
            </a:r>
            <a:r>
              <a:rPr lang="en-US" dirty="0" smtClean="0"/>
              <a:t>using the </a:t>
            </a:r>
            <a:r>
              <a:rPr lang="en-US" dirty="0"/>
              <a:t>existence or non-existence of </a:t>
            </a:r>
            <a:r>
              <a:rPr lang="en-US" dirty="0" smtClean="0"/>
              <a:t>K-</a:t>
            </a:r>
            <a:r>
              <a:rPr lang="en-US" dirty="0" err="1" smtClean="0"/>
              <a:t>mers</a:t>
            </a:r>
            <a:r>
              <a:rPr lang="en-US" dirty="0" smtClean="0"/>
              <a:t> </a:t>
            </a:r>
            <a:r>
              <a:rPr lang="en-US" dirty="0"/>
              <a:t>rather than using </a:t>
            </a:r>
            <a:r>
              <a:rPr lang="en-US" dirty="0" smtClean="0"/>
              <a:t>the actual </a:t>
            </a:r>
            <a:r>
              <a:rPr lang="en-US" dirty="0"/>
              <a:t>frequency of K-</a:t>
            </a:r>
            <a:r>
              <a:rPr lang="en-US" dirty="0" err="1"/>
              <a:t>mers</a:t>
            </a:r>
            <a:r>
              <a:rPr lang="en-US" dirty="0"/>
              <a:t> in a particular reads, result </a:t>
            </a:r>
            <a:r>
              <a:rPr lang="en-US" dirty="0" smtClean="0"/>
              <a:t>in better </a:t>
            </a:r>
            <a:r>
              <a:rPr lang="en-US" dirty="0"/>
              <a:t>and more accurate </a:t>
            </a:r>
            <a:r>
              <a:rPr lang="en-US" dirty="0" smtClean="0"/>
              <a:t>classification</a:t>
            </a:r>
            <a:r>
              <a:rPr lang="en-US" dirty="0"/>
              <a:t> </a:t>
            </a:r>
            <a:r>
              <a:rPr lang="en-US" dirty="0" smtClean="0"/>
              <a:t>(</a:t>
            </a:r>
            <a:r>
              <a:rPr lang="en-US" dirty="0" err="1" smtClean="0"/>
              <a:t>Helal</a:t>
            </a:r>
            <a:r>
              <a:rPr lang="en-US" dirty="0" smtClean="0"/>
              <a:t> S. &amp; </a:t>
            </a:r>
            <a:r>
              <a:rPr lang="en-US" dirty="0" err="1" smtClean="0"/>
              <a:t>Dalila</a:t>
            </a:r>
            <a:r>
              <a:rPr lang="en-US" dirty="0" smtClean="0"/>
              <a:t> M., 2013)</a:t>
            </a:r>
            <a:endParaRPr lang="en-US" dirty="0"/>
          </a:p>
        </p:txBody>
      </p:sp>
    </p:spTree>
    <p:extLst>
      <p:ext uri="{BB962C8B-B14F-4D97-AF65-F5344CB8AC3E}">
        <p14:creationId xmlns:p14="http://schemas.microsoft.com/office/powerpoint/2010/main" val="12345973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Pipeline for </a:t>
            </a:r>
            <a:r>
              <a:rPr lang="en-US" dirty="0"/>
              <a:t>Binning Technique Via Using</a:t>
            </a:r>
            <a:br>
              <a:rPr lang="en-US" dirty="0"/>
            </a:br>
            <a:r>
              <a:rPr lang="en-US" dirty="0"/>
              <a:t>Random Forest</a:t>
            </a:r>
            <a:r>
              <a:rPr lang="en-US" dirty="0" smtClean="0"/>
              <a:t> </a:t>
            </a:r>
            <a:endParaRPr lang="en-US" dirty="0"/>
          </a:p>
        </p:txBody>
      </p:sp>
      <p:pic>
        <p:nvPicPr>
          <p:cNvPr id="4" name="Content Placeholder 3"/>
          <p:cNvPicPr>
            <a:picLocks noGrp="1" noChangeAspect="1"/>
          </p:cNvPicPr>
          <p:nvPr>
            <p:ph idx="1"/>
          </p:nvPr>
        </p:nvPicPr>
        <p:blipFill>
          <a:blip r:embed="rId2"/>
          <a:stretch>
            <a:fillRect/>
          </a:stretch>
        </p:blipFill>
        <p:spPr>
          <a:xfrm>
            <a:off x="2060620" y="2489837"/>
            <a:ext cx="6819296" cy="2358674"/>
          </a:xfrm>
          <a:prstGeom prst="rect">
            <a:avLst/>
          </a:prstGeom>
        </p:spPr>
      </p:pic>
    </p:spTree>
    <p:extLst>
      <p:ext uri="{BB962C8B-B14F-4D97-AF65-F5344CB8AC3E}">
        <p14:creationId xmlns:p14="http://schemas.microsoft.com/office/powerpoint/2010/main" val="2769365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838200" y="1825625"/>
            <a:ext cx="10515600" cy="4351338"/>
          </a:xfrm>
        </p:spPr>
        <p:txBody>
          <a:bodyPr>
            <a:normAutofit fontScale="85000" lnSpcReduction="20000"/>
          </a:bodyPr>
          <a:lstStyle/>
          <a:p>
            <a:pPr>
              <a:lnSpc>
                <a:spcPct val="200000"/>
              </a:lnSpc>
              <a:buFont typeface="Wingdings" panose="05000000000000000000" pitchFamily="2" charset="2"/>
              <a:buChar char="Ø"/>
            </a:pPr>
            <a:r>
              <a:rPr lang="en-US" sz="2000" b="1" dirty="0" smtClean="0"/>
              <a:t> Metagenomics</a:t>
            </a:r>
            <a:r>
              <a:rPr lang="en-US" sz="2000" dirty="0" smtClean="0"/>
              <a:t> defined by </a:t>
            </a:r>
            <a:r>
              <a:rPr lang="en-US" sz="2000" dirty="0"/>
              <a:t>National Human Genome Research </a:t>
            </a:r>
            <a:r>
              <a:rPr lang="en-US" sz="2000" dirty="0" smtClean="0"/>
              <a:t>Institute as “the </a:t>
            </a:r>
            <a:r>
              <a:rPr lang="en-US" sz="2000" dirty="0"/>
              <a:t>study of  </a:t>
            </a:r>
            <a:r>
              <a:rPr lang="en-US" sz="2000" dirty="0" smtClean="0"/>
              <a:t>a collection </a:t>
            </a:r>
            <a:r>
              <a:rPr lang="en-US" sz="2000" dirty="0"/>
              <a:t>of genetic material (</a:t>
            </a:r>
            <a:r>
              <a:rPr lang="en-US" sz="2000" dirty="0" smtClean="0"/>
              <a:t>genomes) </a:t>
            </a:r>
            <a:r>
              <a:rPr lang="en-US" sz="2000" dirty="0"/>
              <a:t>from a mixed community of </a:t>
            </a:r>
            <a:r>
              <a:rPr lang="en-US" sz="2000" dirty="0" smtClean="0"/>
              <a:t>organisms”. </a:t>
            </a:r>
            <a:r>
              <a:rPr lang="en-US" sz="2000" dirty="0"/>
              <a:t> </a:t>
            </a:r>
            <a:r>
              <a:rPr lang="en-US" sz="2000" dirty="0" smtClean="0"/>
              <a:t>Usually refers to the study of microbial communities</a:t>
            </a:r>
            <a:r>
              <a:rPr lang="en-US" sz="2000" dirty="0" smtClean="0"/>
              <a:t>.</a:t>
            </a:r>
          </a:p>
          <a:p>
            <a:pPr>
              <a:lnSpc>
                <a:spcPct val="200000"/>
              </a:lnSpc>
              <a:buFont typeface="Wingdings" panose="05000000000000000000" pitchFamily="2" charset="2"/>
              <a:buChar char="Ø"/>
            </a:pPr>
            <a:r>
              <a:rPr lang="en-US" sz="2000" b="1" dirty="0" smtClean="0"/>
              <a:t>Facts: </a:t>
            </a:r>
            <a:r>
              <a:rPr lang="en-US" sz="2000" dirty="0" smtClean="0"/>
              <a:t>Single </a:t>
            </a:r>
            <a:r>
              <a:rPr lang="en-US" sz="2000" dirty="0"/>
              <a:t>gram of soil contains between 5,000 and 40,000 species (conservatively defined) of microbes. This community is one of the most difficult to study because the vast majority of members — probably more than 99.9 percent — cannot be cultured by existing </a:t>
            </a:r>
            <a:r>
              <a:rPr lang="en-US" sz="2000" dirty="0" smtClean="0"/>
              <a:t>methods</a:t>
            </a:r>
            <a:r>
              <a:rPr lang="en-US" sz="2000" dirty="0"/>
              <a:t> </a:t>
            </a:r>
            <a:r>
              <a:rPr lang="en-US" sz="2000" dirty="0" smtClean="0"/>
              <a:t>(</a:t>
            </a:r>
            <a:r>
              <a:rPr lang="en-US" sz="2000" dirty="0" err="1" smtClean="0"/>
              <a:t>Handelsman</a:t>
            </a:r>
            <a:r>
              <a:rPr lang="en-US" sz="2000" dirty="0" smtClean="0"/>
              <a:t> LAB, retrieved 4/2015)</a:t>
            </a:r>
          </a:p>
          <a:p>
            <a:pPr>
              <a:lnSpc>
                <a:spcPct val="200000"/>
              </a:lnSpc>
              <a:buFont typeface="Wingdings" panose="05000000000000000000" pitchFamily="2" charset="2"/>
              <a:buChar char="Ø"/>
            </a:pPr>
            <a:r>
              <a:rPr lang="en-US" sz="2000" dirty="0" smtClean="0"/>
              <a:t>Bacteria responsible for 25% </a:t>
            </a:r>
            <a:r>
              <a:rPr lang="en-US" sz="2000" dirty="0"/>
              <a:t>deaths. </a:t>
            </a:r>
            <a:r>
              <a:rPr lang="en-US" sz="2000" dirty="0" smtClean="0"/>
              <a:t>(</a:t>
            </a:r>
            <a:r>
              <a:rPr lang="en-US" sz="2000" dirty="0" err="1" smtClean="0"/>
              <a:t>Handelsman</a:t>
            </a:r>
            <a:r>
              <a:rPr lang="en-US" sz="2000" dirty="0" smtClean="0"/>
              <a:t>, 2005).</a:t>
            </a:r>
          </a:p>
          <a:p>
            <a:pPr>
              <a:lnSpc>
                <a:spcPct val="200000"/>
              </a:lnSpc>
              <a:buFont typeface="Wingdings" panose="05000000000000000000" pitchFamily="2" charset="2"/>
              <a:buChar char="Ø"/>
            </a:pPr>
            <a:r>
              <a:rPr lang="en-US" sz="1800" b="1" dirty="0"/>
              <a:t>Antibacterial </a:t>
            </a:r>
            <a:r>
              <a:rPr lang="en-US" sz="1800" b="1" dirty="0" smtClean="0"/>
              <a:t>Discovery Void: </a:t>
            </a:r>
            <a:r>
              <a:rPr lang="en-US" sz="1800" b="1" dirty="0"/>
              <a:t> </a:t>
            </a:r>
            <a:r>
              <a:rPr lang="en-US" sz="2000" dirty="0" smtClean="0"/>
              <a:t>no </a:t>
            </a:r>
            <a:r>
              <a:rPr lang="en-US" sz="2000" dirty="0"/>
              <a:t>major classes of antibiotics were </a:t>
            </a:r>
            <a:r>
              <a:rPr lang="en-US" sz="2000" dirty="0" smtClean="0"/>
              <a:t>introduced between 1962 </a:t>
            </a:r>
            <a:r>
              <a:rPr lang="en-US" sz="2000" dirty="0"/>
              <a:t>and 2000 and refers to the interim as an innovation </a:t>
            </a:r>
            <a:r>
              <a:rPr lang="en-US" sz="2000" dirty="0" smtClean="0"/>
              <a:t>gap (Lynn L., 2011).</a:t>
            </a:r>
            <a:endParaRPr lang="en-US" sz="2000" dirty="0" smtClean="0"/>
          </a:p>
        </p:txBody>
      </p:sp>
      <p:grpSp>
        <p:nvGrpSpPr>
          <p:cNvPr id="6" name="Group 5"/>
          <p:cNvGrpSpPr/>
          <p:nvPr/>
        </p:nvGrpSpPr>
        <p:grpSpPr>
          <a:xfrm>
            <a:off x="7431109" y="365125"/>
            <a:ext cx="4025721" cy="1577370"/>
            <a:chOff x="2689807" y="4128349"/>
            <a:chExt cx="5524500" cy="2201049"/>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9807" y="4128349"/>
              <a:ext cx="5524500" cy="1924050"/>
            </a:xfrm>
            <a:prstGeom prst="rect">
              <a:avLst/>
            </a:prstGeom>
          </p:spPr>
        </p:pic>
        <p:sp>
          <p:nvSpPr>
            <p:cNvPr id="5" name="TextBox 4"/>
            <p:cNvSpPr txBox="1"/>
            <p:nvPr/>
          </p:nvSpPr>
          <p:spPr>
            <a:xfrm>
              <a:off x="2781840" y="6052399"/>
              <a:ext cx="2784930" cy="276999"/>
            </a:xfrm>
            <a:prstGeom prst="rect">
              <a:avLst/>
            </a:prstGeom>
            <a:noFill/>
          </p:spPr>
          <p:txBody>
            <a:bodyPr wrap="none" rtlCol="0">
              <a:spAutoFit/>
            </a:bodyPr>
            <a:lstStyle/>
            <a:p>
              <a:r>
                <a:rPr lang="en-US" sz="1200" dirty="0"/>
                <a:t>Image source: http://www.mgrc.com.my/</a:t>
              </a:r>
            </a:p>
          </p:txBody>
        </p:sp>
      </p:grpSp>
    </p:spTree>
    <p:extLst>
      <p:ext uri="{BB962C8B-B14F-4D97-AF65-F5344CB8AC3E}">
        <p14:creationId xmlns:p14="http://schemas.microsoft.com/office/powerpoint/2010/main" val="17787771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Using Forward Sequential Feature </a:t>
            </a:r>
            <a:r>
              <a:rPr lang="en-US" dirty="0" err="1" smtClean="0"/>
              <a:t>Seletion</a:t>
            </a:r>
            <a:r>
              <a:rPr lang="en-US" dirty="0" smtClean="0"/>
              <a:t> using Naïve Bayes And Random Forest</a:t>
            </a:r>
            <a:endParaRPr lang="en-US" dirty="0"/>
          </a:p>
        </p:txBody>
      </p:sp>
      <p:pic>
        <p:nvPicPr>
          <p:cNvPr id="4" name="Picture 3"/>
          <p:cNvPicPr>
            <a:picLocks noChangeAspect="1"/>
          </p:cNvPicPr>
          <p:nvPr/>
        </p:nvPicPr>
        <p:blipFill>
          <a:blip r:embed="rId2"/>
          <a:stretch>
            <a:fillRect/>
          </a:stretch>
        </p:blipFill>
        <p:spPr>
          <a:xfrm>
            <a:off x="3026282" y="2134718"/>
            <a:ext cx="5560773" cy="4351338"/>
          </a:xfrm>
          <a:prstGeom prst="rect">
            <a:avLst/>
          </a:prstGeom>
        </p:spPr>
      </p:pic>
    </p:spTree>
    <p:extLst>
      <p:ext uri="{BB962C8B-B14F-4D97-AF65-F5344CB8AC3E}">
        <p14:creationId xmlns:p14="http://schemas.microsoft.com/office/powerpoint/2010/main" val="113171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6089132" cy="1450757"/>
          </a:xfrm>
        </p:spPr>
        <p:txBody>
          <a:bodyPr/>
          <a:lstStyle/>
          <a:p>
            <a:r>
              <a:rPr lang="en-US" dirty="0" smtClean="0"/>
              <a:t>Steps of </a:t>
            </a:r>
            <a:r>
              <a:rPr lang="en-US" dirty="0" err="1" smtClean="0"/>
              <a:t>Seq</a:t>
            </a:r>
            <a:r>
              <a:rPr lang="en-US" dirty="0"/>
              <a:t>-</a:t>
            </a:r>
            <a:r>
              <a:rPr lang="en-US" dirty="0" smtClean="0"/>
              <a:t>based metagenomics project</a:t>
            </a:r>
            <a:endParaRPr lang="en-US" dirty="0"/>
          </a:p>
        </p:txBody>
      </p:sp>
      <p:sp>
        <p:nvSpPr>
          <p:cNvPr id="3" name="Content Placeholder 2"/>
          <p:cNvSpPr>
            <a:spLocks noGrp="1"/>
          </p:cNvSpPr>
          <p:nvPr>
            <p:ph idx="1"/>
          </p:nvPr>
        </p:nvSpPr>
        <p:spPr>
          <a:xfrm>
            <a:off x="1097280" y="1845734"/>
            <a:ext cx="6089132" cy="4023360"/>
          </a:xfrm>
        </p:spPr>
        <p:txBody>
          <a:bodyPr>
            <a:noAutofit/>
          </a:bodyPr>
          <a:lstStyle/>
          <a:p>
            <a:pPr>
              <a:lnSpc>
                <a:spcPct val="200000"/>
              </a:lnSpc>
              <a:buFont typeface="Wingdings" panose="05000000000000000000" pitchFamily="2" charset="2"/>
              <a:buChar char="Ø"/>
            </a:pPr>
            <a:r>
              <a:rPr lang="en-US" sz="2000" dirty="0"/>
              <a:t> </a:t>
            </a:r>
            <a:r>
              <a:rPr lang="en-US" sz="2000" b="1" dirty="0" smtClean="0"/>
              <a:t>DNA extraction: </a:t>
            </a:r>
            <a:r>
              <a:rPr lang="en-US" sz="2000" dirty="0"/>
              <a:t> process of purification of DNA from sample using a combination of physical and chemical </a:t>
            </a:r>
            <a:r>
              <a:rPr lang="en-US" sz="2000" dirty="0" smtClean="0"/>
              <a:t>methods. (e.g. removing membrane lipids, protein, RNA).</a:t>
            </a:r>
          </a:p>
          <a:p>
            <a:pPr>
              <a:lnSpc>
                <a:spcPct val="200000"/>
              </a:lnSpc>
              <a:buFont typeface="Wingdings" panose="05000000000000000000" pitchFamily="2" charset="2"/>
              <a:buChar char="Ø"/>
            </a:pPr>
            <a:r>
              <a:rPr lang="en-US" sz="2000" dirty="0"/>
              <a:t> </a:t>
            </a:r>
            <a:r>
              <a:rPr lang="en-US" sz="2000" b="1" dirty="0" smtClean="0"/>
              <a:t>DNA Sequencing: </a:t>
            </a:r>
            <a:r>
              <a:rPr lang="en-US" sz="2000" dirty="0" smtClean="0"/>
              <a:t>determining the order of nucleotides within DNA molecule (i.e. A G C T). DNA sequencers example (</a:t>
            </a:r>
            <a:r>
              <a:rPr lang="en-US" sz="2000" dirty="0"/>
              <a:t>Illumina </a:t>
            </a:r>
            <a:r>
              <a:rPr lang="en-US" sz="2000" dirty="0" err="1"/>
              <a:t>HiSeq</a:t>
            </a:r>
            <a:r>
              <a:rPr lang="en-US" sz="2000" dirty="0"/>
              <a:t> 2000</a:t>
            </a:r>
            <a:r>
              <a:rPr lang="en-US" sz="2000" dirty="0" smtClean="0"/>
              <a:t>).</a:t>
            </a:r>
          </a:p>
        </p:txBody>
      </p:sp>
      <p:grpSp>
        <p:nvGrpSpPr>
          <p:cNvPr id="6" name="Group 5"/>
          <p:cNvGrpSpPr/>
          <p:nvPr/>
        </p:nvGrpSpPr>
        <p:grpSpPr>
          <a:xfrm>
            <a:off x="7585656" y="167427"/>
            <a:ext cx="3907623" cy="6136353"/>
            <a:chOff x="7186412" y="198788"/>
            <a:chExt cx="3907623" cy="6136353"/>
          </a:xfrm>
        </p:grpSpPr>
        <p:pic>
          <p:nvPicPr>
            <p:cNvPr id="4" name="Picture 3"/>
            <p:cNvPicPr>
              <a:picLocks noChangeAspect="1"/>
            </p:cNvPicPr>
            <p:nvPr/>
          </p:nvPicPr>
          <p:blipFill>
            <a:blip r:embed="rId2"/>
            <a:stretch>
              <a:fillRect/>
            </a:stretch>
          </p:blipFill>
          <p:spPr>
            <a:xfrm>
              <a:off x="7186412" y="198788"/>
              <a:ext cx="3599846" cy="6136353"/>
            </a:xfrm>
            <a:prstGeom prst="rect">
              <a:avLst/>
            </a:prstGeom>
          </p:spPr>
        </p:pic>
        <p:sp>
          <p:nvSpPr>
            <p:cNvPr id="5" name="Rectangle 4"/>
            <p:cNvSpPr/>
            <p:nvPr/>
          </p:nvSpPr>
          <p:spPr>
            <a:xfrm rot="16200000">
              <a:off x="8018747" y="3113075"/>
              <a:ext cx="5842799" cy="307777"/>
            </a:xfrm>
            <a:prstGeom prst="rect">
              <a:avLst/>
            </a:prstGeom>
          </p:spPr>
          <p:txBody>
            <a:bodyPr wrap="square">
              <a:spAutoFit/>
            </a:bodyPr>
            <a:lstStyle/>
            <a:p>
              <a:r>
                <a:rPr lang="en-US" sz="1400" b="1" dirty="0" smtClean="0"/>
                <a:t>Fig source: </a:t>
              </a:r>
              <a:r>
                <a:rPr lang="en-US" sz="1400" dirty="0" smtClean="0"/>
                <a:t>Thomas </a:t>
              </a:r>
              <a:r>
                <a:rPr lang="en-US" sz="1400" dirty="0"/>
                <a:t>et al. Microbial Informatics and Experimentation 2012, 2:3</a:t>
              </a:r>
            </a:p>
          </p:txBody>
        </p:sp>
      </p:grpSp>
    </p:spTree>
    <p:extLst>
      <p:ext uri="{BB962C8B-B14F-4D97-AF65-F5344CB8AC3E}">
        <p14:creationId xmlns:p14="http://schemas.microsoft.com/office/powerpoint/2010/main" val="3328026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6488376" cy="1450757"/>
          </a:xfrm>
        </p:spPr>
        <p:txBody>
          <a:bodyPr/>
          <a:lstStyle/>
          <a:p>
            <a:r>
              <a:rPr lang="en-US" dirty="0" smtClean="0"/>
              <a:t>Cont. Steps </a:t>
            </a:r>
            <a:r>
              <a:rPr lang="en-US" dirty="0"/>
              <a:t>of </a:t>
            </a:r>
            <a:r>
              <a:rPr lang="en-US" dirty="0" err="1"/>
              <a:t>Seq</a:t>
            </a:r>
            <a:r>
              <a:rPr lang="en-US" dirty="0"/>
              <a:t>-based metagenomics project</a:t>
            </a:r>
          </a:p>
        </p:txBody>
      </p:sp>
      <p:sp>
        <p:nvSpPr>
          <p:cNvPr id="3" name="Content Placeholder 2"/>
          <p:cNvSpPr>
            <a:spLocks noGrp="1"/>
          </p:cNvSpPr>
          <p:nvPr>
            <p:ph idx="1"/>
          </p:nvPr>
        </p:nvSpPr>
        <p:spPr>
          <a:xfrm>
            <a:off x="1097280" y="1845734"/>
            <a:ext cx="6488376" cy="4023360"/>
          </a:xfrm>
        </p:spPr>
        <p:txBody>
          <a:bodyPr>
            <a:normAutofit fontScale="77500" lnSpcReduction="20000"/>
          </a:bodyPr>
          <a:lstStyle/>
          <a:p>
            <a:pPr>
              <a:lnSpc>
                <a:spcPct val="200000"/>
              </a:lnSpc>
              <a:buFont typeface="Wingdings" panose="05000000000000000000" pitchFamily="2" charset="2"/>
              <a:buChar char="Ø"/>
            </a:pPr>
            <a:r>
              <a:rPr lang="en-US" sz="2600" b="1" dirty="0" smtClean="0"/>
              <a:t> DNA </a:t>
            </a:r>
            <a:r>
              <a:rPr lang="en-US" sz="2600" b="1" dirty="0"/>
              <a:t>Assembly: </a:t>
            </a:r>
            <a:r>
              <a:rPr lang="en-US" sz="2600" dirty="0"/>
              <a:t>merging DNA fragments to </a:t>
            </a:r>
            <a:r>
              <a:rPr lang="en-US" sz="2600" dirty="0" smtClean="0"/>
              <a:t>reconstruct  original </a:t>
            </a:r>
            <a:r>
              <a:rPr lang="en-US" sz="2600" dirty="0"/>
              <a:t>sequence. There are two </a:t>
            </a:r>
            <a:r>
              <a:rPr lang="en-US" sz="2600" dirty="0" smtClean="0"/>
              <a:t>methods:</a:t>
            </a:r>
          </a:p>
          <a:p>
            <a:pPr marL="749808" lvl="1" indent="-457200">
              <a:lnSpc>
                <a:spcPct val="200000"/>
              </a:lnSpc>
              <a:buFont typeface="+mj-lt"/>
              <a:buAutoNum type="arabicPeriod"/>
            </a:pPr>
            <a:r>
              <a:rPr lang="en-US" sz="2300" i="1" dirty="0" smtClean="0"/>
              <a:t>De novo</a:t>
            </a:r>
            <a:r>
              <a:rPr lang="en-US" sz="2300" dirty="0" smtClean="0"/>
              <a:t>:  short-reads transcriptome assembly e.g. Trans-</a:t>
            </a:r>
            <a:r>
              <a:rPr lang="en-US" sz="2300" dirty="0" err="1" smtClean="0"/>
              <a:t>ABySS</a:t>
            </a:r>
            <a:r>
              <a:rPr lang="en-US" sz="2300" dirty="0" smtClean="0"/>
              <a:t>. </a:t>
            </a:r>
          </a:p>
          <a:p>
            <a:pPr marL="749808" lvl="1" indent="-457200">
              <a:lnSpc>
                <a:spcPct val="200000"/>
              </a:lnSpc>
              <a:buFont typeface="+mj-lt"/>
              <a:buAutoNum type="arabicPeriod"/>
            </a:pPr>
            <a:r>
              <a:rPr lang="en-US" sz="2300" dirty="0" smtClean="0"/>
              <a:t>Mapping: assembly against reference genome e.g. BWA.</a:t>
            </a:r>
          </a:p>
          <a:p>
            <a:pPr marL="178308" indent="-342900">
              <a:lnSpc>
                <a:spcPct val="200000"/>
              </a:lnSpc>
              <a:buFont typeface="Wingdings" panose="05000000000000000000" pitchFamily="2" charset="2"/>
              <a:buChar char="Ø"/>
            </a:pPr>
            <a:r>
              <a:rPr lang="en-US" sz="2600" b="1" dirty="0" smtClean="0"/>
              <a:t>Annotation: </a:t>
            </a:r>
            <a:r>
              <a:rPr lang="en-US" sz="2600" dirty="0" smtClean="0"/>
              <a:t>identify genes location e.g. RAST.  </a:t>
            </a:r>
            <a:endParaRPr lang="en-US" sz="2600" dirty="0"/>
          </a:p>
          <a:p>
            <a:endParaRPr lang="en-US" sz="2600" dirty="0"/>
          </a:p>
        </p:txBody>
      </p:sp>
      <p:grpSp>
        <p:nvGrpSpPr>
          <p:cNvPr id="4" name="Group 3"/>
          <p:cNvGrpSpPr/>
          <p:nvPr/>
        </p:nvGrpSpPr>
        <p:grpSpPr>
          <a:xfrm>
            <a:off x="7585656" y="167427"/>
            <a:ext cx="3907623" cy="6136353"/>
            <a:chOff x="7186412" y="198788"/>
            <a:chExt cx="3907623" cy="6136353"/>
          </a:xfrm>
        </p:grpSpPr>
        <p:pic>
          <p:nvPicPr>
            <p:cNvPr id="5" name="Picture 4"/>
            <p:cNvPicPr>
              <a:picLocks noChangeAspect="1"/>
            </p:cNvPicPr>
            <p:nvPr/>
          </p:nvPicPr>
          <p:blipFill>
            <a:blip r:embed="rId2"/>
            <a:stretch>
              <a:fillRect/>
            </a:stretch>
          </p:blipFill>
          <p:spPr>
            <a:xfrm>
              <a:off x="7186412" y="198788"/>
              <a:ext cx="3599846" cy="6136353"/>
            </a:xfrm>
            <a:prstGeom prst="rect">
              <a:avLst/>
            </a:prstGeom>
          </p:spPr>
        </p:pic>
        <p:sp>
          <p:nvSpPr>
            <p:cNvPr id="6" name="Rectangle 5"/>
            <p:cNvSpPr/>
            <p:nvPr/>
          </p:nvSpPr>
          <p:spPr>
            <a:xfrm rot="16200000">
              <a:off x="8018747" y="3113075"/>
              <a:ext cx="5842799" cy="307777"/>
            </a:xfrm>
            <a:prstGeom prst="rect">
              <a:avLst/>
            </a:prstGeom>
          </p:spPr>
          <p:txBody>
            <a:bodyPr wrap="square">
              <a:spAutoFit/>
            </a:bodyPr>
            <a:lstStyle/>
            <a:p>
              <a:r>
                <a:rPr lang="en-US" sz="1400" b="1" dirty="0" smtClean="0"/>
                <a:t>Fig source: </a:t>
              </a:r>
              <a:r>
                <a:rPr lang="en-US" sz="1400" dirty="0" smtClean="0"/>
                <a:t>Thomas </a:t>
              </a:r>
              <a:r>
                <a:rPr lang="en-US" sz="1400" dirty="0"/>
                <a:t>et al. Microbial Informatics and Experimentation 2012, 2:3</a:t>
              </a:r>
            </a:p>
          </p:txBody>
        </p:sp>
      </p:grpSp>
    </p:spTree>
    <p:extLst>
      <p:ext uri="{BB962C8B-B14F-4D97-AF65-F5344CB8AC3E}">
        <p14:creationId xmlns:p14="http://schemas.microsoft.com/office/powerpoint/2010/main" val="199357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t>
            </a:r>
            <a:r>
              <a:rPr lang="en-US" b="1" dirty="0" smtClean="0"/>
              <a:t>inning</a:t>
            </a:r>
            <a:endParaRPr lang="en-US" dirty="0"/>
          </a:p>
        </p:txBody>
      </p:sp>
      <p:sp>
        <p:nvSpPr>
          <p:cNvPr id="3" name="Content Placeholder 2"/>
          <p:cNvSpPr>
            <a:spLocks noGrp="1"/>
          </p:cNvSpPr>
          <p:nvPr>
            <p:ph idx="1"/>
          </p:nvPr>
        </p:nvSpPr>
        <p:spPr/>
        <p:txBody>
          <a:bodyPr>
            <a:normAutofit fontScale="85000" lnSpcReduction="20000"/>
          </a:bodyPr>
          <a:lstStyle/>
          <a:p>
            <a:pPr>
              <a:lnSpc>
                <a:spcPct val="210000"/>
              </a:lnSpc>
              <a:buFont typeface="Wingdings" panose="05000000000000000000" pitchFamily="2" charset="2"/>
              <a:buChar char="Ø"/>
            </a:pPr>
            <a:r>
              <a:rPr lang="en-US" dirty="0" smtClean="0"/>
              <a:t> </a:t>
            </a:r>
            <a:r>
              <a:rPr lang="en-US" b="1" dirty="0" smtClean="0"/>
              <a:t>Metagenomics binning </a:t>
            </a:r>
            <a:r>
              <a:rPr lang="en-US" dirty="0" smtClean="0"/>
              <a:t>is a classification of the sequence data according to the contributing species</a:t>
            </a:r>
            <a:r>
              <a:rPr lang="en-US" dirty="0" smtClean="0"/>
              <a:t>.</a:t>
            </a:r>
          </a:p>
          <a:p>
            <a:pPr>
              <a:lnSpc>
                <a:spcPct val="210000"/>
              </a:lnSpc>
              <a:buFont typeface="Wingdings" panose="05000000000000000000" pitchFamily="2" charset="2"/>
              <a:buChar char="Ø"/>
            </a:pPr>
            <a:r>
              <a:rPr lang="en-US" dirty="0" smtClean="0"/>
              <a:t> Algorithms developed utilizing two types of information within the DNA sequence:</a:t>
            </a:r>
          </a:p>
          <a:p>
            <a:pPr marL="914400" lvl="1" indent="-457200">
              <a:lnSpc>
                <a:spcPct val="210000"/>
              </a:lnSpc>
              <a:buFont typeface="+mj-lt"/>
              <a:buAutoNum type="arabicPeriod"/>
            </a:pPr>
            <a:r>
              <a:rPr lang="en-US" dirty="0"/>
              <a:t>similarity-based </a:t>
            </a:r>
            <a:r>
              <a:rPr lang="en-US" dirty="0" smtClean="0"/>
              <a:t>binning.</a:t>
            </a:r>
          </a:p>
          <a:p>
            <a:pPr marL="914400" lvl="1" indent="-457200">
              <a:lnSpc>
                <a:spcPct val="210000"/>
              </a:lnSpc>
              <a:buFont typeface="+mj-lt"/>
              <a:buAutoNum type="arabicPeriod"/>
            </a:pPr>
            <a:r>
              <a:rPr lang="en-US" dirty="0"/>
              <a:t>Compositional binning </a:t>
            </a:r>
            <a:r>
              <a:rPr lang="en-US" dirty="0" smtClean="0"/>
              <a:t>algorithms.</a:t>
            </a:r>
            <a:endParaRPr lang="en-US" dirty="0"/>
          </a:p>
        </p:txBody>
      </p:sp>
    </p:spTree>
    <p:extLst>
      <p:ext uri="{BB962C8B-B14F-4D97-AF65-F5344CB8AC3E}">
        <p14:creationId xmlns:p14="http://schemas.microsoft.com/office/powerpoint/2010/main" val="3316257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Similarity-based </a:t>
            </a:r>
            <a:r>
              <a:rPr lang="en-US" b="1" dirty="0"/>
              <a:t>binning</a:t>
            </a:r>
            <a:endParaRPr lang="en-US" dirty="0"/>
          </a:p>
        </p:txBody>
      </p:sp>
      <p:sp>
        <p:nvSpPr>
          <p:cNvPr id="3" name="Content Placeholder 2"/>
          <p:cNvSpPr>
            <a:spLocks noGrp="1"/>
          </p:cNvSpPr>
          <p:nvPr>
            <p:ph idx="1"/>
          </p:nvPr>
        </p:nvSpPr>
        <p:spPr/>
        <p:txBody>
          <a:bodyPr/>
          <a:lstStyle/>
          <a:p>
            <a:pPr marL="0" indent="0">
              <a:lnSpc>
                <a:spcPct val="200000"/>
              </a:lnSpc>
              <a:buNone/>
            </a:pPr>
            <a:r>
              <a:rPr lang="en-US" dirty="0" smtClean="0"/>
              <a:t>The </a:t>
            </a:r>
            <a:r>
              <a:rPr lang="en-US" dirty="0"/>
              <a:t>unknown DNA fragment might encode for a gene and the similarity of this gene with known genes in a reference database can be used to classify and hence bin the sequence (Metagenomics - a guide from sampling to data </a:t>
            </a:r>
            <a:r>
              <a:rPr lang="en-US" dirty="0" smtClean="0"/>
              <a:t>analysis, 2012). </a:t>
            </a:r>
            <a:endParaRPr lang="en-US" dirty="0"/>
          </a:p>
        </p:txBody>
      </p:sp>
    </p:spTree>
    <p:extLst>
      <p:ext uri="{BB962C8B-B14F-4D97-AF65-F5344CB8AC3E}">
        <p14:creationId xmlns:p14="http://schemas.microsoft.com/office/powerpoint/2010/main" val="3305584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 of Similarity-based </a:t>
            </a:r>
            <a:r>
              <a:rPr lang="en-US" b="1" dirty="0"/>
              <a:t>binning</a:t>
            </a:r>
            <a:endParaRPr lang="en-US" dirty="0"/>
          </a:p>
        </p:txBody>
      </p:sp>
      <p:sp>
        <p:nvSpPr>
          <p:cNvPr id="3" name="Content Placeholder 2"/>
          <p:cNvSpPr>
            <a:spLocks noGrp="1"/>
          </p:cNvSpPr>
          <p:nvPr>
            <p:ph idx="1"/>
          </p:nvPr>
        </p:nvSpPr>
        <p:spPr/>
        <p:txBody>
          <a:bodyPr>
            <a:normAutofit fontScale="85000" lnSpcReduction="20000"/>
          </a:bodyPr>
          <a:lstStyle/>
          <a:p>
            <a:pPr marL="0" indent="0">
              <a:lnSpc>
                <a:spcPct val="210000"/>
              </a:lnSpc>
              <a:buNone/>
            </a:pPr>
            <a:r>
              <a:rPr lang="en-US" b="1" dirty="0" smtClean="0"/>
              <a:t>MEGAN</a:t>
            </a:r>
            <a:r>
              <a:rPr lang="en-US" dirty="0" smtClean="0"/>
              <a:t>: a </a:t>
            </a:r>
            <a:r>
              <a:rPr lang="en-US" dirty="0"/>
              <a:t>new computer program that allows laptop analysis of large </a:t>
            </a:r>
            <a:r>
              <a:rPr lang="en-US" dirty="0" err="1"/>
              <a:t>metagenomic</a:t>
            </a:r>
            <a:r>
              <a:rPr lang="en-US" dirty="0"/>
              <a:t> data sets. In a preprocessing step, the set of DNA sequences is compared against databases of known sequences using BLAST or another comparison tool. MEGAN is then used to compute and explore the taxonomical content of the data set, employing the NCBI taxonomy to summarize and order the </a:t>
            </a:r>
            <a:r>
              <a:rPr lang="en-US" dirty="0" smtClean="0"/>
              <a:t>results (</a:t>
            </a:r>
            <a:r>
              <a:rPr lang="en-US" dirty="0"/>
              <a:t>Daniel </a:t>
            </a:r>
            <a:r>
              <a:rPr lang="en-US" dirty="0" smtClean="0"/>
              <a:t>et al. , 2007).</a:t>
            </a:r>
            <a:r>
              <a:rPr lang="en-US" dirty="0"/>
              <a:t> </a:t>
            </a:r>
            <a:r>
              <a:rPr lang="en-US" dirty="0" smtClean="0"/>
              <a:t> </a:t>
            </a:r>
            <a:endParaRPr lang="en-US" dirty="0"/>
          </a:p>
        </p:txBody>
      </p:sp>
    </p:spTree>
    <p:extLst>
      <p:ext uri="{BB962C8B-B14F-4D97-AF65-F5344CB8AC3E}">
        <p14:creationId xmlns:p14="http://schemas.microsoft.com/office/powerpoint/2010/main" val="2343013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MEGAN </a:t>
            </a:r>
            <a:r>
              <a:rPr lang="en-US" dirty="0"/>
              <a:t>loads the complete NCBI taxonomy, currently containing &gt;280,000 taxa, which can then be interactively explored using customized tree-navigation features. However, the main application of MEGAN is to process the results of a comparison of reads against a database of known sequences. The program parses files generated by BLASTX, BLASTN, or BLASTZ, and saves the results as a series of read–taxon matches in a program-specific metafile. (Additional parsers may be added to process the results generated by other sequence comparison methods.)</a:t>
            </a:r>
          </a:p>
          <a:p>
            <a:r>
              <a:rPr lang="en-US" dirty="0"/>
              <a:t>The program assigns reads to taxa using the </a:t>
            </a:r>
            <a:r>
              <a:rPr lang="en-US" dirty="0" smtClean="0"/>
              <a:t>LCA (</a:t>
            </a:r>
            <a:r>
              <a:rPr lang="en-US" dirty="0"/>
              <a:t>Lowest common </a:t>
            </a:r>
            <a:r>
              <a:rPr lang="en-US" dirty="0" smtClean="0"/>
              <a:t>ancestor) </a:t>
            </a:r>
            <a:r>
              <a:rPr lang="en-US" dirty="0"/>
              <a:t>algorithm and then displays the induced taxonomy. Nodes in the taxonomy can be collapsed or expanded to produce summaries at different levels of the taxonomy. </a:t>
            </a:r>
            <a:endParaRPr lang="en-US" dirty="0"/>
          </a:p>
        </p:txBody>
      </p:sp>
    </p:spTree>
    <p:extLst>
      <p:ext uri="{BB962C8B-B14F-4D97-AF65-F5344CB8AC3E}">
        <p14:creationId xmlns:p14="http://schemas.microsoft.com/office/powerpoint/2010/main" val="3016375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2295525" y="2160476"/>
            <a:ext cx="7600950" cy="3286125"/>
          </a:xfrm>
          <a:prstGeom prst="rect">
            <a:avLst/>
          </a:prstGeom>
        </p:spPr>
      </p:pic>
    </p:spTree>
    <p:extLst>
      <p:ext uri="{BB962C8B-B14F-4D97-AF65-F5344CB8AC3E}">
        <p14:creationId xmlns:p14="http://schemas.microsoft.com/office/powerpoint/2010/main" val="9434607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517</TotalTime>
  <Words>863</Words>
  <Application>Microsoft Office PowerPoint</Application>
  <PresentationFormat>Widescreen</PresentationFormat>
  <Paragraphs>47</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Wingdings</vt:lpstr>
      <vt:lpstr>Office Theme</vt:lpstr>
      <vt:lpstr>Metagenomics Binning and Machine Learning</vt:lpstr>
      <vt:lpstr>Introduction</vt:lpstr>
      <vt:lpstr>Steps of Seq-based metagenomics project</vt:lpstr>
      <vt:lpstr>Cont. Steps of Seq-based metagenomics project</vt:lpstr>
      <vt:lpstr>Binning</vt:lpstr>
      <vt:lpstr>Similarity-based binning</vt:lpstr>
      <vt:lpstr>Example of Similarity-based binning</vt:lpstr>
      <vt:lpstr>PowerPoint Presentation</vt:lpstr>
      <vt:lpstr>PowerPoint Presentation</vt:lpstr>
      <vt:lpstr>Compositional binning algorithms</vt:lpstr>
      <vt:lpstr>K-mer</vt:lpstr>
      <vt:lpstr>GC content</vt:lpstr>
      <vt:lpstr>Example of compositional binning algorithms</vt:lpstr>
      <vt:lpstr>Cont. Example of compositional binning algorithms </vt:lpstr>
      <vt:lpstr>PowerPoint Presentation</vt:lpstr>
      <vt:lpstr>Accuracy</vt:lpstr>
      <vt:lpstr>Hybrid, a combination of both methods</vt:lpstr>
      <vt:lpstr>Metagenomics Binning Technique Via Using Random Forest</vt:lpstr>
      <vt:lpstr>Pipeline for Binning Technique Via Using Random Forest </vt:lpstr>
      <vt:lpstr>Results Using Forward Sequential Feature Seletion using Naïve Bayes And Random Forest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Metagenomics</dc:title>
  <dc:creator>abdulrhman aljouie</dc:creator>
  <cp:lastModifiedBy>abdulrhman aljouie</cp:lastModifiedBy>
  <cp:revision>29</cp:revision>
  <dcterms:created xsi:type="dcterms:W3CDTF">2015-04-23T00:31:15Z</dcterms:created>
  <dcterms:modified xsi:type="dcterms:W3CDTF">2015-04-24T16:51:01Z</dcterms:modified>
</cp:coreProperties>
</file>