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2" r:id="rId2"/>
    <p:sldId id="259" r:id="rId3"/>
    <p:sldId id="260" r:id="rId4"/>
    <p:sldId id="281" r:id="rId5"/>
    <p:sldId id="280" r:id="rId6"/>
    <p:sldId id="279" r:id="rId7"/>
    <p:sldId id="284" r:id="rId8"/>
    <p:sldId id="285" r:id="rId9"/>
    <p:sldId id="283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A26A3-360B-4F64-AF4A-FA2710B9345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6458B-503F-4028-BACB-DAC056B8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brief explanation of how biology informed NN and vice versa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7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W^(1) weight matrix connecting the input vector to the hidden layer (s equation is hidden)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6458B-503F-4028-BACB-DAC056B8E5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0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 Learning</a:t>
            </a:r>
            <a:br>
              <a:rPr lang="en-US" dirty="0" smtClean="0"/>
            </a:br>
            <a:r>
              <a:rPr lang="en-US" dirty="0" smtClean="0"/>
              <a:t>Part 3 of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Learning with </a:t>
            </a:r>
            <a:r>
              <a:rPr lang="en-US" dirty="0" err="1" smtClean="0"/>
              <a:t>Theano</a:t>
            </a:r>
            <a:endParaRPr lang="en-US" dirty="0" smtClean="0"/>
          </a:p>
          <a:p>
            <a:pPr lvl="1"/>
            <a:r>
              <a:rPr lang="en-US" dirty="0" smtClean="0"/>
              <a:t>Python running on CUDA C</a:t>
            </a:r>
          </a:p>
          <a:p>
            <a:pPr lvl="1"/>
            <a:r>
              <a:rPr lang="en-US" dirty="0" smtClean="0"/>
              <a:t>Future: OPEN CL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dirty="0"/>
              <a:t>... loading data</a:t>
            </a:r>
          </a:p>
          <a:p>
            <a:pPr marL="45720" indent="0">
              <a:buNone/>
            </a:pPr>
            <a:r>
              <a:rPr lang="en-US" dirty="0"/>
              <a:t>... building the model</a:t>
            </a:r>
          </a:p>
          <a:p>
            <a:pPr marL="45720" indent="0">
              <a:buNone/>
            </a:pPr>
            <a:r>
              <a:rPr lang="en-US" dirty="0"/>
              <a:t>... training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500/2500, validation error 15.140000 %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500/2500, test error of best model 15.720000 %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1000/2500, validation error 11.630000 %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1000/2500, test error of best model 12.120000 %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1500/2500, validation error 10.550000 %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1500/2500, test error of best model 11.140000 %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2000/2500, validation error 10.070000 %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2000/2500, test error of best model 10.380000 %</a:t>
            </a:r>
          </a:p>
          <a:p>
            <a:pPr marL="45720" indent="0">
              <a:buNone/>
            </a:pPr>
            <a:r>
              <a:rPr lang="en-US" dirty="0"/>
              <a:t>epoch 1, </a:t>
            </a:r>
            <a:r>
              <a:rPr lang="en-US" dirty="0" err="1"/>
              <a:t>minibatch</a:t>
            </a:r>
            <a:r>
              <a:rPr lang="en-US" dirty="0"/>
              <a:t> 2500/2500, validation error 9.620000 %</a:t>
            </a:r>
          </a:p>
          <a:p>
            <a:pPr marL="45720" indent="0">
              <a:buNone/>
            </a:pPr>
            <a:r>
              <a:rPr lang="en-US" dirty="0"/>
              <a:t>     epoch 1, </a:t>
            </a:r>
            <a:r>
              <a:rPr lang="en-US" dirty="0" err="1"/>
              <a:t>minibatch</a:t>
            </a:r>
            <a:r>
              <a:rPr lang="en-US" dirty="0"/>
              <a:t> 2500/2500, test error of best model 10.090000 %</a:t>
            </a:r>
          </a:p>
          <a:p>
            <a:pPr marL="45720" indent="0">
              <a:buNone/>
            </a:pPr>
            <a:r>
              <a:rPr lang="en-US" dirty="0"/>
              <a:t>Optimization complete. Best validation score of 9.620000 % obtained at iteration 2500, with test performance 10.090000 %</a:t>
            </a:r>
          </a:p>
          <a:p>
            <a:pPr marL="45720" indent="0">
              <a:buNone/>
            </a:pPr>
            <a:r>
              <a:rPr lang="en-US" dirty="0"/>
              <a:t>The code for file mlpTest.py ran for 19.08m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2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8006"/>
            <a:ext cx="7315200" cy="1154097"/>
          </a:xfrm>
        </p:spPr>
        <p:txBody>
          <a:bodyPr/>
          <a:lstStyle/>
          <a:p>
            <a:r>
              <a:rPr lang="en-US" dirty="0" smtClean="0"/>
              <a:t>The Neurons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743200"/>
                <a:ext cx="2362200" cy="2640367"/>
              </a:xfrm>
            </p:spPr>
            <p:txBody>
              <a:bodyPr numCol="1">
                <a:normAutofit fontScale="92500" lnSpcReduction="10000"/>
              </a:bodyPr>
              <a:lstStyle/>
              <a:p>
                <a:r>
                  <a:rPr lang="en-US" dirty="0" smtClean="0"/>
                  <a:t>Binary Threshold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743200"/>
                <a:ext cx="2362200" cy="2640367"/>
              </a:xfrm>
              <a:blipFill rotWithShape="0">
                <a:blip r:embed="rId3"/>
                <a:stretch>
                  <a:fillRect t="-2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Linear</a:t>
                </a:r>
              </a:p>
              <a:p>
                <a:pPr marL="45720" indent="0">
                  <a:buFont typeface="Wingdings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  <a:blipFill rotWithShape="1">
                <a:blip r:embed="rId4"/>
                <a:stretch>
                  <a:fillRect l="-253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791200" y="2743200"/>
                <a:ext cx="2410146" cy="23622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Rectified Linear</a:t>
                </a:r>
              </a:p>
              <a:p>
                <a:pPr marL="45720" indent="0">
                  <a:buFont typeface="Wingdings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743200"/>
                <a:ext cx="2410146" cy="2362200"/>
              </a:xfrm>
              <a:prstGeom prst="rect">
                <a:avLst/>
              </a:prstGeom>
              <a:blipFill rotWithShape="1">
                <a:blip r:embed="rId5"/>
                <a:stretch>
                  <a:fillRect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990600" y="5486400"/>
            <a:ext cx="7696200" cy="9906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8006"/>
            <a:ext cx="7315200" cy="1154097"/>
          </a:xfrm>
        </p:spPr>
        <p:txBody>
          <a:bodyPr/>
          <a:lstStyle/>
          <a:p>
            <a:r>
              <a:rPr lang="en-US" dirty="0" smtClean="0"/>
              <a:t>The Neurons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743201"/>
                <a:ext cx="2362200" cy="2362200"/>
              </a:xfrm>
            </p:spPr>
            <p:txBody>
              <a:bodyPr numCol="1">
                <a:normAutofit lnSpcReduction="10000"/>
              </a:bodyPr>
              <a:lstStyle/>
              <a:p>
                <a:r>
                  <a:rPr lang="en-US" dirty="0" smtClean="0"/>
                  <a:t>Sigmoid</a:t>
                </a:r>
              </a:p>
              <a:p>
                <a:endParaRPr lang="en-US" i="1" dirty="0">
                  <a:latin typeface="Cambria Math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 smtClean="0"/>
              </a:p>
              <a:p>
                <a:pPr marL="4572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743201"/>
                <a:ext cx="2362200" cy="2362200"/>
              </a:xfrm>
              <a:blipFill rotWithShape="1">
                <a:blip r:embed="rId2"/>
                <a:stretch>
                  <a:fillRect t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292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600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8288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0574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Stochastic Binary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𝑧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𝑆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1+ 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𝑧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  <a:p>
                <a:pPr marL="45720" indent="0">
                  <a:buFont typeface="Wingdings" charset="2"/>
                  <a:buNone/>
                </a:pPr>
                <a:endParaRPr lang="en-US" dirty="0" smtClean="0"/>
              </a:p>
              <a:p>
                <a:pPr marL="45720" indent="0">
                  <a:buFont typeface="Wingdings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54" y="2743200"/>
                <a:ext cx="2410146" cy="2362200"/>
              </a:xfrm>
              <a:prstGeom prst="rect">
                <a:avLst/>
              </a:prstGeom>
              <a:blipFill rotWithShape="1">
                <a:blip r:embed="rId3"/>
                <a:stretch>
                  <a:fillRect l="-253" t="-1031" r="-1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 txBox="1">
            <a:spLocks/>
          </p:cNvSpPr>
          <p:nvPr/>
        </p:nvSpPr>
        <p:spPr>
          <a:xfrm>
            <a:off x="5791200" y="2743200"/>
            <a:ext cx="2667000" cy="2362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Stochastic Rectified</a:t>
            </a:r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r>
              <a:rPr lang="en-US" dirty="0" smtClean="0"/>
              <a:t>Output is rate of producing spikes</a:t>
            </a:r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90600" y="5486400"/>
            <a:ext cx="7696200" cy="990600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US" b="1" dirty="0" smtClean="0"/>
              <a:t>Types of Neural Networks</a:t>
            </a:r>
          </a:p>
          <a:p>
            <a:r>
              <a:rPr lang="en-US" u="sng" dirty="0" smtClean="0"/>
              <a:t>Feed Forward</a:t>
            </a:r>
          </a:p>
          <a:p>
            <a:r>
              <a:rPr lang="en-US" dirty="0" smtClean="0"/>
              <a:t>Recurrent</a:t>
            </a:r>
          </a:p>
          <a:p>
            <a:r>
              <a:rPr lang="en-US" dirty="0" smtClean="0"/>
              <a:t>Symmetric</a:t>
            </a:r>
          </a:p>
          <a:p>
            <a:pPr marL="45720" indent="0">
              <a:buFont typeface="Wingdings" charset="2"/>
              <a:buNone/>
            </a:pPr>
            <a:endParaRPr lang="en-US" dirty="0"/>
          </a:p>
          <a:p>
            <a:pPr marL="45720" indent="0">
              <a:buFont typeface="Wingdings" charset="2"/>
              <a:buNone/>
            </a:pPr>
            <a:endParaRPr lang="en-US" dirty="0" smtClean="0"/>
          </a:p>
          <a:p>
            <a:pPr marL="45720" indent="0">
              <a:buFont typeface="Wingdings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5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it on desktop with </a:t>
            </a:r>
            <a:r>
              <a:rPr lang="en-US" dirty="0" err="1"/>
              <a:t>Nvidia</a:t>
            </a:r>
            <a:r>
              <a:rPr lang="en-US" dirty="0"/>
              <a:t> GTX</a:t>
            </a:r>
          </a:p>
          <a:p>
            <a:endParaRPr lang="en-US" dirty="0"/>
          </a:p>
          <a:p>
            <a:r>
              <a:rPr lang="en-US" dirty="0" smtClean="0"/>
              <a:t>Implementing it on Kong</a:t>
            </a:r>
          </a:p>
          <a:p>
            <a:endParaRPr lang="en-US" dirty="0"/>
          </a:p>
          <a:p>
            <a:r>
              <a:rPr lang="en-US" dirty="0" smtClean="0"/>
              <a:t>Utilizing MNIST digit data set</a:t>
            </a:r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Typical: Intel i-7 (3.4 </a:t>
            </a:r>
            <a:r>
              <a:rPr lang="en-US" dirty="0" err="1" smtClean="0"/>
              <a:t>ghz</a:t>
            </a:r>
            <a:r>
              <a:rPr lang="en-US" dirty="0" smtClean="0"/>
              <a:t>) 10.3 epochs/minute </a:t>
            </a:r>
          </a:p>
          <a:p>
            <a:pPr marL="320040" lvl="1" indent="0">
              <a:buNone/>
            </a:pPr>
            <a:r>
              <a:rPr lang="en-US" dirty="0" smtClean="0"/>
              <a:t>828 epochs for 1.65% error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77610" y="5214072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13241" y="5214072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54010" y="522177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82583" y="415497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89277" y="415497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85316" y="301197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20947" y="3011978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61716" y="3019684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0" idx="0"/>
          </p:cNvCxnSpPr>
          <p:nvPr/>
        </p:nvCxnSpPr>
        <p:spPr>
          <a:xfrm>
            <a:off x="5182583" y="3781684"/>
            <a:ext cx="381000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4"/>
            <a:endCxn id="11" idx="0"/>
          </p:cNvCxnSpPr>
          <p:nvPr/>
        </p:nvCxnSpPr>
        <p:spPr>
          <a:xfrm>
            <a:off x="5166316" y="3773978"/>
            <a:ext cx="1303961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0"/>
          </p:cNvCxnSpPr>
          <p:nvPr/>
        </p:nvCxnSpPr>
        <p:spPr>
          <a:xfrm flipV="1">
            <a:off x="5563583" y="3781684"/>
            <a:ext cx="381000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0"/>
            <a:endCxn id="14" idx="4"/>
          </p:cNvCxnSpPr>
          <p:nvPr/>
        </p:nvCxnSpPr>
        <p:spPr>
          <a:xfrm flipV="1">
            <a:off x="5563583" y="3781684"/>
            <a:ext cx="1279133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1" idx="0"/>
          </p:cNvCxnSpPr>
          <p:nvPr/>
        </p:nvCxnSpPr>
        <p:spPr>
          <a:xfrm>
            <a:off x="5994241" y="3781684"/>
            <a:ext cx="476036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4"/>
            <a:endCxn id="11" idx="0"/>
          </p:cNvCxnSpPr>
          <p:nvPr/>
        </p:nvCxnSpPr>
        <p:spPr>
          <a:xfrm flipH="1">
            <a:off x="6470277" y="3781684"/>
            <a:ext cx="372439" cy="373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0"/>
            <a:endCxn id="10" idx="4"/>
          </p:cNvCxnSpPr>
          <p:nvPr/>
        </p:nvCxnSpPr>
        <p:spPr>
          <a:xfrm flipV="1">
            <a:off x="5158610" y="4916978"/>
            <a:ext cx="404973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0"/>
            <a:endCxn id="11" idx="4"/>
          </p:cNvCxnSpPr>
          <p:nvPr/>
        </p:nvCxnSpPr>
        <p:spPr>
          <a:xfrm flipV="1">
            <a:off x="5158610" y="4916978"/>
            <a:ext cx="1311667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0"/>
            <a:endCxn id="10" idx="4"/>
          </p:cNvCxnSpPr>
          <p:nvPr/>
        </p:nvCxnSpPr>
        <p:spPr>
          <a:xfrm flipH="1" flipV="1">
            <a:off x="5563583" y="4916978"/>
            <a:ext cx="430658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4"/>
            <a:endCxn id="9" idx="0"/>
          </p:cNvCxnSpPr>
          <p:nvPr/>
        </p:nvCxnSpPr>
        <p:spPr>
          <a:xfrm>
            <a:off x="6470277" y="4916978"/>
            <a:ext cx="364733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10" idx="4"/>
          </p:cNvCxnSpPr>
          <p:nvPr/>
        </p:nvCxnSpPr>
        <p:spPr>
          <a:xfrm flipH="1" flipV="1">
            <a:off x="5563583" y="4916978"/>
            <a:ext cx="1271427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0"/>
            <a:endCxn id="11" idx="4"/>
          </p:cNvCxnSpPr>
          <p:nvPr/>
        </p:nvCxnSpPr>
        <p:spPr>
          <a:xfrm flipV="1">
            <a:off x="5994241" y="4916978"/>
            <a:ext cx="476036" cy="29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97912" y="435131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4486" y="435131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47800" y="301197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47800" y="435857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Hidden Layer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427681" y="541040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8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lvl="1"/>
                <a:r>
                  <a:rPr lang="en-US" dirty="0" smtClean="0"/>
                  <a:t>Multilayer Perceptron with </a:t>
                </a:r>
                <a:r>
                  <a:rPr lang="en-US" dirty="0" err="1" smtClean="0"/>
                  <a:t>softmax</a:t>
                </a:r>
                <a:r>
                  <a:rPr lang="en-US" dirty="0" smtClean="0"/>
                  <a:t> classifier</a:t>
                </a:r>
              </a:p>
              <a:p>
                <a:pPr lvl="2"/>
                <a:r>
                  <a:rPr lang="en-US" dirty="0" smtClean="0"/>
                  <a:t>Single layer</a:t>
                </a:r>
              </a:p>
              <a:p>
                <a:pPr lvl="1"/>
                <a:r>
                  <a:rPr lang="en-US" dirty="0" smtClean="0"/>
                  <a:t>Optimization used</a:t>
                </a:r>
              </a:p>
              <a:p>
                <a:pPr lvl="2"/>
                <a:r>
                  <a:rPr lang="en-US" dirty="0" smtClean="0"/>
                  <a:t>Stochastic gradient descent with mini-batches</a:t>
                </a:r>
              </a:p>
              <a:p>
                <a:pPr lvl="2"/>
                <a:endParaRPr lang="en-US" dirty="0"/>
              </a:p>
              <a:p>
                <a:pPr lvl="1"/>
                <a:r>
                  <a:rPr lang="en-US" dirty="0" smtClean="0"/>
                  <a:t>Input transformed: non-linear transformation </a:t>
                </a:r>
                <a:r>
                  <a:rPr lang="el-GR" dirty="0" smtClean="0"/>
                  <a:t>Φ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Transformed into space where it is linearly separable</a:t>
                </a:r>
              </a:p>
              <a:p>
                <a:pPr lvl="2"/>
                <a:r>
                  <a:rPr lang="en-US" dirty="0" smtClean="0"/>
                  <a:t>F: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</a:p>
              <a:p>
                <a:pPr lvl="3"/>
                <a:r>
                  <a:rPr lang="en-US" dirty="0" smtClean="0"/>
                  <a:t>D size of input, L size of output vector</a:t>
                </a:r>
              </a:p>
              <a:p>
                <a:pPr lvl="3"/>
                <a:endParaRPr lang="en-US" dirty="0"/>
              </a:p>
              <a:p>
                <a:pPr lvl="2"/>
                <a:r>
                  <a:rPr lang="en-US" dirty="0" smtClean="0"/>
                  <a:t>f(x) = G(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lvl="2"/>
                <a:r>
                  <a:rPr lang="en-US" dirty="0" smtClean="0"/>
                  <a:t>Activation: G and s)</a:t>
                </a:r>
              </a:p>
              <a:p>
                <a:pPr lvl="3"/>
                <a:r>
                  <a:rPr lang="en-US" dirty="0" smtClean="0"/>
                  <a:t>S logistic sigmoid function; 1/1(1 + e^-a)</a:t>
                </a:r>
              </a:p>
              <a:p>
                <a:pPr lvl="3"/>
                <a:r>
                  <a:rPr lang="en-US" dirty="0" err="1" smtClean="0"/>
                  <a:t>Tanh</a:t>
                </a:r>
                <a:r>
                  <a:rPr lang="en-US" dirty="0" smtClean="0"/>
                  <a:t> is also available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 smtClean="0"/>
              </a:p>
              <a:p>
                <a:pPr lvl="2"/>
                <a:endParaRPr lang="en-US" dirty="0" smtClean="0"/>
              </a:p>
              <a:p>
                <a:pPr lvl="2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1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Load data set with </a:t>
                </a:r>
                <a:r>
                  <a:rPr lang="en-US" dirty="0" err="1" smtClean="0"/>
                  <a:t>gzip</a:t>
                </a: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train_set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validation_set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test_set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Mini-batch calculation</a:t>
                </a:r>
              </a:p>
              <a:p>
                <a:r>
                  <a:rPr lang="en-US" dirty="0" smtClean="0"/>
                  <a:t>Network parameters</a:t>
                </a:r>
              </a:p>
              <a:p>
                <a:pPr lvl="1"/>
                <a:r>
                  <a:rPr lang="en-US" dirty="0" smtClean="0"/>
                  <a:t>28 input</a:t>
                </a:r>
              </a:p>
              <a:p>
                <a:pPr lvl="1"/>
                <a:r>
                  <a:rPr lang="en-US" dirty="0" smtClean="0"/>
                  <a:t>500 hidden</a:t>
                </a:r>
              </a:p>
              <a:p>
                <a:pPr lvl="1"/>
                <a:r>
                  <a:rPr lang="en-US" dirty="0" smtClean="0"/>
                  <a:t>10 output (one per number)</a:t>
                </a:r>
              </a:p>
              <a:p>
                <a:r>
                  <a:rPr lang="en-US" dirty="0" smtClean="0"/>
                  <a:t>Minimize cost function: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e>
                        </m:d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+ </a:t>
                </a:r>
                <a:r>
                  <a:rPr lang="el-GR" dirty="0" smtClean="0"/>
                  <a:t>λ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Negative log likelihood + regularization terms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3" t="-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4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Build test model and validate model</a:t>
            </a:r>
          </a:p>
          <a:p>
            <a:r>
              <a:rPr lang="en-US" dirty="0" smtClean="0"/>
              <a:t>Compute gradient of cost w.r.t. theta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Train_model</a:t>
            </a:r>
            <a:r>
              <a:rPr lang="en-US" dirty="0" smtClean="0"/>
              <a:t> </a:t>
            </a:r>
            <a:r>
              <a:rPr lang="en-US" dirty="0"/>
              <a:t>function</a:t>
            </a:r>
          </a:p>
          <a:p>
            <a:pPr lvl="2"/>
            <a:endParaRPr lang="en-US" dirty="0"/>
          </a:p>
          <a:p>
            <a:r>
              <a:rPr lang="en-US" dirty="0" smtClean="0"/>
              <a:t>Early-stopping: Combatting over-fitting by monitoring model’s performance on a validation set. </a:t>
            </a:r>
          </a:p>
          <a:p>
            <a:pPr lvl="1"/>
            <a:r>
              <a:rPr lang="en-US" dirty="0" smtClean="0"/>
              <a:t>Validation set: Set of examples that we never use for gradient descent but which is also not a part of the test set</a:t>
            </a:r>
          </a:p>
          <a:p>
            <a:pPr lvl="1"/>
            <a:r>
              <a:rPr lang="en-US" dirty="0" smtClean="0"/>
              <a:t>Validation examples are considered to be representative of future test examples</a:t>
            </a:r>
          </a:p>
          <a:p>
            <a:pPr lvl="1"/>
            <a:r>
              <a:rPr lang="en-US" dirty="0" smtClean="0"/>
              <a:t>If model performance ceases to improve sufficiently on validation set, then early stopping heuristic is used</a:t>
            </a:r>
          </a:p>
          <a:p>
            <a:pPr lvl="1"/>
            <a:endParaRPr lang="en-US" dirty="0" smtClean="0"/>
          </a:p>
          <a:p>
            <a:r>
              <a:rPr lang="en-US" dirty="0"/>
              <a:t>Compute and return cost of a mini-batch while performing stochastic gradient descent</a:t>
            </a:r>
          </a:p>
          <a:p>
            <a:pPr lvl="2"/>
            <a:r>
              <a:rPr lang="en-US" dirty="0"/>
              <a:t>Loop over all the examples in the data set and considering all the examples in one mini-batch at a time</a:t>
            </a:r>
          </a:p>
          <a:p>
            <a:r>
              <a:rPr lang="en-US" dirty="0" smtClean="0"/>
              <a:t>Save weights with </a:t>
            </a:r>
            <a:r>
              <a:rPr lang="en-US" dirty="0" err="1" smtClean="0"/>
              <a:t>cPickle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1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Stochastic Gradient Descent (SGD)	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rate = 0.01</a:t>
            </a:r>
          </a:p>
          <a:p>
            <a:r>
              <a:rPr lang="en-US" dirty="0" smtClean="0"/>
              <a:t>Manually derive expression for gradient of loss with respect to parameters</a:t>
            </a:r>
          </a:p>
          <a:p>
            <a:pPr lvl="1"/>
            <a:r>
              <a:rPr lang="en-US" dirty="0" smtClean="0"/>
              <a:t>Specifically: Similar to gradient descent but </a:t>
            </a:r>
            <a:r>
              <a:rPr lang="en-US" dirty="0"/>
              <a:t>proceeds more quickly by estimating the gradient from just a few examples at a time instead of the entire training set. </a:t>
            </a:r>
            <a:r>
              <a:rPr lang="en-US" dirty="0" smtClean="0"/>
              <a:t>Estimate gradient from one example at a time</a:t>
            </a:r>
          </a:p>
          <a:p>
            <a:r>
              <a:rPr lang="en-US" dirty="0" smtClean="0"/>
              <a:t>“Mini-batch” SGD</a:t>
            </a:r>
          </a:p>
          <a:p>
            <a:pPr lvl="1"/>
            <a:r>
              <a:rPr lang="en-US" dirty="0" smtClean="0"/>
              <a:t>Use more than one training example to make each estimate of the gradient. Reduces variance in the estimate of the gradient </a:t>
            </a:r>
          </a:p>
          <a:p>
            <a:pPr lvl="1"/>
            <a:r>
              <a:rPr lang="en-US" dirty="0" smtClean="0"/>
              <a:t> Advocated by Andrew Ng in </a:t>
            </a:r>
            <a:r>
              <a:rPr lang="en-US" dirty="0" err="1" smtClean="0"/>
              <a:t>Autoencoders</a:t>
            </a:r>
            <a:r>
              <a:rPr lang="en-US" dirty="0" smtClean="0"/>
              <a:t> and Sparse Coding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91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158</TotalTime>
  <Words>602</Words>
  <Application>Microsoft Office PowerPoint</Application>
  <PresentationFormat>On-screen Show (4:3)</PresentationFormat>
  <Paragraphs>160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Perspective</vt:lpstr>
      <vt:lpstr>Deep Learning Part 3 of 3</vt:lpstr>
      <vt:lpstr>The Neurons</vt:lpstr>
      <vt:lpstr>The Neurons</vt:lpstr>
      <vt:lpstr>Implementation</vt:lpstr>
      <vt:lpstr>Implementation</vt:lpstr>
      <vt:lpstr>Process</vt:lpstr>
      <vt:lpstr>Process</vt:lpstr>
      <vt:lpstr>Proces cont.</vt:lpstr>
      <vt:lpstr>Stochastic Gradient Descent (SGD) </vt:lpstr>
      <vt:lpstr>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</dc:title>
  <dc:creator>Rickenbacker</dc:creator>
  <cp:lastModifiedBy>peter podolski</cp:lastModifiedBy>
  <cp:revision>20</cp:revision>
  <dcterms:created xsi:type="dcterms:W3CDTF">2015-03-14T03:36:22Z</dcterms:created>
  <dcterms:modified xsi:type="dcterms:W3CDTF">2015-05-01T18:21:08Z</dcterms:modified>
</cp:coreProperties>
</file>