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2" r:id="rId2"/>
    <p:sldId id="289" r:id="rId3"/>
    <p:sldId id="288" r:id="rId4"/>
    <p:sldId id="290" r:id="rId5"/>
    <p:sldId id="291" r:id="rId6"/>
    <p:sldId id="259" r:id="rId7"/>
    <p:sldId id="292" r:id="rId8"/>
    <p:sldId id="303" r:id="rId9"/>
    <p:sldId id="302" r:id="rId10"/>
    <p:sldId id="281" r:id="rId11"/>
    <p:sldId id="286" r:id="rId12"/>
    <p:sldId id="279" r:id="rId13"/>
    <p:sldId id="294" r:id="rId14"/>
    <p:sldId id="295" r:id="rId15"/>
    <p:sldId id="305" r:id="rId16"/>
    <p:sldId id="284" r:id="rId17"/>
    <p:sldId id="304" r:id="rId18"/>
    <p:sldId id="306" r:id="rId19"/>
    <p:sldId id="307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A26A3-360B-4F64-AF4A-FA2710B93454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6458B-503F-4028-BACB-DAC056B8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brief explanation of how biology informed NN and vice versa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6458B-503F-4028-BACB-DAC056B8E5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7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6458B-503F-4028-BACB-DAC056B8E5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0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Learning Cont.</a:t>
            </a:r>
            <a:br>
              <a:rPr lang="en-US" dirty="0" smtClean="0"/>
            </a:br>
            <a:r>
              <a:rPr lang="en-US" dirty="0" smtClean="0"/>
              <a:t>Peter </a:t>
            </a:r>
            <a:r>
              <a:rPr lang="en-US" dirty="0" err="1" smtClean="0"/>
              <a:t>Podolski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Deep Learning with </a:t>
            </a:r>
            <a:r>
              <a:rPr lang="en-US" dirty="0" err="1" smtClean="0"/>
              <a:t>Theano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2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/>
              <a:t>Removing Mini-batching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Training for a fixed number of epochs</a:t>
            </a:r>
          </a:p>
          <a:p>
            <a:pPr lvl="1"/>
            <a:r>
              <a:rPr lang="en-US" dirty="0" smtClean="0"/>
              <a:t>Mini-batching important </a:t>
            </a:r>
          </a:p>
          <a:p>
            <a:pPr lvl="2"/>
            <a:r>
              <a:rPr lang="en-US" dirty="0" smtClean="0"/>
              <a:t>1 mini-batch vs 20 mini-batches can have significant impact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r>
              <a:rPr lang="en-US" dirty="0"/>
              <a:t>Significant speed-up for CPU-based </a:t>
            </a:r>
            <a:r>
              <a:rPr lang="en-US" dirty="0" err="1"/>
              <a:t>Theano</a:t>
            </a:r>
            <a:endParaRPr lang="en-US" dirty="0"/>
          </a:p>
          <a:p>
            <a:pPr lvl="3"/>
            <a:endParaRPr lang="en-US" dirty="0" smtClean="0"/>
          </a:p>
          <a:p>
            <a:endParaRPr lang="en-US" dirty="0" smtClean="0"/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9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Original Results</a:t>
            </a:r>
            <a:br>
              <a:rPr lang="en-US" dirty="0" smtClean="0"/>
            </a:br>
            <a:r>
              <a:rPr lang="en-US" sz="1200" dirty="0" smtClean="0"/>
              <a:t>Kong Head Node (CPU) w/ Mini-batching (</a:t>
            </a:r>
            <a:r>
              <a:rPr lang="en-US" sz="1200" dirty="0" err="1" smtClean="0"/>
              <a:t>tanh</a:t>
            </a:r>
            <a:r>
              <a:rPr lang="en-US" sz="1200" dirty="0"/>
              <a:t> </a:t>
            </a:r>
            <a:r>
              <a:rPr lang="en-US" sz="1200" dirty="0" smtClean="0"/>
              <a:t>activation)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1"/>
            <a:ext cx="7315200" cy="387096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dirty="0"/>
              <a:t>... loading data</a:t>
            </a:r>
          </a:p>
          <a:p>
            <a:pPr marL="45720" indent="0">
              <a:buNone/>
            </a:pPr>
            <a:r>
              <a:rPr lang="en-US" dirty="0"/>
              <a:t>... building the model</a:t>
            </a:r>
          </a:p>
          <a:p>
            <a:pPr marL="45720" indent="0">
              <a:buNone/>
            </a:pPr>
            <a:r>
              <a:rPr lang="en-US" dirty="0"/>
              <a:t>... </a:t>
            </a:r>
            <a:r>
              <a:rPr lang="en-US" dirty="0" smtClean="0"/>
              <a:t>Training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500/2500, validation error 15.140000 %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500/2500, test error of best model 15.720000 %</a:t>
            </a:r>
          </a:p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1000/2500, validation error 11.630000 %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1000/2500, test error of best model 12.120000 %</a:t>
            </a:r>
          </a:p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1500/2500, validation error 10.550000 %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1500/2500, test error of best model 11.140000 %</a:t>
            </a:r>
          </a:p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2000/2500, validation error 10.070000 %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2000/2500, test error of best model 10.380000 %</a:t>
            </a:r>
          </a:p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2500/2500, validation error 9.620000 %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2500/2500, test error of best model 10.090000 </a:t>
            </a:r>
            <a:r>
              <a:rPr lang="en-US" dirty="0" smtClean="0"/>
              <a:t>%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Optimization complete. Best validation score of 9.620000 % obtained at iteration 2500, with test performance 10.090000 %</a:t>
            </a:r>
          </a:p>
          <a:p>
            <a:pPr marL="45720" indent="0">
              <a:buNone/>
            </a:pPr>
            <a:r>
              <a:rPr lang="en-US" dirty="0"/>
              <a:t>The code for file mlpTest.py ran for </a:t>
            </a:r>
            <a:r>
              <a:rPr lang="en-US" u="sng" dirty="0"/>
              <a:t>19.08m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22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Results</a:t>
            </a:r>
            <a:r>
              <a:rPr lang="en-US" dirty="0"/>
              <a:t/>
            </a:r>
            <a:br>
              <a:rPr lang="en-US" dirty="0"/>
            </a:br>
            <a:r>
              <a:rPr lang="en-US" sz="1300" dirty="0"/>
              <a:t>Kong Head Node (CPU) w</a:t>
            </a:r>
            <a:r>
              <a:rPr lang="en-US" sz="1300" dirty="0" smtClean="0"/>
              <a:t>/ </a:t>
            </a:r>
            <a:r>
              <a:rPr lang="en-US" sz="1300" b="1" dirty="0" smtClean="0"/>
              <a:t>No </a:t>
            </a:r>
            <a:r>
              <a:rPr lang="en-US" sz="1300" dirty="0" smtClean="0"/>
              <a:t> Mini-batching (</a:t>
            </a:r>
            <a:r>
              <a:rPr lang="en-US" sz="1300" dirty="0" err="1" smtClean="0"/>
              <a:t>tanh</a:t>
            </a:r>
            <a:r>
              <a:rPr lang="en-US" sz="1300" dirty="0" smtClean="0"/>
              <a:t> activation)</a:t>
            </a: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20040" lvl="1" indent="0">
              <a:buNone/>
            </a:pPr>
            <a:r>
              <a:rPr lang="en-US" dirty="0"/>
              <a:t>epoch </a:t>
            </a:r>
            <a:r>
              <a:rPr lang="en-US" dirty="0" smtClean="0"/>
              <a:t>1, </a:t>
            </a:r>
            <a:r>
              <a:rPr lang="en-US" dirty="0" err="1" smtClean="0"/>
              <a:t>minibatch</a:t>
            </a:r>
            <a:r>
              <a:rPr lang="en-US" dirty="0" smtClean="0"/>
              <a:t> 2500/2500, </a:t>
            </a:r>
            <a:r>
              <a:rPr lang="en-US" dirty="0"/>
              <a:t>validation error 10.180000 %</a:t>
            </a:r>
          </a:p>
          <a:p>
            <a:pPr marL="320040" lvl="1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2500/2500, test error of best model 10.700000 %</a:t>
            </a:r>
          </a:p>
          <a:p>
            <a:pPr marL="320040" lvl="1" indent="0">
              <a:buNone/>
            </a:pPr>
            <a:r>
              <a:rPr lang="en-US" dirty="0"/>
              <a:t>epoch 2, </a:t>
            </a:r>
            <a:r>
              <a:rPr lang="en-US" dirty="0" err="1"/>
              <a:t>minibatch</a:t>
            </a:r>
            <a:r>
              <a:rPr lang="en-US" dirty="0"/>
              <a:t> 2500/2500, validation error 8.620000 %</a:t>
            </a:r>
          </a:p>
          <a:p>
            <a:pPr marL="320040" lvl="1" indent="0">
              <a:buNone/>
            </a:pPr>
            <a:r>
              <a:rPr lang="en-US" dirty="0"/>
              <a:t>     epoch 2, </a:t>
            </a:r>
            <a:r>
              <a:rPr lang="en-US" dirty="0" err="1"/>
              <a:t>minibatch</a:t>
            </a:r>
            <a:r>
              <a:rPr lang="en-US" dirty="0"/>
              <a:t> 2500/2500, test error of best model 8.920000 %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dirty="0"/>
              <a:t>     epoch 29, </a:t>
            </a:r>
            <a:r>
              <a:rPr lang="en-US" dirty="0" err="1"/>
              <a:t>minibatch</a:t>
            </a:r>
            <a:r>
              <a:rPr lang="en-US" dirty="0"/>
              <a:t> 2500/2500, test error of best model 3.380000 %</a:t>
            </a:r>
          </a:p>
          <a:p>
            <a:pPr marL="320040" lvl="1" indent="0">
              <a:buNone/>
            </a:pPr>
            <a:r>
              <a:rPr lang="en-US" dirty="0"/>
              <a:t>epoch 30, </a:t>
            </a:r>
            <a:r>
              <a:rPr lang="en-US" dirty="0" err="1"/>
              <a:t>minibatch</a:t>
            </a:r>
            <a:r>
              <a:rPr lang="en-US" dirty="0"/>
              <a:t> 2500/2500, validation error 2.980000 %</a:t>
            </a:r>
          </a:p>
          <a:p>
            <a:pPr marL="320040" lvl="1" indent="0">
              <a:buNone/>
            </a:pPr>
            <a:r>
              <a:rPr lang="en-US" dirty="0"/>
              <a:t>     epoch 30, </a:t>
            </a:r>
            <a:r>
              <a:rPr lang="en-US" dirty="0" err="1"/>
              <a:t>minibatch</a:t>
            </a:r>
            <a:r>
              <a:rPr lang="en-US" dirty="0"/>
              <a:t> 2500/2500, test error of best model 3.360000 %</a:t>
            </a:r>
          </a:p>
          <a:p>
            <a:pPr marL="32004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320040" lvl="1" indent="0">
              <a:buNone/>
            </a:pPr>
            <a:r>
              <a:rPr lang="en-US" dirty="0"/>
              <a:t>Optimization complete. Best validation score of 2.980000 % obtained at iteration 75000, with test performance 3.360000 </a:t>
            </a:r>
            <a:r>
              <a:rPr lang="en-US" dirty="0" smtClean="0"/>
              <a:t>%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dirty="0"/>
              <a:t>The code for file mlpTest.py ran for </a:t>
            </a:r>
            <a:r>
              <a:rPr lang="en-US" u="sng" dirty="0"/>
              <a:t>12.82m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8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Installation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Neurons Cont.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Exploring </a:t>
            </a:r>
            <a:r>
              <a:rPr lang="en-US" dirty="0">
                <a:solidFill>
                  <a:srgbClr val="FFC000"/>
                </a:solidFill>
              </a:rPr>
              <a:t>Variations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Number of hidden nodes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Mini-batching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CPU/GPU</a:t>
            </a:r>
          </a:p>
          <a:p>
            <a:pPr lvl="1"/>
            <a:r>
              <a:rPr lang="en-US" dirty="0"/>
              <a:t>Output Nodes</a:t>
            </a:r>
          </a:p>
          <a:p>
            <a:pPr lvl="1"/>
            <a:r>
              <a:rPr lang="en-US" dirty="0"/>
              <a:t>Sigmoid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88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CPU/GPU</a:t>
            </a:r>
            <a:r>
              <a:rPr lang="en-US" dirty="0"/>
              <a:t/>
            </a:r>
            <a:br>
              <a:rPr lang="en-US" dirty="0"/>
            </a:br>
            <a:r>
              <a:rPr lang="en-US" sz="1300" dirty="0"/>
              <a:t>Kong Head Node </a:t>
            </a:r>
            <a:r>
              <a:rPr lang="en-US" sz="1300" dirty="0" smtClean="0"/>
              <a:t>(GPU) </a:t>
            </a:r>
            <a:r>
              <a:rPr lang="en-US" sz="1300" dirty="0"/>
              <a:t>w/ </a:t>
            </a:r>
            <a:r>
              <a:rPr lang="en-US" sz="1300" b="1" dirty="0"/>
              <a:t>No </a:t>
            </a:r>
            <a:r>
              <a:rPr lang="en-US" sz="1300" dirty="0"/>
              <a:t> Mini-batching (</a:t>
            </a:r>
            <a:r>
              <a:rPr lang="en-US" sz="1300" dirty="0" err="1"/>
              <a:t>tanh</a:t>
            </a:r>
            <a:r>
              <a:rPr lang="en-US" sz="1300" dirty="0"/>
              <a:t> activation)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2500/2500, validation error 10.180000 %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2500/2500, test error of best model 10.700000 %</a:t>
            </a:r>
          </a:p>
          <a:p>
            <a:pPr marL="45720" indent="0">
              <a:buNone/>
            </a:pPr>
            <a:r>
              <a:rPr lang="en-US" dirty="0"/>
              <a:t>epoch 2, </a:t>
            </a:r>
            <a:r>
              <a:rPr lang="en-US" dirty="0" err="1"/>
              <a:t>minibatch</a:t>
            </a:r>
            <a:r>
              <a:rPr lang="en-US" dirty="0"/>
              <a:t> 2500/2500, validation error 8.620000 %</a:t>
            </a:r>
          </a:p>
          <a:p>
            <a:pPr marL="45720" indent="0">
              <a:buNone/>
            </a:pPr>
            <a:r>
              <a:rPr lang="en-US" dirty="0"/>
              <a:t>     epoch 2, </a:t>
            </a:r>
            <a:r>
              <a:rPr lang="en-US" dirty="0" err="1"/>
              <a:t>minibatch</a:t>
            </a:r>
            <a:r>
              <a:rPr lang="en-US" dirty="0"/>
              <a:t> 2500/2500, test error of best model 8.920000 %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epoch 29, </a:t>
            </a:r>
            <a:r>
              <a:rPr lang="en-US" dirty="0" err="1"/>
              <a:t>minibatch</a:t>
            </a:r>
            <a:r>
              <a:rPr lang="en-US" dirty="0"/>
              <a:t> 2500/2500, validation error 3.020000 %</a:t>
            </a:r>
          </a:p>
          <a:p>
            <a:pPr marL="45720" indent="0">
              <a:buNone/>
            </a:pPr>
            <a:r>
              <a:rPr lang="en-US" dirty="0"/>
              <a:t>     epoch 29, </a:t>
            </a:r>
            <a:r>
              <a:rPr lang="en-US" dirty="0" err="1"/>
              <a:t>minibatch</a:t>
            </a:r>
            <a:r>
              <a:rPr lang="en-US" dirty="0"/>
              <a:t> 2500/2500, test error of best model 3.380000 %</a:t>
            </a:r>
          </a:p>
          <a:p>
            <a:pPr marL="45720" indent="0">
              <a:buNone/>
            </a:pPr>
            <a:r>
              <a:rPr lang="en-US" dirty="0"/>
              <a:t>epoch 30, </a:t>
            </a:r>
            <a:r>
              <a:rPr lang="en-US" dirty="0" err="1"/>
              <a:t>minibatch</a:t>
            </a:r>
            <a:r>
              <a:rPr lang="en-US" dirty="0"/>
              <a:t> 2500/2500, validation error 2.980000 %</a:t>
            </a:r>
          </a:p>
          <a:p>
            <a:pPr marL="45720" indent="0">
              <a:buNone/>
            </a:pPr>
            <a:r>
              <a:rPr lang="en-US" dirty="0"/>
              <a:t>     epoch 30, </a:t>
            </a:r>
            <a:r>
              <a:rPr lang="en-US" dirty="0" err="1"/>
              <a:t>minibatch</a:t>
            </a:r>
            <a:r>
              <a:rPr lang="en-US" dirty="0"/>
              <a:t> 2500/2500, test error of best model 3.360000 %</a:t>
            </a:r>
          </a:p>
          <a:p>
            <a:pPr marL="45720" indent="0">
              <a:buNone/>
            </a:pPr>
            <a:r>
              <a:rPr lang="en-US" dirty="0"/>
              <a:t>	 </a:t>
            </a:r>
          </a:p>
          <a:p>
            <a:pPr marL="45720" indent="0">
              <a:buNone/>
            </a:pPr>
            <a:r>
              <a:rPr lang="en-US" dirty="0"/>
              <a:t>Optimization complete. Best validation score of 2.980000 % obtained at iteration 75000, with test performance 3.360000 </a:t>
            </a:r>
            <a:r>
              <a:rPr lang="en-US" dirty="0" smtClean="0"/>
              <a:t>%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u="sng" dirty="0" smtClean="0"/>
              <a:t>2 and 17 seconds</a:t>
            </a:r>
            <a:endParaRPr lang="en-US" u="sng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endParaRPr lang="en-US" dirty="0" smtClean="0"/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21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Installation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Neurons Cont.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Exploring </a:t>
            </a:r>
            <a:r>
              <a:rPr lang="en-US" dirty="0">
                <a:solidFill>
                  <a:srgbClr val="FFC000"/>
                </a:solidFill>
              </a:rPr>
              <a:t>Variations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Number of hidden nodes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Mini-batching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CPU/GPU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Output Nodes</a:t>
            </a:r>
          </a:p>
          <a:p>
            <a:pPr lvl="1"/>
            <a:r>
              <a:rPr lang="en-US" dirty="0" smtClean="0"/>
              <a:t>Sigmoid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44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Output Nodes Results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dirty="0" smtClean="0"/>
              <a:t>Kong Head Node (GPU) w/ </a:t>
            </a:r>
            <a:r>
              <a:rPr lang="en-US" sz="1300" b="1" dirty="0" smtClean="0"/>
              <a:t>No </a:t>
            </a:r>
            <a:r>
              <a:rPr lang="en-US" sz="1300" dirty="0" smtClean="0"/>
              <a:t> Mini-batching (</a:t>
            </a:r>
            <a:r>
              <a:rPr lang="en-US" sz="1300" dirty="0" err="1" smtClean="0"/>
              <a:t>tanh</a:t>
            </a:r>
            <a:r>
              <a:rPr lang="en-US" sz="1300" dirty="0" smtClean="0"/>
              <a:t> activation)</a:t>
            </a:r>
            <a:br>
              <a:rPr lang="en-US" sz="1300" dirty="0" smtClean="0"/>
            </a:br>
            <a:r>
              <a:rPr lang="en-US" sz="1300" dirty="0" smtClean="0"/>
              <a:t>10 Nodes</a:t>
            </a: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75438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epoch 100, </a:t>
            </a:r>
            <a:r>
              <a:rPr lang="en-US" dirty="0" err="1"/>
              <a:t>minibatch</a:t>
            </a:r>
            <a:r>
              <a:rPr lang="en-US" dirty="0"/>
              <a:t> 2500/2500, validation error 2.130000 </a:t>
            </a:r>
            <a:r>
              <a:rPr lang="en-US" dirty="0" smtClean="0"/>
              <a:t>%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Optimization complete. Best validation score of 2.130000 %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obtained </a:t>
            </a:r>
            <a:r>
              <a:rPr lang="en-US" dirty="0"/>
              <a:t>at iteration 245000, with test performance 2.190000 %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46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Output Nodes Results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dirty="0" smtClean="0"/>
              <a:t>Kong Head Node (GPU) w/ </a:t>
            </a:r>
            <a:r>
              <a:rPr lang="en-US" sz="1300" b="1" dirty="0" smtClean="0"/>
              <a:t>No </a:t>
            </a:r>
            <a:r>
              <a:rPr lang="en-US" sz="1300" dirty="0" smtClean="0"/>
              <a:t> Mini-batching (</a:t>
            </a:r>
            <a:r>
              <a:rPr lang="en-US" sz="1300" dirty="0" err="1" smtClean="0"/>
              <a:t>tanh</a:t>
            </a:r>
            <a:r>
              <a:rPr lang="en-US" sz="1300" dirty="0" smtClean="0"/>
              <a:t> activation)</a:t>
            </a:r>
            <a:br>
              <a:rPr lang="en-US" sz="1300" dirty="0" smtClean="0"/>
            </a:br>
            <a:r>
              <a:rPr lang="en-US" sz="1300" dirty="0" smtClean="0"/>
              <a:t>20 Nodes</a:t>
            </a: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85073"/>
            <a:ext cx="82296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v-SE" dirty="0"/>
              <a:t>epoch 100, minibatch 2500/2500, validation error 2.070000 %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Optimization complete. Best validation score of 2.070000 % obtained at iteration 250000, with test performance 2.100000 %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86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Installation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Neurons Cont.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Exploring </a:t>
            </a:r>
            <a:r>
              <a:rPr lang="en-US" dirty="0">
                <a:solidFill>
                  <a:srgbClr val="FFC000"/>
                </a:solidFill>
              </a:rPr>
              <a:t>Variations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Number of hidden nodes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Mini-batching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CPU/GPU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Output Nodes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Sigmoid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1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Sigmoid Results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dirty="0" smtClean="0"/>
              <a:t>Kong Head Node (GPU) w/ </a:t>
            </a:r>
            <a:r>
              <a:rPr lang="en-US" sz="1300" b="1" dirty="0" smtClean="0"/>
              <a:t>No </a:t>
            </a:r>
            <a:r>
              <a:rPr lang="en-US" sz="1300" dirty="0" smtClean="0"/>
              <a:t> Mini-batching (sigmoid activation)</a:t>
            </a:r>
            <a:br>
              <a:rPr lang="en-US" sz="1300" dirty="0" smtClean="0"/>
            </a:b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85073"/>
            <a:ext cx="82296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epoch 100, </a:t>
            </a:r>
            <a:r>
              <a:rPr lang="en-US" dirty="0" err="1"/>
              <a:t>minibatch</a:t>
            </a:r>
            <a:r>
              <a:rPr lang="en-US" dirty="0"/>
              <a:t> 2500/2500, validation error 3.410000 %</a:t>
            </a:r>
          </a:p>
          <a:p>
            <a:pPr marL="45720" indent="0">
              <a:buNone/>
            </a:pPr>
            <a:endParaRPr lang="en-US" smtClean="0"/>
          </a:p>
          <a:p>
            <a:pPr marL="45720" indent="0">
              <a:buNone/>
            </a:pPr>
            <a:r>
              <a:rPr lang="en-US" smtClean="0"/>
              <a:t>Optimization </a:t>
            </a:r>
            <a:r>
              <a:rPr lang="en-US" dirty="0"/>
              <a:t>complete. Best validation score of 3.410000 % obtained at iteration 250000, with test performance 3.650000 %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0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Installation</a:t>
            </a:r>
          </a:p>
          <a:p>
            <a:r>
              <a:rPr lang="en-US" dirty="0" smtClean="0"/>
              <a:t>Neurons Cont.</a:t>
            </a:r>
          </a:p>
          <a:p>
            <a:r>
              <a:rPr lang="en-US" dirty="0" smtClean="0"/>
              <a:t>Exploring Variations</a:t>
            </a:r>
          </a:p>
          <a:p>
            <a:pPr lvl="1"/>
            <a:r>
              <a:rPr lang="en-US" dirty="0" smtClean="0"/>
              <a:t>Number of hidden nodes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Mini-batching</a:t>
            </a:r>
          </a:p>
          <a:p>
            <a:pPr lvl="1"/>
            <a:r>
              <a:rPr lang="en-US" dirty="0" smtClean="0"/>
              <a:t>CPU/GPU</a:t>
            </a:r>
          </a:p>
          <a:p>
            <a:pPr lvl="1"/>
            <a:r>
              <a:rPr lang="en-US" dirty="0"/>
              <a:t>Output Nodes</a:t>
            </a:r>
          </a:p>
          <a:p>
            <a:pPr lvl="1"/>
            <a:r>
              <a:rPr lang="en-US" dirty="0"/>
              <a:t>Sigmoid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78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Multilayer Perception Code</a:t>
            </a:r>
            <a:r>
              <a:rPr lang="en-US" dirty="0"/>
              <a:t/>
            </a:r>
            <a:br>
              <a:rPr lang="en-US" dirty="0"/>
            </a:b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MLP Constructor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r>
              <a:rPr lang="en-US" dirty="0"/>
              <a:t>classifier = MLP(</a:t>
            </a:r>
          </a:p>
          <a:p>
            <a:pPr marL="45720" indent="0">
              <a:buNone/>
            </a:pPr>
            <a:r>
              <a:rPr lang="en-US" dirty="0"/>
              <a:t>        </a:t>
            </a:r>
            <a:r>
              <a:rPr lang="en-US" dirty="0" err="1"/>
              <a:t>rng</a:t>
            </a:r>
            <a:r>
              <a:rPr lang="en-US" dirty="0"/>
              <a:t>=</a:t>
            </a:r>
            <a:r>
              <a:rPr lang="en-US" dirty="0" err="1"/>
              <a:t>rng</a:t>
            </a:r>
            <a:r>
              <a:rPr lang="en-US" dirty="0"/>
              <a:t>,</a:t>
            </a:r>
          </a:p>
          <a:p>
            <a:pPr marL="45720" indent="0">
              <a:buNone/>
            </a:pPr>
            <a:r>
              <a:rPr lang="en-US" dirty="0"/>
              <a:t>        input=x,</a:t>
            </a:r>
          </a:p>
          <a:p>
            <a:pPr marL="45720" indent="0">
              <a:buNone/>
            </a:pPr>
            <a:r>
              <a:rPr lang="en-US" dirty="0"/>
              <a:t>        </a:t>
            </a:r>
            <a:r>
              <a:rPr lang="en-US" dirty="0" err="1"/>
              <a:t>n_in</a:t>
            </a:r>
            <a:r>
              <a:rPr lang="en-US" dirty="0"/>
              <a:t>=28 * 28,</a:t>
            </a:r>
          </a:p>
          <a:p>
            <a:pPr marL="45720" indent="0">
              <a:buNone/>
            </a:pPr>
            <a:r>
              <a:rPr lang="en-US" dirty="0"/>
              <a:t>        </a:t>
            </a:r>
            <a:r>
              <a:rPr lang="en-US" dirty="0" err="1"/>
              <a:t>n_hidden</a:t>
            </a:r>
            <a:r>
              <a:rPr lang="en-US" dirty="0"/>
              <a:t>=</a:t>
            </a:r>
            <a:r>
              <a:rPr lang="en-US" dirty="0" err="1"/>
              <a:t>n_hidden</a:t>
            </a:r>
            <a:r>
              <a:rPr lang="en-US" dirty="0"/>
              <a:t>,</a:t>
            </a:r>
          </a:p>
          <a:p>
            <a:pPr marL="45720" indent="0">
              <a:buNone/>
            </a:pPr>
            <a:r>
              <a:rPr lang="en-US" dirty="0"/>
              <a:t>        </a:t>
            </a:r>
            <a:r>
              <a:rPr lang="en-US" dirty="0" err="1"/>
              <a:t>n_out</a:t>
            </a:r>
            <a:r>
              <a:rPr lang="en-US" dirty="0"/>
              <a:t>=10</a:t>
            </a:r>
          </a:p>
          <a:p>
            <a:pPr marL="45720" indent="0">
              <a:buNone/>
            </a:pPr>
            <a:r>
              <a:rPr lang="en-US" dirty="0"/>
              <a:t>    )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3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66508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1"/>
            <a:ext cx="7315200" cy="40995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Worked with </a:t>
            </a:r>
            <a:r>
              <a:rPr lang="en-US" dirty="0" err="1" smtClean="0"/>
              <a:t>Theano</a:t>
            </a:r>
            <a:r>
              <a:rPr lang="en-US" dirty="0"/>
              <a:t> </a:t>
            </a:r>
            <a:r>
              <a:rPr lang="en-US" dirty="0" smtClean="0"/>
              <a:t>5 different ways</a:t>
            </a:r>
          </a:p>
          <a:p>
            <a:pPr lvl="1"/>
            <a:r>
              <a:rPr lang="en-US" dirty="0" smtClean="0"/>
              <a:t>Laptop (CPU)</a:t>
            </a:r>
          </a:p>
          <a:p>
            <a:pPr lvl="1"/>
            <a:r>
              <a:rPr lang="en-US" dirty="0" smtClean="0"/>
              <a:t>Kong Head node (CPU)</a:t>
            </a:r>
          </a:p>
          <a:p>
            <a:pPr lvl="1"/>
            <a:r>
              <a:rPr lang="en-US" dirty="0" smtClean="0"/>
              <a:t>Kong cluster (CPU)</a:t>
            </a:r>
          </a:p>
          <a:p>
            <a:pPr lvl="1"/>
            <a:r>
              <a:rPr lang="en-US" dirty="0" smtClean="0"/>
              <a:t>Kong cluster (GPU)</a:t>
            </a:r>
          </a:p>
          <a:p>
            <a:pPr lvl="1"/>
            <a:r>
              <a:rPr lang="en-US" dirty="0" smtClean="0"/>
              <a:t>Different Laptop (GPU)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We will discuss </a:t>
            </a:r>
            <a:r>
              <a:rPr lang="en-US" dirty="0" err="1" smtClean="0"/>
              <a:t>Theano</a:t>
            </a:r>
            <a:r>
              <a:rPr lang="en-US" dirty="0" smtClean="0"/>
              <a:t> on Kong</a:t>
            </a:r>
            <a:endParaRPr lang="en-US" dirty="0"/>
          </a:p>
          <a:p>
            <a:r>
              <a:rPr lang="en-US" dirty="0" smtClean="0"/>
              <a:t>Modules Needed</a:t>
            </a:r>
          </a:p>
          <a:p>
            <a:pPr lvl="1"/>
            <a:r>
              <a:rPr lang="en-US" dirty="0" err="1" smtClean="0"/>
              <a:t>Cuda</a:t>
            </a:r>
            <a:endParaRPr lang="en-US" dirty="0" smtClean="0"/>
          </a:p>
          <a:p>
            <a:pPr lvl="1"/>
            <a:r>
              <a:rPr lang="en-US" dirty="0" smtClean="0"/>
              <a:t>Anaconda</a:t>
            </a:r>
          </a:p>
          <a:p>
            <a:pPr lvl="1"/>
            <a:r>
              <a:rPr lang="en-US" dirty="0" smtClean="0"/>
              <a:t>Blas-gnu4/</a:t>
            </a:r>
            <a:r>
              <a:rPr lang="en-US" dirty="0" err="1" smtClean="0"/>
              <a:t>openBlas</a:t>
            </a:r>
            <a:endParaRPr lang="en-US" dirty="0" smtClean="0"/>
          </a:p>
          <a:p>
            <a:pPr lvl="1"/>
            <a:r>
              <a:rPr lang="en-US" dirty="0" smtClean="0"/>
              <a:t>Lapack-gnu4</a:t>
            </a:r>
          </a:p>
          <a:p>
            <a:pPr lvl="1"/>
            <a:r>
              <a:rPr lang="en-US" dirty="0" smtClean="0"/>
              <a:t>Atlas</a:t>
            </a:r>
          </a:p>
          <a:p>
            <a:pPr lvl="1"/>
            <a:r>
              <a:rPr lang="en-US" dirty="0" smtClean="0"/>
              <a:t>Gsl-gnu4</a:t>
            </a:r>
            <a:endParaRPr lang="en-US" dirty="0"/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66508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1"/>
            <a:ext cx="7315200" cy="40995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Anaconda (</a:t>
            </a:r>
            <a:r>
              <a:rPr lang="en-US" dirty="0" err="1" smtClean="0"/>
              <a:t>Scipy</a:t>
            </a:r>
            <a:r>
              <a:rPr lang="en-US" dirty="0" smtClean="0"/>
              <a:t>, </a:t>
            </a:r>
            <a:r>
              <a:rPr lang="en-US" dirty="0" err="1" smtClean="0"/>
              <a:t>numpy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Running script  with python command with Anaconda module loaded will funnel it through </a:t>
            </a:r>
            <a:r>
              <a:rPr lang="en-US" dirty="0" err="1" smtClean="0"/>
              <a:t>Anconda</a:t>
            </a:r>
            <a:endParaRPr lang="en-US" dirty="0" smtClean="0"/>
          </a:p>
          <a:p>
            <a:r>
              <a:rPr lang="en-US" dirty="0" err="1" smtClean="0"/>
              <a:t>Theano</a:t>
            </a:r>
            <a:r>
              <a:rPr lang="en-US" dirty="0" smtClean="0"/>
              <a:t> is now installed on Kong</a:t>
            </a:r>
            <a:endParaRPr lang="en-US" dirty="0"/>
          </a:p>
          <a:p>
            <a:r>
              <a:rPr lang="en-US" dirty="0" err="1" smtClean="0"/>
              <a:t>sgescript</a:t>
            </a:r>
            <a:endParaRPr lang="en-US" dirty="0" smtClean="0"/>
          </a:p>
          <a:p>
            <a:pPr lvl="1"/>
            <a:r>
              <a:rPr lang="en-US" dirty="0"/>
              <a:t>#$ -l </a:t>
            </a:r>
            <a:r>
              <a:rPr lang="en-US" dirty="0" err="1"/>
              <a:t>gpu</a:t>
            </a:r>
            <a:r>
              <a:rPr lang="en-US" dirty="0"/>
              <a:t>=1</a:t>
            </a:r>
          </a:p>
          <a:p>
            <a:pPr lvl="2"/>
            <a:r>
              <a:rPr lang="en-US" dirty="0" smtClean="0"/>
              <a:t>Remove for CPU usage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THEANO_FLAGS</a:t>
            </a:r>
            <a:r>
              <a:rPr lang="en-US" dirty="0" smtClean="0"/>
              <a:t>=</a:t>
            </a:r>
          </a:p>
          <a:p>
            <a:pPr lvl="2"/>
            <a:r>
              <a:rPr lang="en-US" dirty="0" err="1" smtClean="0"/>
              <a:t>floatX</a:t>
            </a:r>
            <a:r>
              <a:rPr lang="en-US" dirty="0" smtClean="0"/>
              <a:t>=float32,</a:t>
            </a:r>
          </a:p>
          <a:p>
            <a:pPr lvl="2"/>
            <a:r>
              <a:rPr lang="en-US" dirty="0" smtClean="0"/>
              <a:t>device=gpu0, </a:t>
            </a:r>
          </a:p>
          <a:p>
            <a:pPr lvl="2"/>
            <a:r>
              <a:rPr lang="en-US" dirty="0" err="1" smtClean="0"/>
              <a:t>nvcc.fastmath</a:t>
            </a:r>
            <a:r>
              <a:rPr lang="en-US" dirty="0" smtClean="0"/>
              <a:t>=True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Final command</a:t>
            </a:r>
          </a:p>
          <a:p>
            <a:pPr lvl="1"/>
            <a:r>
              <a:rPr lang="en-US" sz="1200" dirty="0"/>
              <a:t>THEANO_FLAGS='</a:t>
            </a:r>
            <a:r>
              <a:rPr lang="en-US" sz="1200" dirty="0" err="1"/>
              <a:t>floatX</a:t>
            </a:r>
            <a:r>
              <a:rPr lang="en-US" sz="1200" dirty="0"/>
              <a:t>=float32,device=gpu0,nvcc.fastmath=True' python </a:t>
            </a:r>
            <a:r>
              <a:rPr lang="en-US" sz="1200" dirty="0" smtClean="0"/>
              <a:t>&lt;</a:t>
            </a:r>
            <a:r>
              <a:rPr lang="en-US" sz="1200" dirty="0" err="1" smtClean="0"/>
              <a:t>myscript</a:t>
            </a:r>
            <a:r>
              <a:rPr lang="en-US" sz="1200" dirty="0" smtClean="0"/>
              <a:t>&gt;.</a:t>
            </a:r>
            <a:r>
              <a:rPr lang="en-US" sz="1200" dirty="0" err="1" smtClean="0"/>
              <a:t>py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4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Installation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Neurons Cont.</a:t>
            </a:r>
          </a:p>
          <a:p>
            <a:r>
              <a:rPr lang="en-US" dirty="0" smtClean="0"/>
              <a:t>Exploring Variations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hidden nodes</a:t>
            </a:r>
          </a:p>
          <a:p>
            <a:pPr lvl="1"/>
            <a:r>
              <a:rPr lang="en-US" dirty="0" smtClean="0"/>
              <a:t>No Mini-batching</a:t>
            </a:r>
            <a:endParaRPr lang="en-US" dirty="0"/>
          </a:p>
          <a:p>
            <a:pPr lvl="1"/>
            <a:r>
              <a:rPr lang="en-US" dirty="0" smtClean="0"/>
              <a:t>CPU/GPU</a:t>
            </a:r>
          </a:p>
          <a:p>
            <a:pPr lvl="1"/>
            <a:r>
              <a:rPr lang="en-US" dirty="0"/>
              <a:t>Output Nodes</a:t>
            </a:r>
          </a:p>
          <a:p>
            <a:pPr lvl="1"/>
            <a:r>
              <a:rPr lang="en-US" dirty="0"/>
              <a:t>Sigmoid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8006"/>
            <a:ext cx="7315200" cy="1154097"/>
          </a:xfrm>
        </p:spPr>
        <p:txBody>
          <a:bodyPr anchor="t"/>
          <a:lstStyle/>
          <a:p>
            <a:r>
              <a:rPr lang="en-US" dirty="0" smtClean="0"/>
              <a:t>Neurons Cont.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3381054" y="2743200"/>
                <a:ext cx="2410146" cy="236220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00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28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err="1" smtClean="0"/>
                  <a:t>Tanh</a:t>
                </a:r>
                <a:r>
                  <a:rPr lang="en-US" dirty="0" smtClean="0"/>
                  <a:t>(a)</a:t>
                </a:r>
              </a:p>
              <a:p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 algn="ctr">
                  <a:buFont typeface="Wingdings" charset="2"/>
                  <a:buNone/>
                </a:pPr>
                <a:r>
                  <a:rPr lang="en-US" sz="1600" dirty="0" smtClean="0"/>
                  <a:t>a = (input ∙ w) + b</a:t>
                </a:r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54" y="2743200"/>
                <a:ext cx="2410146" cy="2362200"/>
              </a:xfrm>
              <a:prstGeom prst="rect">
                <a:avLst/>
              </a:prstGeom>
              <a:blipFill rotWithShape="1">
                <a:blip r:embed="rId3"/>
                <a:stretch>
                  <a:fillRect l="-253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990600" y="5486400"/>
            <a:ext cx="7696200" cy="9906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914400" y="2743201"/>
                <a:ext cx="2362200" cy="236220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 lnSpcReduction="10000"/>
              </a:bodyPr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00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28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Sigmoid</a:t>
                </a:r>
              </a:p>
              <a:p>
                <a:endParaRPr lang="en-US" i="1" dirty="0">
                  <a:latin typeface="Cambria Math"/>
                </a:endParaRPr>
              </a:p>
              <a:p>
                <a:pPr marL="45720" indent="0">
                  <a:buFont typeface="Wingdings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𝑏</m:t>
                      </m:r>
                      <m:r>
                        <a:rPr lang="en-US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r>
                        <a:rPr lang="en-US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1+ 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 smtClean="0">
                                  <a:latin typeface="Cambria Math"/>
                                </a:rPr>
                                <m:t>𝑧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743201"/>
                <a:ext cx="2362200" cy="2362200"/>
              </a:xfrm>
              <a:prstGeom prst="rect">
                <a:avLst/>
              </a:prstGeom>
              <a:blipFill rotWithShape="1">
                <a:blip r:embed="rId4"/>
                <a:stretch>
                  <a:fillRect t="-2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9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Installation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Neurons Cont.</a:t>
            </a:r>
          </a:p>
          <a:p>
            <a:r>
              <a:rPr lang="en-US" dirty="0">
                <a:solidFill>
                  <a:srgbClr val="FFC000"/>
                </a:solidFill>
              </a:rPr>
              <a:t>Exploring Variations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hidden nodes</a:t>
            </a:r>
          </a:p>
          <a:p>
            <a:pPr lvl="1"/>
            <a:r>
              <a:rPr lang="en-US" dirty="0"/>
              <a:t>No Mini-batching</a:t>
            </a:r>
          </a:p>
          <a:p>
            <a:pPr lvl="1"/>
            <a:r>
              <a:rPr lang="en-US" dirty="0" smtClean="0"/>
              <a:t>CPU/GPU</a:t>
            </a:r>
          </a:p>
          <a:p>
            <a:pPr lvl="1"/>
            <a:r>
              <a:rPr lang="en-US" dirty="0"/>
              <a:t>Output Nodes</a:t>
            </a:r>
          </a:p>
          <a:p>
            <a:pPr lvl="1"/>
            <a:r>
              <a:rPr lang="en-US" dirty="0"/>
              <a:t>Sigmoid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6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Hidden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</a:t>
            </a:r>
            <a:r>
              <a:rPr lang="en-US" dirty="0"/>
              <a:t>speed-up for CPU-based </a:t>
            </a:r>
            <a:r>
              <a:rPr lang="en-US" dirty="0" err="1" smtClean="0"/>
              <a:t>Theano</a:t>
            </a:r>
            <a:endParaRPr lang="en-US" dirty="0" smtClean="0"/>
          </a:p>
          <a:p>
            <a:r>
              <a:rPr lang="en-US" dirty="0" smtClean="0"/>
              <a:t>Reduced from 500 to 200</a:t>
            </a:r>
          </a:p>
          <a:p>
            <a:endParaRPr lang="en-US" dirty="0"/>
          </a:p>
          <a:p>
            <a:pPr lvl="3"/>
            <a:endParaRPr lang="en-US" dirty="0" smtClean="0"/>
          </a:p>
          <a:p>
            <a:endParaRPr lang="en-US" dirty="0" smtClean="0"/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27679"/>
            <a:ext cx="779827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58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Installation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Neurons Cont.</a:t>
            </a:r>
          </a:p>
          <a:p>
            <a:r>
              <a:rPr lang="en-US" dirty="0">
                <a:solidFill>
                  <a:srgbClr val="FFC000"/>
                </a:solidFill>
              </a:rPr>
              <a:t>Exploring Variations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Number of hidden nodes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 Mini-batching</a:t>
            </a:r>
          </a:p>
          <a:p>
            <a:pPr lvl="1"/>
            <a:r>
              <a:rPr lang="en-US" dirty="0" smtClean="0"/>
              <a:t>CPU/GPU</a:t>
            </a:r>
          </a:p>
          <a:p>
            <a:pPr lvl="1"/>
            <a:r>
              <a:rPr lang="en-US" dirty="0"/>
              <a:t>Output Nodes</a:t>
            </a:r>
          </a:p>
          <a:p>
            <a:pPr lvl="1"/>
            <a:r>
              <a:rPr lang="en-US" dirty="0"/>
              <a:t>Sigmoid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79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249</TotalTime>
  <Words>821</Words>
  <Application>Microsoft Office PowerPoint</Application>
  <PresentationFormat>On-screen Show (4:3)</PresentationFormat>
  <Paragraphs>270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Wingdings</vt:lpstr>
      <vt:lpstr>Perspective</vt:lpstr>
      <vt:lpstr>Deep Learning Cont. Peter Podolski</vt:lpstr>
      <vt:lpstr>Contents</vt:lpstr>
      <vt:lpstr>Installation</vt:lpstr>
      <vt:lpstr>Installation</vt:lpstr>
      <vt:lpstr>Contents</vt:lpstr>
      <vt:lpstr>Neurons Cont.</vt:lpstr>
      <vt:lpstr>Contents</vt:lpstr>
      <vt:lpstr>Hidden Nodes</vt:lpstr>
      <vt:lpstr>Contents</vt:lpstr>
      <vt:lpstr>Removing Mini-batching</vt:lpstr>
      <vt:lpstr>Original Results Kong Head Node (CPU) w/ Mini-batching (tanh activation)</vt:lpstr>
      <vt:lpstr>Results Kong Head Node (CPU) w/ No  Mini-batching (tanh activation)</vt:lpstr>
      <vt:lpstr>Contents</vt:lpstr>
      <vt:lpstr>CPU/GPU Kong Head Node (GPU) w/ No  Mini-batching (tanh activation)</vt:lpstr>
      <vt:lpstr>Contents</vt:lpstr>
      <vt:lpstr>Output Nodes Results Kong Head Node (GPU) w/ No  Mini-batching (tanh activation) 10 Nodes</vt:lpstr>
      <vt:lpstr>Output Nodes Results Kong Head Node (GPU) w/ No  Mini-batching (tanh activation) 20 Nodes</vt:lpstr>
      <vt:lpstr>Contents</vt:lpstr>
      <vt:lpstr>Sigmoid Results Kong Head Node (GPU) w/ No  Mini-batching (sigmoid activation) </vt:lpstr>
      <vt:lpstr>Multilayer Perception Code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Learning</dc:title>
  <dc:creator>Rickenbacker</dc:creator>
  <cp:lastModifiedBy>peter podolski</cp:lastModifiedBy>
  <cp:revision>29</cp:revision>
  <dcterms:created xsi:type="dcterms:W3CDTF">2015-03-14T03:36:22Z</dcterms:created>
  <dcterms:modified xsi:type="dcterms:W3CDTF">2015-05-05T17:19:04Z</dcterms:modified>
</cp:coreProperties>
</file>