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Lst>
  <p:sldSz cx="9144000" cy="6858000"/>
  <p:notesSz cx="6858000" cy="9144000"/>
  <p:defaultTextStyle>
    <a:lvl1pPr>
      <a:defRPr sz="2400">
        <a:latin typeface="Calibri"/>
        <a:ea typeface="Calibri"/>
        <a:cs typeface="Calibri"/>
        <a:sym typeface="Calibri"/>
      </a:defRPr>
    </a:lvl1pPr>
    <a:lvl2pPr indent="457200">
      <a:defRPr sz="2400">
        <a:latin typeface="Calibri"/>
        <a:ea typeface="Calibri"/>
        <a:cs typeface="Calibri"/>
        <a:sym typeface="Calibri"/>
      </a:defRPr>
    </a:lvl2pPr>
    <a:lvl3pPr indent="914400">
      <a:defRPr sz="2400">
        <a:latin typeface="Calibri"/>
        <a:ea typeface="Calibri"/>
        <a:cs typeface="Calibri"/>
        <a:sym typeface="Calibri"/>
      </a:defRPr>
    </a:lvl3pPr>
    <a:lvl4pPr indent="1371600">
      <a:defRPr sz="2400">
        <a:latin typeface="Calibri"/>
        <a:ea typeface="Calibri"/>
        <a:cs typeface="Calibri"/>
        <a:sym typeface="Calibri"/>
      </a:defRPr>
    </a:lvl4pPr>
    <a:lvl5pPr indent="1828800">
      <a:defRPr sz="2400">
        <a:latin typeface="Calibri"/>
        <a:ea typeface="Calibri"/>
        <a:cs typeface="Calibri"/>
        <a:sym typeface="Calibri"/>
      </a:defRPr>
    </a:lvl5pPr>
    <a:lvl6pPr>
      <a:defRPr sz="2400">
        <a:latin typeface="Calibri"/>
        <a:ea typeface="Calibri"/>
        <a:cs typeface="Calibri"/>
        <a:sym typeface="Calibri"/>
      </a:defRPr>
    </a:lvl6pPr>
    <a:lvl7pPr>
      <a:defRPr sz="2400">
        <a:latin typeface="Calibri"/>
        <a:ea typeface="Calibri"/>
        <a:cs typeface="Calibri"/>
        <a:sym typeface="Calibri"/>
      </a:defRPr>
    </a:lvl7pPr>
    <a:lvl8pPr>
      <a:defRPr sz="2400">
        <a:latin typeface="Calibri"/>
        <a:ea typeface="Calibri"/>
        <a:cs typeface="Calibri"/>
        <a:sym typeface="Calibri"/>
      </a:defRPr>
    </a:lvl8pPr>
    <a:lvl9pPr>
      <a:defRPr sz="2400">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ph type="sldImg"/>
          </p:nvPr>
        </p:nvSpPr>
        <p:spPr>
          <a:xfrm>
            <a:off x="1143000" y="685800"/>
            <a:ext cx="4572000" cy="3429000"/>
          </a:xfrm>
          <a:prstGeom prst="rect">
            <a:avLst/>
          </a:prstGeom>
        </p:spPr>
        <p:txBody>
          <a:bodyPr/>
          <a:lstStyle/>
          <a:p>
            <a:pPr lvl="0"/>
          </a:p>
        </p:txBody>
      </p:sp>
      <p:sp>
        <p:nvSpPr>
          <p:cNvPr id="23" name="Shape 2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lvl="0"/>
          </a:p>
        </p:txBody>
      </p:sp>
      <p:sp>
        <p:nvSpPr>
          <p:cNvPr id="34" name="Shape 34"/>
          <p:cNvSpPr/>
          <p:nvPr>
            <p:ph type="body" sz="quarter" idx="1"/>
          </p:nvPr>
        </p:nvSpPr>
        <p:spPr>
          <a:prstGeom prst="rect">
            <a:avLst/>
          </a:prstGeom>
        </p:spPr>
        <p:txBody>
          <a:bodyPr/>
          <a:lstStyle/>
          <a:p>
            <a:pPr lvl="0">
              <a:defRPr sz="1800"/>
            </a:pPr>
            <a:r>
              <a:rPr sz="2200"/>
              <a:t>Experimental results.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lvl="0"/>
          </a:p>
        </p:txBody>
      </p:sp>
      <p:sp>
        <p:nvSpPr>
          <p:cNvPr id="350" name="Shape 350"/>
          <p:cNvSpPr/>
          <p:nvPr>
            <p:ph type="body" sz="quarter" idx="1"/>
          </p:nvPr>
        </p:nvSpPr>
        <p:spPr>
          <a:prstGeom prst="rect">
            <a:avLst/>
          </a:prstGeom>
        </p:spPr>
        <p:txBody>
          <a:bodyPr/>
          <a:lstStyle/>
          <a:p>
            <a:pPr lvl="0">
              <a:defRPr sz="1800"/>
            </a:pPr>
            <a:r>
              <a:rPr sz="2200"/>
              <a:t>It was originally funded by The Planetary Society and Paramount Pictures, and later by the state of California. </a:t>
            </a:r>
            <a:endParaRPr sz="2200"/>
          </a:p>
          <a:p>
            <a:pPr lvl="0">
              <a:defRPr sz="1800"/>
            </a:pPr>
            <a:r>
              <a:rPr sz="2200"/>
              <a:t>Any individual can become involved with SETI research by downloading the Berkeley Open Infrastructure for Network Computing (BOINC) software program, attaching to the SETI@home project, and allowing the program to run as a background process that uses idle computer power. </a:t>
            </a:r>
            <a:endParaRPr sz="2200"/>
          </a:p>
          <a:p>
            <a:pPr lvl="0">
              <a:defRPr sz="1800"/>
            </a:pPr>
            <a:endParaRPr sz="2200"/>
          </a:p>
          <a:p>
            <a:pPr lvl="0">
              <a:defRPr sz="1800"/>
            </a:pPr>
            <a:r>
              <a:rPr sz="2200"/>
              <a:t>In 2004 radio source SHGb02+14a was an interesting signal but was quickly shown to have a natural source.</a:t>
            </a:r>
            <a:endParaRPr sz="2200"/>
          </a:p>
          <a:p>
            <a:pPr lvl="0">
              <a:defRPr sz="1800"/>
            </a:pPr>
            <a:r>
              <a:rPr sz="2200"/>
              <a:t>As of 2010, after 10 years of data collection, SETI@home has listened to that one frequency at every point of over 67 percent of the sky observable from Arecibo with at least 3 scans (out of the goal of 9 scans), which covers about 20 percent of the full celestial sphere.</a:t>
            </a:r>
            <a:endParaRPr sz="2200"/>
          </a:p>
          <a:p>
            <a:pPr lvl="0">
              <a:defRPr sz="1800"/>
            </a:pPr>
            <a:endParaRPr sz="2200"/>
          </a:p>
          <a:p>
            <a:pPr lvl="0">
              <a:defRPr sz="1800"/>
            </a:pPr>
            <a:endParaRPr sz="2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ph type="sldImg"/>
          </p:nvPr>
        </p:nvSpPr>
        <p:spPr>
          <a:prstGeom prst="rect">
            <a:avLst/>
          </a:prstGeom>
        </p:spPr>
        <p:txBody>
          <a:bodyPr/>
          <a:lstStyle/>
          <a:p>
            <a:pPr lvl="0"/>
          </a:p>
        </p:txBody>
      </p:sp>
      <p:sp>
        <p:nvSpPr>
          <p:cNvPr id="433" name="Shape 433"/>
          <p:cNvSpPr/>
          <p:nvPr>
            <p:ph type="body" sz="quarter" idx="1"/>
          </p:nvPr>
        </p:nvSpPr>
        <p:spPr>
          <a:prstGeom prst="rect">
            <a:avLst/>
          </a:prstGeom>
        </p:spPr>
        <p:txBody>
          <a:bodyPr/>
          <a:lstStyle/>
          <a:p>
            <a:pPr lvl="0">
              <a:defRPr sz="1800"/>
            </a:pPr>
            <a:r>
              <a:rPr sz="2200"/>
              <a:t>func initMetal() -&gt; (MTLDevice, MTLCommandQueue, MTLLibrary, MTLCommandBuffer, </a:t>
            </a:r>
            <a:endParaRPr sz="2200"/>
          </a:p>
          <a:p>
            <a:pPr lvl="0">
              <a:defRPr sz="1800"/>
            </a:pPr>
            <a:r>
              <a:rPr sz="2200"/>
              <a:t>                             MTLComputeCommandEncoder){</a:t>
            </a:r>
            <a:endParaRPr sz="2200"/>
          </a:p>
          <a:p>
            <a:pPr lvl="0">
              <a:defRPr sz="1800"/>
            </a:pPr>
            <a:r>
              <a:rPr sz="2200"/>
              <a:t>  // Get access to iPhone or iPad GPU</a:t>
            </a:r>
            <a:endParaRPr sz="2200"/>
          </a:p>
          <a:p>
            <a:pPr lvl="0">
              <a:defRPr sz="1800"/>
            </a:pPr>
            <a:r>
              <a:rPr sz="2200"/>
              <a:t>  var device = MTLCreateSystemDefaultDevice() </a:t>
            </a:r>
            <a:endParaRPr sz="2200"/>
          </a:p>
          <a:p>
            <a:pPr lvl="0">
              <a:defRPr sz="1800"/>
            </a:pPr>
            <a:endParaRPr sz="2200"/>
          </a:p>
          <a:p>
            <a:pPr lvl="0">
              <a:defRPr sz="1800"/>
            </a:pPr>
            <a:r>
              <a:rPr sz="2200"/>
              <a:t>  // Queue to handle an ordered list of command buffers</a:t>
            </a:r>
            <a:endParaRPr sz="2200"/>
          </a:p>
          <a:p>
            <a:pPr lvl="0">
              <a:defRPr sz="1800"/>
            </a:pPr>
            <a:r>
              <a:rPr sz="2200"/>
              <a:t>  var commandQueue = device.newCommandQueue() </a:t>
            </a:r>
            <a:endParaRPr sz="2200"/>
          </a:p>
          <a:p>
            <a:pPr lvl="0">
              <a:defRPr sz="1800"/>
            </a:pPr>
            <a:endParaRPr sz="2200"/>
          </a:p>
          <a:p>
            <a:pPr lvl="0">
              <a:defRPr sz="1800"/>
            </a:pPr>
            <a:r>
              <a:rPr sz="2200"/>
              <a:t>  // Access to Metal functions that are stored in Shaders.metal file, e.g. sigmoid()</a:t>
            </a:r>
            <a:endParaRPr sz="2200"/>
          </a:p>
          <a:p>
            <a:pPr lvl="0">
              <a:defRPr sz="1800"/>
            </a:pPr>
            <a:r>
              <a:rPr sz="2200"/>
              <a:t>  var defaultLibrary = device.newDefaultLibrary()</a:t>
            </a:r>
            <a:endParaRPr sz="2200"/>
          </a:p>
          <a:p>
            <a:pPr lvl="0">
              <a:defRPr sz="1800"/>
            </a:pPr>
            <a:endParaRPr sz="2200"/>
          </a:p>
          <a:p>
            <a:pPr lvl="0">
              <a:defRPr sz="1800"/>
            </a:pPr>
            <a:r>
              <a:rPr sz="2200"/>
              <a:t>  // Buffer for storing encoded commands that are sent to GPU</a:t>
            </a:r>
            <a:endParaRPr sz="2200"/>
          </a:p>
          <a:p>
            <a:pPr lvl="0">
              <a:defRPr sz="1800"/>
            </a:pPr>
            <a:r>
              <a:rPr sz="2200"/>
              <a:t>  var commandBuffer = commandQueue.commandBuffer()</a:t>
            </a:r>
            <a:endParaRPr sz="2200"/>
          </a:p>
          <a:p>
            <a:pPr lvl="0">
              <a:defRPr sz="1800"/>
            </a:pPr>
            <a:endParaRPr sz="2200"/>
          </a:p>
          <a:p>
            <a:pPr lvl="0">
              <a:defRPr sz="1800"/>
            </a:pPr>
            <a:r>
              <a:rPr sz="2200"/>
              <a:t>  // Encoder for GPU commands</a:t>
            </a:r>
            <a:endParaRPr sz="2200"/>
          </a:p>
          <a:p>
            <a:pPr lvl="0">
              <a:defRPr sz="1800"/>
            </a:pPr>
            <a:r>
              <a:rPr sz="2200"/>
              <a:t>  var computeCommandEncoder = commandBuffer.computeCommandEncoder()</a:t>
            </a:r>
            <a:endParaRPr sz="2200"/>
          </a:p>
          <a:p>
            <a:pPr lvl="0">
              <a:defRPr sz="1800"/>
            </a:pPr>
            <a:endParaRPr sz="2200"/>
          </a:p>
          <a:p>
            <a:pPr lvl="0">
              <a:defRPr sz="1800"/>
            </a:pPr>
            <a:r>
              <a:rPr sz="2200"/>
              <a:t>  return (device, commandQueue, defaultLibrary!, commandBuffer, computeCommandEncoder)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7" name="Shape 507"/>
          <p:cNvSpPr/>
          <p:nvPr>
            <p:ph type="sldImg"/>
          </p:nvPr>
        </p:nvSpPr>
        <p:spPr>
          <a:prstGeom prst="rect">
            <a:avLst/>
          </a:prstGeom>
        </p:spPr>
        <p:txBody>
          <a:bodyPr/>
          <a:lstStyle/>
          <a:p>
            <a:pPr lvl="0"/>
          </a:p>
        </p:txBody>
      </p:sp>
      <p:sp>
        <p:nvSpPr>
          <p:cNvPr id="508" name="Shape 50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There are bunch of systems that support online storage. Simple systems out there which rely on well-know protocols like FTPs and WebDav but normally they do not have many features. You can just push your data and then retrieve it at later time. You are the sole owner of your data. Compare that to a class of more complex system where for example folders are shared or files are transferred more efficiently by supporting delta synch, which is that only information changed is pushed. And also it important to note that some of them may not have central servers. They maybe based on P2P like Bit Torrents or the new systems like SpaceMonkey which may be a combination. Also, a point to note files stored may or may not be encrypted.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lvl="0"/>
          </a:p>
        </p:txBody>
      </p:sp>
      <p:sp>
        <p:nvSpPr>
          <p:cNvPr id="236" name="Shape 236"/>
          <p:cNvSpPr/>
          <p:nvPr>
            <p:ph type="body" sz="quarter" idx="1"/>
          </p:nvPr>
        </p:nvSpPr>
        <p:spPr>
          <a:prstGeom prst="rect">
            <a:avLst/>
          </a:prstGeom>
        </p:spPr>
        <p:txBody>
          <a:bodyPr/>
          <a:lstStyle/>
          <a:p>
            <a:pPr lvl="0">
              <a:defRPr sz="1800"/>
            </a:pPr>
            <a:r>
              <a:rPr sz="2200"/>
              <a:t>We assume that the dimension of the inputs is n (i.e., x ∈ Rn), that we have m training examples, and that there are P cores. The complexity of iterative algorithms is analyzed foroneiteration,andsotheiractualrunningtimemaybeslower.1 Afewalgorithmsrequirematrix inversion or an eigen-decomposition of an n-by-n matrix; we did not parallelize these steps in our experiments, because for us m &gt;&gt; n, and so their cost is small. However, there is extensive research in numerical linear algebra on parallelizing these numerical operations [4], and in the complexity analysis shown in the table, we have assumed that matrix inversion and eigen-decompositions can be sped up by a factor of P ′ on P cores. (In practice, we expect P ′ ≈ P .) In our own software imple- mentation, we had P ′ = 1. Further, the reduce phase can minimize communication by combining data as it’s passed back; this accounts for the log(P ) factor. </a:t>
            </a:r>
            <a:endParaRPr sz="2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lvl="0"/>
          </a:p>
        </p:txBody>
      </p:sp>
      <p:sp>
        <p:nvSpPr>
          <p:cNvPr id="243" name="Shape 243"/>
          <p:cNvSpPr/>
          <p:nvPr>
            <p:ph type="body" sz="quarter" idx="1"/>
          </p:nvPr>
        </p:nvSpPr>
        <p:spPr>
          <a:prstGeom prst="rect">
            <a:avLst/>
          </a:prstGeom>
        </p:spPr>
        <p:txBody>
          <a:bodyPr/>
          <a:lstStyle/>
          <a:p>
            <a:pPr lvl="0">
              <a:defRPr sz="1800"/>
            </a:pPr>
            <a:r>
              <a:rPr sz="2200"/>
              <a:t>Many programming frameworks are possible for the summation form, but inspired by Google’s success in adapting a functional programming construct, map-reduce [7], for wide spread parallel programming use inside their company, we adapted this same construct for multicore use. Google’s map-reduce is specialized for use over clusters that have unreliable communication and where indi- vidual computers may go down. These are issues that multicores do not have; thus, we were able to developed a much lighter weight architecture for multicores, shown in Figure 1. </a:t>
            </a:r>
            <a:endParaRPr sz="2200"/>
          </a:p>
          <a:p>
            <a:pPr lvl="0">
              <a:defRPr sz="1800"/>
            </a:pPr>
            <a:r>
              <a:rPr sz="2200"/>
              <a:t>Figure 1 shows a high level view of our architecture and how it processes the data. In step 0, the map-reduce engine is responsible for splitting the data by training examples (rows). The engine then caches the split data for the subsequent map-reduce invocations. Every algorithm has its own engine instance, and every map-reduce task will be delegated to its engine (step 1). Similar to the original map-reduce architecture, the engine will run a master (step 1.1) which coordinates the mappers and the reducers. The master is responsible for assigning the split data to different mappers, and then collects the processed intermediate data from the mappers (step 1.1.1 and 1.1.2). After the intermediate data is collected, the master will in turn invoke the reducer to process it (step 1.1.3) and return final results (step 1.1.4). Note that some mapper and reducer operations require additional scalar information from the algorithms. In order to support these operations, the mapper/reducer can obtain this information through the query info interface, which can be customized for each different algorithm (step 1.1.1.1 and 1.1.3.2). </a:t>
            </a:r>
            <a:endParaRPr sz="2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lvl="0"/>
          </a:p>
        </p:txBody>
      </p:sp>
      <p:sp>
        <p:nvSpPr>
          <p:cNvPr id="250" name="Shape 250"/>
          <p:cNvSpPr/>
          <p:nvPr>
            <p:ph type="body" sz="quarter" idx="1"/>
          </p:nvPr>
        </p:nvSpPr>
        <p:spPr>
          <a:prstGeom prst="rect">
            <a:avLst/>
          </a:prstGeom>
        </p:spPr>
        <p:txBody>
          <a:bodyPr/>
          <a:lstStyle/>
          <a:p>
            <a:pPr lvl="0">
              <a:defRPr sz="1800"/>
            </a:pPr>
            <a:r>
              <a:rPr sz="2200"/>
              <a:t>Usually used as rough clustering to reduce computation (e.g. search zip code for the closest pizza versus search the world)</a:t>
            </a:r>
            <a:endParaRPr sz="2200"/>
          </a:p>
          <a:p>
            <a:pPr lvl="0">
              <a:defRPr sz="1800"/>
            </a:pPr>
            <a:r>
              <a:rPr sz="2200"/>
              <a:t>Find well distributed initial conditions for other clustering also (K-Means)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lvl="0"/>
          </a:p>
        </p:txBody>
      </p:sp>
      <p:sp>
        <p:nvSpPr>
          <p:cNvPr id="262" name="Shape 262"/>
          <p:cNvSpPr/>
          <p:nvPr>
            <p:ph type="body" sz="quarter" idx="1"/>
          </p:nvPr>
        </p:nvSpPr>
        <p:spPr>
          <a:prstGeom prst="rect">
            <a:avLst/>
          </a:prstGeom>
        </p:spPr>
        <p:txBody>
          <a:bodyPr/>
          <a:lstStyle/>
          <a:p>
            <a:pPr lvl="0">
              <a:defRPr sz="1800"/>
            </a:pPr>
            <a:r>
              <a:rPr sz="2200"/>
              <a:t>(here, that's cluster center)</a:t>
            </a:r>
            <a:endParaRPr sz="2200"/>
          </a:p>
          <a:p>
            <a:pPr lvl="0">
              <a:defRPr sz="1800"/>
            </a:pPr>
            <a:r>
              <a:rPr sz="2200"/>
              <a:t>-One small problem is that the centers picked by the reducer may not cover all the points of the combined original set. Pick T1 &gt; 2*T2 or use larger T2 in reducer in order to insure that all points are covered.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lvl="0"/>
          </a:p>
        </p:txBody>
      </p:sp>
      <p:sp>
        <p:nvSpPr>
          <p:cNvPr id="283" name="Shape 283"/>
          <p:cNvSpPr/>
          <p:nvPr>
            <p:ph type="body" sz="quarter" idx="1"/>
          </p:nvPr>
        </p:nvSpPr>
        <p:spPr>
          <a:prstGeom prst="rect">
            <a:avLst/>
          </a:prstGeom>
        </p:spPr>
        <p:txBody>
          <a:bodyPr/>
          <a:lstStyle/>
          <a:p>
            <a:pPr lvl="0">
              <a:defRPr sz="1800"/>
            </a:pPr>
            <a:r>
              <a:rPr sz="2200"/>
              <a:t>initial guesses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lvl="0"/>
          </a:p>
        </p:txBody>
      </p:sp>
      <p:sp>
        <p:nvSpPr>
          <p:cNvPr id="325" name="Shape 325"/>
          <p:cNvSpPr/>
          <p:nvPr>
            <p:ph type="body" sz="quarter" idx="1"/>
          </p:nvPr>
        </p:nvSpPr>
        <p:spPr>
          <a:prstGeom prst="rect">
            <a:avLst/>
          </a:prstGeom>
        </p:spPr>
        <p:txBody>
          <a:bodyPr/>
          <a:lstStyle/>
          <a:p>
            <a:pPr lvl="0">
              <a:defRPr sz="1800"/>
            </a:pPr>
            <a:r>
              <a:rPr sz="2200"/>
              <a:t>Table 3 shows the speedup on dual processors over all the algorithms on all the data sets. As can be seen from the table, most of the algorithms achieve more than 1.9x times performance improvement. For some of the experiments, e.g. gda/covertype, ica/ipums, nn/colorhistogram, etc., we obtain a greater than 2x speedup. This is because the original algorithms do not utilize all the cpu cycles efficiently, but do better when we distribute the tasks to separate threads/processes. </a:t>
            </a:r>
            <a:endParaRPr sz="2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lvl="0"/>
          </a:p>
        </p:txBody>
      </p:sp>
      <p:sp>
        <p:nvSpPr>
          <p:cNvPr id="334" name="Shape 334"/>
          <p:cNvSpPr/>
          <p:nvPr>
            <p:ph type="body" sz="quarter" idx="1"/>
          </p:nvPr>
        </p:nvSpPr>
        <p:spPr>
          <a:prstGeom prst="rect">
            <a:avLst/>
          </a:prstGeom>
        </p:spPr>
        <p:txBody>
          <a:bodyPr/>
          <a:lstStyle/>
          <a:p>
            <a:pPr lvl="0">
              <a:defRPr sz="1800"/>
            </a:pPr>
            <a:r>
              <a:rPr sz="2200"/>
              <a:t>Figure 2: (a)-(i) show the speedup from 1 to 16 processors of all the algorithms over all the data sets. The Bold line is the average, error bars are the max and min speedups and the dashed lines are the variance. </a:t>
            </a:r>
            <a:endParaRPr sz="2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lvl="0"/>
          </a:p>
        </p:txBody>
      </p:sp>
      <p:sp>
        <p:nvSpPr>
          <p:cNvPr id="340" name="Shape 340"/>
          <p:cNvSpPr/>
          <p:nvPr>
            <p:ph type="body" sz="quarter" idx="1"/>
          </p:nvPr>
        </p:nvSpPr>
        <p:spPr>
          <a:prstGeom prst="rect">
            <a:avLst/>
          </a:prstGeom>
        </p:spPr>
        <p:txBody>
          <a:bodyPr/>
          <a:lstStyle/>
          <a:p>
            <a:pPr lvl="0">
              <a:defRPr sz="1800"/>
            </a:pPr>
            <a:r>
              <a:rPr sz="2200"/>
              <a:t>Figure 2: (a)-(i) show the speedup from 1 to 16 processors of all the algorithms over all the data sets. The Bold line is the average, error bars are the max and min speedups and the dashed lines are the variance. </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7" name="Shape 7"/>
          <p:cNvSpPr/>
          <p:nvPr>
            <p:ph type="title"/>
          </p:nvPr>
        </p:nvSpPr>
        <p:spPr>
          <a:prstGeom prst="rect">
            <a:avLst/>
          </a:prstGeom>
        </p:spPr>
        <p:txBody>
          <a:bodyPr/>
          <a:lstStyle/>
          <a:p>
            <a:pPr lvl="0">
              <a:defRPr sz="1800">
                <a:solidFill>
                  <a:srgbClr val="000000"/>
                </a:solidFill>
              </a:defRPr>
            </a:pPr>
            <a:r>
              <a:rPr sz="3600">
                <a:solidFill>
                  <a:srgbClr val="FFFFFF"/>
                </a:solidFill>
              </a:rPr>
              <a:t>Title Text</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0" name="tiles.png" descr="C:\xampp\htdocs\imgdb\Images\tiles.png"/>
          <p:cNvPicPr/>
          <p:nvPr/>
        </p:nvPicPr>
        <p:blipFill>
          <a:blip r:embed="rId2">
            <a:extLst/>
          </a:blip>
          <a:stretch>
            <a:fillRect/>
          </a:stretch>
        </p:blipFill>
        <p:spPr>
          <a:xfrm>
            <a:off x="0" y="889000"/>
            <a:ext cx="9144000" cy="2692400"/>
          </a:xfrm>
          <a:prstGeom prst="rect">
            <a:avLst/>
          </a:prstGeom>
          <a:ln w="12700">
            <a:miter lim="400000"/>
          </a:ln>
        </p:spPr>
      </p:pic>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4" name="Shape 14"/>
          <p:cNvSpPr/>
          <p:nvPr>
            <p:ph type="title"/>
          </p:nvPr>
        </p:nvSpPr>
        <p:spPr>
          <a:prstGeom prst="rect">
            <a:avLst/>
          </a:prstGeom>
        </p:spPr>
        <p:txBody>
          <a:bodyPr/>
          <a:lstStyle/>
          <a:p>
            <a:pPr lvl="0">
              <a:defRPr sz="1800">
                <a:solidFill>
                  <a:srgbClr val="000000"/>
                </a:solidFill>
              </a:defRPr>
            </a:pPr>
            <a:r>
              <a:rPr sz="3600">
                <a:solidFill>
                  <a:srgbClr val="FFFFFF"/>
                </a:solidFill>
              </a:rPr>
              <a:t>Title Text</a:t>
            </a:r>
          </a:p>
        </p:txBody>
      </p:sp>
      <p:sp>
        <p:nvSpPr>
          <p:cNvPr id="15" name="Shape 1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defRPr>
            </a:pPr>
            <a:r>
              <a:rPr sz="3600">
                <a:solidFill>
                  <a:srgbClr val="FFFFFF"/>
                </a:solidFill>
              </a:rPr>
              <a:t>Title Text</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defRPr>
            </a:pPr>
            <a:r>
              <a:rPr sz="3600">
                <a:solidFill>
                  <a:srgbClr val="FFFFFF"/>
                </a:solidFill>
              </a:rPr>
              <a:t>Title Text</a:t>
            </a:r>
          </a:p>
        </p:txBody>
      </p:sp>
      <p:sp>
        <p:nvSpPr>
          <p:cNvPr id="21" name="Shape 2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tiles.png" descr="C:\xampp\htdocs\imgdb\Images\tiles.png"/>
          <p:cNvPicPr/>
          <p:nvPr/>
        </p:nvPicPr>
        <p:blipFill>
          <a:blip r:embed="rId2">
            <a:extLst/>
          </a:blip>
          <a:stretch>
            <a:fillRect/>
          </a:stretch>
        </p:blipFill>
        <p:spPr>
          <a:xfrm>
            <a:off x="0" y="-63500"/>
            <a:ext cx="9144000" cy="965200"/>
          </a:xfrm>
          <a:prstGeom prst="rect">
            <a:avLst/>
          </a:prstGeom>
          <a:ln w="12700">
            <a:miter lim="400000"/>
          </a:ln>
        </p:spPr>
      </p:pic>
      <p:pic>
        <p:nvPicPr>
          <p:cNvPr id="3" name="logo.png" descr="C:\xampp\htdocs\imgdb\Images\logo.png"/>
          <p:cNvPicPr/>
          <p:nvPr/>
        </p:nvPicPr>
        <p:blipFill>
          <a:blip r:embed="rId3">
            <a:extLst/>
          </a:blip>
          <a:stretch>
            <a:fillRect/>
          </a:stretch>
        </p:blipFill>
        <p:spPr>
          <a:xfrm>
            <a:off x="6781800" y="0"/>
            <a:ext cx="2362200" cy="1028700"/>
          </a:xfrm>
          <a:prstGeom prst="rect">
            <a:avLst/>
          </a:prstGeom>
          <a:ln w="12700">
            <a:miter lim="400000"/>
          </a:ln>
        </p:spPr>
      </p:pic>
      <p:sp>
        <p:nvSpPr>
          <p:cNvPr id="4" name="Shape 4"/>
          <p:cNvSpPr/>
          <p:nvPr>
            <p:ph type="title"/>
          </p:nvPr>
        </p:nvSpPr>
        <p:spPr>
          <a:xfrm>
            <a:off x="152400" y="0"/>
            <a:ext cx="9144000" cy="12192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3600">
                <a:solidFill>
                  <a:srgbClr val="FFFFFF"/>
                </a:solidFill>
              </a:rPr>
              <a:t>Title Text</a:t>
            </a:r>
          </a:p>
        </p:txBody>
      </p:sp>
      <p:sp>
        <p:nvSpPr>
          <p:cNvPr id="5" name="Shape 5"/>
          <p:cNvSpPr/>
          <p:nvPr>
            <p:ph type="sldNum" sz="quarter" idx="2"/>
          </p:nvPr>
        </p:nvSpPr>
        <p:spPr>
          <a:xfrm>
            <a:off x="8534400" y="6512391"/>
            <a:ext cx="609600" cy="313393"/>
          </a:xfrm>
          <a:prstGeom prst="rect">
            <a:avLst/>
          </a:prstGeom>
          <a:ln w="12700">
            <a:miter lim="400000"/>
          </a:ln>
        </p:spPr>
        <p:txBody>
          <a:bodyPr lIns="45719" rIns="45719" anchor="ctr">
            <a:spAutoFit/>
          </a:bodyPr>
          <a:lstStyle>
            <a:lvl1pPr algn="r">
              <a:defRPr sz="1600">
                <a:solidFill>
                  <a:srgbClr val="FF0000"/>
                </a:solidFill>
                <a:latin typeface="Arial"/>
                <a:ea typeface="Arial"/>
                <a:cs typeface="Arial"/>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Lst>
  <p:transition spd="med" advClick="1"/>
  <p:txStyles>
    <p:titleStyle>
      <a:lvl1pPr>
        <a:lnSpc>
          <a:spcPts val="3000"/>
        </a:lnSpc>
        <a:defRPr sz="3600">
          <a:solidFill>
            <a:srgbClr val="FFFFFF"/>
          </a:solidFill>
          <a:latin typeface="Times New Roman"/>
          <a:ea typeface="Times New Roman"/>
          <a:cs typeface="Times New Roman"/>
          <a:sym typeface="Times New Roman"/>
        </a:defRPr>
      </a:lvl1pPr>
      <a:lvl2pPr>
        <a:lnSpc>
          <a:spcPts val="3000"/>
        </a:lnSpc>
        <a:defRPr sz="3600">
          <a:solidFill>
            <a:srgbClr val="FFFFFF"/>
          </a:solidFill>
          <a:latin typeface="Times New Roman"/>
          <a:ea typeface="Times New Roman"/>
          <a:cs typeface="Times New Roman"/>
          <a:sym typeface="Times New Roman"/>
        </a:defRPr>
      </a:lvl2pPr>
      <a:lvl3pPr>
        <a:lnSpc>
          <a:spcPts val="3000"/>
        </a:lnSpc>
        <a:defRPr sz="3600">
          <a:solidFill>
            <a:srgbClr val="FFFFFF"/>
          </a:solidFill>
          <a:latin typeface="Times New Roman"/>
          <a:ea typeface="Times New Roman"/>
          <a:cs typeface="Times New Roman"/>
          <a:sym typeface="Times New Roman"/>
        </a:defRPr>
      </a:lvl3pPr>
      <a:lvl4pPr>
        <a:lnSpc>
          <a:spcPts val="3000"/>
        </a:lnSpc>
        <a:defRPr sz="3600">
          <a:solidFill>
            <a:srgbClr val="FFFFFF"/>
          </a:solidFill>
          <a:latin typeface="Times New Roman"/>
          <a:ea typeface="Times New Roman"/>
          <a:cs typeface="Times New Roman"/>
          <a:sym typeface="Times New Roman"/>
        </a:defRPr>
      </a:lvl4pPr>
      <a:lvl5pPr>
        <a:lnSpc>
          <a:spcPts val="3000"/>
        </a:lnSpc>
        <a:defRPr sz="3600">
          <a:solidFill>
            <a:srgbClr val="FFFFFF"/>
          </a:solidFill>
          <a:latin typeface="Times New Roman"/>
          <a:ea typeface="Times New Roman"/>
          <a:cs typeface="Times New Roman"/>
          <a:sym typeface="Times New Roman"/>
        </a:defRPr>
      </a:lvl5pPr>
      <a:lvl6pPr indent="457200">
        <a:lnSpc>
          <a:spcPts val="3000"/>
        </a:lnSpc>
        <a:defRPr sz="3600">
          <a:solidFill>
            <a:srgbClr val="FFFFFF"/>
          </a:solidFill>
          <a:latin typeface="Times New Roman"/>
          <a:ea typeface="Times New Roman"/>
          <a:cs typeface="Times New Roman"/>
          <a:sym typeface="Times New Roman"/>
        </a:defRPr>
      </a:lvl6pPr>
      <a:lvl7pPr indent="914400">
        <a:lnSpc>
          <a:spcPts val="3000"/>
        </a:lnSpc>
        <a:defRPr sz="3600">
          <a:solidFill>
            <a:srgbClr val="FFFFFF"/>
          </a:solidFill>
          <a:latin typeface="Times New Roman"/>
          <a:ea typeface="Times New Roman"/>
          <a:cs typeface="Times New Roman"/>
          <a:sym typeface="Times New Roman"/>
        </a:defRPr>
      </a:lvl7pPr>
      <a:lvl8pPr indent="1371600">
        <a:lnSpc>
          <a:spcPts val="3000"/>
        </a:lnSpc>
        <a:defRPr sz="3600">
          <a:solidFill>
            <a:srgbClr val="FFFFFF"/>
          </a:solidFill>
          <a:latin typeface="Times New Roman"/>
          <a:ea typeface="Times New Roman"/>
          <a:cs typeface="Times New Roman"/>
          <a:sym typeface="Times New Roman"/>
        </a:defRPr>
      </a:lvl8pPr>
      <a:lvl9pPr indent="1828800">
        <a:lnSpc>
          <a:spcPts val="3000"/>
        </a:lnSpc>
        <a:defRPr sz="3600">
          <a:solidFill>
            <a:srgbClr val="FFFFFF"/>
          </a:solidFill>
          <a:latin typeface="Times New Roman"/>
          <a:ea typeface="Times New Roman"/>
          <a:cs typeface="Times New Roman"/>
          <a:sym typeface="Times New Roman"/>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600">
          <a:solidFill>
            <a:schemeClr val="tx1"/>
          </a:solidFill>
          <a:latin typeface="+mn-lt"/>
          <a:ea typeface="+mn-ea"/>
          <a:cs typeface="+mn-cs"/>
          <a:sym typeface="Arial"/>
        </a:defRPr>
      </a:lvl1pPr>
      <a:lvl2pPr indent="457200" algn="r">
        <a:defRPr sz="1600">
          <a:solidFill>
            <a:schemeClr val="tx1"/>
          </a:solidFill>
          <a:latin typeface="+mn-lt"/>
          <a:ea typeface="+mn-ea"/>
          <a:cs typeface="+mn-cs"/>
          <a:sym typeface="Arial"/>
        </a:defRPr>
      </a:lvl2pPr>
      <a:lvl3pPr indent="914400" algn="r">
        <a:defRPr sz="1600">
          <a:solidFill>
            <a:schemeClr val="tx1"/>
          </a:solidFill>
          <a:latin typeface="+mn-lt"/>
          <a:ea typeface="+mn-ea"/>
          <a:cs typeface="+mn-cs"/>
          <a:sym typeface="Arial"/>
        </a:defRPr>
      </a:lvl3pPr>
      <a:lvl4pPr indent="1371600" algn="r">
        <a:defRPr sz="1600">
          <a:solidFill>
            <a:schemeClr val="tx1"/>
          </a:solidFill>
          <a:latin typeface="+mn-lt"/>
          <a:ea typeface="+mn-ea"/>
          <a:cs typeface="+mn-cs"/>
          <a:sym typeface="Arial"/>
        </a:defRPr>
      </a:lvl4pPr>
      <a:lvl5pPr indent="1828800" algn="r">
        <a:defRPr sz="1600">
          <a:solidFill>
            <a:schemeClr val="tx1"/>
          </a:solidFill>
          <a:latin typeface="+mn-lt"/>
          <a:ea typeface="+mn-ea"/>
          <a:cs typeface="+mn-cs"/>
          <a:sym typeface="Arial"/>
        </a:defRPr>
      </a:lvl5pPr>
      <a:lvl6pPr algn="r">
        <a:defRPr sz="1600">
          <a:solidFill>
            <a:schemeClr val="tx1"/>
          </a:solidFill>
          <a:latin typeface="+mn-lt"/>
          <a:ea typeface="+mn-ea"/>
          <a:cs typeface="+mn-cs"/>
          <a:sym typeface="Arial"/>
        </a:defRPr>
      </a:lvl6pPr>
      <a:lvl7pPr algn="r">
        <a:defRPr sz="1600">
          <a:solidFill>
            <a:schemeClr val="tx1"/>
          </a:solidFill>
          <a:latin typeface="+mn-lt"/>
          <a:ea typeface="+mn-ea"/>
          <a:cs typeface="+mn-cs"/>
          <a:sym typeface="Arial"/>
        </a:defRPr>
      </a:lvl7pPr>
      <a:lvl8pPr algn="r">
        <a:defRPr sz="1600">
          <a:solidFill>
            <a:schemeClr val="tx1"/>
          </a:solidFill>
          <a:latin typeface="+mn-lt"/>
          <a:ea typeface="+mn-ea"/>
          <a:cs typeface="+mn-cs"/>
          <a:sym typeface="Arial"/>
        </a:defRPr>
      </a:lvl8pPr>
      <a:lvl9pPr algn="r">
        <a:defRPr sz="16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yuanyuan@stanford.edu" TargetMode="External"/><Relationship Id="rId3" Type="http://schemas.openxmlformats.org/officeDocument/2006/relationships/hyperlink" Target="mailto:chengtao@stanford.edu" TargetMode="External"/><Relationship Id="rId4" Type="http://schemas.openxmlformats.org/officeDocument/2006/relationships/hyperlink" Target="mailto:kunle@cs.stanford.edu" TargetMode="External"/><Relationship Id="rId5" Type="http://schemas.openxmlformats.org/officeDocument/2006/relationships/hyperlink" Target="mailto:skkim38@stanford.edu" TargetMode="External"/><Relationship Id="rId6" Type="http://schemas.openxmlformats.org/officeDocument/2006/relationships/hyperlink" Target="mailto:ang@cs.stanford.edu"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hyperlink" Target="http://en.wikipedia.org/wiki/K-means_clustering" TargetMode="Externa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tif"/><Relationship Id="rId3" Type="http://schemas.openxmlformats.org/officeDocument/2006/relationships/image" Target="../media/image5.t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Relationship Id="rId3" Type="http://schemas.openxmlformats.org/officeDocument/2006/relationships/image" Target="../media/image7.tif"/><Relationship Id="rId4" Type="http://schemas.openxmlformats.org/officeDocument/2006/relationships/image" Target="../media/image8.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tif"/><Relationship Id="rId3" Type="http://schemas.openxmlformats.org/officeDocument/2006/relationships/image" Target="../media/image10.t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tif"/><Relationship Id="rId3" Type="http://schemas.openxmlformats.org/officeDocument/2006/relationships/image" Target="../media/image12.tif"/><Relationship Id="rId4" Type="http://schemas.openxmlformats.org/officeDocument/2006/relationships/image" Target="../media/image13.tif"/></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tif"/></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tif"/></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tif"/></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tif"/></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tif"/></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en.wikipedia.org/wiki/Distributed_computing" TargetMode="External"/><Relationship Id="rId4" Type="http://schemas.openxmlformats.org/officeDocument/2006/relationships/hyperlink" Target="http://en.wikipedia.org/wiki/University_of_California,_Berkeley" TargetMode="External"/><Relationship Id="rId5" Type="http://schemas.openxmlformats.org/officeDocument/2006/relationships/hyperlink" Target="http://en.wikipedia.org/wiki/Server_(computing)" TargetMode="External"/><Relationship Id="rId6" Type="http://schemas.openxmlformats.org/officeDocument/2006/relationships/hyperlink" Target="http://en.wikipedia.org/wiki/TeraFLOPS" TargetMode="Externa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tif"/><Relationship Id="rId3" Type="http://schemas.openxmlformats.org/officeDocument/2006/relationships/image" Target="../media/image20.tif"/></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net.com/news/google-spotlights-data-center-inner-workings/" TargetMode="External"/><Relationship Id="rId3" Type="http://schemas.openxmlformats.org/officeDocument/2006/relationships/hyperlink" Target="http://www.technavio.com/report/global-hadoop-market-2012-2016" TargetMode="Externa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ph type="title" idx="4294967295"/>
          </p:nvPr>
        </p:nvSpPr>
        <p:spPr>
          <a:xfrm>
            <a:off x="-1" y="838200"/>
            <a:ext cx="9144002" cy="1066800"/>
          </a:xfrm>
          <a:prstGeom prst="rect">
            <a:avLst/>
          </a:prstGeom>
        </p:spPr>
        <p:txBody>
          <a:bodyPr lIns="0" tIns="0" rIns="0" bIns="0">
            <a:normAutofit fontScale="100000" lnSpcReduction="0"/>
          </a:bodyPr>
          <a:lstStyle/>
          <a:p>
            <a:pPr lvl="0" algn="ctr">
              <a:lnSpc>
                <a:spcPct val="100000"/>
              </a:lnSpc>
              <a:defRPr sz="1800">
                <a:solidFill>
                  <a:srgbClr val="000000"/>
                </a:solidFill>
              </a:defRPr>
            </a:pPr>
            <a:r>
              <a:rPr b="1" sz="2800">
                <a:solidFill>
                  <a:srgbClr val="FFFFFF"/>
                </a:solidFill>
              </a:rPr>
              <a:t>Iterative MapReduce Approach to Frequent Subgraph</a:t>
            </a:r>
            <a:br>
              <a:rPr b="1" sz="2800">
                <a:solidFill>
                  <a:srgbClr val="FFFFFF"/>
                </a:solidFill>
              </a:rPr>
            </a:br>
            <a:r>
              <a:rPr b="1" sz="2800">
                <a:solidFill>
                  <a:srgbClr val="FFFFFF"/>
                </a:solidFill>
              </a:rPr>
              <a:t>Mining in Biological Datasets</a:t>
            </a:r>
          </a:p>
        </p:txBody>
      </p:sp>
      <p:sp>
        <p:nvSpPr>
          <p:cNvPr id="26" name="Shape 26"/>
          <p:cNvSpPr/>
          <p:nvPr/>
        </p:nvSpPr>
        <p:spPr>
          <a:xfrm>
            <a:off x="914400" y="5715000"/>
            <a:ext cx="6400800"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400"/>
              </a:spcBef>
              <a:defRPr sz="1800"/>
            </a:pPr>
            <a:r>
              <a:rPr b="1">
                <a:latin typeface="Times New Roman"/>
                <a:ea typeface="Times New Roman"/>
                <a:cs typeface="Times New Roman"/>
                <a:sym typeface="Times New Roman"/>
              </a:rPr>
              <a:t>Presented by:</a:t>
            </a:r>
            <a:r>
              <a:rPr>
                <a:latin typeface="Times New Roman"/>
                <a:ea typeface="Times New Roman"/>
                <a:cs typeface="Times New Roman"/>
                <a:sym typeface="Times New Roman"/>
              </a:rPr>
              <a:t> Wadood Chaudhary</a:t>
            </a:r>
          </a:p>
        </p:txBody>
      </p:sp>
      <p:sp>
        <p:nvSpPr>
          <p:cNvPr id="27" name="Shape 27"/>
          <p:cNvSpPr/>
          <p:nvPr/>
        </p:nvSpPr>
        <p:spPr>
          <a:xfrm>
            <a:off x="22815" y="2049130"/>
            <a:ext cx="9098370" cy="1066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defRPr b="1" sz="3100">
                <a:solidFill>
                  <a:srgbClr val="FFFFFF"/>
                </a:solidFill>
                <a:latin typeface="Times New Roman"/>
                <a:ea typeface="Times New Roman"/>
                <a:cs typeface="Times New Roman"/>
                <a:sym typeface="Times New Roman"/>
              </a:defRPr>
            </a:lvl1pPr>
          </a:lstStyle>
          <a:p>
            <a:pPr lvl="0">
              <a:defRPr b="0" sz="1800">
                <a:solidFill>
                  <a:srgbClr val="000000"/>
                </a:solidFill>
              </a:defRPr>
            </a:pPr>
            <a:r>
              <a:rPr b="1" sz="3100">
                <a:solidFill>
                  <a:srgbClr val="FFFFFF"/>
                </a:solidFill>
              </a:rPr>
              <a:t>MapReduce on Multi-core</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Hadoop</a:t>
            </a:r>
          </a:p>
        </p:txBody>
      </p:sp>
      <p:sp>
        <p:nvSpPr>
          <p:cNvPr id="156" name="Shape 15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57" name="Shape 15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20</a:t>
            </a:r>
          </a:p>
        </p:txBody>
      </p:sp>
      <p:sp>
        <p:nvSpPr>
          <p:cNvPr id="158" name="Shape 158"/>
          <p:cNvSpPr/>
          <p:nvPr>
            <p:ph type="body" idx="4294967295"/>
          </p:nvPr>
        </p:nvSpPr>
        <p:spPr>
          <a:xfrm>
            <a:off x="76200" y="990600"/>
            <a:ext cx="8458200" cy="1600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buChar char="•"/>
              <a:defRPr>
                <a:latin typeface="Times New Roman"/>
                <a:ea typeface="Times New Roman"/>
                <a:cs typeface="Times New Roman"/>
                <a:sym typeface="Times New Roman"/>
              </a:defRPr>
            </a:lvl1pPr>
            <a:lvl2pPr marL="742950" indent="-285750">
              <a:spcBef>
                <a:spcPts val="600"/>
              </a:spcBef>
              <a:defRPr sz="2800">
                <a:latin typeface="Times New Roman"/>
                <a:ea typeface="Times New Roman"/>
                <a:cs typeface="Times New Roman"/>
                <a:sym typeface="Times New Roman"/>
              </a:defRPr>
            </a:lvl2pPr>
          </a:lstStyle>
          <a:p>
            <a:pPr lvl="0">
              <a:defRPr sz="1800"/>
            </a:pPr>
            <a:r>
              <a:rPr sz="3200"/>
              <a:t>An open-source implementation of Map Reduce in Java</a:t>
            </a:r>
            <a:endParaRPr sz="3200"/>
          </a:p>
          <a:p>
            <a:pPr lvl="1">
              <a:defRPr sz="1800"/>
            </a:pPr>
            <a:r>
              <a:rPr sz="2800"/>
              <a:t>Uses HDFS for stable storage</a:t>
            </a:r>
          </a:p>
        </p:txBody>
      </p:sp>
      <p:pic>
        <p:nvPicPr>
          <p:cNvPr id="159" name="MapReduce_NextGen.jpg" descr="http://www.infoq.com/resource/news/2011/02/hadoop_redesign/en/resources/MapReduce_NextGen.jpg"/>
          <p:cNvPicPr/>
          <p:nvPr/>
        </p:nvPicPr>
        <p:blipFill>
          <a:blip r:embed="rId2">
            <a:extLst/>
          </a:blip>
          <a:stretch>
            <a:fillRect/>
          </a:stretch>
        </p:blipFill>
        <p:spPr>
          <a:xfrm>
            <a:off x="609600" y="2422247"/>
            <a:ext cx="6791385" cy="4201081"/>
          </a:xfrm>
          <a:prstGeom prst="rect">
            <a:avLst/>
          </a:prstGeom>
          <a:ln w="12700">
            <a:miter lim="400000"/>
          </a:ln>
        </p:spPr>
      </p:pic>
      <p:sp>
        <p:nvSpPr>
          <p:cNvPr id="160" name="Shape 160"/>
          <p:cNvSpPr/>
          <p:nvPr/>
        </p:nvSpPr>
        <p:spPr>
          <a:xfrm>
            <a:off x="4267200" y="6389687"/>
            <a:ext cx="4088152"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3">
              <a:defRPr sz="1800"/>
            </a:pPr>
            <a:r>
              <a:rPr sz="1700"/>
              <a:t> (Image Source: </a:t>
            </a:r>
            <a:r>
              <a:rPr i="1" sz="1700"/>
              <a:t>Hadoop FAQ</a:t>
            </a:r>
            <a:r>
              <a:rPr sz="1700"/>
              <a:t>.)</a:t>
            </a:r>
          </a:p>
        </p:txBody>
      </p:sp>
    </p:spTree>
  </p:cSld>
  <p:clrMapOvr>
    <a:masterClrMapping/>
  </p:clrMapOvr>
  <p:transition spd="med" advClick="1"/>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2" name="Shape 732"/>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Section VII</a:t>
            </a:r>
            <a:br>
              <a:rPr sz="4800">
                <a:solidFill>
                  <a:srgbClr val="FFFFFF"/>
                </a:solidFill>
              </a:rPr>
            </a:br>
            <a:r>
              <a:rPr sz="4800">
                <a:solidFill>
                  <a:srgbClr val="FFFFFF"/>
                </a:solidFill>
              </a:rPr>
              <a:t>Evaluation</a:t>
            </a:r>
          </a:p>
        </p:txBody>
      </p:sp>
      <p:sp>
        <p:nvSpPr>
          <p:cNvPr id="733" name="Shape 73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58</a:t>
            </a:r>
          </a:p>
        </p:txBody>
      </p:sp>
    </p:spTree>
  </p:cSld>
  <p:clrMapOvr>
    <a:masterClrMapping/>
  </p:clrMapOvr>
  <p:transitio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5" name="Shape 73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Evaluation Summary</a:t>
            </a:r>
          </a:p>
        </p:txBody>
      </p:sp>
      <p:sp>
        <p:nvSpPr>
          <p:cNvPr id="736" name="Shape 736"/>
          <p:cNvSpPr/>
          <p:nvPr>
            <p:ph type="body" idx="4294967295"/>
          </p:nvPr>
        </p:nvSpPr>
        <p:spPr>
          <a:xfrm>
            <a:off x="609600" y="1295400"/>
            <a:ext cx="6553200" cy="4724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buChar char="•"/>
              <a:defRPr>
                <a:latin typeface="Times New Roman"/>
                <a:ea typeface="Times New Roman"/>
                <a:cs typeface="Times New Roman"/>
                <a:sym typeface="Times New Roman"/>
              </a:defRPr>
            </a:lvl1pPr>
          </a:lstStyle>
          <a:p>
            <a:pPr lvl="0">
              <a:defRPr sz="1800"/>
            </a:pPr>
            <a:r>
              <a:rPr sz="3200"/>
              <a:t>Results on both the synthetic and real datasets performed substantially better than the database methods, which were the fastest methods for general purpose subgraph mining prior to this paper. </a:t>
            </a:r>
          </a:p>
        </p:txBody>
      </p:sp>
      <p:sp>
        <p:nvSpPr>
          <p:cNvPr id="737" name="Shape 73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38" name="Shape 73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59</a:t>
            </a:r>
          </a:p>
        </p:txBody>
      </p:sp>
    </p:spTree>
  </p:cSld>
  <p:clrMapOvr>
    <a:masterClrMapping/>
  </p:clrMapOvr>
  <p:transition spd="med" advClick="1"/>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0" name="Shape 740"/>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300">
                <a:solidFill>
                  <a:srgbClr val="FFFFFF"/>
                </a:solidFill>
              </a:rPr>
              <a:t>Section VIII</a:t>
            </a:r>
            <a:br>
              <a:rPr sz="4300">
                <a:solidFill>
                  <a:srgbClr val="FFFFFF"/>
                </a:solidFill>
              </a:rPr>
            </a:br>
            <a:r>
              <a:rPr sz="4300">
                <a:solidFill>
                  <a:srgbClr val="FFFFFF"/>
                </a:solidFill>
              </a:rPr>
              <a:t>Conclusion and Acknolwedgments</a:t>
            </a:r>
          </a:p>
        </p:txBody>
      </p:sp>
      <p:sp>
        <p:nvSpPr>
          <p:cNvPr id="741" name="Shape 74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60</a:t>
            </a:r>
          </a:p>
        </p:txBody>
      </p:sp>
    </p:spTree>
  </p:cSld>
  <p:clrMapOvr>
    <a:masterClrMapping/>
  </p:clrMapOvr>
  <p:transitio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3" name="Shape 74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Conclusion</a:t>
            </a:r>
          </a:p>
        </p:txBody>
      </p:sp>
      <p:sp>
        <p:nvSpPr>
          <p:cNvPr id="744" name="Shape 744"/>
          <p:cNvSpPr/>
          <p:nvPr>
            <p:ph type="body" idx="4294967295"/>
          </p:nvPr>
        </p:nvSpPr>
        <p:spPr>
          <a:xfrm>
            <a:off x="457200" y="1524000"/>
            <a:ext cx="8077200" cy="4648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Char char="•"/>
              <a:defRPr sz="1800"/>
            </a:pPr>
            <a:r>
              <a:rPr sz="3200">
                <a:latin typeface="Times New Roman"/>
                <a:ea typeface="Times New Roman"/>
                <a:cs typeface="Times New Roman"/>
                <a:sym typeface="Times New Roman"/>
              </a:rPr>
              <a:t>A new and more efficient approach for mining frequent subgraphs through MapReduce has been developed. </a:t>
            </a:r>
            <a:endParaRPr sz="3200">
              <a:latin typeface="Times New Roman"/>
              <a:ea typeface="Times New Roman"/>
              <a:cs typeface="Times New Roman"/>
              <a:sym typeface="Times New Roman"/>
            </a:endParaRPr>
          </a:p>
          <a:p>
            <a:pPr lvl="0">
              <a:lnSpc>
                <a:spcPct val="90000"/>
              </a:lnSpc>
              <a:buChar char="•"/>
              <a:defRPr sz="1800"/>
            </a:pPr>
            <a:r>
              <a:rPr sz="3200">
                <a:latin typeface="Times New Roman"/>
                <a:ea typeface="Times New Roman"/>
                <a:cs typeface="Times New Roman"/>
                <a:sym typeface="Times New Roman"/>
              </a:rPr>
              <a:t>Using Hadoop, a scalable and efficient methodology which outperforms all previous methods. </a:t>
            </a:r>
            <a:endParaRPr sz="3200">
              <a:latin typeface="Times New Roman"/>
              <a:ea typeface="Times New Roman"/>
              <a:cs typeface="Times New Roman"/>
              <a:sym typeface="Times New Roman"/>
            </a:endParaRPr>
          </a:p>
          <a:p>
            <a:pPr lvl="0">
              <a:lnSpc>
                <a:spcPct val="90000"/>
              </a:lnSpc>
              <a:buChar char="•"/>
              <a:defRPr sz="1800"/>
            </a:pPr>
            <a:r>
              <a:rPr sz="3200">
                <a:latin typeface="Times New Roman"/>
                <a:ea typeface="Times New Roman"/>
                <a:cs typeface="Times New Roman"/>
                <a:sym typeface="Times New Roman"/>
              </a:rPr>
              <a:t>Not only does this method performs better than previous methods, but it can handle undirected graphs in addition to directed. </a:t>
            </a:r>
          </a:p>
        </p:txBody>
      </p:sp>
      <p:sp>
        <p:nvSpPr>
          <p:cNvPr id="745" name="Shape 74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46" name="Shape 74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61</a:t>
            </a:r>
          </a:p>
        </p:txBody>
      </p:sp>
    </p:spTree>
  </p:cSld>
  <p:clrMapOvr>
    <a:masterClrMapping/>
  </p:clrMapOvr>
  <p:transition spd="med" advClick="1"/>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8" name="Shape 748"/>
          <p:cNvSpPr/>
          <p:nvPr>
            <p:ph type="title" idx="4294967295"/>
          </p:nvPr>
        </p:nvSpPr>
        <p:spPr>
          <a:xfrm>
            <a:off x="0" y="25400"/>
            <a:ext cx="9296400"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Acknowledgements</a:t>
            </a:r>
          </a:p>
        </p:txBody>
      </p:sp>
      <p:sp>
        <p:nvSpPr>
          <p:cNvPr id="749" name="Shape 74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50" name="Shape 75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62</a:t>
            </a:r>
          </a:p>
        </p:txBody>
      </p:sp>
      <p:sp>
        <p:nvSpPr>
          <p:cNvPr id="751" name="Shape 751"/>
          <p:cNvSpPr/>
          <p:nvPr/>
        </p:nvSpPr>
        <p:spPr>
          <a:xfrm>
            <a:off x="304800" y="914400"/>
            <a:ext cx="8305800" cy="54157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Times New Roman"/>
                <a:ea typeface="Times New Roman"/>
                <a:cs typeface="Times New Roman"/>
                <a:sym typeface="Times New Roman"/>
              </a:rPr>
              <a:t>[1] R. Agrawal and R. Srikant. Fast algorithms for mining association rules. In 20th International Conference on Very Large Data Bases (VLDB), pages 487–499. Morgan Kaufmann, September 1994.</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[2] C. Borgelt and M. R. Berthold. Mining molecular fragments: Finding relevant substructures of molecules. In IEEE International Conference on Machine Learning (ICDM) Proceedings, pages 51–58. IEEE, December 2002.</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[3] S. Chakravarthy, R. Beera, and R. Balachandran. Db-subdue: Database approach to graph mining. In 8th Pacific-Asia Conference in Knowledge Discovery and Machine Learning (PAKDD) Proceedings, pages 341–350. Springer, May 2004.</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[4] S. Chakravarthy and S. Pradhan. Db-fsg: An sql-based approach for frequent subgraph mining. In 19th international conference on Database and Expert Systems Applications (DEXA) Proceedings, pages 684–692. Springer, September 2008.</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[5]  D. J. Cook and L. B. Holder. Substructure discovery </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using minimum description length and background knowledge. Artificial Intelligence Research, 1(1):231–255, August 1993. </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[6] D. J. Cook and L. B. Holder. Graph-based Machine Learning. IEEE Intelligent Systems, 15(2):32–41, May 2000. </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[7] D. J. Cook, L. B. Holder, and S. Djoko. Knowledge discovery from structural data. Intelligent Information Systems, 5(3):229–248, November 1995. </a:t>
            </a:r>
            <a:endParaRPr>
              <a:latin typeface="Times New Roman"/>
              <a:ea typeface="Times New Roman"/>
              <a:cs typeface="Times New Roman"/>
              <a:sym typeface="Times New Roman"/>
            </a:endParaRPr>
          </a:p>
        </p:txBody>
      </p:sp>
    </p:spTree>
  </p:cSld>
  <p:clrMapOvr>
    <a:masterClrMapping/>
  </p:clrMapOvr>
  <p:transition spd="med" advClick="1"/>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3" name="Shape 753"/>
          <p:cNvSpPr/>
          <p:nvPr>
            <p:ph type="title" idx="4294967295"/>
          </p:nvPr>
        </p:nvSpPr>
        <p:spPr>
          <a:xfrm>
            <a:off x="0" y="25400"/>
            <a:ext cx="9296400"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Acknowledgements</a:t>
            </a:r>
          </a:p>
        </p:txBody>
      </p:sp>
      <p:sp>
        <p:nvSpPr>
          <p:cNvPr id="754" name="Shape 75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55" name="Shape 75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63</a:t>
            </a:r>
          </a:p>
        </p:txBody>
      </p:sp>
      <p:sp>
        <p:nvSpPr>
          <p:cNvPr id="756" name="Shape 756"/>
          <p:cNvSpPr/>
          <p:nvPr/>
        </p:nvSpPr>
        <p:spPr>
          <a:xfrm>
            <a:off x="152400" y="990600"/>
            <a:ext cx="8153400" cy="5682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Times New Roman"/>
                <a:ea typeface="Times New Roman"/>
                <a:cs typeface="Times New Roman"/>
                <a:sym typeface="Times New Roman"/>
              </a:rPr>
              <a:t>[8] J. Dean and S. Ghemawat. Mapreduce: simplified data processing on large clusters. Communications of the ACM, 51(1):107–113, January 2008. </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[9] L. Dehaspe, H. Toivonen, and R. D. King. Finding frequent substructures in chemical compounds. In 4th ACM SIGKDD International Conference on Knowledge Discovery and Machine Learning, pages 30–36. AAAI Press, August 1998. </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[10] G. D. Fatta and M. Berthold. Dynamic load balancing for the distributed mining of molecular structures. IEEE Transactions on Parallel and Distributed System, 17(8):773–785, September 2006. </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[11] L. B. Holder, D. J. Cook, and S. Djoko. Substucture discovery in the subdue system. In Workshop on Knowledge Discovery in Databases (KDD) Proceedings, pages 169–180. AAAI Workshop, July 1994. </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[12] J. Huan, W. Wang, and J. Prins. Efficient mining of frequent subgraphs in the presence of isomorphism. In Third IEEE International Conference on Machine Learning (ICDM) Proceedings, pages 549–552. IEEE, November 2003</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15] M. Kuramochi and G. Karypis. Frequent subgraph discovery. In IEEE International Conference on Machine Learning (ICDM) Proceedings, pages 313–320. IEEE Computer Society, December 2001.</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[16] M. Kuramochi and G. Karypis. Finding frequent patterns in a large sparse graph. Machine Learning and Knowledge Discovery, 11(3):795–825, November 2005.</a:t>
            </a:r>
            <a:endParaRPr>
              <a:latin typeface="Times New Roman"/>
              <a:ea typeface="Times New Roman"/>
              <a:cs typeface="Times New Roman"/>
              <a:sym typeface="Times New Roman"/>
            </a:endParaRPr>
          </a:p>
          <a:p>
            <a:pPr lvl="0">
              <a:defRPr sz="1800"/>
            </a:pPr>
            <a:endParaRPr>
              <a:latin typeface="Times New Roman"/>
              <a:ea typeface="Times New Roman"/>
              <a:cs typeface="Times New Roman"/>
              <a:sym typeface="Times New Roman"/>
            </a:endParaRPr>
          </a:p>
        </p:txBody>
      </p:sp>
    </p:spTree>
  </p:cSld>
  <p:clrMapOvr>
    <a:masterClrMapping/>
  </p:clrMapOvr>
  <p:transition spd="med" advClick="1"/>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8" name="Shape 758"/>
          <p:cNvSpPr/>
          <p:nvPr>
            <p:ph type="title" idx="4294967295"/>
          </p:nvPr>
        </p:nvSpPr>
        <p:spPr>
          <a:xfrm>
            <a:off x="0" y="25400"/>
            <a:ext cx="9296400"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Acknowledgements</a:t>
            </a:r>
          </a:p>
        </p:txBody>
      </p:sp>
      <p:sp>
        <p:nvSpPr>
          <p:cNvPr id="759" name="Shape 75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60" name="Shape 76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64</a:t>
            </a:r>
          </a:p>
        </p:txBody>
      </p:sp>
      <p:sp>
        <p:nvSpPr>
          <p:cNvPr id="761" name="Shape 761"/>
          <p:cNvSpPr/>
          <p:nvPr/>
        </p:nvSpPr>
        <p:spPr>
          <a:xfrm>
            <a:off x="609600" y="1066800"/>
            <a:ext cx="8077200" cy="43489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Times New Roman"/>
                <a:ea typeface="Times New Roman"/>
                <a:cs typeface="Times New Roman"/>
                <a:sym typeface="Times New Roman"/>
              </a:rPr>
              <a:t>[17] Y. Liu, X. Jiang, H. Chen, J. Ma, and X. Zhang. Mapreduce-based pattern finding algorithm applied in motif detection for prescription compatibility network. In 8th International Symposium on Advanced Parallel Processing Technologies (APPT), pages 341 – 355. Springer, August 2009.</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[18] S. Padmanabhan and S. Chakravarthy. Knowledge discovery from structural data. In 11th International Conference on Data Warehousing and Knowledge Discovery (DaWaK), pages 325 – 338. Springer, August 2009.</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[19] B. Srichandan and R. Sunderraman. Oo-fsg: An object-oriented approach to mine frequent subgraphs. In Australasian Machine Learning Conference (AusDM) Proceedings, pages 221–228. CRPIT, December 2011.</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[20] B. Wu and Y. Bai. An efficient distributed subgraph mining algorithm in extreme large graphs. In International conference on Artificial intelligence and computational intelligence: Part I (AICI) Proceedings, pages 107–115. Springer, October 2010.</a:t>
            </a:r>
            <a:endParaRPr>
              <a:latin typeface="Times New Roman"/>
              <a:ea typeface="Times New Roman"/>
              <a:cs typeface="Times New Roman"/>
              <a:sym typeface="Times New Roman"/>
            </a:endParaRPr>
          </a:p>
          <a:p>
            <a:pPr lvl="0">
              <a:defRPr sz="1800"/>
            </a:pPr>
            <a:r>
              <a:rPr>
                <a:latin typeface="Times New Roman"/>
                <a:ea typeface="Times New Roman"/>
                <a:cs typeface="Times New Roman"/>
                <a:sym typeface="Times New Roman"/>
              </a:rPr>
              <a:t>[21] X. Yan and J. Han. gspan: graph-based substructure pattern mining. In IEEE International Conference on Machine Learning (ICDM) Proceedings, pages 721–724. IEEE, December 2002.</a:t>
            </a:r>
          </a:p>
        </p:txBody>
      </p:sp>
    </p:spTree>
  </p:cSld>
  <p:clrMapOvr>
    <a:masterClrMapping/>
  </p:clrMapOvr>
  <p:transition spd="med" advClick="1"/>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3" name="Shape 763"/>
          <p:cNvSpPr/>
          <p:nvPr>
            <p:ph type="title" idx="4294967295"/>
          </p:nvPr>
        </p:nvSpPr>
        <p:spPr>
          <a:xfrm>
            <a:off x="304800" y="1704975"/>
            <a:ext cx="8153400" cy="1851025"/>
          </a:xfrm>
          <a:prstGeom prst="rect">
            <a:avLst/>
          </a:prstGeom>
        </p:spPr>
        <p:txBody>
          <a:bodyPr lIns="0" tIns="0" rIns="0" bIns="0">
            <a:normAutofit fontScale="100000" lnSpcReduction="0"/>
          </a:bodyPr>
          <a:lstStyle>
            <a:lvl1pPr algn="r">
              <a:lnSpc>
                <a:spcPct val="100000"/>
              </a:lnSpc>
              <a:defRPr sz="4800"/>
            </a:lvl1pPr>
          </a:lstStyle>
          <a:p>
            <a:pPr lvl="0">
              <a:defRPr sz="1800">
                <a:solidFill>
                  <a:srgbClr val="000000"/>
                </a:solidFill>
              </a:defRPr>
            </a:pPr>
            <a:r>
              <a:rPr sz="4800">
                <a:solidFill>
                  <a:srgbClr val="FFFFFF"/>
                </a:solidFill>
              </a:rPr>
              <a:t>Thank You</a:t>
            </a:r>
          </a:p>
        </p:txBody>
      </p:sp>
      <p:sp>
        <p:nvSpPr>
          <p:cNvPr id="764" name="Shape 76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65</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idx="4294967295"/>
          </p:nvPr>
        </p:nvSpPr>
        <p:spPr>
          <a:xfrm>
            <a:off x="-1" y="838200"/>
            <a:ext cx="9144002" cy="1066800"/>
          </a:xfrm>
          <a:prstGeom prst="rect">
            <a:avLst/>
          </a:prstGeom>
        </p:spPr>
        <p:txBody>
          <a:bodyPr lIns="0" tIns="0" rIns="0" bIns="0">
            <a:normAutofit fontScale="100000" lnSpcReduction="0"/>
          </a:bodyPr>
          <a:lstStyle/>
          <a:p>
            <a:pPr lvl="0" marR="457200" defTabSz="457200">
              <a:lnSpc>
                <a:spcPct val="100000"/>
              </a:lnSpc>
              <a:spcBef>
                <a:spcPts val="1200"/>
              </a:spcBef>
              <a:defRPr sz="1800">
                <a:solidFill>
                  <a:srgbClr val="000000"/>
                </a:solidFill>
              </a:defRPr>
            </a:pPr>
            <a:r>
              <a:rPr b="1" sz="3200">
                <a:solidFill>
                  <a:srgbClr val="FFFFFF"/>
                </a:solidFill>
                <a:latin typeface="Times"/>
                <a:ea typeface="Times"/>
                <a:cs typeface="Times"/>
                <a:sym typeface="Times"/>
              </a:rPr>
              <a:t>Map-Reduce for Machine Learning on Multicore</a:t>
            </a:r>
            <a:r>
              <a:rPr b="1" sz="2300">
                <a:latin typeface="Times"/>
                <a:ea typeface="Times"/>
                <a:cs typeface="Times"/>
                <a:sym typeface="Times"/>
              </a:rPr>
              <a:t> </a:t>
            </a:r>
            <a:endParaRPr sz="1200">
              <a:latin typeface="Times"/>
              <a:ea typeface="Times"/>
              <a:cs typeface="Times"/>
              <a:sym typeface="Times"/>
            </a:endParaRPr>
          </a:p>
        </p:txBody>
      </p:sp>
      <p:sp>
        <p:nvSpPr>
          <p:cNvPr id="163" name="Shape 163"/>
          <p:cNvSpPr/>
          <p:nvPr/>
        </p:nvSpPr>
        <p:spPr>
          <a:xfrm>
            <a:off x="203200" y="5839749"/>
            <a:ext cx="6400800"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400"/>
              </a:spcBef>
              <a:defRPr sz="1800"/>
            </a:pPr>
            <a:r>
              <a:rPr b="1">
                <a:latin typeface="Times New Roman"/>
                <a:ea typeface="Times New Roman"/>
                <a:cs typeface="Times New Roman"/>
                <a:sym typeface="Times New Roman"/>
              </a:rPr>
              <a:t>Presented by:</a:t>
            </a:r>
            <a:r>
              <a:rPr>
                <a:latin typeface="Times New Roman"/>
                <a:ea typeface="Times New Roman"/>
                <a:cs typeface="Times New Roman"/>
                <a:sym typeface="Times New Roman"/>
              </a:rPr>
              <a:t> Wadood Chaudhary</a:t>
            </a:r>
          </a:p>
        </p:txBody>
      </p:sp>
      <p:sp>
        <p:nvSpPr>
          <p:cNvPr id="164" name="Shape 164"/>
          <p:cNvSpPr/>
          <p:nvPr/>
        </p:nvSpPr>
        <p:spPr>
          <a:xfrm>
            <a:off x="5899224" y="3733800"/>
            <a:ext cx="2971801" cy="5867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300"/>
              </a:spcBef>
              <a:defRPr sz="1800"/>
            </a:pPr>
            <a:r>
              <a:rPr b="1">
                <a:latin typeface="Times"/>
                <a:ea typeface="Times"/>
                <a:cs typeface="Times"/>
                <a:sym typeface="Times"/>
              </a:rPr>
              <a:t>YuanYuan Yu</a:t>
            </a:r>
            <a:endParaRPr b="1" sz="1600">
              <a:latin typeface="Times New Roman"/>
              <a:ea typeface="Times New Roman"/>
              <a:cs typeface="Times New Roman"/>
              <a:sym typeface="Times New Roman"/>
            </a:endParaRPr>
          </a:p>
          <a:p>
            <a:pPr lvl="0" marR="457200" defTabSz="457200">
              <a:spcBef>
                <a:spcPts val="1200"/>
              </a:spcBef>
              <a:defRPr sz="1800"/>
            </a:pPr>
            <a:r>
              <a:rPr sz="1300" u="sng">
                <a:solidFill>
                  <a:srgbClr val="0000FF"/>
                </a:solidFill>
                <a:uFill>
                  <a:solidFill>
                    <a:srgbClr val="0000FF"/>
                  </a:solidFill>
                </a:uFill>
                <a:latin typeface="Courier"/>
                <a:ea typeface="Courier"/>
                <a:cs typeface="Courier"/>
                <a:sym typeface="Courier"/>
                <a:hlinkClick r:id="rId2" invalidUrl="" action="" tgtFrame="" tooltip="" history="1" highlightClick="0" endSnd="0"/>
              </a:rPr>
              <a:t>yuanyuan@stanford.edu</a:t>
            </a:r>
          </a:p>
        </p:txBody>
      </p:sp>
      <p:sp>
        <p:nvSpPr>
          <p:cNvPr id="165" name="Shape 165"/>
          <p:cNvSpPr/>
          <p:nvPr/>
        </p:nvSpPr>
        <p:spPr>
          <a:xfrm>
            <a:off x="76200" y="3733800"/>
            <a:ext cx="3048000" cy="19456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R="457200" defTabSz="457200">
              <a:spcBef>
                <a:spcPts val="1200"/>
              </a:spcBef>
              <a:defRPr sz="1800"/>
            </a:pPr>
            <a:r>
              <a:rPr b="1" sz="1300">
                <a:latin typeface="Times"/>
                <a:ea typeface="Times"/>
                <a:cs typeface="Times"/>
                <a:sym typeface="Times"/>
              </a:rPr>
              <a:t>Cheng-Tao Chu </a:t>
            </a:r>
            <a:r>
              <a:rPr baseline="55555" sz="900">
                <a:latin typeface="Times"/>
                <a:ea typeface="Times"/>
                <a:cs typeface="Times"/>
                <a:sym typeface="Times"/>
              </a:rPr>
              <a:t> </a:t>
            </a:r>
            <a:r>
              <a:rPr b="1" sz="1300">
                <a:latin typeface="Times"/>
                <a:ea typeface="Times"/>
                <a:cs typeface="Times"/>
                <a:sym typeface="Times"/>
              </a:rPr>
              <a:t>Yi-An Lin </a:t>
            </a:r>
            <a:r>
              <a:rPr baseline="55555" sz="900">
                <a:latin typeface="Monaco"/>
                <a:ea typeface="Monaco"/>
                <a:cs typeface="Monaco"/>
                <a:sym typeface="Monaco"/>
              </a:rPr>
              <a:t>∗</a:t>
            </a:r>
            <a:r>
              <a:rPr baseline="55555" sz="900">
                <a:latin typeface="Times"/>
                <a:ea typeface="Times"/>
                <a:cs typeface="Times"/>
                <a:sym typeface="Times"/>
              </a:rPr>
              <a:t> </a:t>
            </a:r>
            <a:r>
              <a:rPr sz="1300" u="sng">
                <a:solidFill>
                  <a:srgbClr val="0000FF"/>
                </a:solidFill>
                <a:uFill>
                  <a:solidFill>
                    <a:srgbClr val="0000FF"/>
                  </a:solidFill>
                </a:uFill>
                <a:latin typeface="Courier"/>
                <a:ea typeface="Courier"/>
                <a:cs typeface="Courier"/>
                <a:sym typeface="Courier"/>
                <a:hlinkClick r:id="rId3" invalidUrl="" action="" tgtFrame="" tooltip="" history="1" highlightClick="0" endSnd="0"/>
              </a:rPr>
              <a:t>chengtao@stanford.edu</a:t>
            </a:r>
            <a:r>
              <a:rPr sz="1300">
                <a:latin typeface="Courier"/>
                <a:ea typeface="Courier"/>
                <a:cs typeface="Courier"/>
                <a:sym typeface="Courier"/>
              </a:rPr>
              <a:t> </a:t>
            </a:r>
            <a:endParaRPr sz="1200">
              <a:latin typeface="Times"/>
              <a:ea typeface="Times"/>
              <a:cs typeface="Times"/>
              <a:sym typeface="Times"/>
            </a:endParaRPr>
          </a:p>
          <a:p>
            <a:pPr lvl="0" marR="457200" defTabSz="457200">
              <a:spcBef>
                <a:spcPts val="1200"/>
              </a:spcBef>
              <a:defRPr sz="1800"/>
            </a:pPr>
            <a:endParaRPr sz="1200">
              <a:latin typeface="Times"/>
              <a:ea typeface="Times"/>
              <a:cs typeface="Times"/>
              <a:sym typeface="Times"/>
            </a:endParaRPr>
          </a:p>
          <a:p>
            <a:pPr lvl="0" marR="457200" defTabSz="457200">
              <a:spcBef>
                <a:spcPts val="1200"/>
              </a:spcBef>
              <a:defRPr sz="1800"/>
            </a:pPr>
            <a:r>
              <a:rPr b="1" sz="1300">
                <a:latin typeface="Times"/>
                <a:ea typeface="Times"/>
                <a:cs typeface="Times"/>
                <a:sym typeface="Times"/>
              </a:rPr>
              <a:t>Kunle Olukotun </a:t>
            </a:r>
            <a:r>
              <a:rPr baseline="55555" sz="900">
                <a:latin typeface="Monaco"/>
                <a:ea typeface="Monaco"/>
                <a:cs typeface="Monaco"/>
                <a:sym typeface="Monaco"/>
              </a:rPr>
              <a:t>∗</a:t>
            </a:r>
            <a:r>
              <a:rPr baseline="55555" sz="900">
                <a:latin typeface="Times"/>
                <a:ea typeface="Times"/>
                <a:cs typeface="Times"/>
                <a:sym typeface="Times"/>
              </a:rPr>
              <a:t> </a:t>
            </a:r>
            <a:r>
              <a:rPr sz="1300" u="sng">
                <a:solidFill>
                  <a:srgbClr val="0000FF"/>
                </a:solidFill>
                <a:uFill>
                  <a:solidFill>
                    <a:srgbClr val="0000FF"/>
                  </a:solidFill>
                </a:uFill>
                <a:latin typeface="Courier"/>
                <a:ea typeface="Courier"/>
                <a:cs typeface="Courier"/>
                <a:sym typeface="Courier"/>
                <a:hlinkClick r:id="rId4" invalidUrl="" action="" tgtFrame="" tooltip="" history="1" highlightClick="0" endSnd="0"/>
              </a:rPr>
              <a:t>kunle@cs.stanford.edu</a:t>
            </a:r>
            <a:r>
              <a:rPr sz="1300">
                <a:latin typeface="Courier"/>
                <a:ea typeface="Courier"/>
                <a:cs typeface="Courier"/>
                <a:sym typeface="Courier"/>
              </a:rPr>
              <a:t> </a:t>
            </a:r>
            <a:endParaRPr sz="1300">
              <a:latin typeface="Courier"/>
              <a:ea typeface="Courier"/>
              <a:cs typeface="Courier"/>
              <a:sym typeface="Courier"/>
            </a:endParaRPr>
          </a:p>
          <a:p>
            <a:pPr lvl="0">
              <a:spcBef>
                <a:spcPts val="300"/>
              </a:spcBef>
              <a:defRPr sz="1800"/>
            </a:pPr>
            <a:endParaRPr sz="1200">
              <a:latin typeface="Times"/>
              <a:ea typeface="Times"/>
              <a:cs typeface="Times"/>
              <a:sym typeface="Times"/>
            </a:endParaRPr>
          </a:p>
        </p:txBody>
      </p:sp>
      <p:sp>
        <p:nvSpPr>
          <p:cNvPr id="166" name="Shape 166"/>
          <p:cNvSpPr/>
          <p:nvPr/>
        </p:nvSpPr>
        <p:spPr>
          <a:xfrm>
            <a:off x="3048000" y="3733800"/>
            <a:ext cx="2971800" cy="9591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300"/>
              </a:spcBef>
              <a:defRPr sz="1800"/>
            </a:pPr>
            <a:r>
              <a:rPr b="1">
                <a:latin typeface="Times"/>
                <a:ea typeface="Times"/>
                <a:cs typeface="Times"/>
                <a:sym typeface="Times"/>
              </a:rPr>
              <a:t>Sang Kyun Kim</a:t>
            </a:r>
            <a:endParaRPr b="1" sz="1600">
              <a:latin typeface="Times New Roman"/>
              <a:ea typeface="Times New Roman"/>
              <a:cs typeface="Times New Roman"/>
              <a:sym typeface="Times New Roman"/>
            </a:endParaRPr>
          </a:p>
          <a:p>
            <a:pPr lvl="0" marR="457200" defTabSz="457200">
              <a:spcBef>
                <a:spcPts val="1200"/>
              </a:spcBef>
              <a:defRPr sz="1800"/>
            </a:pPr>
            <a:r>
              <a:rPr sz="1300" u="sng">
                <a:solidFill>
                  <a:srgbClr val="0000FF"/>
                </a:solidFill>
                <a:uFill>
                  <a:solidFill>
                    <a:srgbClr val="0000FF"/>
                  </a:solidFill>
                </a:uFill>
                <a:latin typeface="Courier"/>
                <a:ea typeface="Courier"/>
                <a:cs typeface="Courier"/>
                <a:sym typeface="Courier"/>
                <a:hlinkClick r:id="rId5" invalidUrl="" action="" tgtFrame="" tooltip="" history="1" highlightClick="0" endSnd="0"/>
              </a:rPr>
              <a:t>skkim38@stanford.edu</a:t>
            </a:r>
            <a:endParaRPr b="1" sz="1600">
              <a:latin typeface="Times New Roman"/>
              <a:ea typeface="Times New Roman"/>
              <a:cs typeface="Times New Roman"/>
              <a:sym typeface="Times New Roman"/>
            </a:endParaRPr>
          </a:p>
        </p:txBody>
      </p:sp>
      <p:sp>
        <p:nvSpPr>
          <p:cNvPr id="167" name="Shape 167"/>
          <p:cNvSpPr/>
          <p:nvPr/>
        </p:nvSpPr>
        <p:spPr>
          <a:xfrm>
            <a:off x="6019800" y="4472940"/>
            <a:ext cx="3048000" cy="6035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300"/>
              </a:spcBef>
              <a:defRPr sz="1800"/>
            </a:pPr>
            <a:r>
              <a:rPr b="1">
                <a:latin typeface="Times"/>
                <a:ea typeface="Times"/>
                <a:cs typeface="Times"/>
                <a:sym typeface="Times"/>
              </a:rPr>
              <a:t>Andrew Y. Ng</a:t>
            </a:r>
            <a:endParaRPr b="1" sz="1600">
              <a:latin typeface="Times New Roman"/>
              <a:ea typeface="Times New Roman"/>
              <a:cs typeface="Times New Roman"/>
              <a:sym typeface="Times New Roman"/>
            </a:endParaRPr>
          </a:p>
          <a:p>
            <a:pPr lvl="0" marR="457200" defTabSz="457200">
              <a:spcBef>
                <a:spcPts val="1200"/>
              </a:spcBef>
              <a:defRPr sz="1800"/>
            </a:pPr>
            <a:r>
              <a:rPr sz="1300" u="sng">
                <a:solidFill>
                  <a:srgbClr val="0000FF"/>
                </a:solidFill>
                <a:uFill>
                  <a:solidFill>
                    <a:srgbClr val="0000FF"/>
                  </a:solidFill>
                </a:uFill>
                <a:latin typeface="Courier"/>
                <a:ea typeface="Courier"/>
                <a:cs typeface="Courier"/>
                <a:sym typeface="Courier"/>
                <a:hlinkClick r:id="rId6" invalidUrl="" action="" tgtFrame="" tooltip="" history="1" highlightClick="0" endSnd="0"/>
              </a:rPr>
              <a:t>ang@cs.stanford.edu</a:t>
            </a:r>
            <a:r>
              <a:rPr b="1" sz="1600">
                <a:latin typeface="Times New Roman"/>
                <a:ea typeface="Times New Roman"/>
                <a:cs typeface="Times New Roman"/>
                <a:sym typeface="Times New Roman"/>
              </a:rPr>
              <a:t> </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Goal on Multicore</a:t>
            </a:r>
          </a:p>
        </p:txBody>
      </p:sp>
      <p:sp>
        <p:nvSpPr>
          <p:cNvPr id="170" name="Shape 170"/>
          <p:cNvSpPr/>
          <p:nvPr>
            <p:ph type="body" idx="4294967295"/>
          </p:nvPr>
        </p:nvSpPr>
        <p:spPr>
          <a:xfrm>
            <a:off x="381000" y="1219200"/>
            <a:ext cx="7871371" cy="536560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8299" indent="-398299" defTabSz="576072">
              <a:lnSpc>
                <a:spcPct val="80000"/>
              </a:lnSpc>
              <a:spcBef>
                <a:spcPts val="400"/>
              </a:spcBef>
              <a:buFont typeface="Wingdings"/>
              <a:buChar char="➢"/>
              <a:defRPr sz="1800"/>
            </a:pPr>
            <a:r>
              <a:rPr sz="3716">
                <a:latin typeface="Times New Roman"/>
                <a:ea typeface="Times New Roman"/>
                <a:cs typeface="Times New Roman"/>
                <a:sym typeface="Times New Roman"/>
              </a:rPr>
              <a:t>Multicore</a:t>
            </a:r>
            <a:endParaRPr sz="3716">
              <a:latin typeface="Times New Roman"/>
              <a:ea typeface="Times New Roman"/>
              <a:cs typeface="Times New Roman"/>
              <a:sym typeface="Times New Roman"/>
            </a:endParaRPr>
          </a:p>
          <a:p>
            <a:pPr lvl="1" marL="590216" indent="-302180" defTabSz="576072">
              <a:lnSpc>
                <a:spcPct val="80000"/>
              </a:lnSpc>
              <a:spcBef>
                <a:spcPts val="300"/>
              </a:spcBef>
              <a:buFont typeface="Wingdings"/>
              <a:buChar char="➢"/>
              <a:defRPr sz="1800"/>
            </a:pPr>
            <a:r>
              <a:rPr sz="2961">
                <a:latin typeface="Times New Roman"/>
                <a:ea typeface="Times New Roman"/>
                <a:cs typeface="Times New Roman"/>
                <a:sym typeface="Times New Roman"/>
              </a:rPr>
              <a:t>A general means of programming machine learning on multicore.  </a:t>
            </a:r>
            <a:endParaRPr sz="2961">
              <a:latin typeface="Times New Roman"/>
              <a:ea typeface="Times New Roman"/>
              <a:cs typeface="Times New Roman"/>
              <a:sym typeface="Times New Roman"/>
            </a:endParaRPr>
          </a:p>
          <a:p>
            <a:pPr lvl="1" marL="590216" indent="-302180" defTabSz="576072">
              <a:lnSpc>
                <a:spcPct val="80000"/>
              </a:lnSpc>
              <a:spcBef>
                <a:spcPts val="300"/>
              </a:spcBef>
              <a:buFont typeface="Wingdings"/>
              <a:buChar char="➢"/>
              <a:defRPr sz="1800"/>
            </a:pPr>
            <a:endParaRPr sz="2961">
              <a:latin typeface="Times New Roman"/>
              <a:ea typeface="Times New Roman"/>
              <a:cs typeface="Times New Roman"/>
              <a:sym typeface="Times New Roman"/>
            </a:endParaRPr>
          </a:p>
          <a:p>
            <a:pPr lvl="1" marL="590216" indent="-302180" defTabSz="576072">
              <a:lnSpc>
                <a:spcPct val="80000"/>
              </a:lnSpc>
              <a:spcBef>
                <a:spcPts val="300"/>
              </a:spcBef>
              <a:buFont typeface="Wingdings"/>
              <a:buChar char="➢"/>
              <a:defRPr sz="1800"/>
            </a:pPr>
            <a:r>
              <a:rPr sz="2961">
                <a:latin typeface="Times New Roman"/>
                <a:ea typeface="Times New Roman"/>
                <a:cs typeface="Times New Roman"/>
                <a:sym typeface="Times New Roman"/>
              </a:rPr>
              <a:t>Developing a general and exact technique for parallel programming of a large class of machine learning algorithms for multicore processors.  </a:t>
            </a:r>
            <a:endParaRPr sz="2961">
              <a:latin typeface="Times New Roman"/>
              <a:ea typeface="Times New Roman"/>
              <a:cs typeface="Times New Roman"/>
              <a:sym typeface="Times New Roman"/>
            </a:endParaRPr>
          </a:p>
          <a:p>
            <a:pPr lvl="1" marL="590216" indent="-302180" defTabSz="576072">
              <a:lnSpc>
                <a:spcPct val="80000"/>
              </a:lnSpc>
              <a:spcBef>
                <a:spcPts val="300"/>
              </a:spcBef>
              <a:buFont typeface="Wingdings"/>
              <a:buChar char="➢"/>
              <a:defRPr sz="1800"/>
            </a:pPr>
            <a:endParaRPr sz="2961">
              <a:latin typeface="Times New Roman"/>
              <a:ea typeface="Times New Roman"/>
              <a:cs typeface="Times New Roman"/>
              <a:sym typeface="Times New Roman"/>
            </a:endParaRPr>
          </a:p>
          <a:p>
            <a:pPr lvl="1" marL="590216" indent="-302180" defTabSz="576072">
              <a:lnSpc>
                <a:spcPct val="80000"/>
              </a:lnSpc>
              <a:spcBef>
                <a:spcPts val="300"/>
              </a:spcBef>
              <a:buFont typeface="Wingdings"/>
              <a:buChar char="➢"/>
              <a:defRPr sz="1800"/>
            </a:pPr>
            <a:r>
              <a:rPr sz="2961">
                <a:latin typeface="Times New Roman"/>
                <a:ea typeface="Times New Roman"/>
                <a:cs typeface="Times New Roman"/>
                <a:sym typeface="Times New Roman"/>
              </a:rPr>
              <a:t>The central idea of this approach is to allow a future programmer or user to speed up machine learning applications by ”throwing more cores” at the problem rather than search for specialized optimizations. </a:t>
            </a:r>
          </a:p>
        </p:txBody>
      </p:sp>
      <p:sp>
        <p:nvSpPr>
          <p:cNvPr id="171" name="Shape 17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72" name="Shape 17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Main Contributions</a:t>
            </a:r>
          </a:p>
        </p:txBody>
      </p:sp>
      <p:sp>
        <p:nvSpPr>
          <p:cNvPr id="175" name="Shape 175"/>
          <p:cNvSpPr/>
          <p:nvPr>
            <p:ph type="body" idx="4294967295"/>
          </p:nvPr>
        </p:nvSpPr>
        <p:spPr>
          <a:xfrm>
            <a:off x="177452" y="1003548"/>
            <a:ext cx="8585548" cy="578931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6478" indent="-396478">
              <a:lnSpc>
                <a:spcPct val="80000"/>
              </a:lnSpc>
              <a:buFont typeface="Wingdings"/>
              <a:buChar char="➢"/>
              <a:defRPr sz="1800"/>
            </a:pPr>
            <a:r>
              <a:rPr sz="3700"/>
              <a:t>D</a:t>
            </a:r>
            <a:r>
              <a:rPr sz="3700">
                <a:latin typeface="Times New Roman"/>
                <a:ea typeface="Times New Roman"/>
                <a:cs typeface="Times New Roman"/>
                <a:sym typeface="Times New Roman"/>
              </a:rPr>
              <a:t>evelop a pragmatic and general framework</a:t>
            </a:r>
            <a:endParaRPr sz="3700">
              <a:latin typeface="Times New Roman"/>
              <a:ea typeface="Times New Roman"/>
              <a:cs typeface="Times New Roman"/>
              <a:sym typeface="Times New Roman"/>
            </a:endParaRPr>
          </a:p>
          <a:p>
            <a:pPr lvl="1" marL="712333" indent="-255133">
              <a:lnSpc>
                <a:spcPct val="80000"/>
              </a:lnSpc>
              <a:spcBef>
                <a:spcPts val="400"/>
              </a:spcBef>
              <a:buFont typeface="Wingdings"/>
              <a:buChar char="➢"/>
              <a:defRPr sz="1800"/>
            </a:pPr>
            <a:r>
              <a:rPr sz="2500">
                <a:latin typeface="Times New Roman"/>
                <a:ea typeface="Times New Roman"/>
                <a:cs typeface="Times New Roman"/>
                <a:sym typeface="Times New Roman"/>
              </a:rPr>
              <a:t>We show that any algorithm fitting the Statistical Query Model may be written in a certain “summation form.</a:t>
            </a:r>
            <a:endParaRPr sz="2500">
              <a:latin typeface="Times New Roman"/>
              <a:ea typeface="Times New Roman"/>
              <a:cs typeface="Times New Roman"/>
              <a:sym typeface="Times New Roman"/>
            </a:endParaRPr>
          </a:p>
          <a:p>
            <a:pPr lvl="1" marL="712333" indent="-255133">
              <a:lnSpc>
                <a:spcPct val="80000"/>
              </a:lnSpc>
              <a:spcBef>
                <a:spcPts val="400"/>
              </a:spcBef>
              <a:buFont typeface="Wingdings"/>
              <a:buChar char="➢"/>
              <a:defRPr sz="1800"/>
            </a:pPr>
            <a:endParaRPr sz="2500">
              <a:latin typeface="Times New Roman"/>
              <a:ea typeface="Times New Roman"/>
              <a:cs typeface="Times New Roman"/>
              <a:sym typeface="Times New Roman"/>
            </a:endParaRPr>
          </a:p>
          <a:p>
            <a:pPr lvl="1" marL="712333" indent="-255133">
              <a:lnSpc>
                <a:spcPct val="80000"/>
              </a:lnSpc>
              <a:spcBef>
                <a:spcPts val="400"/>
              </a:spcBef>
              <a:buFont typeface="Wingdings"/>
              <a:buChar char="➢"/>
              <a:defRPr sz="1800"/>
            </a:pPr>
            <a:r>
              <a:rPr sz="2500">
                <a:latin typeface="Times New Roman"/>
                <a:ea typeface="Times New Roman"/>
                <a:cs typeface="Times New Roman"/>
                <a:sym typeface="Times New Roman"/>
              </a:rPr>
              <a:t>This form does not change the underlying algorithm and so is not an approximation, but is instead an exact implementation.</a:t>
            </a:r>
            <a:endParaRPr sz="2500">
              <a:latin typeface="Times New Roman"/>
              <a:ea typeface="Times New Roman"/>
              <a:cs typeface="Times New Roman"/>
              <a:sym typeface="Times New Roman"/>
            </a:endParaRPr>
          </a:p>
          <a:p>
            <a:pPr lvl="1" marL="712333" indent="-255133">
              <a:lnSpc>
                <a:spcPct val="80000"/>
              </a:lnSpc>
              <a:spcBef>
                <a:spcPts val="400"/>
              </a:spcBef>
              <a:buFont typeface="Wingdings"/>
              <a:buChar char="➢"/>
              <a:defRPr sz="1800"/>
            </a:pPr>
            <a:endParaRPr sz="2500">
              <a:latin typeface="Times New Roman"/>
              <a:ea typeface="Times New Roman"/>
              <a:cs typeface="Times New Roman"/>
              <a:sym typeface="Times New Roman"/>
            </a:endParaRPr>
          </a:p>
          <a:p>
            <a:pPr lvl="1" marL="712333" indent="-255133">
              <a:lnSpc>
                <a:spcPct val="80000"/>
              </a:lnSpc>
              <a:spcBef>
                <a:spcPts val="400"/>
              </a:spcBef>
              <a:buFont typeface="Wingdings"/>
              <a:buChar char="➢"/>
              <a:defRPr sz="1800"/>
            </a:pPr>
            <a:r>
              <a:rPr sz="2500">
                <a:latin typeface="Times New Roman"/>
                <a:ea typeface="Times New Roman"/>
                <a:cs typeface="Times New Roman"/>
                <a:sym typeface="Times New Roman"/>
              </a:rPr>
              <a:t>The summation form does not depend on, but can be easily expressed in a map-reduce framework which is easy to program in.</a:t>
            </a:r>
            <a:endParaRPr sz="2500">
              <a:latin typeface="Times New Roman"/>
              <a:ea typeface="Times New Roman"/>
              <a:cs typeface="Times New Roman"/>
              <a:sym typeface="Times New Roman"/>
            </a:endParaRPr>
          </a:p>
          <a:p>
            <a:pPr lvl="1" marL="712333" indent="-255133">
              <a:lnSpc>
                <a:spcPct val="80000"/>
              </a:lnSpc>
              <a:spcBef>
                <a:spcPts val="400"/>
              </a:spcBef>
              <a:buFont typeface="Wingdings"/>
              <a:buChar char="➢"/>
              <a:defRPr sz="1800"/>
            </a:pPr>
            <a:endParaRPr sz="2500">
              <a:latin typeface="Times New Roman"/>
              <a:ea typeface="Times New Roman"/>
              <a:cs typeface="Times New Roman"/>
              <a:sym typeface="Times New Roman"/>
            </a:endParaRPr>
          </a:p>
          <a:p>
            <a:pPr lvl="1" marL="712333" indent="-255133">
              <a:lnSpc>
                <a:spcPct val="80000"/>
              </a:lnSpc>
              <a:spcBef>
                <a:spcPts val="400"/>
              </a:spcBef>
              <a:buFont typeface="Wingdings"/>
              <a:buChar char="➢"/>
              <a:defRPr sz="1800"/>
            </a:pPr>
            <a:r>
              <a:rPr sz="2500">
                <a:latin typeface="Times New Roman"/>
                <a:ea typeface="Times New Roman"/>
                <a:cs typeface="Times New Roman"/>
                <a:sym typeface="Times New Roman"/>
              </a:rPr>
              <a:t>This technique achieves basically linear speed-up with the number of cores.</a:t>
            </a:r>
          </a:p>
        </p:txBody>
      </p:sp>
      <p:sp>
        <p:nvSpPr>
          <p:cNvPr id="176" name="Shape 17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77" name="Shape 17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Sum Values from a Large Data Set</a:t>
            </a:r>
          </a:p>
        </p:txBody>
      </p:sp>
      <p:sp>
        <p:nvSpPr>
          <p:cNvPr id="180" name="Shape 18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81" name="Shape 18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182" name="Shape 182"/>
          <p:cNvSpPr/>
          <p:nvPr/>
        </p:nvSpPr>
        <p:spPr>
          <a:xfrm>
            <a:off x="458187" y="1116330"/>
            <a:ext cx="8227626"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Data set D divided into d1, d2, ... dn.</a:t>
            </a:r>
            <a:endParaRPr sz="2400"/>
          </a:p>
          <a:p>
            <a:pPr lvl="0">
              <a:defRPr sz="1800"/>
            </a:pPr>
            <a:r>
              <a:rPr sz="2400"/>
              <a:t>Mappers running on CPU 1, CPU 2, ... CPU n</a:t>
            </a:r>
            <a:endParaRPr sz="2400"/>
          </a:p>
          <a:p>
            <a:pPr lvl="0">
              <a:defRPr sz="1800"/>
            </a:pPr>
            <a:r>
              <a:rPr sz="2400"/>
              <a:t>Each mapper forms a sum over its piece of the dat and emits the sum s1, s2, ... sn.</a:t>
            </a:r>
          </a:p>
        </p:txBody>
      </p:sp>
      <p:sp>
        <p:nvSpPr>
          <p:cNvPr id="183" name="Shape 183"/>
          <p:cNvSpPr/>
          <p:nvPr/>
        </p:nvSpPr>
        <p:spPr>
          <a:xfrm>
            <a:off x="647700" y="3149600"/>
            <a:ext cx="1966325" cy="523241"/>
          </a:xfrm>
          <a:prstGeom prst="rect">
            <a:avLst/>
          </a:prstGeom>
          <a:solidFill>
            <a:srgbClr val="FFFFFF"/>
          </a:solidFill>
          <a:ln w="25400">
            <a:solidFill>
              <a:srgbClr val="4F81BD"/>
            </a:solidFill>
          </a:ln>
        </p:spPr>
        <p:txBody>
          <a:bodyPr lIns="45719" rIns="45719"/>
          <a:lstStyle/>
          <a:p>
            <a:pPr lvl="0"/>
          </a:p>
        </p:txBody>
      </p:sp>
      <p:sp>
        <p:nvSpPr>
          <p:cNvPr id="184" name="Shape 184"/>
          <p:cNvSpPr/>
          <p:nvPr/>
        </p:nvSpPr>
        <p:spPr>
          <a:xfrm>
            <a:off x="3251200" y="3057525"/>
            <a:ext cx="2172891" cy="580390"/>
          </a:xfrm>
          <a:prstGeom prst="rect">
            <a:avLst/>
          </a:prstGeom>
          <a:solidFill>
            <a:srgbClr val="FFFFFF"/>
          </a:solidFill>
          <a:ln w="25400">
            <a:solidFill>
              <a:srgbClr val="4F81BD"/>
            </a:solidFill>
          </a:ln>
        </p:spPr>
        <p:txBody>
          <a:bodyPr lIns="0" tIns="0" rIns="0" bIns="0"/>
          <a:lstStyle/>
          <a:p>
            <a:pPr lvl="0"/>
          </a:p>
        </p:txBody>
      </p:sp>
      <p:sp>
        <p:nvSpPr>
          <p:cNvPr id="185" name="Shape 185"/>
          <p:cNvSpPr/>
          <p:nvPr/>
        </p:nvSpPr>
        <p:spPr>
          <a:xfrm>
            <a:off x="6413500" y="3124200"/>
            <a:ext cx="1966325" cy="580390"/>
          </a:xfrm>
          <a:prstGeom prst="rect">
            <a:avLst/>
          </a:prstGeom>
          <a:solidFill>
            <a:srgbClr val="FFFFFF"/>
          </a:solidFill>
          <a:ln w="25400">
            <a:solidFill>
              <a:srgbClr val="4F81BD"/>
            </a:solidFill>
          </a:ln>
        </p:spPr>
        <p:txBody>
          <a:bodyPr lIns="0" tIns="0" rIns="0" bIns="0"/>
          <a:lstStyle/>
          <a:p>
            <a:pPr lvl="0"/>
          </a:p>
        </p:txBody>
      </p:sp>
      <p:sp>
        <p:nvSpPr>
          <p:cNvPr id="186" name="Shape 186"/>
          <p:cNvSpPr/>
          <p:nvPr/>
        </p:nvSpPr>
        <p:spPr>
          <a:xfrm>
            <a:off x="2404764" y="5742939"/>
            <a:ext cx="3311891" cy="530861"/>
          </a:xfrm>
          <a:prstGeom prst="rect">
            <a:avLst/>
          </a:prstGeom>
          <a:solidFill>
            <a:srgbClr val="FFFFFF"/>
          </a:solidFill>
          <a:ln w="25400">
            <a:solidFill>
              <a:srgbClr val="4F81BD"/>
            </a:solidFill>
          </a:ln>
        </p:spPr>
        <p:txBody>
          <a:bodyPr lIns="0" tIns="0" rIns="0" bIns="0"/>
          <a:lstStyle/>
          <a:p>
            <a:pPr lvl="0"/>
          </a:p>
        </p:txBody>
      </p:sp>
      <p:sp>
        <p:nvSpPr>
          <p:cNvPr id="187" name="Shape 187"/>
          <p:cNvSpPr/>
          <p:nvPr/>
        </p:nvSpPr>
        <p:spPr>
          <a:xfrm>
            <a:off x="672806" y="3162300"/>
            <a:ext cx="1839913"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a:lvl1pPr>
          </a:lstStyle>
          <a:p>
            <a:pPr lvl="0">
              <a:defRPr sz="1800"/>
            </a:pPr>
            <a:r>
              <a:rPr sz="1500"/>
              <a:t>CPU 1 – mapper Sum Elements of d1</a:t>
            </a:r>
          </a:p>
        </p:txBody>
      </p:sp>
      <p:sp>
        <p:nvSpPr>
          <p:cNvPr id="188" name="Shape 188"/>
          <p:cNvSpPr/>
          <p:nvPr/>
        </p:nvSpPr>
        <p:spPr>
          <a:xfrm>
            <a:off x="3553241" y="3084195"/>
            <a:ext cx="1721208"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CPU 1 – mapper Sum Elements of d1</a:t>
            </a:r>
          </a:p>
        </p:txBody>
      </p:sp>
      <p:sp>
        <p:nvSpPr>
          <p:cNvPr id="189" name="Shape 189"/>
          <p:cNvSpPr/>
          <p:nvPr/>
        </p:nvSpPr>
        <p:spPr>
          <a:xfrm>
            <a:off x="6603706" y="3136900"/>
            <a:ext cx="1721208" cy="5486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CPU 1 – mapper Sum Elements of d1</a:t>
            </a:r>
          </a:p>
        </p:txBody>
      </p:sp>
      <p:sp>
        <p:nvSpPr>
          <p:cNvPr id="190" name="Shape 190"/>
          <p:cNvSpPr/>
          <p:nvPr/>
        </p:nvSpPr>
        <p:spPr>
          <a:xfrm>
            <a:off x="2463968" y="5815329"/>
            <a:ext cx="3193483"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a:lvl1pPr>
          </a:lstStyle>
          <a:p>
            <a:pPr lvl="0">
              <a:defRPr sz="1800"/>
            </a:pPr>
            <a:r>
              <a:rPr sz="1500"/>
              <a:t>Reducer Sum Mapper Outputs</a:t>
            </a:r>
          </a:p>
        </p:txBody>
      </p:sp>
      <p:sp>
        <p:nvSpPr>
          <p:cNvPr id="191" name="Shape 191"/>
          <p:cNvSpPr/>
          <p:nvPr/>
        </p:nvSpPr>
        <p:spPr>
          <a:xfrm>
            <a:off x="4165600" y="3740447"/>
            <a:ext cx="1" cy="1871386"/>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192" name="Shape 192"/>
          <p:cNvSpPr/>
          <p:nvPr/>
        </p:nvSpPr>
        <p:spPr>
          <a:xfrm>
            <a:off x="1555650" y="3812190"/>
            <a:ext cx="1533786" cy="1799643"/>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193" name="Shape 193"/>
          <p:cNvSpPr/>
          <p:nvPr/>
        </p:nvSpPr>
        <p:spPr>
          <a:xfrm flipH="1">
            <a:off x="5071049" y="3721720"/>
            <a:ext cx="2353952" cy="1918498"/>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758951">
              <a:lnSpc>
                <a:spcPts val="2400"/>
              </a:lnSpc>
              <a:defRPr sz="1800">
                <a:solidFill>
                  <a:srgbClr val="000000"/>
                </a:solidFill>
              </a:defRPr>
            </a:pPr>
            <a:r>
              <a:rPr sz="2988">
                <a:solidFill>
                  <a:srgbClr val="FFFFFF"/>
                </a:solidFill>
              </a:rPr>
              <a:t>Main Contributions</a:t>
            </a:r>
            <a:endParaRPr sz="996">
              <a:solidFill>
                <a:srgbClr val="FFFFFF"/>
              </a:solidFill>
            </a:endParaRPr>
          </a:p>
          <a:p>
            <a:pPr lvl="0" defTabSz="379475">
              <a:lnSpc>
                <a:spcPct val="100000"/>
              </a:lnSpc>
              <a:spcBef>
                <a:spcPts val="900"/>
              </a:spcBef>
              <a:defRPr sz="1800">
                <a:solidFill>
                  <a:srgbClr val="000000"/>
                </a:solidFill>
              </a:defRPr>
            </a:pPr>
            <a:r>
              <a:rPr sz="1079">
                <a:latin typeface="Times"/>
                <a:ea typeface="Times"/>
                <a:cs typeface="Times"/>
                <a:sym typeface="Times"/>
              </a:rPr>
              <a:t> </a:t>
            </a:r>
            <a:endParaRPr sz="996">
              <a:latin typeface="Times"/>
              <a:ea typeface="Times"/>
              <a:cs typeface="Times"/>
              <a:sym typeface="Times"/>
            </a:endParaRPr>
          </a:p>
        </p:txBody>
      </p:sp>
      <p:sp>
        <p:nvSpPr>
          <p:cNvPr id="196" name="Shape 19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97" name="Shape 19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198" name="Shape 198"/>
          <p:cNvSpPr/>
          <p:nvPr/>
        </p:nvSpPr>
        <p:spPr>
          <a:xfrm>
            <a:off x="210785" y="1268730"/>
            <a:ext cx="7920693" cy="193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Locally Weighted Linear Regression, Naïve Bayes,</a:t>
            </a:r>
            <a:endParaRPr sz="2400"/>
          </a:p>
          <a:p>
            <a:pPr lvl="0">
              <a:defRPr sz="1800"/>
            </a:pPr>
            <a:r>
              <a:rPr sz="2400"/>
              <a:t>Gaussian Discriminative Analysis, k-Means,</a:t>
            </a:r>
            <a:endParaRPr sz="2400"/>
          </a:p>
          <a:p>
            <a:pPr lvl="0">
              <a:defRPr sz="1800"/>
            </a:pPr>
            <a:r>
              <a:rPr sz="2400"/>
              <a:t>Neural Networks,</a:t>
            </a:r>
            <a:endParaRPr sz="2400"/>
          </a:p>
          <a:p>
            <a:pPr lvl="0">
              <a:defRPr sz="1800"/>
            </a:pPr>
            <a:r>
              <a:rPr sz="2400"/>
              <a:t>Principal Component Analysis, Independent Component Analysis, Expectation Maximization, Support Vector Machines</a:t>
            </a:r>
          </a:p>
        </p:txBody>
      </p:sp>
      <p:sp>
        <p:nvSpPr>
          <p:cNvPr id="199" name="Shape 199"/>
          <p:cNvSpPr/>
          <p:nvPr/>
        </p:nvSpPr>
        <p:spPr>
          <a:xfrm>
            <a:off x="51216" y="3503929"/>
            <a:ext cx="8239831" cy="230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In some cases, iteration is required. Each iterative step involves a map-reduce sequence</a:t>
            </a:r>
            <a:endParaRPr sz="2400"/>
          </a:p>
          <a:p>
            <a:pPr lvl="0">
              <a:defRPr sz="1800"/>
            </a:pPr>
            <a:endParaRPr sz="2400"/>
          </a:p>
          <a:p>
            <a:pPr lvl="0">
              <a:defRPr sz="1800"/>
            </a:pPr>
            <a:r>
              <a:rPr sz="2400"/>
              <a:t>Other machine learning algorithms can be arranged for map reduce – but not in Statistical Query Model form (e.g. canopy clustering or binary decision trees)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Statistical Query Model</a:t>
            </a:r>
          </a:p>
        </p:txBody>
      </p:sp>
      <p:sp>
        <p:nvSpPr>
          <p:cNvPr id="202" name="Shape 20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03" name="Shape 20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204" name="Shape 204"/>
          <p:cNvSpPr/>
          <p:nvPr/>
        </p:nvSpPr>
        <p:spPr>
          <a:xfrm>
            <a:off x="244693" y="982955"/>
            <a:ext cx="8959414" cy="1386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2400"/>
              <a:t>Mappers compute partial sums of the form ∑(􏰀􏰁􏰀􏰁</a:t>
            </a:r>
            <a:r>
              <a:rPr sz="3100"/>
              <a:t>x</a:t>
            </a:r>
            <a:r>
              <a:rPr i="1" sz="2400"/>
              <a:t>i</a:t>
            </a:r>
            <a:r>
              <a:rPr sz="3100"/>
              <a:t>x</a:t>
            </a:r>
            <a:r>
              <a:rPr sz="2400"/>
              <a:t>iT) and ∑</a:t>
            </a:r>
            <a:r>
              <a:rPr sz="3500"/>
              <a:t>x</a:t>
            </a:r>
            <a:r>
              <a:rPr i="1" sz="2100"/>
              <a:t>i</a:t>
            </a:r>
            <a:r>
              <a:rPr sz="3300"/>
              <a:t>y</a:t>
            </a:r>
            <a:r>
              <a:rPr i="1" sz="2200"/>
              <a:t>i</a:t>
            </a:r>
            <a:endParaRPr sz="2400"/>
          </a:p>
          <a:p>
            <a:pPr lvl="0">
              <a:defRPr sz="1800"/>
            </a:pPr>
            <a:r>
              <a:rPr sz="2400"/>
              <a:t>Reducer aggregates the partial sums into totals and completes the calculation Θ* = A</a:t>
            </a:r>
            <a:r>
              <a:rPr sz="1300"/>
              <a:t>-1</a:t>
            </a:r>
            <a:r>
              <a:rPr sz="2400"/>
              <a:t> b􏰀􏰁 􏰃􏰁</a:t>
            </a:r>
          </a:p>
        </p:txBody>
      </p:sp>
      <p:sp>
        <p:nvSpPr>
          <p:cNvPr id="205" name="Shape 205"/>
          <p:cNvSpPr/>
          <p:nvPr/>
        </p:nvSpPr>
        <p:spPr>
          <a:xfrm>
            <a:off x="647700" y="3162300"/>
            <a:ext cx="2172891" cy="955120"/>
          </a:xfrm>
          <a:prstGeom prst="rect">
            <a:avLst/>
          </a:prstGeom>
          <a:solidFill>
            <a:srgbClr val="FFFFFF"/>
          </a:solidFill>
          <a:ln w="25400">
            <a:solidFill>
              <a:srgbClr val="4F81BD"/>
            </a:solidFill>
          </a:ln>
        </p:spPr>
        <p:txBody>
          <a:bodyPr lIns="0" tIns="0" rIns="0" bIns="0"/>
          <a:lstStyle/>
          <a:p>
            <a:pPr lvl="0"/>
          </a:p>
        </p:txBody>
      </p:sp>
      <p:sp>
        <p:nvSpPr>
          <p:cNvPr id="206" name="Shape 206"/>
          <p:cNvSpPr/>
          <p:nvPr/>
        </p:nvSpPr>
        <p:spPr>
          <a:xfrm>
            <a:off x="3200400" y="3184525"/>
            <a:ext cx="2446487" cy="869963"/>
          </a:xfrm>
          <a:prstGeom prst="rect">
            <a:avLst/>
          </a:prstGeom>
          <a:solidFill>
            <a:srgbClr val="FFFFFF"/>
          </a:solidFill>
          <a:ln w="25400">
            <a:solidFill>
              <a:srgbClr val="4F81BD"/>
            </a:solidFill>
          </a:ln>
        </p:spPr>
        <p:txBody>
          <a:bodyPr lIns="0" tIns="0" rIns="0" bIns="0"/>
          <a:lstStyle/>
          <a:p>
            <a:pPr lvl="0"/>
          </a:p>
        </p:txBody>
      </p:sp>
      <p:sp>
        <p:nvSpPr>
          <p:cNvPr id="207" name="Shape 207"/>
          <p:cNvSpPr/>
          <p:nvPr/>
        </p:nvSpPr>
        <p:spPr>
          <a:xfrm>
            <a:off x="6299200" y="3187700"/>
            <a:ext cx="2336800" cy="863613"/>
          </a:xfrm>
          <a:prstGeom prst="rect">
            <a:avLst/>
          </a:prstGeom>
          <a:solidFill>
            <a:srgbClr val="FFFFFF"/>
          </a:solidFill>
          <a:ln w="25400">
            <a:solidFill>
              <a:srgbClr val="4F81BD"/>
            </a:solidFill>
          </a:ln>
        </p:spPr>
        <p:txBody>
          <a:bodyPr lIns="0" tIns="0" rIns="0" bIns="0"/>
          <a:lstStyle/>
          <a:p>
            <a:pPr lvl="0"/>
          </a:p>
        </p:txBody>
      </p:sp>
      <p:sp>
        <p:nvSpPr>
          <p:cNvPr id="208" name="Shape 208"/>
          <p:cNvSpPr/>
          <p:nvPr/>
        </p:nvSpPr>
        <p:spPr>
          <a:xfrm>
            <a:off x="2404764" y="5742939"/>
            <a:ext cx="3687434" cy="955121"/>
          </a:xfrm>
          <a:prstGeom prst="rect">
            <a:avLst/>
          </a:prstGeom>
          <a:solidFill>
            <a:srgbClr val="FFFFFF"/>
          </a:solidFill>
          <a:ln w="25400">
            <a:solidFill>
              <a:srgbClr val="4F81BD"/>
            </a:solidFill>
          </a:ln>
        </p:spPr>
        <p:txBody>
          <a:bodyPr lIns="0" tIns="0" rIns="0" bIns="0"/>
          <a:lstStyle/>
          <a:p>
            <a:pPr lvl="0"/>
          </a:p>
        </p:txBody>
      </p:sp>
      <p:sp>
        <p:nvSpPr>
          <p:cNvPr id="209" name="Shape 209"/>
          <p:cNvSpPr/>
          <p:nvPr/>
        </p:nvSpPr>
        <p:spPr>
          <a:xfrm>
            <a:off x="674087" y="3681729"/>
            <a:ext cx="1712985" cy="459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Sum</a:t>
            </a:r>
            <a:r>
              <a:rPr sz="1300"/>
              <a:t>xx</a:t>
            </a:r>
            <a:r>
              <a:rPr sz="2400"/>
              <a:t>,, Sum</a:t>
            </a:r>
            <a:r>
              <a:rPr sz="1400"/>
              <a:t>xy</a:t>
            </a:r>
          </a:p>
        </p:txBody>
      </p:sp>
      <p:sp>
        <p:nvSpPr>
          <p:cNvPr id="210" name="Shape 210"/>
          <p:cNvSpPr/>
          <p:nvPr/>
        </p:nvSpPr>
        <p:spPr>
          <a:xfrm>
            <a:off x="6568382" y="3608106"/>
            <a:ext cx="1634528" cy="459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Sum</a:t>
            </a:r>
            <a:r>
              <a:rPr sz="1700"/>
              <a:t>xx</a:t>
            </a:r>
            <a:r>
              <a:rPr sz="2400"/>
              <a:t>,Sum</a:t>
            </a:r>
            <a:r>
              <a:rPr sz="1600"/>
              <a:t>xy</a:t>
            </a:r>
          </a:p>
        </p:txBody>
      </p:sp>
      <p:sp>
        <p:nvSpPr>
          <p:cNvPr id="211" name="Shape 211"/>
          <p:cNvSpPr/>
          <p:nvPr/>
        </p:nvSpPr>
        <p:spPr>
          <a:xfrm>
            <a:off x="672806" y="3149600"/>
            <a:ext cx="2198291" cy="5486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1500"/>
              <a:t>CPU 1 – mapper</a:t>
            </a:r>
            <a:endParaRPr sz="1500"/>
          </a:p>
          <a:p>
            <a:pPr lvl="0">
              <a:defRPr sz="1800"/>
            </a:pPr>
            <a:r>
              <a:rPr sz="1500"/>
              <a:t>Sum xix,T &amp; xiyi for xi ε d1</a:t>
            </a:r>
          </a:p>
        </p:txBody>
      </p:sp>
      <p:sp>
        <p:nvSpPr>
          <p:cNvPr id="212" name="Shape 212"/>
          <p:cNvSpPr/>
          <p:nvPr/>
        </p:nvSpPr>
        <p:spPr>
          <a:xfrm>
            <a:off x="3365206" y="3222880"/>
            <a:ext cx="2198291"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1500"/>
              <a:t>CPU 2 - mapper</a:t>
            </a:r>
            <a:endParaRPr sz="1500"/>
          </a:p>
          <a:p>
            <a:pPr lvl="0">
              <a:defRPr sz="1800"/>
            </a:pPr>
            <a:r>
              <a:rPr sz="1500"/>
              <a:t>Sum xix,T &amp; xiyi for xi ε d2</a:t>
            </a:r>
          </a:p>
        </p:txBody>
      </p:sp>
      <p:sp>
        <p:nvSpPr>
          <p:cNvPr id="213" name="Shape 213"/>
          <p:cNvSpPr/>
          <p:nvPr/>
        </p:nvSpPr>
        <p:spPr>
          <a:xfrm>
            <a:off x="6425906" y="3154679"/>
            <a:ext cx="2198879"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1500"/>
              <a:t>CPU - mapper</a:t>
            </a:r>
            <a:endParaRPr sz="1500"/>
          </a:p>
          <a:p>
            <a:pPr lvl="0">
              <a:defRPr sz="1800"/>
            </a:pPr>
            <a:r>
              <a:rPr sz="1500"/>
              <a:t>Sum xix,T &amp; xiyi for xi ε dn</a:t>
            </a:r>
          </a:p>
        </p:txBody>
      </p:sp>
      <p:sp>
        <p:nvSpPr>
          <p:cNvPr id="214" name="Shape 214"/>
          <p:cNvSpPr/>
          <p:nvPr/>
        </p:nvSpPr>
        <p:spPr>
          <a:xfrm>
            <a:off x="2463968" y="5815329"/>
            <a:ext cx="3919350" cy="1005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1500"/>
              <a:t>Reducer</a:t>
            </a:r>
            <a:endParaRPr sz="1500"/>
          </a:p>
          <a:p>
            <a:pPr lvl="0">
              <a:defRPr sz="1800"/>
            </a:pPr>
            <a:r>
              <a:rPr sz="1500"/>
              <a:t>Aggregate mapper outputs</a:t>
            </a:r>
            <a:endParaRPr sz="1500"/>
          </a:p>
          <a:p>
            <a:pPr lvl="0">
              <a:defRPr sz="1800"/>
            </a:pPr>
            <a:r>
              <a:rPr sz="1500"/>
              <a:t>A = ∑Sumxx, b = ∑Sumxy Calculate: Θ* = A-1 b</a:t>
            </a:r>
            <a:endParaRPr sz="1500"/>
          </a:p>
        </p:txBody>
      </p:sp>
      <p:sp>
        <p:nvSpPr>
          <p:cNvPr id="215" name="Shape 215"/>
          <p:cNvSpPr/>
          <p:nvPr/>
        </p:nvSpPr>
        <p:spPr>
          <a:xfrm>
            <a:off x="4318000" y="4089399"/>
            <a:ext cx="1" cy="1618628"/>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216" name="Shape 216"/>
          <p:cNvSpPr/>
          <p:nvPr/>
        </p:nvSpPr>
        <p:spPr>
          <a:xfrm>
            <a:off x="1463889" y="4125985"/>
            <a:ext cx="1625547" cy="1625548"/>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217" name="Shape 217"/>
          <p:cNvSpPr/>
          <p:nvPr/>
        </p:nvSpPr>
        <p:spPr>
          <a:xfrm flipH="1">
            <a:off x="5687428" y="4096991"/>
            <a:ext cx="1891317" cy="1618401"/>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218" name="Shape 218"/>
          <p:cNvSpPr/>
          <p:nvPr/>
        </p:nvSpPr>
        <p:spPr>
          <a:xfrm>
            <a:off x="3328387" y="3681729"/>
            <a:ext cx="1790983" cy="459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Sum</a:t>
            </a:r>
            <a:r>
              <a:rPr sz="1600"/>
              <a:t>xx</a:t>
            </a:r>
            <a:r>
              <a:rPr sz="2400"/>
              <a:t>,, Sum</a:t>
            </a:r>
            <a:r>
              <a:t>xy</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idx="4294967295"/>
          </p:nvPr>
        </p:nvSpPr>
        <p:spPr>
          <a:xfrm>
            <a:off x="152399" y="25400"/>
            <a:ext cx="9144002" cy="1066800"/>
          </a:xfrm>
          <a:prstGeom prst="rect">
            <a:avLst/>
          </a:prstGeom>
        </p:spPr>
        <p:txBody>
          <a:bodyPr lIns="0" tIns="0" rIns="0" bIns="0">
            <a:normAutofit fontScale="100000" lnSpcReduction="0"/>
          </a:bodyPr>
          <a:lstStyle>
            <a:lvl1pPr defTabSz="457200">
              <a:lnSpc>
                <a:spcPct val="100000"/>
              </a:lnSpc>
              <a:spcBef>
                <a:spcPts val="1200"/>
              </a:spcBef>
              <a:defRPr b="1" sz="1600">
                <a:solidFill>
                  <a:srgbClr val="000000"/>
                </a:solidFill>
                <a:latin typeface="Times"/>
                <a:ea typeface="Times"/>
                <a:cs typeface="Times"/>
                <a:sym typeface="Times"/>
              </a:defRPr>
            </a:lvl1pPr>
          </a:lstStyle>
          <a:p>
            <a:pPr lvl="0">
              <a:defRPr b="0" sz="1800"/>
            </a:pPr>
            <a:r>
              <a:rPr b="1" sz="1600"/>
              <a:t>Statistical Query and Summation Form </a:t>
            </a:r>
            <a:endParaRPr sz="1200"/>
          </a:p>
        </p:txBody>
      </p:sp>
      <p:sp>
        <p:nvSpPr>
          <p:cNvPr id="221" name="Shape 221"/>
          <p:cNvSpPr/>
          <p:nvPr>
            <p:ph type="body" idx="4294967295"/>
          </p:nvPr>
        </p:nvSpPr>
        <p:spPr>
          <a:xfrm>
            <a:off x="381000" y="1219200"/>
            <a:ext cx="77724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buFont typeface="Wingdings"/>
              <a:buChar char="➢"/>
              <a:defRPr sz="1800"/>
            </a:pPr>
            <a:r>
              <a:rPr sz="3200"/>
              <a:t>Isolated Cores</a:t>
            </a:r>
            <a:r>
              <a:rPr sz="3200">
                <a:latin typeface="Times New Roman"/>
                <a:ea typeface="Times New Roman"/>
                <a:cs typeface="Times New Roman"/>
                <a:sym typeface="Times New Roman"/>
              </a:rPr>
              <a:t>.</a:t>
            </a:r>
            <a:r>
              <a:rPr sz="3200"/>
              <a:t> </a:t>
            </a:r>
            <a:r>
              <a:rPr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There is little communication between cores.</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 multicore mostly benefits concurrent applications</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the data is subdivided and stays local to the cores</a:t>
            </a:r>
            <a:endParaRPr sz="2000">
              <a:latin typeface="Times New Roman"/>
              <a:ea typeface="Times New Roman"/>
              <a:cs typeface="Times New Roman"/>
              <a:sym typeface="Times New Roman"/>
            </a:endParaRPr>
          </a:p>
          <a:p>
            <a:pPr lvl="1" marL="742950" indent="-285750">
              <a:lnSpc>
                <a:spcPct val="80000"/>
              </a:lnSpc>
              <a:spcBef>
                <a:spcPts val="400"/>
              </a:spcBef>
              <a:buFont typeface="Wingdings"/>
              <a:buChar char="➢"/>
              <a:defRPr sz="1800"/>
            </a:pPr>
            <a:endParaRPr sz="2000">
              <a:latin typeface="Times New Roman"/>
              <a:ea typeface="Times New Roman"/>
              <a:cs typeface="Times New Roman"/>
              <a:sym typeface="Times New Roman"/>
            </a:endParaRPr>
          </a:p>
          <a:p>
            <a:pPr lvl="0" marL="204107" indent="-204107">
              <a:lnSpc>
                <a:spcPct val="80000"/>
              </a:lnSpc>
              <a:spcBef>
                <a:spcPts val="400"/>
              </a:spcBef>
              <a:buFont typeface="Wingdings"/>
              <a:buChar char="➢"/>
              <a:defRPr sz="1800"/>
            </a:pPr>
            <a:r>
              <a:rPr sz="2000">
                <a:latin typeface="Times New Roman"/>
                <a:ea typeface="Times New Roman"/>
                <a:cs typeface="Times New Roman"/>
                <a:sym typeface="Times New Roman"/>
              </a:rPr>
              <a:t>Kearns’ Statistical Query Model </a:t>
            </a:r>
            <a:endParaRPr sz="2000">
              <a:latin typeface="Times New Roman"/>
              <a:ea typeface="Times New Roman"/>
              <a:cs typeface="Times New Roman"/>
              <a:sym typeface="Times New Roman"/>
            </a:endParaRPr>
          </a:p>
          <a:p>
            <a:pPr lvl="1" marL="742950" indent="-285750">
              <a:lnSpc>
                <a:spcPct val="80000"/>
              </a:lnSpc>
              <a:spcBef>
                <a:spcPts val="400"/>
              </a:spcBef>
              <a:buFont typeface="Wingdings"/>
              <a:buChar char="➢"/>
              <a:defRPr sz="1800"/>
            </a:pPr>
            <a:r>
              <a:rPr sz="2800"/>
              <a:t>Given a function f (x, y) over instances, the statistical query oracle returns an estimate of the expectation of f (x, y) (averaged over the training/test distribution). </a:t>
            </a:r>
            <a:endParaRPr sz="2800"/>
          </a:p>
          <a:p>
            <a:pPr lvl="1" marL="742950" indent="-285750">
              <a:lnSpc>
                <a:spcPct val="80000"/>
              </a:lnSpc>
              <a:spcBef>
                <a:spcPts val="400"/>
              </a:spcBef>
              <a:buFont typeface="Wingdings"/>
              <a:buChar char="➢"/>
              <a:defRPr sz="1800"/>
            </a:pPr>
            <a:r>
              <a:rPr sz="2800"/>
              <a:t>Algorithms that calculate sufficient statistics or gradients fit this model, and since these calculations may be batched, they are expressible as a sum over data points. </a:t>
            </a:r>
          </a:p>
        </p:txBody>
      </p:sp>
      <p:sp>
        <p:nvSpPr>
          <p:cNvPr id="222" name="Shape 22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23" name="Shape 22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defTabSz="457200">
              <a:lnSpc>
                <a:spcPct val="100000"/>
              </a:lnSpc>
              <a:spcBef>
                <a:spcPts val="1200"/>
              </a:spcBef>
              <a:defRPr sz="1800">
                <a:solidFill>
                  <a:srgbClr val="000000"/>
                </a:solidFill>
              </a:defRPr>
            </a:pPr>
            <a:r>
              <a:rPr sz="1300">
                <a:latin typeface="Times"/>
                <a:ea typeface="Times"/>
                <a:cs typeface="Times"/>
                <a:sym typeface="Times"/>
              </a:rPr>
              <a:t>Linear Regression </a:t>
            </a:r>
            <a:endParaRPr sz="1200">
              <a:latin typeface="Times"/>
              <a:ea typeface="Times"/>
              <a:cs typeface="Times"/>
              <a:sym typeface="Times"/>
            </a:endParaRPr>
          </a:p>
          <a:p>
            <a:pPr lvl="0" defTabSz="457200">
              <a:lnSpc>
                <a:spcPct val="100000"/>
              </a:lnSpc>
              <a:spcBef>
                <a:spcPts val="1200"/>
              </a:spcBef>
              <a:defRPr sz="1800">
                <a:solidFill>
                  <a:srgbClr val="000000"/>
                </a:solidFill>
              </a:defRPr>
            </a:pPr>
            <a:r>
              <a:rPr sz="1300">
                <a:latin typeface="Times"/>
                <a:ea typeface="Times"/>
                <a:cs typeface="Times"/>
                <a:sym typeface="Times"/>
              </a:rPr>
              <a:t> </a:t>
            </a:r>
            <a:endParaRPr sz="1200">
              <a:latin typeface="Times"/>
              <a:ea typeface="Times"/>
              <a:cs typeface="Times"/>
              <a:sym typeface="Times"/>
            </a:endParaRPr>
          </a:p>
        </p:txBody>
      </p:sp>
      <p:sp>
        <p:nvSpPr>
          <p:cNvPr id="226" name="Shape 226"/>
          <p:cNvSpPr/>
          <p:nvPr>
            <p:ph type="body" idx="4294967295"/>
          </p:nvPr>
        </p:nvSpPr>
        <p:spPr>
          <a:xfrm>
            <a:off x="381000" y="1219200"/>
            <a:ext cx="77724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84606" indent="-284606" defTabSz="758951">
              <a:lnSpc>
                <a:spcPct val="80000"/>
              </a:lnSpc>
              <a:spcBef>
                <a:spcPts val="600"/>
              </a:spcBef>
              <a:buFont typeface="Wingdings"/>
              <a:buChar char="➢"/>
              <a:defRPr sz="1800"/>
            </a:pPr>
            <a:r>
              <a:rPr sz="2656"/>
              <a:t>Isolated Cores</a:t>
            </a:r>
            <a:r>
              <a:rPr sz="2656">
                <a:latin typeface="Times New Roman"/>
                <a:ea typeface="Times New Roman"/>
                <a:cs typeface="Times New Roman"/>
                <a:sym typeface="Times New Roman"/>
              </a:rPr>
              <a:t>.</a:t>
            </a:r>
            <a:r>
              <a:rPr sz="2656"/>
              <a:t> </a:t>
            </a:r>
            <a:r>
              <a:rPr sz="1660">
                <a:latin typeface="Times New Roman"/>
                <a:ea typeface="Times New Roman"/>
                <a:cs typeface="Times New Roman"/>
                <a:sym typeface="Times New Roman"/>
              </a:rPr>
              <a:t> </a:t>
            </a:r>
            <a:endParaRPr sz="1660">
              <a:latin typeface="Times New Roman"/>
              <a:ea typeface="Times New Roman"/>
              <a:cs typeface="Times New Roman"/>
              <a:sym typeface="Times New Roman"/>
            </a:endParaRPr>
          </a:p>
          <a:p>
            <a:pPr lvl="1" marL="616648" indent="-237172" defTabSz="758951">
              <a:lnSpc>
                <a:spcPct val="80000"/>
              </a:lnSpc>
              <a:spcBef>
                <a:spcPts val="300"/>
              </a:spcBef>
              <a:buFont typeface="Wingdings"/>
              <a:buChar char="➢"/>
              <a:defRPr sz="1800"/>
            </a:pPr>
            <a:r>
              <a:rPr sz="2324"/>
              <a:t>y = θ</a:t>
            </a:r>
            <a:r>
              <a:rPr baseline="66934" sz="747"/>
              <a:t>T </a:t>
            </a:r>
            <a:r>
              <a:rPr sz="2324"/>
              <a:t>x by solving: θ</a:t>
            </a:r>
            <a:r>
              <a:rPr baseline="66934" sz="747">
                <a:latin typeface="Cambria"/>
                <a:ea typeface="Cambria"/>
                <a:cs typeface="Cambria"/>
                <a:sym typeface="Cambria"/>
              </a:rPr>
              <a:t>∗</a:t>
            </a:r>
            <a:r>
              <a:rPr baseline="66934" sz="747"/>
              <a:t> </a:t>
            </a:r>
            <a:r>
              <a:rPr sz="2324"/>
              <a:t>= min</a:t>
            </a:r>
            <a:r>
              <a:rPr baseline="-40160" sz="747"/>
              <a:t>θ </a:t>
            </a:r>
            <a:r>
              <a:rPr baseline="87014" sz="747"/>
              <a:t>m</a:t>
            </a:r>
            <a:r>
              <a:rPr baseline="-53547" sz="747"/>
              <a:t>i=1</a:t>
            </a:r>
            <a:r>
              <a:rPr sz="2324"/>
              <a:t>(θ</a:t>
            </a:r>
            <a:r>
              <a:rPr baseline="66934" sz="747"/>
              <a:t>T </a:t>
            </a:r>
            <a:r>
              <a:rPr sz="2324"/>
              <a:t>x</a:t>
            </a:r>
            <a:r>
              <a:rPr baseline="-40160" sz="747"/>
              <a:t>i </a:t>
            </a:r>
            <a:r>
              <a:rPr sz="2324"/>
              <a:t>− y</a:t>
            </a:r>
            <a:r>
              <a:rPr baseline="-40160" sz="747"/>
              <a:t>i</a:t>
            </a:r>
            <a:r>
              <a:rPr sz="2324"/>
              <a:t>)</a:t>
            </a:r>
            <a:r>
              <a:rPr baseline="66934" sz="747"/>
              <a:t>2 </a:t>
            </a:r>
            <a:r>
              <a:rPr sz="2324"/>
              <a:t>The parameter θ is typically solved for by </a:t>
            </a:r>
            <a:endParaRPr sz="996"/>
          </a:p>
          <a:p>
            <a:pPr lvl="1" marL="616648" indent="-237172" defTabSz="758951">
              <a:lnSpc>
                <a:spcPct val="80000"/>
              </a:lnSpc>
              <a:spcBef>
                <a:spcPts val="300"/>
              </a:spcBef>
              <a:buFont typeface="Wingdings"/>
              <a:buChar char="➢"/>
              <a:defRPr sz="1800"/>
            </a:pPr>
            <a:r>
              <a:rPr sz="2324"/>
              <a:t>Defining the design matrix X </a:t>
            </a:r>
            <a:r>
              <a:rPr sz="2324">
                <a:latin typeface="Kaiti SC Black"/>
                <a:ea typeface="Kaiti SC Black"/>
                <a:cs typeface="Kaiti SC Black"/>
                <a:sym typeface="Kaiti SC Black"/>
              </a:rPr>
              <a:t>∈</a:t>
            </a:r>
            <a:r>
              <a:rPr sz="2324"/>
              <a:t> R</a:t>
            </a:r>
            <a:r>
              <a:rPr baseline="66934" sz="747"/>
              <a:t>m×n </a:t>
            </a:r>
            <a:r>
              <a:rPr sz="2324"/>
              <a:t>to be a matrix whose rows contain the training instances x</a:t>
            </a:r>
            <a:r>
              <a:rPr baseline="-20080" sz="747"/>
              <a:t>1</a:t>
            </a:r>
            <a:r>
              <a:rPr sz="2324"/>
              <a:t>, . . . , x</a:t>
            </a:r>
            <a:r>
              <a:rPr baseline="-20080" sz="747"/>
              <a:t>m</a:t>
            </a:r>
            <a:r>
              <a:rPr sz="2324"/>
              <a:t>, letting </a:t>
            </a:r>
            <a:r>
              <a:rPr sz="2324">
                <a:latin typeface="Cambria Math"/>
                <a:ea typeface="Cambria Math"/>
                <a:cs typeface="Cambria Math"/>
                <a:sym typeface="Cambria Math"/>
              </a:rPr>
              <a:t>⃗</a:t>
            </a:r>
            <a:r>
              <a:rPr sz="2324"/>
              <a:t>y = [y</a:t>
            </a:r>
            <a:r>
              <a:rPr baseline="-20080" sz="747"/>
              <a:t>1</a:t>
            </a:r>
            <a:r>
              <a:rPr sz="2324"/>
              <a:t>, . . . , y</a:t>
            </a:r>
            <a:r>
              <a:rPr baseline="-20080" sz="747"/>
              <a:t>m</a:t>
            </a:r>
            <a:r>
              <a:rPr sz="2324"/>
              <a:t>]</a:t>
            </a:r>
            <a:r>
              <a:rPr baseline="66934" sz="747"/>
              <a:t>m </a:t>
            </a:r>
            <a:r>
              <a:rPr sz="2324"/>
              <a:t>be the vector of target labels, and solving the normal equations to obtain θ</a:t>
            </a:r>
            <a:r>
              <a:rPr baseline="66934" sz="747">
                <a:latin typeface="Cambria"/>
                <a:ea typeface="Cambria"/>
                <a:cs typeface="Cambria"/>
                <a:sym typeface="Cambria"/>
              </a:rPr>
              <a:t>∗</a:t>
            </a:r>
            <a:r>
              <a:rPr baseline="66934" sz="747"/>
              <a:t> </a:t>
            </a:r>
            <a:r>
              <a:rPr sz="2324"/>
              <a:t>= (X</a:t>
            </a:r>
            <a:r>
              <a:rPr baseline="66934" sz="747"/>
              <a:t>T </a:t>
            </a:r>
            <a:r>
              <a:rPr sz="2324"/>
              <a:t>X)</a:t>
            </a:r>
            <a:r>
              <a:rPr baseline="66934" sz="747"/>
              <a:t>−1</a:t>
            </a:r>
            <a:r>
              <a:rPr sz="2324"/>
              <a:t>X</a:t>
            </a:r>
            <a:r>
              <a:rPr baseline="66934" sz="747"/>
              <a:t>T </a:t>
            </a:r>
            <a:r>
              <a:rPr sz="2324">
                <a:latin typeface="Cambria Math"/>
                <a:ea typeface="Cambria Math"/>
                <a:cs typeface="Cambria Math"/>
                <a:sym typeface="Cambria Math"/>
              </a:rPr>
              <a:t>⃗</a:t>
            </a:r>
            <a:r>
              <a:rPr sz="2324"/>
              <a:t>y. </a:t>
            </a:r>
            <a:endParaRPr sz="996"/>
          </a:p>
          <a:p>
            <a:pPr lvl="1" marL="616648" indent="-237172" defTabSz="758951">
              <a:lnSpc>
                <a:spcPct val="80000"/>
              </a:lnSpc>
              <a:spcBef>
                <a:spcPts val="300"/>
              </a:spcBef>
              <a:buFont typeface="Wingdings"/>
              <a:buChar char="➢"/>
              <a:defRPr sz="1800"/>
            </a:pPr>
            <a:r>
              <a:rPr sz="2324"/>
              <a:t>To put this computation into summation form, we reformulate it into a two phase algorithm where we first compute sufficient statistics by summing over the data, and then aggregate those statistics and solve to get θ</a:t>
            </a:r>
            <a:r>
              <a:rPr baseline="66934" sz="747">
                <a:latin typeface="Cambria"/>
                <a:ea typeface="Cambria"/>
                <a:cs typeface="Cambria"/>
                <a:sym typeface="Cambria"/>
              </a:rPr>
              <a:t>∗</a:t>
            </a:r>
            <a:r>
              <a:rPr baseline="66934" sz="747"/>
              <a:t> </a:t>
            </a:r>
            <a:r>
              <a:rPr sz="2324"/>
              <a:t>= A</a:t>
            </a:r>
            <a:r>
              <a:rPr baseline="66934" sz="747"/>
              <a:t>−1</a:t>
            </a:r>
            <a:r>
              <a:rPr sz="2324"/>
              <a:t>b. Concretely, we compute A = X</a:t>
            </a:r>
            <a:r>
              <a:rPr baseline="66934" sz="747"/>
              <a:t>T </a:t>
            </a:r>
            <a:r>
              <a:rPr sz="2324"/>
              <a:t>X and b = X</a:t>
            </a:r>
            <a:r>
              <a:rPr baseline="66934" sz="747"/>
              <a:t>T </a:t>
            </a:r>
            <a:r>
              <a:rPr sz="2324">
                <a:latin typeface="Cambria Math"/>
                <a:ea typeface="Cambria Math"/>
                <a:cs typeface="Cambria Math"/>
                <a:sym typeface="Cambria Math"/>
              </a:rPr>
              <a:t>⃗</a:t>
            </a:r>
            <a:r>
              <a:rPr sz="2324"/>
              <a:t>y as follows: A = </a:t>
            </a:r>
            <a:r>
              <a:rPr baseline="38726" sz="2324"/>
              <a:t>􏰃</a:t>
            </a:r>
            <a:r>
              <a:rPr baseline="87014" sz="747"/>
              <a:t>m</a:t>
            </a:r>
            <a:r>
              <a:rPr baseline="-53547" sz="747"/>
              <a:t>i=1 </a:t>
            </a:r>
            <a:r>
              <a:rPr sz="2324"/>
              <a:t>(x</a:t>
            </a:r>
            <a:r>
              <a:rPr baseline="-20080" sz="747"/>
              <a:t>i </a:t>
            </a:r>
            <a:r>
              <a:rPr sz="2324"/>
              <a:t>x</a:t>
            </a:r>
            <a:r>
              <a:rPr baseline="66934" sz="747"/>
              <a:t>T</a:t>
            </a:r>
            <a:r>
              <a:rPr baseline="-53547" sz="747"/>
              <a:t>i </a:t>
            </a:r>
            <a:r>
              <a:rPr sz="2324"/>
              <a:t>) and b = </a:t>
            </a:r>
            <a:r>
              <a:rPr baseline="38726" sz="2324"/>
              <a:t>􏰃</a:t>
            </a:r>
            <a:r>
              <a:rPr baseline="87014" sz="747"/>
              <a:t>m</a:t>
            </a:r>
            <a:r>
              <a:rPr baseline="-53547" sz="747"/>
              <a:t>i=1 </a:t>
            </a:r>
            <a:r>
              <a:rPr sz="2324"/>
              <a:t>(x</a:t>
            </a:r>
            <a:r>
              <a:rPr baseline="-20080" sz="747"/>
              <a:t>i </a:t>
            </a:r>
            <a:r>
              <a:rPr sz="2324"/>
              <a:t>y</a:t>
            </a:r>
            <a:r>
              <a:rPr baseline="-20080" sz="747"/>
              <a:t>i </a:t>
            </a:r>
            <a:r>
              <a:rPr sz="2324"/>
              <a:t>). The computation of A and b can now be divided into equal size pieces and distributed among the cores. We next discuss an architecture that lends itself to the summation form: Map-reduce. </a:t>
            </a:r>
            <a:endParaRPr sz="996"/>
          </a:p>
        </p:txBody>
      </p:sp>
      <p:sp>
        <p:nvSpPr>
          <p:cNvPr id="227" name="Shape 22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28" name="Shape 22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758951">
              <a:lnSpc>
                <a:spcPts val="2400"/>
              </a:lnSpc>
              <a:defRPr sz="1800">
                <a:solidFill>
                  <a:srgbClr val="000000"/>
                </a:solidFill>
              </a:defRPr>
            </a:pPr>
            <a:r>
              <a:rPr sz="2988">
                <a:solidFill>
                  <a:srgbClr val="FFFFFF"/>
                </a:solidFill>
              </a:rPr>
              <a:t>More Map Reduce Detail</a:t>
            </a:r>
            <a:endParaRPr sz="996">
              <a:solidFill>
                <a:srgbClr val="FFFFFF"/>
              </a:solidFill>
            </a:endParaRPr>
          </a:p>
          <a:p>
            <a:pPr lvl="0" defTabSz="379475">
              <a:lnSpc>
                <a:spcPct val="100000"/>
              </a:lnSpc>
              <a:spcBef>
                <a:spcPts val="900"/>
              </a:spcBef>
              <a:defRPr sz="1800">
                <a:solidFill>
                  <a:srgbClr val="000000"/>
                </a:solidFill>
              </a:defRPr>
            </a:pPr>
            <a:r>
              <a:rPr sz="1079">
                <a:latin typeface="Times"/>
                <a:ea typeface="Times"/>
                <a:cs typeface="Times"/>
                <a:sym typeface="Times"/>
              </a:rPr>
              <a:t> </a:t>
            </a:r>
            <a:endParaRPr sz="996">
              <a:latin typeface="Times"/>
              <a:ea typeface="Times"/>
              <a:cs typeface="Times"/>
              <a:sym typeface="Times"/>
            </a:endParaRPr>
          </a:p>
        </p:txBody>
      </p:sp>
      <p:sp>
        <p:nvSpPr>
          <p:cNvPr id="231" name="Shape 23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32" name="Shape 23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233" name="Shape 233"/>
          <p:cNvSpPr/>
          <p:nvPr/>
        </p:nvSpPr>
        <p:spPr>
          <a:xfrm>
            <a:off x="102934" y="1143000"/>
            <a:ext cx="8996212" cy="1920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900"/>
              <a:t>Mappers emit a key-value pair &lt;key, value&gt;</a:t>
            </a:r>
            <a:endParaRPr sz="2900"/>
          </a:p>
          <a:p>
            <a:pPr lvl="0">
              <a:defRPr sz="1800"/>
            </a:pPr>
            <a:r>
              <a:rPr sz="2900"/>
              <a:t>controller sorts key-value pairs &lt;key, value&gt; by key Reducer gets pairs grouped by key</a:t>
            </a:r>
            <a:endParaRPr sz="2900"/>
          </a:p>
        </p:txBody>
      </p:sp>
      <p:sp>
        <p:nvSpPr>
          <p:cNvPr id="234" name="Shape 234"/>
          <p:cNvSpPr/>
          <p:nvPr/>
        </p:nvSpPr>
        <p:spPr>
          <a:xfrm>
            <a:off x="164574" y="2957830"/>
            <a:ext cx="8202970" cy="371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3200"/>
              <a:t>Mapper can be a two-step process</a:t>
            </a:r>
            <a:endParaRPr sz="3200"/>
          </a:p>
          <a:p>
            <a:pPr lvl="0">
              <a:defRPr sz="1800"/>
            </a:pPr>
            <a:r>
              <a:rPr sz="3200"/>
              <a:t>Mapper emit each </a:t>
            </a:r>
            <a:r>
              <a:rPr sz="4200"/>
              <a:t>x</a:t>
            </a:r>
            <a:r>
              <a:rPr i="1" sz="2800"/>
              <a:t>i</a:t>
            </a:r>
            <a:r>
              <a:rPr sz="4100"/>
              <a:t>x</a:t>
            </a:r>
            <a:r>
              <a:rPr i="1" sz="2500"/>
              <a:t>i</a:t>
            </a:r>
            <a:r>
              <a:rPr sz="3200"/>
              <a:t>T and </a:t>
            </a:r>
            <a:r>
              <a:rPr sz="4100"/>
              <a:t>x</a:t>
            </a:r>
            <a:r>
              <a:rPr i="1" sz="2800"/>
              <a:t>i</a:t>
            </a:r>
            <a:r>
              <a:rPr sz="3900"/>
              <a:t>y</a:t>
            </a:r>
            <a:r>
              <a:rPr i="1" sz="2700"/>
              <a:t>i</a:t>
            </a:r>
            <a:r>
              <a:rPr sz="3200"/>
              <a:t>, instead of emitting sums of</a:t>
            </a:r>
            <a:endParaRPr sz="3200"/>
          </a:p>
          <a:p>
            <a:pPr lvl="0">
              <a:defRPr sz="1800"/>
            </a:pPr>
            <a:r>
              <a:rPr sz="3200"/>
              <a:t>these quantities</a:t>
            </a:r>
            <a:endParaRPr sz="3200"/>
          </a:p>
          <a:p>
            <a:pPr lvl="0">
              <a:defRPr sz="1800"/>
            </a:pPr>
            <a:r>
              <a:rPr sz="3200"/>
              <a:t>Post processing the mapper output (e.g. forming ∑ ) is a mapper function called "combiner" Reduces network traffic</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Outline of the Presentation</a:t>
            </a:r>
          </a:p>
        </p:txBody>
      </p:sp>
      <p:sp>
        <p:nvSpPr>
          <p:cNvPr id="30" name="Shape 30"/>
          <p:cNvSpPr/>
          <p:nvPr>
            <p:ph type="body" idx="4294967295"/>
          </p:nvPr>
        </p:nvSpPr>
        <p:spPr>
          <a:xfrm>
            <a:off x="381000" y="1219200"/>
            <a:ext cx="8077200" cy="5029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6478" indent="-396478">
              <a:lnSpc>
                <a:spcPct val="90000"/>
              </a:lnSpc>
              <a:spcBef>
                <a:spcPts val="800"/>
              </a:spcBef>
              <a:buChar char="•"/>
              <a:defRPr sz="1800"/>
            </a:pPr>
            <a:r>
              <a:rPr sz="3700">
                <a:latin typeface="Times New Roman"/>
                <a:ea typeface="Times New Roman"/>
                <a:cs typeface="Times New Roman"/>
                <a:sym typeface="Times New Roman"/>
              </a:rPr>
              <a:t>Introduction </a:t>
            </a:r>
            <a:endParaRPr sz="3700">
              <a:latin typeface="Times New Roman"/>
              <a:ea typeface="Times New Roman"/>
              <a:cs typeface="Times New Roman"/>
              <a:sym typeface="Times New Roman"/>
            </a:endParaRPr>
          </a:p>
          <a:p>
            <a:pPr lvl="0" marL="396478" indent="-396478">
              <a:lnSpc>
                <a:spcPct val="90000"/>
              </a:lnSpc>
              <a:spcBef>
                <a:spcPts val="800"/>
              </a:spcBef>
              <a:buChar char="•"/>
              <a:defRPr sz="1800"/>
            </a:pPr>
            <a:r>
              <a:rPr sz="3700">
                <a:latin typeface="Times New Roman"/>
                <a:ea typeface="Times New Roman"/>
                <a:cs typeface="Times New Roman"/>
                <a:sym typeface="Times New Roman"/>
              </a:rPr>
              <a:t>MapReduce Overview</a:t>
            </a:r>
            <a:endParaRPr sz="3700">
              <a:latin typeface="Times New Roman"/>
              <a:ea typeface="Times New Roman"/>
              <a:cs typeface="Times New Roman"/>
              <a:sym typeface="Times New Roman"/>
            </a:endParaRPr>
          </a:p>
          <a:p>
            <a:pPr lvl="0" marL="396478" indent="-396478">
              <a:lnSpc>
                <a:spcPct val="90000"/>
              </a:lnSpc>
              <a:spcBef>
                <a:spcPts val="800"/>
              </a:spcBef>
              <a:buChar char="•"/>
              <a:defRPr sz="1800"/>
            </a:pPr>
            <a:r>
              <a:rPr sz="3700">
                <a:latin typeface="Times New Roman"/>
                <a:ea typeface="Times New Roman"/>
                <a:cs typeface="Times New Roman"/>
                <a:sym typeface="Times New Roman"/>
              </a:rPr>
              <a:t>MapReduce on Muti-Core</a:t>
            </a:r>
            <a:endParaRPr sz="3700">
              <a:latin typeface="Times New Roman"/>
              <a:ea typeface="Times New Roman"/>
              <a:cs typeface="Times New Roman"/>
              <a:sym typeface="Times New Roman"/>
            </a:endParaRPr>
          </a:p>
          <a:p>
            <a:pPr lvl="0" marL="396478" indent="-396478">
              <a:lnSpc>
                <a:spcPct val="90000"/>
              </a:lnSpc>
              <a:spcBef>
                <a:spcPts val="800"/>
              </a:spcBef>
              <a:buChar char="•"/>
              <a:defRPr sz="1800"/>
            </a:pPr>
            <a:r>
              <a:rPr sz="3700">
                <a:latin typeface="Times New Roman"/>
                <a:ea typeface="Times New Roman"/>
                <a:cs typeface="Times New Roman"/>
                <a:sym typeface="Times New Roman"/>
              </a:rPr>
              <a:t>Term Project</a:t>
            </a:r>
            <a:endParaRPr sz="3700">
              <a:latin typeface="Times New Roman"/>
              <a:ea typeface="Times New Roman"/>
              <a:cs typeface="Times New Roman"/>
              <a:sym typeface="Times New Roman"/>
            </a:endParaRPr>
          </a:p>
          <a:p>
            <a:pPr lvl="0" marL="396478" indent="-396478">
              <a:lnSpc>
                <a:spcPct val="90000"/>
              </a:lnSpc>
              <a:spcBef>
                <a:spcPts val="800"/>
              </a:spcBef>
              <a:buChar char="•"/>
              <a:defRPr sz="1800"/>
            </a:pPr>
            <a:r>
              <a:rPr sz="3700">
                <a:latin typeface="Times New Roman"/>
                <a:ea typeface="Times New Roman"/>
                <a:cs typeface="Times New Roman"/>
                <a:sym typeface="Times New Roman"/>
              </a:rPr>
              <a:t>Frequent subgraph Mining Algorithm for MapReduce</a:t>
            </a:r>
            <a:endParaRPr sz="3700">
              <a:latin typeface="Times New Roman"/>
              <a:ea typeface="Times New Roman"/>
              <a:cs typeface="Times New Roman"/>
              <a:sym typeface="Times New Roman"/>
            </a:endParaRPr>
          </a:p>
          <a:p>
            <a:pPr lvl="0" marL="396478" indent="-396478">
              <a:lnSpc>
                <a:spcPct val="90000"/>
              </a:lnSpc>
              <a:spcBef>
                <a:spcPts val="800"/>
              </a:spcBef>
              <a:buChar char="•"/>
              <a:defRPr sz="1800"/>
            </a:pPr>
            <a:r>
              <a:rPr sz="3700">
                <a:latin typeface="Times New Roman"/>
                <a:ea typeface="Times New Roman"/>
                <a:cs typeface="Times New Roman"/>
                <a:sym typeface="Times New Roman"/>
              </a:rPr>
              <a:t>Conclusion </a:t>
            </a:r>
          </a:p>
        </p:txBody>
      </p:sp>
      <p:sp>
        <p:nvSpPr>
          <p:cNvPr id="31" name="Shape 31"/>
          <p:cNvSpPr/>
          <p:nvPr/>
        </p:nvSpPr>
        <p:spPr>
          <a:xfrm rot="5400000">
            <a:off x="6380573" y="33659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2" name="Shape 3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idx="4294967295"/>
          </p:nvPr>
        </p:nvSpPr>
        <p:spPr>
          <a:xfrm>
            <a:off x="-1" y="-19050"/>
            <a:ext cx="9144002" cy="1066800"/>
          </a:xfrm>
          <a:prstGeom prst="rect">
            <a:avLst/>
          </a:prstGeom>
        </p:spPr>
        <p:txBody>
          <a:bodyPr lIns="0" tIns="0" rIns="0" bIns="0">
            <a:normAutofit fontScale="100000" lnSpcReduction="0"/>
          </a:bodyPr>
          <a:lstStyle/>
          <a:p>
            <a:pPr lvl="0" defTabSz="457200">
              <a:lnSpc>
                <a:spcPct val="100000"/>
              </a:lnSpc>
              <a:spcBef>
                <a:spcPts val="1200"/>
              </a:spcBef>
              <a:defRPr sz="1800">
                <a:solidFill>
                  <a:srgbClr val="000000"/>
                </a:solidFill>
              </a:defRPr>
            </a:pPr>
            <a:r>
              <a:rPr sz="1300">
                <a:latin typeface="Times"/>
                <a:ea typeface="Times"/>
                <a:cs typeface="Times"/>
                <a:sym typeface="Times"/>
              </a:rPr>
              <a:t> </a:t>
            </a:r>
            <a:r>
              <a:rPr sz="2800">
                <a:solidFill>
                  <a:srgbClr val="FFFFFF"/>
                </a:solidFill>
                <a:latin typeface="Times"/>
                <a:ea typeface="Times"/>
                <a:cs typeface="Times"/>
                <a:sym typeface="Times"/>
              </a:rPr>
              <a:t>Architecture</a:t>
            </a:r>
            <a:endParaRPr sz="1200">
              <a:latin typeface="Times"/>
              <a:ea typeface="Times"/>
              <a:cs typeface="Times"/>
              <a:sym typeface="Times"/>
            </a:endParaRPr>
          </a:p>
        </p:txBody>
      </p:sp>
      <p:sp>
        <p:nvSpPr>
          <p:cNvPr id="239" name="Shape 23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40" name="Shape 24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241" name="pasted-image.tif"/>
          <p:cNvPicPr/>
          <p:nvPr/>
        </p:nvPicPr>
        <p:blipFill>
          <a:blip r:embed="rId3">
            <a:extLst/>
          </a:blip>
          <a:stretch>
            <a:fillRect/>
          </a:stretch>
        </p:blipFill>
        <p:spPr>
          <a:xfrm>
            <a:off x="95250" y="2009258"/>
            <a:ext cx="8393404" cy="2483884"/>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530351">
              <a:lnSpc>
                <a:spcPts val="1700"/>
              </a:lnSpc>
              <a:defRPr sz="1800">
                <a:solidFill>
                  <a:srgbClr val="000000"/>
                </a:solidFill>
              </a:defRPr>
            </a:pPr>
            <a:r>
              <a:rPr sz="2842">
                <a:solidFill>
                  <a:srgbClr val="FFFFFF"/>
                </a:solidFill>
              </a:rPr>
              <a:t>Canopy Clustering</a:t>
            </a:r>
            <a:endParaRPr sz="2842">
              <a:solidFill>
                <a:srgbClr val="FFFFFF"/>
              </a:solidFill>
            </a:endParaRPr>
          </a:p>
          <a:p>
            <a:pPr lvl="0" defTabSz="530351">
              <a:lnSpc>
                <a:spcPts val="1700"/>
              </a:lnSpc>
              <a:defRPr sz="1800">
                <a:solidFill>
                  <a:srgbClr val="000000"/>
                </a:solidFill>
              </a:defRPr>
            </a:pPr>
            <a:endParaRPr sz="696">
              <a:solidFill>
                <a:srgbClr val="FFFFFF"/>
              </a:solidFill>
            </a:endParaRPr>
          </a:p>
          <a:p>
            <a:pPr lvl="0" defTabSz="265175">
              <a:lnSpc>
                <a:spcPct val="100000"/>
              </a:lnSpc>
              <a:spcBef>
                <a:spcPts val="600"/>
              </a:spcBef>
              <a:defRPr sz="1800">
                <a:solidFill>
                  <a:srgbClr val="000000"/>
                </a:solidFill>
              </a:defRPr>
            </a:pPr>
            <a:r>
              <a:rPr sz="754">
                <a:latin typeface="Times"/>
                <a:ea typeface="Times"/>
                <a:cs typeface="Times"/>
                <a:sym typeface="Times"/>
              </a:rPr>
              <a:t> </a:t>
            </a:r>
            <a:endParaRPr sz="696">
              <a:latin typeface="Times"/>
              <a:ea typeface="Times"/>
              <a:cs typeface="Times"/>
              <a:sym typeface="Times"/>
            </a:endParaRPr>
          </a:p>
        </p:txBody>
      </p:sp>
      <p:sp>
        <p:nvSpPr>
          <p:cNvPr id="246" name="Shape 24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47" name="Shape 24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248" name="Shape 248"/>
          <p:cNvSpPr/>
          <p:nvPr/>
        </p:nvSpPr>
        <p:spPr>
          <a:xfrm>
            <a:off x="96534" y="805180"/>
            <a:ext cx="8446553" cy="524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endParaRPr sz="2400"/>
          </a:p>
          <a:p>
            <a:pPr lvl="0">
              <a:defRPr sz="1800"/>
            </a:pPr>
            <a:r>
              <a:rPr sz="2400"/>
              <a:t>Algorithm:</a:t>
            </a:r>
            <a:endParaRPr sz="2400"/>
          </a:p>
          <a:p>
            <a:pPr lvl="0">
              <a:defRPr sz="1800"/>
            </a:pPr>
            <a:endParaRPr sz="2400"/>
          </a:p>
          <a:p>
            <a:pPr lvl="0">
              <a:defRPr sz="1800"/>
            </a:pPr>
            <a:r>
              <a:rPr sz="2400"/>
              <a:t>Given set of points P and distance measure d(,) Pick two distance thresholds T1 &gt; T2 &gt; 0</a:t>
            </a:r>
            <a:endParaRPr sz="2400"/>
          </a:p>
          <a:p>
            <a:pPr lvl="0">
              <a:defRPr sz="1800"/>
            </a:pPr>
            <a:r>
              <a:rPr sz="2400"/>
              <a:t>Step 1: Find cluster center</a:t>
            </a:r>
            <a:endParaRPr sz="2400"/>
          </a:p>
          <a:p>
            <a:pPr lvl="0">
              <a:defRPr sz="1800"/>
            </a:pPr>
            <a:r>
              <a:rPr sz="2400"/>
              <a:t>Initialize set of centers C=null</a:t>
            </a:r>
            <a:endParaRPr sz="2400"/>
          </a:p>
          <a:p>
            <a:pPr lvl="0">
              <a:defRPr sz="1800"/>
            </a:pPr>
            <a:r>
              <a:rPr sz="2400"/>
              <a:t>Iterate over points pi ε P</a:t>
            </a:r>
            <a:endParaRPr sz="2400"/>
          </a:p>
          <a:p>
            <a:pPr lvl="0">
              <a:defRPr sz="1800"/>
            </a:pPr>
            <a:r>
              <a:rPr sz="2400"/>
              <a:t>If there isn't c ε C s.t. d(c,pi) &lt; T2 Add pi to C</a:t>
            </a:r>
            <a:endParaRPr sz="2400"/>
          </a:p>
          <a:p>
            <a:pPr lvl="0">
              <a:defRPr sz="1800"/>
            </a:pPr>
            <a:r>
              <a:rPr sz="2400"/>
              <a:t>get next pi</a:t>
            </a:r>
            <a:endParaRPr sz="2400"/>
          </a:p>
          <a:p>
            <a:pPr lvl="0">
              <a:defRPr sz="1800"/>
            </a:pPr>
            <a:r>
              <a:rPr sz="2400"/>
              <a:t>Step 2: Assign point to clusters</a:t>
            </a:r>
            <a:endParaRPr sz="2400"/>
          </a:p>
          <a:p>
            <a:pPr lvl="0">
              <a:defRPr sz="1800"/>
            </a:pPr>
            <a:r>
              <a:rPr sz="2400"/>
              <a:t>For pi ε P assign </a:t>
            </a:r>
            <a:endParaRPr sz="2400"/>
          </a:p>
          <a:p>
            <a:pPr lvl="0">
              <a:defRPr sz="1800"/>
            </a:pPr>
            <a:r>
              <a:rPr sz="2400"/>
              <a:t>pi to {c ε C: d(pi ,c)&lt;T1}</a:t>
            </a:r>
            <a:endParaRPr sz="2400"/>
          </a:p>
          <a:p>
            <a:pPr lvl="0">
              <a:defRPr sz="1800"/>
            </a:pPr>
            <a:r>
              <a:rPr sz="2400"/>
              <a:t>(Notice that points generally get assigned to more than one cluster)</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530351">
              <a:lnSpc>
                <a:spcPts val="1700"/>
              </a:lnSpc>
              <a:defRPr sz="1800">
                <a:solidFill>
                  <a:srgbClr val="000000"/>
                </a:solidFill>
              </a:defRPr>
            </a:pPr>
            <a:r>
              <a:rPr sz="2088">
                <a:solidFill>
                  <a:srgbClr val="FFFFFF"/>
                </a:solidFill>
              </a:rPr>
              <a:t>Canopy Clustering</a:t>
            </a:r>
            <a:endParaRPr sz="2088">
              <a:solidFill>
                <a:srgbClr val="FFFFFF"/>
              </a:solidFill>
            </a:endParaRPr>
          </a:p>
          <a:p>
            <a:pPr lvl="0" defTabSz="530351">
              <a:lnSpc>
                <a:spcPts val="1700"/>
              </a:lnSpc>
              <a:defRPr sz="1800">
                <a:solidFill>
                  <a:srgbClr val="000000"/>
                </a:solidFill>
              </a:defRPr>
            </a:pPr>
            <a:endParaRPr sz="696">
              <a:solidFill>
                <a:srgbClr val="FFFFFF"/>
              </a:solidFill>
            </a:endParaRPr>
          </a:p>
          <a:p>
            <a:pPr lvl="0" defTabSz="265175">
              <a:lnSpc>
                <a:spcPct val="100000"/>
              </a:lnSpc>
              <a:spcBef>
                <a:spcPts val="600"/>
              </a:spcBef>
              <a:defRPr sz="1800">
                <a:solidFill>
                  <a:srgbClr val="000000"/>
                </a:solidFill>
              </a:defRPr>
            </a:pPr>
            <a:r>
              <a:rPr sz="754">
                <a:latin typeface="Times"/>
                <a:ea typeface="Times"/>
                <a:cs typeface="Times"/>
                <a:sym typeface="Times"/>
              </a:rPr>
              <a:t> </a:t>
            </a:r>
            <a:endParaRPr sz="696">
              <a:latin typeface="Times"/>
              <a:ea typeface="Times"/>
              <a:cs typeface="Times"/>
              <a:sym typeface="Times"/>
            </a:endParaRPr>
          </a:p>
        </p:txBody>
      </p:sp>
      <p:sp>
        <p:nvSpPr>
          <p:cNvPr id="253" name="Shape 25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54" name="Shape 25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255" name="pasted-image.tif"/>
          <p:cNvPicPr/>
          <p:nvPr/>
        </p:nvPicPr>
        <p:blipFill>
          <a:blip r:embed="rId2">
            <a:extLst/>
          </a:blip>
          <a:stretch>
            <a:fillRect/>
          </a:stretch>
        </p:blipFill>
        <p:spPr>
          <a:xfrm>
            <a:off x="273050" y="971550"/>
            <a:ext cx="8902700" cy="5880100"/>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530351">
              <a:lnSpc>
                <a:spcPts val="1700"/>
              </a:lnSpc>
              <a:defRPr sz="1800">
                <a:solidFill>
                  <a:srgbClr val="000000"/>
                </a:solidFill>
              </a:defRPr>
            </a:pPr>
            <a:r>
              <a:rPr sz="2493">
                <a:solidFill>
                  <a:srgbClr val="FFFFFF"/>
                </a:solidFill>
              </a:rPr>
              <a:t>Canopy Clustering with MapReduce</a:t>
            </a:r>
            <a:endParaRPr sz="2493">
              <a:solidFill>
                <a:srgbClr val="FFFFFF"/>
              </a:solidFill>
            </a:endParaRPr>
          </a:p>
          <a:p>
            <a:pPr lvl="0" defTabSz="530351">
              <a:lnSpc>
                <a:spcPts val="1700"/>
              </a:lnSpc>
              <a:defRPr sz="1800">
                <a:solidFill>
                  <a:srgbClr val="000000"/>
                </a:solidFill>
              </a:defRPr>
            </a:pPr>
            <a:endParaRPr sz="696">
              <a:solidFill>
                <a:srgbClr val="FFFFFF"/>
              </a:solidFill>
            </a:endParaRPr>
          </a:p>
          <a:p>
            <a:pPr lvl="0" defTabSz="265175">
              <a:lnSpc>
                <a:spcPct val="100000"/>
              </a:lnSpc>
              <a:spcBef>
                <a:spcPts val="600"/>
              </a:spcBef>
              <a:defRPr sz="1800">
                <a:solidFill>
                  <a:srgbClr val="000000"/>
                </a:solidFill>
              </a:defRPr>
            </a:pPr>
            <a:r>
              <a:rPr sz="754">
                <a:latin typeface="Times"/>
                <a:ea typeface="Times"/>
                <a:cs typeface="Times"/>
                <a:sym typeface="Times"/>
              </a:rPr>
              <a:t> </a:t>
            </a:r>
            <a:endParaRPr sz="696">
              <a:latin typeface="Times"/>
              <a:ea typeface="Times"/>
              <a:cs typeface="Times"/>
              <a:sym typeface="Times"/>
            </a:endParaRPr>
          </a:p>
        </p:txBody>
      </p:sp>
      <p:sp>
        <p:nvSpPr>
          <p:cNvPr id="258" name="Shape 25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59" name="Shape 25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260" name="Shape 260"/>
          <p:cNvSpPr/>
          <p:nvPr/>
        </p:nvSpPr>
        <p:spPr>
          <a:xfrm>
            <a:off x="108589" y="1173479"/>
            <a:ext cx="8112009"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900"/>
              <a:t>1st Pass – Find centers</a:t>
            </a:r>
            <a:endParaRPr sz="2900"/>
          </a:p>
          <a:p>
            <a:pPr lvl="0">
              <a:defRPr sz="1800"/>
            </a:pPr>
            <a:r>
              <a:rPr sz="2900"/>
              <a:t>Mappers – Run canopy clustering on subset, pass centers to reducer Reducer – Run canopy clustering on centers from mappers.</a:t>
            </a:r>
            <a:endParaRPr sz="2900"/>
          </a:p>
          <a:p>
            <a:pPr lvl="0">
              <a:defRPr sz="1800"/>
            </a:pPr>
            <a:r>
              <a:rPr sz="2900"/>
              <a:t>2nd Pass – Make cluster assignments (if necessary)</a:t>
            </a:r>
            <a:endParaRPr sz="2900"/>
          </a:p>
          <a:p>
            <a:pPr lvl="0">
              <a:defRPr sz="1800"/>
            </a:pPr>
            <a:r>
              <a:rPr sz="2900"/>
              <a:t>Mappers– compare points pi to centers to form </a:t>
            </a:r>
            <a:endParaRPr sz="2900"/>
          </a:p>
          <a:p>
            <a:pPr lvl="0">
              <a:defRPr sz="1800"/>
            </a:pPr>
            <a:r>
              <a:rPr sz="2900"/>
              <a:t>              set ci ={cεC|d(pi ,c)&lt;T1}</a:t>
            </a:r>
            <a:endParaRPr sz="2900"/>
          </a:p>
          <a:p>
            <a:pPr lvl="0">
              <a:defRPr sz="1800"/>
            </a:pPr>
            <a:r>
              <a:rPr sz="2900"/>
              <a:t>              Emit&lt;key,value&gt;=&lt;c,pi &gt;for each c ε ci</a:t>
            </a:r>
            <a:endParaRPr sz="2900"/>
          </a:p>
          <a:p>
            <a:pPr lvl="0">
              <a:defRPr sz="1800"/>
            </a:pPr>
            <a:r>
              <a:rPr sz="2900"/>
              <a:t>Reducer – Since the reducer input is sorted on key value, the reducer input will be a list of all the points assigned to a given center.</a:t>
            </a:r>
            <a:endParaRPr sz="2900"/>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65" name="Shape 26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266" name="Shape 266"/>
          <p:cNvSpPr/>
          <p:nvPr/>
        </p:nvSpPr>
        <p:spPr>
          <a:xfrm>
            <a:off x="5600" y="1541780"/>
            <a:ext cx="9132800" cy="3774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-K-means algorithm seeks to partition a data set into K disjoint sets, such that the sum of the within set variances is minimized.</a:t>
            </a:r>
            <a:endParaRPr sz="2400"/>
          </a:p>
          <a:p>
            <a:pPr lvl="0">
              <a:defRPr sz="1800"/>
            </a:pPr>
            <a:r>
              <a:rPr sz="2400"/>
              <a:t>-Using Euclidean distance, within set variance is the sum of squared distances from the set's centroid</a:t>
            </a:r>
            <a:endParaRPr sz="2400"/>
          </a:p>
          <a:p>
            <a:pPr lvl="0">
              <a:defRPr sz="1800"/>
            </a:pPr>
            <a:r>
              <a:rPr sz="2400"/>
              <a:t>-Lloyd's algorithm for K-means goes as follows:</a:t>
            </a:r>
            <a:endParaRPr sz="2400"/>
          </a:p>
          <a:p>
            <a:pPr lvl="0">
              <a:defRPr sz="1800"/>
            </a:pPr>
            <a:r>
              <a:rPr sz="2400"/>
              <a:t>Initialize:</a:t>
            </a:r>
            <a:endParaRPr sz="2400"/>
          </a:p>
          <a:p>
            <a:pPr lvl="0">
              <a:defRPr sz="1800"/>
            </a:pPr>
            <a:r>
              <a:rPr sz="2400"/>
              <a:t>Pick K starting guesses for centroids (at random)</a:t>
            </a:r>
            <a:endParaRPr sz="2400"/>
          </a:p>
          <a:p>
            <a:pPr lvl="0">
              <a:defRPr sz="1800"/>
            </a:pPr>
            <a:r>
              <a:rPr sz="2400"/>
              <a:t>Iterate:</a:t>
            </a:r>
            <a:endParaRPr sz="2400"/>
          </a:p>
          <a:p>
            <a:pPr lvl="0">
              <a:defRPr sz="1800"/>
            </a:pPr>
            <a:r>
              <a:rPr sz="2400"/>
              <a:t>Assign points to cluster whose centroid is closest Calculate cluster centroids</a:t>
            </a:r>
          </a:p>
        </p:txBody>
      </p:sp>
      <p:sp>
        <p:nvSpPr>
          <p:cNvPr id="267" name="Shape 267"/>
          <p:cNvSpPr/>
          <p:nvPr/>
        </p:nvSpPr>
        <p:spPr>
          <a:xfrm>
            <a:off x="213047" y="47757"/>
            <a:ext cx="3765139" cy="662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700">
                <a:solidFill>
                  <a:srgbClr val="FFFFFF"/>
                </a:solidFill>
              </a:defRPr>
            </a:lvl1pPr>
          </a:lstStyle>
          <a:p>
            <a:pPr lvl="0">
              <a:defRPr sz="1800">
                <a:solidFill>
                  <a:srgbClr val="000000"/>
                </a:solidFill>
              </a:defRPr>
            </a:pPr>
            <a:r>
              <a:rPr sz="3700">
                <a:solidFill>
                  <a:srgbClr val="FFFFFF"/>
                </a:solidFill>
              </a:rPr>
              <a:t>K-means Clustering</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530351">
              <a:lnSpc>
                <a:spcPts val="1700"/>
              </a:lnSpc>
              <a:defRPr sz="1800">
                <a:solidFill>
                  <a:srgbClr val="000000"/>
                </a:solidFill>
              </a:defRPr>
            </a:pPr>
            <a:r>
              <a:rPr sz="2088">
                <a:solidFill>
                  <a:srgbClr val="FFFFFF"/>
                </a:solidFill>
              </a:rPr>
              <a:t>K-Means Clustering</a:t>
            </a:r>
            <a:endParaRPr sz="2088">
              <a:solidFill>
                <a:srgbClr val="FFFFFF"/>
              </a:solidFill>
            </a:endParaRPr>
          </a:p>
          <a:p>
            <a:pPr lvl="0" defTabSz="530351">
              <a:lnSpc>
                <a:spcPts val="1700"/>
              </a:lnSpc>
              <a:defRPr sz="1800">
                <a:solidFill>
                  <a:srgbClr val="000000"/>
                </a:solidFill>
              </a:defRPr>
            </a:pPr>
            <a:endParaRPr sz="696">
              <a:solidFill>
                <a:srgbClr val="FFFFFF"/>
              </a:solidFill>
            </a:endParaRPr>
          </a:p>
          <a:p>
            <a:pPr lvl="0" defTabSz="265175">
              <a:lnSpc>
                <a:spcPct val="100000"/>
              </a:lnSpc>
              <a:spcBef>
                <a:spcPts val="600"/>
              </a:spcBef>
              <a:defRPr sz="1800">
                <a:solidFill>
                  <a:srgbClr val="000000"/>
                </a:solidFill>
              </a:defRPr>
            </a:pPr>
            <a:r>
              <a:rPr sz="754">
                <a:latin typeface="Times"/>
                <a:ea typeface="Times"/>
                <a:cs typeface="Times"/>
                <a:sym typeface="Times"/>
              </a:rPr>
              <a:t> </a:t>
            </a:r>
            <a:endParaRPr sz="696">
              <a:latin typeface="Times"/>
              <a:ea typeface="Times"/>
              <a:cs typeface="Times"/>
              <a:sym typeface="Times"/>
            </a:endParaRPr>
          </a:p>
        </p:txBody>
      </p:sp>
      <p:sp>
        <p:nvSpPr>
          <p:cNvPr id="270" name="Shape 27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71" name="Shape 27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272" name="pasted-image.tif"/>
          <p:cNvPicPr/>
          <p:nvPr/>
        </p:nvPicPr>
        <p:blipFill>
          <a:blip r:embed="rId2">
            <a:extLst/>
          </a:blip>
          <a:stretch>
            <a:fillRect/>
          </a:stretch>
        </p:blipFill>
        <p:spPr>
          <a:xfrm>
            <a:off x="-342900" y="2046209"/>
            <a:ext cx="9144000" cy="2003582"/>
          </a:xfrm>
          <a:prstGeom prst="rect">
            <a:avLst/>
          </a:prstGeom>
          <a:ln w="12700">
            <a:miter lim="400000"/>
          </a:ln>
        </p:spPr>
      </p:pic>
      <p:sp>
        <p:nvSpPr>
          <p:cNvPr id="273" name="Shape 273"/>
          <p:cNvSpPr/>
          <p:nvPr/>
        </p:nvSpPr>
        <p:spPr>
          <a:xfrm>
            <a:off x="238889" y="4119879"/>
            <a:ext cx="8715931"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Wikipedia page on k-means clustering </a:t>
            </a:r>
            <a:r>
              <a:rPr sz="2400" u="sng">
                <a:solidFill>
                  <a:srgbClr val="0000FF"/>
                </a:solidFill>
                <a:uFill>
                  <a:solidFill>
                    <a:srgbClr val="0000FF"/>
                  </a:solidFill>
                </a:uFill>
                <a:hlinkClick r:id="rId3" invalidUrl="" action="" tgtFrame="" tooltip="" history="1" highlightClick="0" endSnd="0"/>
              </a:rPr>
              <a:t>http://en.wikipedia.org/wiki/K-means_clustering</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530351">
              <a:lnSpc>
                <a:spcPts val="1700"/>
              </a:lnSpc>
              <a:defRPr sz="1800">
                <a:solidFill>
                  <a:srgbClr val="000000"/>
                </a:solidFill>
              </a:defRPr>
            </a:pPr>
            <a:r>
              <a:rPr sz="2088">
                <a:solidFill>
                  <a:srgbClr val="FFFFFF"/>
                </a:solidFill>
              </a:rPr>
              <a:t>K-Means Clustering with MapReduce</a:t>
            </a:r>
            <a:endParaRPr sz="2088">
              <a:solidFill>
                <a:srgbClr val="FFFFFF"/>
              </a:solidFill>
            </a:endParaRPr>
          </a:p>
          <a:p>
            <a:pPr lvl="0" defTabSz="530351">
              <a:lnSpc>
                <a:spcPts val="1700"/>
              </a:lnSpc>
              <a:defRPr sz="1800">
                <a:solidFill>
                  <a:srgbClr val="000000"/>
                </a:solidFill>
              </a:defRPr>
            </a:pPr>
            <a:endParaRPr sz="696">
              <a:solidFill>
                <a:srgbClr val="FFFFFF"/>
              </a:solidFill>
            </a:endParaRPr>
          </a:p>
          <a:p>
            <a:pPr lvl="0" defTabSz="265175">
              <a:lnSpc>
                <a:spcPct val="100000"/>
              </a:lnSpc>
              <a:spcBef>
                <a:spcPts val="600"/>
              </a:spcBef>
              <a:defRPr sz="1800">
                <a:solidFill>
                  <a:srgbClr val="000000"/>
                </a:solidFill>
              </a:defRPr>
            </a:pPr>
            <a:r>
              <a:rPr sz="754">
                <a:latin typeface="Times"/>
                <a:ea typeface="Times"/>
                <a:cs typeface="Times"/>
                <a:sym typeface="Times"/>
              </a:rPr>
              <a:t> </a:t>
            </a:r>
            <a:endParaRPr sz="696">
              <a:latin typeface="Times"/>
              <a:ea typeface="Times"/>
              <a:cs typeface="Times"/>
              <a:sym typeface="Times"/>
            </a:endParaRPr>
          </a:p>
        </p:txBody>
      </p:sp>
      <p:sp>
        <p:nvSpPr>
          <p:cNvPr id="276" name="Shape 27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77" name="Shape 27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278" name="Shape 278"/>
          <p:cNvSpPr/>
          <p:nvPr/>
        </p:nvSpPr>
        <p:spPr>
          <a:xfrm>
            <a:off x="777721" y="1141729"/>
            <a:ext cx="7931867" cy="538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defRPr sz="1800"/>
            </a:pPr>
            <a:r>
              <a:rPr b="1" sz="2700"/>
              <a:t>Mapper</a:t>
            </a:r>
            <a:r>
              <a:rPr sz="2400"/>
              <a:t> – given K, </a:t>
            </a:r>
            <a:endParaRPr sz="2400"/>
          </a:p>
          <a:p>
            <a:pPr lvl="2">
              <a:defRPr sz="1800"/>
            </a:pPr>
            <a:r>
              <a:rPr sz="2400"/>
              <a:t>..run through local data </a:t>
            </a:r>
            <a:endParaRPr sz="2400"/>
          </a:p>
          <a:p>
            <a:pPr lvl="2">
              <a:defRPr sz="1800"/>
            </a:pPr>
            <a:r>
              <a:rPr sz="2400"/>
              <a:t>..and for each point, determine which centroid is closest, </a:t>
            </a:r>
            <a:endParaRPr sz="2400"/>
          </a:p>
          <a:p>
            <a:pPr lvl="2">
              <a:defRPr sz="1800"/>
            </a:pPr>
            <a:r>
              <a:rPr sz="2400"/>
              <a:t>..accumulate vector sum of points closest to each centroid, </a:t>
            </a:r>
            <a:endParaRPr sz="2400"/>
          </a:p>
          <a:p>
            <a:pPr lvl="1">
              <a:defRPr sz="1800"/>
            </a:pPr>
            <a:r>
              <a:rPr b="1" sz="2600"/>
              <a:t>Combiner</a:t>
            </a:r>
            <a:r>
              <a:rPr sz="2400"/>
              <a:t> </a:t>
            </a:r>
            <a:endParaRPr sz="2400"/>
          </a:p>
          <a:p>
            <a:pPr lvl="2">
              <a:defRPr sz="1800"/>
            </a:pPr>
            <a:r>
              <a:rPr sz="2400"/>
              <a:t>emits &lt;centroidi , ( sumi , ni)&gt; for each of the i centroids.</a:t>
            </a:r>
            <a:endParaRPr sz="2400"/>
          </a:p>
          <a:p>
            <a:pPr lvl="1">
              <a:defRPr sz="1800"/>
            </a:pPr>
            <a:endParaRPr sz="2400"/>
          </a:p>
          <a:p>
            <a:pPr lvl="1">
              <a:defRPr sz="1800"/>
            </a:pPr>
            <a:r>
              <a:rPr b="1" sz="2700"/>
              <a:t>Reducer</a:t>
            </a:r>
            <a:r>
              <a:rPr sz="2400"/>
              <a:t> – for each old centroid, </a:t>
            </a:r>
            <a:endParaRPr sz="2400"/>
          </a:p>
          <a:p>
            <a:pPr lvl="2">
              <a:defRPr sz="1800"/>
            </a:pPr>
            <a:r>
              <a:rPr sz="2400"/>
              <a:t>aggregate sum and n from all mappers </a:t>
            </a:r>
            <a:endParaRPr sz="2400"/>
          </a:p>
          <a:p>
            <a:pPr lvl="2">
              <a:defRPr sz="1800"/>
            </a:pPr>
            <a:r>
              <a:rPr sz="2400"/>
              <a:t>and calculate new centroid. </a:t>
            </a:r>
            <a:endParaRPr sz="2400"/>
          </a:p>
          <a:p>
            <a:pPr lvl="1">
              <a:defRPr sz="1800"/>
            </a:pPr>
            <a:r>
              <a:rPr sz="2400"/>
              <a:t>This completes an iteration of Lloyd's algorithm.</a:t>
            </a:r>
          </a:p>
        </p:txBody>
      </p:sp>
      <p:sp>
        <p:nvSpPr>
          <p:cNvPr id="279" name="Shape 279"/>
          <p:cNvSpPr/>
          <p:nvPr/>
        </p:nvSpPr>
        <p:spPr>
          <a:xfrm flipV="1">
            <a:off x="243283" y="1390826"/>
            <a:ext cx="885274" cy="1"/>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280" name="Shape 280"/>
          <p:cNvSpPr/>
          <p:nvPr/>
        </p:nvSpPr>
        <p:spPr>
          <a:xfrm flipV="1">
            <a:off x="243539" y="1374558"/>
            <a:ext cx="1" cy="4921684"/>
          </a:xfrm>
          <a:prstGeom prst="line">
            <a:avLst/>
          </a:prstGeom>
          <a:ln w="25400">
            <a:solidFill>
              <a:srgbClr val="4F81B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281" name="Shape 281"/>
          <p:cNvSpPr/>
          <p:nvPr/>
        </p:nvSpPr>
        <p:spPr>
          <a:xfrm flipV="1">
            <a:off x="234183" y="6296777"/>
            <a:ext cx="885274" cy="1"/>
          </a:xfrm>
          <a:prstGeom prst="line">
            <a:avLst/>
          </a:prstGeom>
          <a:ln w="25400">
            <a:solidFill>
              <a:srgbClr val="4F81B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530351">
              <a:lnSpc>
                <a:spcPts val="1700"/>
              </a:lnSpc>
              <a:defRPr sz="1800">
                <a:solidFill>
                  <a:srgbClr val="000000"/>
                </a:solidFill>
              </a:defRPr>
            </a:pPr>
            <a:r>
              <a:rPr sz="2088">
                <a:solidFill>
                  <a:srgbClr val="FFFFFF"/>
                </a:solidFill>
              </a:rPr>
              <a:t>Support Vector Machines</a:t>
            </a:r>
            <a:endParaRPr sz="2088">
              <a:solidFill>
                <a:srgbClr val="FFFFFF"/>
              </a:solidFill>
            </a:endParaRPr>
          </a:p>
          <a:p>
            <a:pPr lvl="0" defTabSz="530351">
              <a:lnSpc>
                <a:spcPts val="1700"/>
              </a:lnSpc>
              <a:defRPr sz="1800">
                <a:solidFill>
                  <a:srgbClr val="000000"/>
                </a:solidFill>
              </a:defRPr>
            </a:pPr>
            <a:endParaRPr sz="696">
              <a:solidFill>
                <a:srgbClr val="FFFFFF"/>
              </a:solidFill>
            </a:endParaRPr>
          </a:p>
          <a:p>
            <a:pPr lvl="0" defTabSz="265175">
              <a:lnSpc>
                <a:spcPct val="100000"/>
              </a:lnSpc>
              <a:spcBef>
                <a:spcPts val="600"/>
              </a:spcBef>
              <a:defRPr sz="1800">
                <a:solidFill>
                  <a:srgbClr val="000000"/>
                </a:solidFill>
              </a:defRPr>
            </a:pPr>
            <a:r>
              <a:rPr sz="754">
                <a:latin typeface="Times"/>
                <a:ea typeface="Times"/>
                <a:cs typeface="Times"/>
                <a:sym typeface="Times"/>
              </a:rPr>
              <a:t> </a:t>
            </a:r>
            <a:endParaRPr sz="696">
              <a:latin typeface="Times"/>
              <a:ea typeface="Times"/>
              <a:cs typeface="Times"/>
              <a:sym typeface="Times"/>
            </a:endParaRPr>
          </a:p>
        </p:txBody>
      </p:sp>
      <p:sp>
        <p:nvSpPr>
          <p:cNvPr id="286" name="Shape 28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87" name="Shape 28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288" name="Shape 288"/>
          <p:cNvSpPr/>
          <p:nvPr/>
        </p:nvSpPr>
        <p:spPr>
          <a:xfrm>
            <a:off x="146169" y="989330"/>
            <a:ext cx="8851663" cy="1196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For classification, SVM finds separating hyperplane</a:t>
            </a:r>
            <a:endParaRPr sz="2400"/>
          </a:p>
          <a:p>
            <a:pPr lvl="0">
              <a:defRPr sz="1800"/>
            </a:pPr>
            <a:r>
              <a:rPr sz="2400"/>
              <a:t>-H3 does not separate classes. H1 separates, but not with max margin. H2 separates with max margin</a:t>
            </a:r>
          </a:p>
        </p:txBody>
      </p:sp>
      <p:pic>
        <p:nvPicPr>
          <p:cNvPr id="289" name="pasted-image.tif"/>
          <p:cNvPicPr/>
          <p:nvPr/>
        </p:nvPicPr>
        <p:blipFill>
          <a:blip r:embed="rId2">
            <a:extLst/>
          </a:blip>
          <a:stretch>
            <a:fillRect/>
          </a:stretch>
        </p:blipFill>
        <p:spPr>
          <a:xfrm>
            <a:off x="4791471" y="1881595"/>
            <a:ext cx="3585434" cy="2713810"/>
          </a:xfrm>
          <a:prstGeom prst="rect">
            <a:avLst/>
          </a:prstGeom>
          <a:ln w="12700">
            <a:miter lim="400000"/>
          </a:ln>
        </p:spPr>
      </p:pic>
      <p:pic>
        <p:nvPicPr>
          <p:cNvPr id="290" name="pasted-image.tif"/>
          <p:cNvPicPr/>
          <p:nvPr/>
        </p:nvPicPr>
        <p:blipFill>
          <a:blip r:embed="rId3">
            <a:extLst/>
          </a:blip>
          <a:stretch>
            <a:fillRect/>
          </a:stretch>
        </p:blipFill>
        <p:spPr>
          <a:xfrm>
            <a:off x="196850" y="4648200"/>
            <a:ext cx="8318500" cy="2184400"/>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530351">
              <a:lnSpc>
                <a:spcPts val="1700"/>
              </a:lnSpc>
              <a:defRPr sz="1800">
                <a:solidFill>
                  <a:srgbClr val="000000"/>
                </a:solidFill>
              </a:defRPr>
            </a:pPr>
            <a:r>
              <a:rPr sz="2088">
                <a:solidFill>
                  <a:srgbClr val="FFFFFF"/>
                </a:solidFill>
              </a:rPr>
              <a:t>Regression Step</a:t>
            </a:r>
            <a:endParaRPr sz="2088">
              <a:solidFill>
                <a:srgbClr val="FFFFFF"/>
              </a:solidFill>
            </a:endParaRPr>
          </a:p>
          <a:p>
            <a:pPr lvl="0" defTabSz="530351">
              <a:lnSpc>
                <a:spcPts val="1700"/>
              </a:lnSpc>
              <a:defRPr sz="1800">
                <a:solidFill>
                  <a:srgbClr val="000000"/>
                </a:solidFill>
              </a:defRPr>
            </a:pPr>
            <a:endParaRPr sz="696">
              <a:solidFill>
                <a:srgbClr val="FFFFFF"/>
              </a:solidFill>
            </a:endParaRPr>
          </a:p>
          <a:p>
            <a:pPr lvl="0" defTabSz="265175">
              <a:lnSpc>
                <a:spcPct val="100000"/>
              </a:lnSpc>
              <a:spcBef>
                <a:spcPts val="600"/>
              </a:spcBef>
              <a:defRPr sz="1800">
                <a:solidFill>
                  <a:srgbClr val="000000"/>
                </a:solidFill>
              </a:defRPr>
            </a:pPr>
            <a:r>
              <a:rPr sz="754">
                <a:latin typeface="Times"/>
                <a:ea typeface="Times"/>
                <a:cs typeface="Times"/>
                <a:sym typeface="Times"/>
              </a:rPr>
              <a:t> </a:t>
            </a:r>
            <a:endParaRPr sz="696">
              <a:latin typeface="Times"/>
              <a:ea typeface="Times"/>
              <a:cs typeface="Times"/>
              <a:sym typeface="Times"/>
            </a:endParaRPr>
          </a:p>
        </p:txBody>
      </p:sp>
      <p:sp>
        <p:nvSpPr>
          <p:cNvPr id="293" name="Shape 29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94" name="Shape 29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295" name="Shape 295"/>
          <p:cNvSpPr/>
          <p:nvPr/>
        </p:nvSpPr>
        <p:spPr>
          <a:xfrm>
            <a:off x="146169" y="989330"/>
            <a:ext cx="9055904" cy="287705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000"/>
              <a:t>Calculating a Gradient Step</a:t>
            </a:r>
            <a:endParaRPr sz="2000"/>
          </a:p>
          <a:p>
            <a:pPr lvl="0">
              <a:defRPr sz="1800"/>
            </a:pPr>
            <a:r>
              <a:rPr sz="2000"/>
              <a:t>1. In the equation we wound up with terms like (w + 􏰈􏰇 ∑(􏰉,􏰊)∈ 􏰋􏰌 −􏰃􏰀), only the term inside the sum is data dependent.</a:t>
            </a:r>
            <a:endParaRPr sz="2000"/>
          </a:p>
          <a:p>
            <a:pPr lvl="0">
              <a:defRPr sz="1800"/>
            </a:pPr>
            <a:r>
              <a:rPr sz="2000"/>
              <a:t>Mapper–accumulate – y and – yx. Emit &lt;,(∑-y, ∑ -yx)&gt;. We'll put in a dummy key value, but all the output gets summarized in a single (vector) quantity to be processed by a single reducer</a:t>
            </a:r>
            <a:endParaRPr sz="2000"/>
          </a:p>
          <a:p>
            <a:pPr lvl="0">
              <a:defRPr sz="1800"/>
            </a:pPr>
            <a:r>
              <a:rPr sz="2000"/>
              <a:t>Reducer – Accumulate ∑-y and ∑ -yx and update estimate of w and b using</a:t>
            </a:r>
            <a:endParaRPr sz="2000"/>
          </a:p>
          <a:p>
            <a:pPr lvl="0">
              <a:defRPr sz="1800"/>
            </a:pPr>
            <a:r>
              <a:rPr sz="2000"/>
              <a:t> wnew = wold - ε (wold + 􏰈􏰇 ∑-yx)</a:t>
            </a:r>
            <a:endParaRPr sz="2000"/>
          </a:p>
          <a:p>
            <a:pPr lvl="0">
              <a:defRPr sz="1800"/>
            </a:pPr>
            <a:r>
              <a:rPr sz="2000"/>
              <a:t>bnew =bold -ε(􏰈􏰇 ∑-y)</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393192">
              <a:lnSpc>
                <a:spcPct val="100000"/>
              </a:lnSpc>
              <a:spcBef>
                <a:spcPts val="1000"/>
              </a:spcBef>
              <a:defRPr sz="1800">
                <a:solidFill>
                  <a:srgbClr val="000000"/>
                </a:solidFill>
              </a:defRPr>
            </a:pPr>
            <a:r>
              <a:rPr sz="1118">
                <a:latin typeface="Times"/>
                <a:ea typeface="Times"/>
                <a:cs typeface="Times"/>
                <a:sym typeface="Times"/>
              </a:rPr>
              <a:t>Machine Learning Algorithms </a:t>
            </a:r>
            <a:endParaRPr sz="1032">
              <a:latin typeface="Times"/>
              <a:ea typeface="Times"/>
              <a:cs typeface="Times"/>
              <a:sym typeface="Times"/>
            </a:endParaRPr>
          </a:p>
          <a:p>
            <a:pPr lvl="0" defTabSz="393192">
              <a:lnSpc>
                <a:spcPct val="100000"/>
              </a:lnSpc>
              <a:spcBef>
                <a:spcPts val="1000"/>
              </a:spcBef>
              <a:defRPr sz="1800">
                <a:solidFill>
                  <a:srgbClr val="000000"/>
                </a:solidFill>
              </a:defRPr>
            </a:pPr>
            <a:r>
              <a:rPr sz="1118">
                <a:latin typeface="Times"/>
                <a:ea typeface="Times"/>
                <a:cs typeface="Times"/>
                <a:sym typeface="Times"/>
              </a:rPr>
              <a:t> </a:t>
            </a:r>
            <a:endParaRPr sz="1032">
              <a:latin typeface="Times"/>
              <a:ea typeface="Times"/>
              <a:cs typeface="Times"/>
              <a:sym typeface="Times"/>
            </a:endParaRPr>
          </a:p>
        </p:txBody>
      </p:sp>
      <p:sp>
        <p:nvSpPr>
          <p:cNvPr id="298" name="Shape 29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99" name="Shape 29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300" name="pasted-image.tif"/>
          <p:cNvPicPr/>
          <p:nvPr/>
        </p:nvPicPr>
        <p:blipFill>
          <a:blip r:embed="rId2">
            <a:extLst/>
          </a:blip>
          <a:stretch>
            <a:fillRect/>
          </a:stretch>
        </p:blipFill>
        <p:spPr>
          <a:xfrm>
            <a:off x="196850" y="1143000"/>
            <a:ext cx="8394700" cy="2197100"/>
          </a:xfrm>
          <a:prstGeom prst="rect">
            <a:avLst/>
          </a:prstGeom>
          <a:ln w="12700">
            <a:miter lim="400000"/>
          </a:ln>
        </p:spPr>
      </p:pic>
      <p:pic>
        <p:nvPicPr>
          <p:cNvPr id="301" name="pasted-image.tif"/>
          <p:cNvPicPr/>
          <p:nvPr/>
        </p:nvPicPr>
        <p:blipFill>
          <a:blip r:embed="rId3">
            <a:extLst/>
          </a:blip>
          <a:stretch>
            <a:fillRect/>
          </a:stretch>
        </p:blipFill>
        <p:spPr>
          <a:xfrm>
            <a:off x="260350" y="3454400"/>
            <a:ext cx="8267700" cy="1536700"/>
          </a:xfrm>
          <a:prstGeom prst="rect">
            <a:avLst/>
          </a:prstGeom>
          <a:ln w="12700">
            <a:miter lim="400000"/>
          </a:ln>
        </p:spPr>
      </p:pic>
      <p:pic>
        <p:nvPicPr>
          <p:cNvPr id="302" name="pasted-image.tif"/>
          <p:cNvPicPr/>
          <p:nvPr/>
        </p:nvPicPr>
        <p:blipFill>
          <a:blip r:embed="rId4">
            <a:extLst/>
          </a:blip>
          <a:stretch>
            <a:fillRect/>
          </a:stretch>
        </p:blipFill>
        <p:spPr>
          <a:xfrm>
            <a:off x="247650" y="5105400"/>
            <a:ext cx="8293100" cy="156210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Part I</a:t>
            </a:r>
            <a:br>
              <a:rPr sz="4800">
                <a:solidFill>
                  <a:srgbClr val="FFFFFF"/>
                </a:solidFill>
              </a:rPr>
            </a:br>
            <a:r>
              <a:rPr sz="4800">
                <a:solidFill>
                  <a:srgbClr val="FFFFFF"/>
                </a:solidFill>
              </a:rPr>
              <a:t>MapReduce Overview</a:t>
            </a:r>
          </a:p>
        </p:txBody>
      </p:sp>
      <p:sp>
        <p:nvSpPr>
          <p:cNvPr id="37" name="Shape 3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14</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393192">
              <a:lnSpc>
                <a:spcPct val="100000"/>
              </a:lnSpc>
              <a:spcBef>
                <a:spcPts val="1000"/>
              </a:spcBef>
              <a:defRPr sz="1800">
                <a:solidFill>
                  <a:srgbClr val="000000"/>
                </a:solidFill>
              </a:defRPr>
            </a:pPr>
            <a:r>
              <a:rPr sz="1118">
                <a:latin typeface="Times"/>
                <a:ea typeface="Times"/>
                <a:cs typeface="Times"/>
                <a:sym typeface="Times"/>
              </a:rPr>
              <a:t>Machine Learning Algorithms </a:t>
            </a:r>
            <a:endParaRPr sz="1032">
              <a:latin typeface="Times"/>
              <a:ea typeface="Times"/>
              <a:cs typeface="Times"/>
              <a:sym typeface="Times"/>
            </a:endParaRPr>
          </a:p>
          <a:p>
            <a:pPr lvl="0" defTabSz="393192">
              <a:lnSpc>
                <a:spcPct val="100000"/>
              </a:lnSpc>
              <a:spcBef>
                <a:spcPts val="1000"/>
              </a:spcBef>
              <a:defRPr sz="1800">
                <a:solidFill>
                  <a:srgbClr val="000000"/>
                </a:solidFill>
              </a:defRPr>
            </a:pPr>
            <a:r>
              <a:rPr sz="1118">
                <a:latin typeface="Times"/>
                <a:ea typeface="Times"/>
                <a:cs typeface="Times"/>
                <a:sym typeface="Times"/>
              </a:rPr>
              <a:t> </a:t>
            </a:r>
            <a:endParaRPr sz="1032">
              <a:latin typeface="Times"/>
              <a:ea typeface="Times"/>
              <a:cs typeface="Times"/>
              <a:sym typeface="Times"/>
            </a:endParaRPr>
          </a:p>
        </p:txBody>
      </p:sp>
      <p:sp>
        <p:nvSpPr>
          <p:cNvPr id="305" name="Shape 30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06" name="Shape 30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307" name="pasted-image.tif"/>
          <p:cNvPicPr/>
          <p:nvPr/>
        </p:nvPicPr>
        <p:blipFill>
          <a:blip r:embed="rId2">
            <a:extLst/>
          </a:blip>
          <a:stretch>
            <a:fillRect/>
          </a:stretch>
        </p:blipFill>
        <p:spPr>
          <a:xfrm>
            <a:off x="355600" y="1143000"/>
            <a:ext cx="8432800" cy="1511300"/>
          </a:xfrm>
          <a:prstGeom prst="rect">
            <a:avLst/>
          </a:prstGeom>
          <a:ln w="12700">
            <a:miter lim="400000"/>
          </a:ln>
        </p:spPr>
      </p:pic>
      <p:pic>
        <p:nvPicPr>
          <p:cNvPr id="308" name="pasted-image.tif"/>
          <p:cNvPicPr/>
          <p:nvPr/>
        </p:nvPicPr>
        <p:blipFill>
          <a:blip r:embed="rId3">
            <a:extLst/>
          </a:blip>
          <a:stretch>
            <a:fillRect/>
          </a:stretch>
        </p:blipFill>
        <p:spPr>
          <a:xfrm>
            <a:off x="292100" y="2768600"/>
            <a:ext cx="8204200" cy="1930400"/>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393192">
              <a:lnSpc>
                <a:spcPct val="100000"/>
              </a:lnSpc>
              <a:spcBef>
                <a:spcPts val="1000"/>
              </a:spcBef>
              <a:defRPr sz="1800">
                <a:solidFill>
                  <a:srgbClr val="000000"/>
                </a:solidFill>
              </a:defRPr>
            </a:pPr>
            <a:r>
              <a:rPr sz="1118">
                <a:latin typeface="Times"/>
                <a:ea typeface="Times"/>
                <a:cs typeface="Times"/>
                <a:sym typeface="Times"/>
              </a:rPr>
              <a:t>Machine Learning Algorithms </a:t>
            </a:r>
            <a:endParaRPr sz="1032">
              <a:latin typeface="Times"/>
              <a:ea typeface="Times"/>
              <a:cs typeface="Times"/>
              <a:sym typeface="Times"/>
            </a:endParaRPr>
          </a:p>
          <a:p>
            <a:pPr lvl="0" defTabSz="393192">
              <a:lnSpc>
                <a:spcPct val="100000"/>
              </a:lnSpc>
              <a:spcBef>
                <a:spcPts val="1000"/>
              </a:spcBef>
              <a:defRPr sz="1800">
                <a:solidFill>
                  <a:srgbClr val="000000"/>
                </a:solidFill>
              </a:defRPr>
            </a:pPr>
            <a:r>
              <a:rPr sz="1118">
                <a:latin typeface="Times"/>
                <a:ea typeface="Times"/>
                <a:cs typeface="Times"/>
                <a:sym typeface="Times"/>
              </a:rPr>
              <a:t> </a:t>
            </a:r>
            <a:endParaRPr sz="1032">
              <a:latin typeface="Times"/>
              <a:ea typeface="Times"/>
              <a:cs typeface="Times"/>
              <a:sym typeface="Times"/>
            </a:endParaRPr>
          </a:p>
        </p:txBody>
      </p:sp>
      <p:sp>
        <p:nvSpPr>
          <p:cNvPr id="311" name="Shape 31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12" name="Shape 31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313" name="pasted-image.tif"/>
          <p:cNvPicPr/>
          <p:nvPr/>
        </p:nvPicPr>
        <p:blipFill>
          <a:blip r:embed="rId2">
            <a:extLst/>
          </a:blip>
          <a:stretch>
            <a:fillRect/>
          </a:stretch>
        </p:blipFill>
        <p:spPr>
          <a:xfrm>
            <a:off x="342900" y="1003300"/>
            <a:ext cx="8280400" cy="2057400"/>
          </a:xfrm>
          <a:prstGeom prst="rect">
            <a:avLst/>
          </a:prstGeom>
          <a:ln w="12700">
            <a:miter lim="400000"/>
          </a:ln>
        </p:spPr>
      </p:pic>
      <p:pic>
        <p:nvPicPr>
          <p:cNvPr id="314" name="pasted-image.tif"/>
          <p:cNvPicPr/>
          <p:nvPr/>
        </p:nvPicPr>
        <p:blipFill>
          <a:blip r:embed="rId3">
            <a:extLst/>
          </a:blip>
          <a:stretch>
            <a:fillRect/>
          </a:stretch>
        </p:blipFill>
        <p:spPr>
          <a:xfrm>
            <a:off x="234950" y="3162300"/>
            <a:ext cx="8267700" cy="1600200"/>
          </a:xfrm>
          <a:prstGeom prst="rect">
            <a:avLst/>
          </a:prstGeom>
          <a:ln w="12700">
            <a:miter lim="400000"/>
          </a:ln>
        </p:spPr>
      </p:pic>
      <p:pic>
        <p:nvPicPr>
          <p:cNvPr id="315" name="pasted-image.tif"/>
          <p:cNvPicPr/>
          <p:nvPr/>
        </p:nvPicPr>
        <p:blipFill>
          <a:blip r:embed="rId4">
            <a:extLst/>
          </a:blip>
          <a:stretch>
            <a:fillRect/>
          </a:stretch>
        </p:blipFill>
        <p:spPr>
          <a:xfrm>
            <a:off x="203200" y="4997450"/>
            <a:ext cx="8331200" cy="156210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600">
                <a:solidFill>
                  <a:srgbClr val="FF0000"/>
                </a:solidFill>
              </a:rPr>
            </a:fld>
          </a:p>
        </p:txBody>
      </p:sp>
      <p:pic>
        <p:nvPicPr>
          <p:cNvPr id="318" name="pasted-image.tif"/>
          <p:cNvPicPr/>
          <p:nvPr/>
        </p:nvPicPr>
        <p:blipFill>
          <a:blip r:embed="rId2">
            <a:extLst/>
          </a:blip>
          <a:stretch>
            <a:fillRect/>
          </a:stretch>
        </p:blipFill>
        <p:spPr>
          <a:xfrm>
            <a:off x="294315" y="1260105"/>
            <a:ext cx="7935015" cy="4833976"/>
          </a:xfrm>
          <a:prstGeom prst="rect">
            <a:avLst/>
          </a:prstGeom>
          <a:ln w="12700">
            <a:miter lim="400000"/>
          </a:ln>
        </p:spPr>
      </p:pic>
      <p:sp>
        <p:nvSpPr>
          <p:cNvPr id="319" name="Shape 319"/>
          <p:cNvSpPr/>
          <p:nvPr/>
        </p:nvSpPr>
        <p:spPr>
          <a:xfrm>
            <a:off x="424517" y="65478"/>
            <a:ext cx="5215061"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300">
                <a:solidFill>
                  <a:srgbClr val="FFFFFF"/>
                </a:solidFill>
              </a:defRPr>
            </a:lvl1pPr>
          </a:lstStyle>
          <a:p>
            <a:pPr lvl="0">
              <a:defRPr sz="1800">
                <a:solidFill>
                  <a:srgbClr val="000000"/>
                </a:solidFill>
              </a:defRPr>
            </a:pPr>
            <a:r>
              <a:rPr sz="3300">
                <a:solidFill>
                  <a:srgbClr val="FFFFFF"/>
                </a:solidFill>
              </a:rPr>
              <a:t>Single vs. Multi-Processor=P</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1600">
                <a:solidFill>
                  <a:srgbClr val="FF0000"/>
                </a:solidFill>
              </a:rPr>
            </a:fld>
          </a:p>
        </p:txBody>
      </p:sp>
      <p:pic>
        <p:nvPicPr>
          <p:cNvPr id="322" name="pasted-image.tif"/>
          <p:cNvPicPr/>
          <p:nvPr/>
        </p:nvPicPr>
        <p:blipFill>
          <a:blip r:embed="rId3">
            <a:extLst/>
          </a:blip>
          <a:stretch>
            <a:fillRect/>
          </a:stretch>
        </p:blipFill>
        <p:spPr>
          <a:xfrm>
            <a:off x="198887" y="1307693"/>
            <a:ext cx="8356365" cy="4798706"/>
          </a:xfrm>
          <a:prstGeom prst="rect">
            <a:avLst/>
          </a:prstGeom>
          <a:ln w="12700">
            <a:miter lim="400000"/>
          </a:ln>
        </p:spPr>
      </p:pic>
      <p:sp>
        <p:nvSpPr>
          <p:cNvPr id="323" name="Shape 323"/>
          <p:cNvSpPr/>
          <p:nvPr/>
        </p:nvSpPr>
        <p:spPr>
          <a:xfrm>
            <a:off x="424517" y="65478"/>
            <a:ext cx="5215061" cy="599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300">
                <a:solidFill>
                  <a:srgbClr val="FFFFFF"/>
                </a:solidFill>
              </a:defRPr>
            </a:lvl1pPr>
          </a:lstStyle>
          <a:p>
            <a:pPr lvl="0">
              <a:defRPr sz="1800">
                <a:solidFill>
                  <a:srgbClr val="000000"/>
                </a:solidFill>
              </a:defRPr>
            </a:pPr>
            <a:r>
              <a:rPr sz="3300">
                <a:solidFill>
                  <a:srgbClr val="FFFFFF"/>
                </a:solidFill>
              </a:rPr>
              <a:t>Data Sets</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1600">
                <a:solidFill>
                  <a:srgbClr val="FF0000"/>
                </a:solidFill>
              </a:rPr>
            </a:fld>
          </a:p>
        </p:txBody>
      </p:sp>
      <p:pic>
        <p:nvPicPr>
          <p:cNvPr id="328" name="pasted-image.tif"/>
          <p:cNvPicPr/>
          <p:nvPr/>
        </p:nvPicPr>
        <p:blipFill>
          <a:blip r:embed="rId2">
            <a:extLst/>
          </a:blip>
          <a:stretch>
            <a:fillRect/>
          </a:stretch>
        </p:blipFill>
        <p:spPr>
          <a:xfrm>
            <a:off x="-9747" y="1434509"/>
            <a:ext cx="8536385" cy="2605844"/>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fld id="{86CB4B4D-7CA3-9044-876B-883B54F8677D}" type="slidenum">
              <a:rPr sz="1600">
                <a:solidFill>
                  <a:srgbClr val="FF0000"/>
                </a:solidFill>
              </a:rPr>
            </a:fld>
          </a:p>
        </p:txBody>
      </p:sp>
      <p:pic>
        <p:nvPicPr>
          <p:cNvPr id="331" name="pasted-image.tif"/>
          <p:cNvPicPr/>
          <p:nvPr/>
        </p:nvPicPr>
        <p:blipFill>
          <a:blip r:embed="rId3">
            <a:extLst/>
          </a:blip>
          <a:stretch>
            <a:fillRect/>
          </a:stretch>
        </p:blipFill>
        <p:spPr>
          <a:xfrm>
            <a:off x="576278" y="961795"/>
            <a:ext cx="7139646" cy="5898401"/>
          </a:xfrm>
          <a:prstGeom prst="rect">
            <a:avLst/>
          </a:prstGeom>
          <a:ln w="12700">
            <a:miter lim="400000"/>
          </a:ln>
        </p:spPr>
      </p:pic>
      <p:sp>
        <p:nvSpPr>
          <p:cNvPr id="332" name="Shape 332"/>
          <p:cNvSpPr/>
          <p:nvPr/>
        </p:nvSpPr>
        <p:spPr>
          <a:xfrm>
            <a:off x="424517" y="65478"/>
            <a:ext cx="5215061" cy="599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300">
                <a:solidFill>
                  <a:srgbClr val="FFFFFF"/>
                </a:solidFill>
              </a:defRPr>
            </a:lvl1pPr>
          </a:lstStyle>
          <a:p>
            <a:pPr lvl="0">
              <a:defRPr sz="1800">
                <a:solidFill>
                  <a:srgbClr val="000000"/>
                </a:solidFill>
              </a:defRPr>
            </a:pPr>
            <a:r>
              <a:rPr sz="3300">
                <a:solidFill>
                  <a:srgbClr val="FFFFFF"/>
                </a:solidFill>
              </a:rPr>
              <a:t>Speedup Cores</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600">
                <a:solidFill>
                  <a:srgbClr val="FF0000"/>
                </a:solidFill>
              </a:rPr>
            </a:fld>
          </a:p>
        </p:txBody>
      </p:sp>
      <p:sp>
        <p:nvSpPr>
          <p:cNvPr id="337" name="Shape 337"/>
          <p:cNvSpPr/>
          <p:nvPr/>
        </p:nvSpPr>
        <p:spPr>
          <a:xfrm>
            <a:off x="424517" y="65478"/>
            <a:ext cx="5215061" cy="599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300">
                <a:solidFill>
                  <a:srgbClr val="FFFFFF"/>
                </a:solidFill>
              </a:defRPr>
            </a:lvl1pPr>
          </a:lstStyle>
          <a:p>
            <a:pPr lvl="0">
              <a:defRPr sz="1800">
                <a:solidFill>
                  <a:srgbClr val="000000"/>
                </a:solidFill>
              </a:defRPr>
            </a:pPr>
            <a:r>
              <a:rPr sz="3300">
                <a:solidFill>
                  <a:srgbClr val="FFFFFF"/>
                </a:solidFill>
              </a:rPr>
              <a:t>Speedup Cores</a:t>
            </a:r>
          </a:p>
        </p:txBody>
      </p:sp>
      <p:pic>
        <p:nvPicPr>
          <p:cNvPr id="338" name="pasted-image.tif"/>
          <p:cNvPicPr/>
          <p:nvPr/>
        </p:nvPicPr>
        <p:blipFill>
          <a:blip r:embed="rId3">
            <a:extLst/>
          </a:blip>
          <a:stretch>
            <a:fillRect/>
          </a:stretch>
        </p:blipFill>
        <p:spPr>
          <a:xfrm>
            <a:off x="498219" y="998632"/>
            <a:ext cx="7741162" cy="5785670"/>
          </a:xfrm>
          <a:prstGeom prst="rect">
            <a:avLst/>
          </a:prstGeom>
          <a:ln w="12700">
            <a:miter lim="400000"/>
          </a:ln>
        </p:spPr>
      </p:pic>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Part III</a:t>
            </a:r>
            <a:br>
              <a:rPr sz="4800">
                <a:solidFill>
                  <a:srgbClr val="FFFFFF"/>
                </a:solidFill>
              </a:rPr>
            </a:br>
            <a:r>
              <a:rPr sz="4800">
                <a:solidFill>
                  <a:srgbClr val="FFFFFF"/>
                </a:solidFill>
              </a:rPr>
              <a:t>Project Overview</a:t>
            </a:r>
          </a:p>
        </p:txBody>
      </p:sp>
      <p:sp>
        <p:nvSpPr>
          <p:cNvPr id="343" name="Shape 34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14</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Motivation</a:t>
            </a:r>
          </a:p>
        </p:txBody>
      </p:sp>
      <p:sp>
        <p:nvSpPr>
          <p:cNvPr id="346" name="Shape 346"/>
          <p:cNvSpPr/>
          <p:nvPr>
            <p:ph type="body" idx="4294967295"/>
          </p:nvPr>
        </p:nvSpPr>
        <p:spPr>
          <a:xfrm>
            <a:off x="186642" y="1033979"/>
            <a:ext cx="8314938" cy="56790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370331">
              <a:spcBef>
                <a:spcPts val="0"/>
              </a:spcBef>
              <a:buSzTx/>
              <a:buFontTx/>
              <a:buNone/>
              <a:defRPr sz="1800"/>
            </a:pPr>
            <a:r>
              <a:rPr sz="1944">
                <a:solidFill>
                  <a:srgbClr val="252525"/>
                </a:solidFill>
                <a:latin typeface="+mn-lt"/>
                <a:ea typeface="+mn-ea"/>
                <a:cs typeface="+mn-cs"/>
                <a:sym typeface="Helvetica"/>
              </a:rPr>
              <a:t>SETI@home is a popular volunteer </a:t>
            </a:r>
            <a:r>
              <a:rPr sz="1944">
                <a:solidFill>
                  <a:srgbClr val="0B1480"/>
                </a:solidFill>
                <a:latin typeface="+mn-lt"/>
                <a:ea typeface="+mn-ea"/>
                <a:cs typeface="+mn-cs"/>
                <a:sym typeface="Helvetica"/>
                <a:hlinkClick r:id="rId3" invalidUrl="" action="" tgtFrame="" tooltip="" history="1" highlightClick="0" endSnd="0"/>
              </a:rPr>
              <a:t>distributed computing</a:t>
            </a:r>
            <a:r>
              <a:rPr sz="1944">
                <a:solidFill>
                  <a:srgbClr val="252525"/>
                </a:solidFill>
                <a:latin typeface="+mn-lt"/>
                <a:ea typeface="+mn-ea"/>
                <a:cs typeface="+mn-cs"/>
                <a:sym typeface="Helvetica"/>
              </a:rPr>
              <a:t> project that was launched by the </a:t>
            </a:r>
            <a:r>
              <a:rPr sz="1944">
                <a:solidFill>
                  <a:srgbClr val="0645AD"/>
                </a:solidFill>
                <a:latin typeface="+mn-lt"/>
                <a:ea typeface="+mn-ea"/>
                <a:cs typeface="+mn-cs"/>
                <a:sym typeface="Helvetica"/>
                <a:hlinkClick r:id="rId4" invalidUrl="" action="" tgtFrame="" tooltip="" history="1" highlightClick="0" endSnd="0"/>
              </a:rPr>
              <a:t>University of California, Berkeley</a:t>
            </a:r>
            <a:r>
              <a:rPr sz="1944">
                <a:solidFill>
                  <a:srgbClr val="252525"/>
                </a:solidFill>
                <a:latin typeface="+mn-lt"/>
                <a:ea typeface="+mn-ea"/>
                <a:cs typeface="+mn-cs"/>
                <a:sym typeface="Helvetica"/>
              </a:rPr>
              <a:t>, in May 1999.</a:t>
            </a:r>
            <a:endParaRPr sz="1944">
              <a:solidFill>
                <a:srgbClr val="252525"/>
              </a:solidFill>
              <a:latin typeface="+mn-lt"/>
              <a:ea typeface="+mn-ea"/>
              <a:cs typeface="+mn-cs"/>
              <a:sym typeface="Helvetica"/>
            </a:endParaRPr>
          </a:p>
          <a:p>
            <a:pPr lvl="0" marL="0" indent="0" defTabSz="370331">
              <a:spcBef>
                <a:spcPts val="0"/>
              </a:spcBef>
              <a:buSzTx/>
              <a:buFontTx/>
              <a:buNone/>
              <a:defRPr sz="1800"/>
            </a:pPr>
            <a:endParaRPr sz="1944">
              <a:solidFill>
                <a:srgbClr val="252525"/>
              </a:solidFill>
              <a:latin typeface="+mn-lt"/>
              <a:ea typeface="+mn-ea"/>
              <a:cs typeface="+mn-cs"/>
              <a:sym typeface="Helvetica"/>
            </a:endParaRPr>
          </a:p>
          <a:p>
            <a:pPr lvl="0" marL="0" indent="0" defTabSz="370331">
              <a:spcBef>
                <a:spcPts val="0"/>
              </a:spcBef>
              <a:buSzTx/>
              <a:buFontTx/>
              <a:buNone/>
              <a:defRPr sz="1800"/>
            </a:pPr>
            <a:r>
              <a:rPr sz="1944">
                <a:solidFill>
                  <a:srgbClr val="252525"/>
                </a:solidFill>
                <a:latin typeface="+mn-lt"/>
                <a:ea typeface="+mn-ea"/>
                <a:cs typeface="+mn-cs"/>
                <a:sym typeface="Helvetica"/>
              </a:rPr>
              <a:t>The SETI@home program itself runs signal analysis on a "work unit" of data recorded from the central 2.5 MHz wide band of the SERENDIP IV instrument. </a:t>
            </a:r>
            <a:endParaRPr sz="1944">
              <a:solidFill>
                <a:srgbClr val="252525"/>
              </a:solidFill>
              <a:latin typeface="+mn-lt"/>
              <a:ea typeface="+mn-ea"/>
              <a:cs typeface="+mn-cs"/>
              <a:sym typeface="Helvetica"/>
            </a:endParaRPr>
          </a:p>
          <a:p>
            <a:pPr lvl="0" marL="0" indent="0" defTabSz="370331">
              <a:spcBef>
                <a:spcPts val="0"/>
              </a:spcBef>
              <a:buSzTx/>
              <a:buFontTx/>
              <a:buNone/>
              <a:defRPr sz="1800"/>
            </a:pPr>
            <a:endParaRPr sz="1944">
              <a:solidFill>
                <a:srgbClr val="252525"/>
              </a:solidFill>
              <a:latin typeface="+mn-lt"/>
              <a:ea typeface="+mn-ea"/>
              <a:cs typeface="+mn-cs"/>
              <a:sym typeface="Helvetica"/>
            </a:endParaRPr>
          </a:p>
          <a:p>
            <a:pPr lvl="0" marL="0" indent="0" defTabSz="370331">
              <a:spcBef>
                <a:spcPts val="0"/>
              </a:spcBef>
              <a:buSzTx/>
              <a:buFontTx/>
              <a:buNone/>
              <a:defRPr sz="1800"/>
            </a:pPr>
            <a:r>
              <a:rPr sz="1944">
                <a:solidFill>
                  <a:srgbClr val="252525"/>
                </a:solidFill>
                <a:latin typeface="+mn-lt"/>
                <a:ea typeface="+mn-ea"/>
                <a:cs typeface="+mn-cs"/>
                <a:sym typeface="Helvetica"/>
              </a:rPr>
              <a:t>After computation on the work unit is complete, the results are then automatically reported back to SETI@home </a:t>
            </a:r>
            <a:r>
              <a:rPr sz="1944">
                <a:solidFill>
                  <a:srgbClr val="0645AD"/>
                </a:solidFill>
                <a:latin typeface="+mn-lt"/>
                <a:ea typeface="+mn-ea"/>
                <a:cs typeface="+mn-cs"/>
                <a:sym typeface="Helvetica"/>
                <a:hlinkClick r:id="rId5" invalidUrl="" action="" tgtFrame="" tooltip="" history="1" highlightClick="0" endSnd="0"/>
              </a:rPr>
              <a:t>servers</a:t>
            </a:r>
            <a:r>
              <a:rPr sz="1944">
                <a:solidFill>
                  <a:srgbClr val="252525"/>
                </a:solidFill>
                <a:latin typeface="+mn-lt"/>
                <a:ea typeface="+mn-ea"/>
                <a:cs typeface="+mn-cs"/>
                <a:sym typeface="Helvetica"/>
              </a:rPr>
              <a:t> at UC Berkeley. </a:t>
            </a:r>
            <a:endParaRPr sz="1944">
              <a:solidFill>
                <a:srgbClr val="252525"/>
              </a:solidFill>
              <a:latin typeface="+mn-lt"/>
              <a:ea typeface="+mn-ea"/>
              <a:cs typeface="+mn-cs"/>
              <a:sym typeface="Helvetica"/>
            </a:endParaRPr>
          </a:p>
          <a:p>
            <a:pPr lvl="0" marL="0" indent="0" defTabSz="370331">
              <a:spcBef>
                <a:spcPts val="0"/>
              </a:spcBef>
              <a:buSzTx/>
              <a:buFontTx/>
              <a:buNone/>
              <a:defRPr sz="1800"/>
            </a:pPr>
            <a:endParaRPr sz="1944">
              <a:solidFill>
                <a:srgbClr val="252525"/>
              </a:solidFill>
              <a:latin typeface="+mn-lt"/>
              <a:ea typeface="+mn-ea"/>
              <a:cs typeface="+mn-cs"/>
              <a:sym typeface="Helvetica"/>
            </a:endParaRPr>
          </a:p>
          <a:p>
            <a:pPr lvl="0" marL="0" indent="0" defTabSz="370331">
              <a:spcBef>
                <a:spcPts val="0"/>
              </a:spcBef>
              <a:buSzTx/>
              <a:buFontTx/>
              <a:buNone/>
              <a:defRPr sz="1800"/>
            </a:pPr>
            <a:r>
              <a:rPr sz="1944">
                <a:solidFill>
                  <a:srgbClr val="252525"/>
                </a:solidFill>
                <a:latin typeface="+mn-lt"/>
                <a:ea typeface="+mn-ea"/>
                <a:cs typeface="+mn-cs"/>
                <a:sym typeface="Helvetica"/>
              </a:rPr>
              <a:t>By June 28, 2009, the SETI@home project had over 180,000 active participants volunteering a total of over 290,000 computers. </a:t>
            </a:r>
            <a:endParaRPr sz="1944">
              <a:solidFill>
                <a:srgbClr val="252525"/>
              </a:solidFill>
              <a:latin typeface="+mn-lt"/>
              <a:ea typeface="+mn-ea"/>
              <a:cs typeface="+mn-cs"/>
              <a:sym typeface="Helvetica"/>
            </a:endParaRPr>
          </a:p>
          <a:p>
            <a:pPr lvl="0" marL="0" indent="0" defTabSz="370331">
              <a:spcBef>
                <a:spcPts val="0"/>
              </a:spcBef>
              <a:buSzTx/>
              <a:buFontTx/>
              <a:buNone/>
              <a:defRPr sz="1800"/>
            </a:pPr>
            <a:endParaRPr sz="1944">
              <a:solidFill>
                <a:srgbClr val="252525"/>
              </a:solidFill>
              <a:latin typeface="+mn-lt"/>
              <a:ea typeface="+mn-ea"/>
              <a:cs typeface="+mn-cs"/>
              <a:sym typeface="Helvetica"/>
            </a:endParaRPr>
          </a:p>
          <a:p>
            <a:pPr lvl="0" marL="0" indent="0" defTabSz="370331">
              <a:spcBef>
                <a:spcPts val="0"/>
              </a:spcBef>
              <a:buSzTx/>
              <a:buFontTx/>
              <a:buNone/>
              <a:defRPr sz="1800"/>
            </a:pPr>
            <a:r>
              <a:rPr sz="1944">
                <a:solidFill>
                  <a:srgbClr val="252525"/>
                </a:solidFill>
                <a:latin typeface="+mn-lt"/>
                <a:ea typeface="+mn-ea"/>
                <a:cs typeface="+mn-cs"/>
                <a:sym typeface="Helvetica"/>
              </a:rPr>
              <a:t>These computers give SETI@home an average computational power of 617 </a:t>
            </a:r>
            <a:r>
              <a:rPr sz="1944">
                <a:solidFill>
                  <a:srgbClr val="0645AD"/>
                </a:solidFill>
                <a:latin typeface="+mn-lt"/>
                <a:ea typeface="+mn-ea"/>
                <a:cs typeface="+mn-cs"/>
                <a:sym typeface="Helvetica"/>
                <a:hlinkClick r:id="rId6" invalidUrl="" action="" tgtFrame="" tooltip="" history="1" highlightClick="0" endSnd="0"/>
              </a:rPr>
              <a:t>teraFLOPS</a:t>
            </a:r>
            <a:r>
              <a:rPr sz="1944">
                <a:solidFill>
                  <a:srgbClr val="252525"/>
                </a:solidFill>
                <a:latin typeface="+mn-lt"/>
                <a:ea typeface="+mn-ea"/>
                <a:cs typeface="+mn-cs"/>
                <a:sym typeface="Helvetica"/>
              </a:rPr>
              <a:t>.</a:t>
            </a:r>
            <a:endParaRPr sz="1944">
              <a:solidFill>
                <a:srgbClr val="252525"/>
              </a:solidFill>
              <a:latin typeface="+mn-lt"/>
              <a:ea typeface="+mn-ea"/>
              <a:cs typeface="+mn-cs"/>
              <a:sym typeface="Helvetica"/>
            </a:endParaRPr>
          </a:p>
          <a:p>
            <a:pPr lvl="0" marL="0" indent="0" defTabSz="370331">
              <a:spcBef>
                <a:spcPts val="0"/>
              </a:spcBef>
              <a:buSzTx/>
              <a:buFontTx/>
              <a:buNone/>
              <a:defRPr sz="1800"/>
            </a:pPr>
            <a:endParaRPr sz="1944">
              <a:solidFill>
                <a:srgbClr val="252525"/>
              </a:solidFill>
              <a:latin typeface="+mn-lt"/>
              <a:ea typeface="+mn-ea"/>
              <a:cs typeface="+mn-cs"/>
              <a:sym typeface="Helvetica"/>
            </a:endParaRPr>
          </a:p>
          <a:p>
            <a:pPr lvl="0" marL="0" indent="0" defTabSz="370331">
              <a:spcBef>
                <a:spcPts val="0"/>
              </a:spcBef>
              <a:buSzTx/>
              <a:buFontTx/>
              <a:buNone/>
              <a:defRPr sz="1800"/>
            </a:pPr>
            <a:r>
              <a:rPr sz="1944">
                <a:solidFill>
                  <a:srgbClr val="252525"/>
                </a:solidFill>
                <a:latin typeface="+mn-lt"/>
                <a:ea typeface="+mn-ea"/>
                <a:cs typeface="+mn-cs"/>
                <a:sym typeface="Helvetica"/>
              </a:rPr>
              <a:t>SETI@home has listened to that one frequency at every point of over 67 percent of the sky observable from Arecibo which covers about 20 percent of the full celestial sphere.</a:t>
            </a:r>
          </a:p>
        </p:txBody>
      </p:sp>
      <p:sp>
        <p:nvSpPr>
          <p:cNvPr id="347" name="Shape 34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48" name="Shape 34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Smartphones</a:t>
            </a:r>
          </a:p>
        </p:txBody>
      </p:sp>
      <p:sp>
        <p:nvSpPr>
          <p:cNvPr id="353" name="Shape 353"/>
          <p:cNvSpPr/>
          <p:nvPr>
            <p:ph type="body" idx="4294967295"/>
          </p:nvPr>
        </p:nvSpPr>
        <p:spPr>
          <a:xfrm>
            <a:off x="152400" y="1219200"/>
            <a:ext cx="8361040" cy="557933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397763">
              <a:spcBef>
                <a:spcPts val="0"/>
              </a:spcBef>
              <a:buSzTx/>
              <a:buFontTx/>
              <a:buNone/>
              <a:defRPr sz="1800"/>
            </a:pPr>
            <a:r>
              <a:rPr sz="3132">
                <a:solidFill>
                  <a:srgbClr val="252525"/>
                </a:solidFill>
                <a:latin typeface="+mn-lt"/>
                <a:ea typeface="+mn-ea"/>
                <a:cs typeface="+mn-cs"/>
                <a:sym typeface="Helvetica"/>
              </a:rPr>
              <a:t>Any individual can become involved with SETI research by downloading the App. allowing the App. to run as a background process that uses idle computer power of their smartphone. </a:t>
            </a:r>
            <a:endParaRPr sz="3132">
              <a:solidFill>
                <a:srgbClr val="252525"/>
              </a:solidFill>
              <a:latin typeface="+mn-lt"/>
              <a:ea typeface="+mn-ea"/>
              <a:cs typeface="+mn-cs"/>
              <a:sym typeface="Helvetica"/>
            </a:endParaRPr>
          </a:p>
          <a:p>
            <a:pPr lvl="0" marL="0" indent="0" defTabSz="397763">
              <a:spcBef>
                <a:spcPts val="0"/>
              </a:spcBef>
              <a:buSzTx/>
              <a:buFontTx/>
              <a:buNone/>
              <a:defRPr sz="1800"/>
            </a:pPr>
            <a:endParaRPr sz="3132">
              <a:solidFill>
                <a:srgbClr val="252525"/>
              </a:solidFill>
              <a:latin typeface="+mn-lt"/>
              <a:ea typeface="+mn-ea"/>
              <a:cs typeface="+mn-cs"/>
              <a:sym typeface="Helvetica"/>
            </a:endParaRPr>
          </a:p>
          <a:p>
            <a:pPr lvl="0" marL="0" indent="0" defTabSz="397763">
              <a:spcBef>
                <a:spcPts val="0"/>
              </a:spcBef>
              <a:buSzTx/>
              <a:buFontTx/>
              <a:buNone/>
              <a:defRPr sz="1800"/>
            </a:pPr>
            <a:r>
              <a:rPr sz="3132">
                <a:solidFill>
                  <a:srgbClr val="252525"/>
                </a:solidFill>
                <a:latin typeface="+mn-lt"/>
                <a:ea typeface="+mn-ea"/>
                <a:cs typeface="+mn-cs"/>
                <a:sym typeface="Helvetica"/>
              </a:rPr>
              <a:t>The App. in the prototype phase will come with some common Machine Learning algorithms.</a:t>
            </a:r>
            <a:endParaRPr sz="3132">
              <a:solidFill>
                <a:srgbClr val="252525"/>
              </a:solidFill>
              <a:latin typeface="+mn-lt"/>
              <a:ea typeface="+mn-ea"/>
              <a:cs typeface="+mn-cs"/>
              <a:sym typeface="Helvetica"/>
            </a:endParaRPr>
          </a:p>
          <a:p>
            <a:pPr lvl="0" marL="0" indent="0" defTabSz="397763">
              <a:spcBef>
                <a:spcPts val="0"/>
              </a:spcBef>
              <a:buSzTx/>
              <a:buFontTx/>
              <a:buNone/>
              <a:defRPr sz="1800"/>
            </a:pPr>
            <a:endParaRPr sz="3132">
              <a:solidFill>
                <a:srgbClr val="252525"/>
              </a:solidFill>
              <a:latin typeface="+mn-lt"/>
              <a:ea typeface="+mn-ea"/>
              <a:cs typeface="+mn-cs"/>
              <a:sym typeface="Helvetica"/>
            </a:endParaRPr>
          </a:p>
          <a:p>
            <a:pPr lvl="0" marL="0" indent="0" defTabSz="397763">
              <a:spcBef>
                <a:spcPts val="0"/>
              </a:spcBef>
              <a:buSzTx/>
              <a:buFontTx/>
              <a:buNone/>
              <a:defRPr sz="1800"/>
            </a:pPr>
            <a:r>
              <a:rPr sz="3132">
                <a:solidFill>
                  <a:srgbClr val="252525"/>
                </a:solidFill>
                <a:latin typeface="+mn-lt"/>
                <a:ea typeface="+mn-ea"/>
                <a:cs typeface="+mn-cs"/>
                <a:sym typeface="Helvetica"/>
              </a:rPr>
              <a:t>A genera-purpose framework based on MapReduce and Multi-Core to add other applications as well.</a:t>
            </a:r>
          </a:p>
        </p:txBody>
      </p:sp>
      <p:sp>
        <p:nvSpPr>
          <p:cNvPr id="354" name="Shape 35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55" name="Shape 35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MapReduce Model</a:t>
            </a:r>
          </a:p>
        </p:txBody>
      </p:sp>
      <p:sp>
        <p:nvSpPr>
          <p:cNvPr id="40" name="Shape 4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1" name="Shape 4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15</a:t>
            </a:r>
          </a:p>
        </p:txBody>
      </p:sp>
      <p:sp>
        <p:nvSpPr>
          <p:cNvPr id="42" name="Shape 42"/>
          <p:cNvSpPr/>
          <p:nvPr/>
        </p:nvSpPr>
        <p:spPr>
          <a:xfrm>
            <a:off x="228600" y="990600"/>
            <a:ext cx="8305800" cy="5798820"/>
          </a:xfrm>
          <a:prstGeom prst="rect">
            <a:avLst/>
          </a:prstGeom>
          <a:solidFill>
            <a:srgbClr val="FFFFFF"/>
          </a:solidFill>
          <a:ln w="25400">
            <a:solidFill>
              <a:srgbClr val="FFFFFF"/>
            </a:solidFill>
            <a:round/>
          </a:ln>
          <a:extLst>
            <a:ext uri="{C572A759-6A51-4108-AA02-DFA0A04FC94B}">
              <ma14:wrappingTextBoxFlag xmlns:ma14="http://schemas.microsoft.com/office/mac/drawingml/2011/main" val="1"/>
            </a:ext>
          </a:extLst>
        </p:spPr>
        <p:txBody>
          <a:bodyPr lIns="0" tIns="0" rIns="0" bIns="0">
            <a:spAutoFit/>
          </a:bodyPr>
          <a:lstStyle/>
          <a:p>
            <a:pPr lvl="0" marL="412750" indent="-412750">
              <a:lnSpc>
                <a:spcPct val="90000"/>
              </a:lnSpc>
              <a:buClr>
                <a:srgbClr val="000000"/>
              </a:buClr>
              <a:buSzPct val="100000"/>
              <a:buFont typeface="Wingdings"/>
              <a:buChar char="➢"/>
              <a:defRPr sz="1800"/>
            </a:pPr>
            <a:endParaRPr sz="2600"/>
          </a:p>
          <a:p>
            <a:pPr lvl="0" marL="603250" indent="-603250">
              <a:lnSpc>
                <a:spcPct val="90000"/>
              </a:lnSpc>
              <a:buClr>
                <a:srgbClr val="000000"/>
              </a:buClr>
              <a:buSzPct val="100000"/>
              <a:buFont typeface="Wingdings"/>
              <a:buChar char="➢"/>
              <a:defRPr sz="1800"/>
            </a:pPr>
            <a:r>
              <a:rPr b="1" sz="3800"/>
              <a:t>MapReduce</a:t>
            </a:r>
            <a:r>
              <a:rPr sz="3800"/>
              <a:t> </a:t>
            </a:r>
            <a:endParaRPr sz="3800"/>
          </a:p>
          <a:p>
            <a:pPr lvl="1" marL="1422400" indent="-965200">
              <a:lnSpc>
                <a:spcPct val="90000"/>
              </a:lnSpc>
              <a:buClr>
                <a:srgbClr val="000000"/>
              </a:buClr>
              <a:buSzPct val="100000"/>
              <a:buFont typeface="Wingdings"/>
              <a:buChar char="➢"/>
              <a:defRPr sz="1800"/>
            </a:pPr>
            <a:r>
              <a:rPr sz="3800"/>
              <a:t>Programming model from LISP</a:t>
            </a:r>
            <a:endParaRPr sz="3800"/>
          </a:p>
          <a:p>
            <a:pPr lvl="1" marL="1422400" indent="-965200">
              <a:lnSpc>
                <a:spcPct val="90000"/>
              </a:lnSpc>
              <a:buClr>
                <a:srgbClr val="000000"/>
              </a:buClr>
              <a:buSzPct val="100000"/>
              <a:buFont typeface="Wingdings"/>
              <a:buChar char="➢"/>
              <a:defRPr sz="1800"/>
            </a:pPr>
            <a:r>
              <a:rPr sz="3800"/>
              <a:t>Closer to functional languages.</a:t>
            </a:r>
            <a:endParaRPr sz="3800"/>
          </a:p>
          <a:p>
            <a:pPr lvl="1" marL="1422400" indent="-965200">
              <a:lnSpc>
                <a:spcPct val="90000"/>
              </a:lnSpc>
              <a:buClr>
                <a:srgbClr val="000000"/>
              </a:buClr>
              <a:buSzPct val="100000"/>
              <a:buFont typeface="Wingdings"/>
              <a:buChar char="➢"/>
              <a:defRPr sz="1800"/>
            </a:pPr>
            <a:r>
              <a:rPr sz="3800"/>
              <a:t>Solves many problems</a:t>
            </a:r>
            <a:endParaRPr sz="3800"/>
          </a:p>
          <a:p>
            <a:pPr lvl="1" marL="1422400" indent="-965200">
              <a:lnSpc>
                <a:spcPct val="90000"/>
              </a:lnSpc>
              <a:buClr>
                <a:srgbClr val="000000"/>
              </a:buClr>
              <a:buSzPct val="100000"/>
              <a:buFont typeface="Wingdings"/>
              <a:buChar char="➢"/>
              <a:defRPr sz="1800"/>
            </a:pPr>
            <a:r>
              <a:rPr sz="3800"/>
              <a:t>Load balancing</a:t>
            </a:r>
            <a:endParaRPr sz="3800"/>
          </a:p>
          <a:p>
            <a:pPr lvl="1" marL="1422400" indent="-965200">
              <a:lnSpc>
                <a:spcPct val="90000"/>
              </a:lnSpc>
              <a:buClr>
                <a:srgbClr val="000000"/>
              </a:buClr>
              <a:buSzPct val="100000"/>
              <a:buFont typeface="Wingdings"/>
              <a:buChar char="➢"/>
              <a:defRPr sz="1800"/>
            </a:pPr>
            <a:r>
              <a:rPr sz="3800"/>
              <a:t>Easy to distribute across nodes</a:t>
            </a:r>
            <a:endParaRPr sz="3800"/>
          </a:p>
          <a:p>
            <a:pPr lvl="1" marL="1422400" indent="-965200">
              <a:lnSpc>
                <a:spcPct val="90000"/>
              </a:lnSpc>
              <a:buClr>
                <a:srgbClr val="000000"/>
              </a:buClr>
              <a:buSzPct val="100000"/>
              <a:buFont typeface="Wingdings"/>
              <a:buChar char="➢"/>
              <a:defRPr sz="1800"/>
            </a:pPr>
            <a:r>
              <a:rPr sz="3800"/>
              <a:t>Built-in retry/failure semantics</a:t>
            </a:r>
            <a:endParaRPr sz="3800"/>
          </a:p>
          <a:p>
            <a:pPr lvl="1" marL="1422400" indent="-965200">
              <a:lnSpc>
                <a:spcPct val="90000"/>
              </a:lnSpc>
              <a:buClr>
                <a:srgbClr val="000000"/>
              </a:buClr>
              <a:buSzPct val="100000"/>
              <a:buFont typeface="Wingdings"/>
              <a:buChar char="➢"/>
              <a:defRPr sz="1800"/>
            </a:pPr>
            <a:r>
              <a:rPr sz="3800"/>
              <a:t>Apache and Google have used it successfully.</a:t>
            </a:r>
            <a:endParaRPr sz="3800"/>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Metal</a:t>
            </a:r>
          </a:p>
        </p:txBody>
      </p:sp>
      <p:sp>
        <p:nvSpPr>
          <p:cNvPr id="358" name="Shape 35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59" name="Shape 35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360" name="Shape 360"/>
          <p:cNvSpPr/>
          <p:nvPr/>
        </p:nvSpPr>
        <p:spPr>
          <a:xfrm>
            <a:off x="152399" y="25400"/>
            <a:ext cx="9144002" cy="1066800"/>
          </a:xfrm>
          <a:prstGeom prst="rect">
            <a:avLst/>
          </a:prstGeom>
          <a:ln w="12700">
            <a:miter lim="400000"/>
          </a:ln>
        </p:spPr>
        <p:txBody>
          <a:bodyPr lIns="0" tIns="0" rIns="0" bIns="0" anchor="ctr">
            <a:normAutofit fontScale="100000" lnSpcReduction="0"/>
          </a:bodyPr>
          <a:lstStyle/>
          <a:p>
            <a:pPr lvl="0">
              <a:lnSpc>
                <a:spcPts val="3000"/>
              </a:lnSpc>
              <a:defRPr sz="3600">
                <a:solidFill>
                  <a:srgbClr val="FFFFFF"/>
                </a:solidFill>
                <a:latin typeface="Times New Roman"/>
                <a:ea typeface="Times New Roman"/>
                <a:cs typeface="Times New Roman"/>
                <a:sym typeface="Times New Roman"/>
              </a:defRPr>
            </a:pPr>
          </a:p>
        </p:txBody>
      </p:sp>
      <p:sp>
        <p:nvSpPr>
          <p:cNvPr id="361" name="Shape 36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62" name="Shape 36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363" name="Shape 363"/>
          <p:cNvSpPr/>
          <p:nvPr/>
        </p:nvSpPr>
        <p:spPr>
          <a:xfrm>
            <a:off x="458187" y="1116330"/>
            <a:ext cx="8903083" cy="1513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300"/>
              <a:t>Data set D divided into d1, d2, ... dn </a:t>
            </a:r>
            <a:endParaRPr sz="2300"/>
          </a:p>
          <a:p>
            <a:pPr lvl="0">
              <a:defRPr sz="1800"/>
            </a:pPr>
            <a:r>
              <a:rPr sz="2300"/>
              <a:t>Mappers running on Smart-Phones 1,SmartPhone2, … SmartPhone_n</a:t>
            </a:r>
            <a:endParaRPr sz="2300"/>
          </a:p>
          <a:p>
            <a:pPr lvl="0">
              <a:defRPr sz="1800"/>
            </a:pPr>
            <a:r>
              <a:rPr sz="2300"/>
              <a:t>Each mapper performs a computation over its piece of the data and emits the results s1, s2, ... sn for the Reducers which is at a central server.</a:t>
            </a:r>
          </a:p>
        </p:txBody>
      </p:sp>
      <p:sp>
        <p:nvSpPr>
          <p:cNvPr id="364" name="Shape 364"/>
          <p:cNvSpPr/>
          <p:nvPr/>
        </p:nvSpPr>
        <p:spPr>
          <a:xfrm>
            <a:off x="276033" y="4229100"/>
            <a:ext cx="2466877" cy="261584"/>
          </a:xfrm>
          <a:prstGeom prst="rect">
            <a:avLst/>
          </a:prstGeom>
          <a:solidFill>
            <a:srgbClr val="FFFFFF"/>
          </a:solidFill>
          <a:ln w="25400">
            <a:solidFill>
              <a:srgbClr val="4F81BD"/>
            </a:solidFill>
          </a:ln>
        </p:spPr>
        <p:txBody>
          <a:bodyPr lIns="0" tIns="0" rIns="0" bIns="0"/>
          <a:lstStyle/>
          <a:p>
            <a:pPr lvl="0"/>
          </a:p>
        </p:txBody>
      </p:sp>
      <p:sp>
        <p:nvSpPr>
          <p:cNvPr id="365" name="Shape 365"/>
          <p:cNvSpPr/>
          <p:nvPr/>
        </p:nvSpPr>
        <p:spPr>
          <a:xfrm>
            <a:off x="2633364" y="6307792"/>
            <a:ext cx="3168083" cy="430760"/>
          </a:xfrm>
          <a:prstGeom prst="rect">
            <a:avLst/>
          </a:prstGeom>
          <a:solidFill>
            <a:srgbClr val="FFFFFF"/>
          </a:solidFill>
          <a:ln w="25400">
            <a:solidFill>
              <a:srgbClr val="4F81BD"/>
            </a:solidFill>
          </a:ln>
        </p:spPr>
        <p:txBody>
          <a:bodyPr lIns="0" tIns="0" rIns="0" bIns="0"/>
          <a:lstStyle/>
          <a:p>
            <a:pPr lvl="0"/>
          </a:p>
        </p:txBody>
      </p:sp>
      <p:sp>
        <p:nvSpPr>
          <p:cNvPr id="366" name="Shape 366"/>
          <p:cNvSpPr/>
          <p:nvPr/>
        </p:nvSpPr>
        <p:spPr>
          <a:xfrm>
            <a:off x="274641" y="4165600"/>
            <a:ext cx="2586939" cy="3200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SmartPhone1 – mapper of d1</a:t>
            </a:r>
          </a:p>
        </p:txBody>
      </p:sp>
      <p:sp>
        <p:nvSpPr>
          <p:cNvPr id="367" name="Shape 367"/>
          <p:cNvSpPr/>
          <p:nvPr/>
        </p:nvSpPr>
        <p:spPr>
          <a:xfrm>
            <a:off x="2822858" y="6313695"/>
            <a:ext cx="3193484" cy="320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Reducer Sum Mapper Outputs</a:t>
            </a:r>
          </a:p>
        </p:txBody>
      </p:sp>
      <p:sp>
        <p:nvSpPr>
          <p:cNvPr id="368" name="Shape 368"/>
          <p:cNvSpPr/>
          <p:nvPr/>
        </p:nvSpPr>
        <p:spPr>
          <a:xfrm>
            <a:off x="4152899" y="4504406"/>
            <a:ext cx="1" cy="1170927"/>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369" name="Shape 369"/>
          <p:cNvSpPr/>
          <p:nvPr/>
        </p:nvSpPr>
        <p:spPr>
          <a:xfrm>
            <a:off x="2713533" y="4457852"/>
            <a:ext cx="957401" cy="1360883"/>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370" name="Shape 370"/>
          <p:cNvSpPr/>
          <p:nvPr/>
        </p:nvSpPr>
        <p:spPr>
          <a:xfrm flipH="1">
            <a:off x="4520587" y="4517568"/>
            <a:ext cx="1541953" cy="1244135"/>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371" name="Shape 371"/>
          <p:cNvSpPr/>
          <p:nvPr/>
        </p:nvSpPr>
        <p:spPr>
          <a:xfrm>
            <a:off x="3044633" y="4203700"/>
            <a:ext cx="2466877" cy="261584"/>
          </a:xfrm>
          <a:prstGeom prst="rect">
            <a:avLst/>
          </a:prstGeom>
          <a:solidFill>
            <a:srgbClr val="FFFFFF"/>
          </a:solidFill>
          <a:ln w="25400">
            <a:solidFill>
              <a:srgbClr val="4F81BD"/>
            </a:solidFill>
          </a:ln>
        </p:spPr>
        <p:txBody>
          <a:bodyPr lIns="0" tIns="0" rIns="0" bIns="0"/>
          <a:lstStyle/>
          <a:p>
            <a:pPr lvl="0"/>
          </a:p>
        </p:txBody>
      </p:sp>
      <p:sp>
        <p:nvSpPr>
          <p:cNvPr id="372" name="Shape 372"/>
          <p:cNvSpPr/>
          <p:nvPr/>
        </p:nvSpPr>
        <p:spPr>
          <a:xfrm>
            <a:off x="3032552" y="4174471"/>
            <a:ext cx="2586939" cy="320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SmartPhone2 – mapper of d2</a:t>
            </a:r>
          </a:p>
        </p:txBody>
      </p:sp>
      <p:sp>
        <p:nvSpPr>
          <p:cNvPr id="373" name="Shape 373"/>
          <p:cNvSpPr/>
          <p:nvPr/>
        </p:nvSpPr>
        <p:spPr>
          <a:xfrm>
            <a:off x="6092633" y="4203700"/>
            <a:ext cx="2466877" cy="261584"/>
          </a:xfrm>
          <a:prstGeom prst="rect">
            <a:avLst/>
          </a:prstGeom>
          <a:solidFill>
            <a:srgbClr val="FFFFFF"/>
          </a:solidFill>
          <a:ln w="25400">
            <a:solidFill>
              <a:srgbClr val="4F81BD"/>
            </a:solidFill>
          </a:ln>
        </p:spPr>
        <p:txBody>
          <a:bodyPr lIns="0" tIns="0" rIns="0" bIns="0"/>
          <a:lstStyle/>
          <a:p>
            <a:pPr lvl="0"/>
          </a:p>
        </p:txBody>
      </p:sp>
      <p:sp>
        <p:nvSpPr>
          <p:cNvPr id="374" name="Shape 374"/>
          <p:cNvSpPr/>
          <p:nvPr/>
        </p:nvSpPr>
        <p:spPr>
          <a:xfrm>
            <a:off x="6103941" y="4178300"/>
            <a:ext cx="2586939" cy="3200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SmartPhone3 – mapper of d3</a:t>
            </a:r>
          </a:p>
        </p:txBody>
      </p:sp>
      <p:pic>
        <p:nvPicPr>
          <p:cNvPr id="375" name="pasted-image.tif"/>
          <p:cNvPicPr/>
          <p:nvPr/>
        </p:nvPicPr>
        <p:blipFill>
          <a:blip r:embed="rId2">
            <a:extLst/>
          </a:blip>
          <a:stretch>
            <a:fillRect/>
          </a:stretch>
        </p:blipFill>
        <p:spPr>
          <a:xfrm>
            <a:off x="3686526" y="2565400"/>
            <a:ext cx="748368" cy="825785"/>
          </a:xfrm>
          <a:prstGeom prst="rect">
            <a:avLst/>
          </a:prstGeom>
          <a:ln w="12700">
            <a:miter lim="400000"/>
          </a:ln>
        </p:spPr>
      </p:pic>
      <p:pic>
        <p:nvPicPr>
          <p:cNvPr id="376" name="pasted-image.tif"/>
          <p:cNvPicPr/>
          <p:nvPr/>
        </p:nvPicPr>
        <p:blipFill>
          <a:blip r:embed="rId2">
            <a:extLst/>
          </a:blip>
          <a:stretch>
            <a:fillRect/>
          </a:stretch>
        </p:blipFill>
        <p:spPr>
          <a:xfrm>
            <a:off x="3848100" y="5600700"/>
            <a:ext cx="609600" cy="672663"/>
          </a:xfrm>
          <a:prstGeom prst="rect">
            <a:avLst/>
          </a:prstGeom>
          <a:ln w="12700">
            <a:miter lim="400000"/>
          </a:ln>
        </p:spPr>
      </p:pic>
      <p:sp>
        <p:nvSpPr>
          <p:cNvPr id="377" name="Shape 377"/>
          <p:cNvSpPr/>
          <p:nvPr/>
        </p:nvSpPr>
        <p:spPr>
          <a:xfrm flipH="1">
            <a:off x="1249111" y="3084820"/>
            <a:ext cx="2261593" cy="851087"/>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378" name="Shape 378"/>
          <p:cNvSpPr/>
          <p:nvPr/>
        </p:nvSpPr>
        <p:spPr>
          <a:xfrm>
            <a:off x="4080243" y="3459921"/>
            <a:ext cx="1" cy="645814"/>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379" name="Shape 379"/>
          <p:cNvSpPr/>
          <p:nvPr/>
        </p:nvSpPr>
        <p:spPr>
          <a:xfrm>
            <a:off x="4508400" y="3169466"/>
            <a:ext cx="2798073" cy="786808"/>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pic>
        <p:nvPicPr>
          <p:cNvPr id="380" name="pasted-image.tif"/>
          <p:cNvPicPr/>
          <p:nvPr/>
        </p:nvPicPr>
        <p:blipFill>
          <a:blip r:embed="rId3">
            <a:extLst/>
          </a:blip>
          <a:stretch>
            <a:fillRect/>
          </a:stretch>
        </p:blipFill>
        <p:spPr>
          <a:xfrm>
            <a:off x="6133484" y="4462894"/>
            <a:ext cx="2385175" cy="1253951"/>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383" name="Shape 38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84" name="Shape 38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385" name="Shape 38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86" name="Shape 38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387" name="pasted-image.png"/>
          <p:cNvPicPr/>
          <p:nvPr/>
        </p:nvPicPr>
        <p:blipFill>
          <a:blip r:embed="rId2">
            <a:extLst/>
          </a:blip>
          <a:stretch>
            <a:fillRect/>
          </a:stretch>
        </p:blipFill>
        <p:spPr>
          <a:xfrm>
            <a:off x="2440951" y="127000"/>
            <a:ext cx="3855698" cy="6858000"/>
          </a:xfrm>
          <a:prstGeom prst="rect">
            <a:avLst/>
          </a:prstGeom>
          <a:ln w="12700">
            <a:miter lim="400000"/>
          </a:ln>
        </p:spPr>
      </p:pic>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390" name="Shape 39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91" name="Shape 39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392" name="Shape 39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93" name="Shape 39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394" name="pasted-image.png"/>
          <p:cNvPicPr/>
          <p:nvPr/>
        </p:nvPicPr>
        <p:blipFill>
          <a:blip r:embed="rId2">
            <a:extLst/>
          </a:blip>
          <a:stretch>
            <a:fillRect/>
          </a:stretch>
        </p:blipFill>
        <p:spPr>
          <a:xfrm>
            <a:off x="2301251" y="101600"/>
            <a:ext cx="3855698" cy="6858000"/>
          </a:xfrm>
          <a:prstGeom prst="rect">
            <a:avLst/>
          </a:prstGeom>
          <a:ln w="12700">
            <a:miter lim="400000"/>
          </a:ln>
        </p:spPr>
      </p:pic>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nvSpPr>
        <p:spPr>
          <a:xfrm>
            <a:off x="2553452" y="910528"/>
            <a:ext cx="4037096" cy="5939437"/>
          </a:xfrm>
          <a:prstGeom prst="rect">
            <a:avLst/>
          </a:prstGeom>
          <a:solidFill>
            <a:srgbClr val="FFFFFF"/>
          </a:solidFill>
          <a:ln w="25400">
            <a:solidFill/>
          </a:ln>
        </p:spPr>
        <p:txBody>
          <a:bodyPr lIns="0" tIns="0" rIns="0" bIns="0"/>
          <a:lstStyle/>
          <a:p>
            <a:pPr lvl="0"/>
          </a:p>
        </p:txBody>
      </p:sp>
      <p:sp>
        <p:nvSpPr>
          <p:cNvPr id="397" name="Shape 397"/>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398" name="Shape 39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99" name="Shape 39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00" name="Shape 40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01" name="Shape 40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02" name="pasted-image.png"/>
          <p:cNvPicPr/>
          <p:nvPr/>
        </p:nvPicPr>
        <p:blipFill>
          <a:blip r:embed="rId2">
            <a:extLst/>
          </a:blip>
          <a:stretch>
            <a:fillRect/>
          </a:stretch>
        </p:blipFill>
        <p:spPr>
          <a:xfrm>
            <a:off x="2857627" y="1015034"/>
            <a:ext cx="3360472" cy="5964837"/>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Shape 404"/>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05" name="Shape 40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06" name="Shape 40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07" name="Shape 40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08" name="Shape 40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09" name="pasted-image.png"/>
          <p:cNvPicPr/>
          <p:nvPr/>
        </p:nvPicPr>
        <p:blipFill>
          <a:blip r:embed="rId2">
            <a:extLst/>
          </a:blip>
          <a:stretch>
            <a:fillRect/>
          </a:stretch>
        </p:blipFill>
        <p:spPr>
          <a:xfrm>
            <a:off x="2487769" y="127000"/>
            <a:ext cx="3863662" cy="6858000"/>
          </a:xfrm>
          <a:prstGeom prst="rect">
            <a:avLst/>
          </a:prstGeom>
          <a:ln w="12700">
            <a:miter lim="400000"/>
          </a:ln>
        </p:spPr>
      </p:pic>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title" idx="4294967295"/>
          </p:nvPr>
        </p:nvSpPr>
        <p:spPr>
          <a:xfrm>
            <a:off x="152399" y="-190500"/>
            <a:ext cx="8563188"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12" name="Shape 41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13" name="Shape 41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14" name="Shape 41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15" name="Shape 41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16" name="pasted-image.png"/>
          <p:cNvPicPr/>
          <p:nvPr/>
        </p:nvPicPr>
        <p:blipFill>
          <a:blip r:embed="rId2">
            <a:extLst/>
          </a:blip>
          <a:stretch>
            <a:fillRect/>
          </a:stretch>
        </p:blipFill>
        <p:spPr>
          <a:xfrm>
            <a:off x="2360769" y="101600"/>
            <a:ext cx="3863662" cy="6858000"/>
          </a:xfrm>
          <a:prstGeom prst="rect">
            <a:avLst/>
          </a:prstGeom>
          <a:ln w="12700">
            <a:miter lim="400000"/>
          </a:ln>
        </p:spPr>
      </p:pic>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Shape 41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Metal</a:t>
            </a:r>
          </a:p>
        </p:txBody>
      </p:sp>
      <p:sp>
        <p:nvSpPr>
          <p:cNvPr id="419" name="Shape 419"/>
          <p:cNvSpPr/>
          <p:nvPr>
            <p:ph type="body" idx="4294967295"/>
          </p:nvPr>
        </p:nvSpPr>
        <p:spPr>
          <a:xfrm>
            <a:off x="152400" y="1219200"/>
            <a:ext cx="8305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Apple new SDK for Swift/Objective-C</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“The Metal framework supports GPU-accelerated advanced 3D graphics rendering and data-parallel computation workloads. Metal provides a modern and streamlined API for fine-grained, low-level control of the organization, processing, and submission of graphics and computation commands, as well as the management of the associated data and resources for these commands. A primary goal of Metal is to minimize the CPU overhead incurred by executing GPU workloads.”</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Metal is an alternative to OpenGL for graphics processing, but for general data-parallel programming for GPUs it is an alternative to OpenCL and Cuda. This (simple) example shows how to use Metal with Swift for calculating the Sigmoid function (Sigmoid function is frequently occurring in machine learning settings, e.g. for Deep Learning and Kernel Methods/Support Vector Machines).</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       </a:t>
            </a:r>
            <a:endParaRPr sz="1300">
              <a:solidFill>
                <a:srgbClr val="008400"/>
              </a:solidFill>
              <a:latin typeface="Menlo"/>
              <a:ea typeface="Menlo"/>
              <a:cs typeface="Menlo"/>
              <a:sym typeface="Menlo"/>
            </a:endParaRPr>
          </a:p>
        </p:txBody>
      </p:sp>
      <p:sp>
        <p:nvSpPr>
          <p:cNvPr id="420" name="Shape 42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21" name="Shape 42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Metal</a:t>
            </a:r>
          </a:p>
        </p:txBody>
      </p:sp>
      <p:sp>
        <p:nvSpPr>
          <p:cNvPr id="424" name="Shape 424"/>
          <p:cNvSpPr/>
          <p:nvPr>
            <p:ph type="body" idx="4294967295"/>
          </p:nvPr>
        </p:nvSpPr>
        <p:spPr>
          <a:xfrm>
            <a:off x="152400" y="1219200"/>
            <a:ext cx="8305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       </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Function for setting up Metal</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Sigmoid function in Shaders.metal</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Prepare original input data – a Swift array</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Prepare Sigmoid function to run on GPU</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Create GPU input and output data</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Configure GPU threads</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Wrap up encoding setup and start processing, and wait until finished!</a:t>
            </a: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Get result data out from GPU and into Swift</a:t>
            </a:r>
          </a:p>
        </p:txBody>
      </p:sp>
      <p:sp>
        <p:nvSpPr>
          <p:cNvPr id="425" name="Shape 42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26" name="Shape 42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Metal</a:t>
            </a:r>
          </a:p>
        </p:txBody>
      </p:sp>
      <p:sp>
        <p:nvSpPr>
          <p:cNvPr id="429" name="Shape 429"/>
          <p:cNvSpPr/>
          <p:nvPr>
            <p:ph type="body" idx="4294967295"/>
          </p:nvPr>
        </p:nvSpPr>
        <p:spPr>
          <a:xfrm>
            <a:off x="152400" y="1219200"/>
            <a:ext cx="8305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434340">
              <a:spcBef>
                <a:spcPts val="0"/>
              </a:spcBef>
              <a:buSzTx/>
              <a:buFontTx/>
              <a:buNone/>
              <a:tabLst>
                <a:tab pos="368300" algn="l"/>
              </a:tabLst>
              <a:defRPr sz="1800"/>
            </a:pPr>
            <a:r>
              <a:rPr sz="1235">
                <a:solidFill>
                  <a:srgbClr val="008400"/>
                </a:solidFill>
                <a:latin typeface="Menlo"/>
                <a:ea typeface="Menlo"/>
                <a:cs typeface="Menlo"/>
                <a:sym typeface="Menlo"/>
              </a:rPr>
              <a:t>// a. initialize Metal</a:t>
            </a:r>
            <a:endParaRPr sz="1235">
              <a:solidFill>
                <a:srgbClr val="008400"/>
              </a:solidFill>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BB2CA2"/>
                </a:solidFill>
                <a:latin typeface="Menlo"/>
                <a:ea typeface="Menlo"/>
                <a:cs typeface="Menlo"/>
                <a:sym typeface="Menlo"/>
              </a:rPr>
              <a:t>var</a:t>
            </a:r>
            <a:r>
              <a:rPr sz="1235">
                <a:latin typeface="Menlo"/>
                <a:ea typeface="Menlo"/>
                <a:cs typeface="Menlo"/>
                <a:sym typeface="Menlo"/>
              </a:rPr>
              <a:t> (device, commandQueue, defaultLibrary, commandBuffer, computeCommandEncoder) = </a:t>
            </a:r>
            <a:r>
              <a:rPr sz="1235">
                <a:solidFill>
                  <a:srgbClr val="31595D"/>
                </a:solidFill>
                <a:latin typeface="Menlo"/>
                <a:ea typeface="Menlo"/>
                <a:cs typeface="Menlo"/>
                <a:sym typeface="Menlo"/>
              </a:rPr>
              <a:t>initMetal</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008400"/>
                </a:solidFill>
                <a:latin typeface="Menlo"/>
                <a:ea typeface="Menlo"/>
                <a:cs typeface="Menlo"/>
                <a:sym typeface="Menlo"/>
              </a:rPr>
              <a:t>// b. set up a compute pipeline with Sigmoid function and add it to encoder</a:t>
            </a:r>
            <a:endParaRPr sz="1235">
              <a:solidFill>
                <a:srgbClr val="008400"/>
              </a:solidFill>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BB2CA2"/>
                </a:solidFill>
                <a:latin typeface="Menlo"/>
                <a:ea typeface="Menlo"/>
                <a:cs typeface="Menlo"/>
                <a:sym typeface="Menlo"/>
              </a:rPr>
              <a:t>let</a:t>
            </a:r>
            <a:r>
              <a:rPr sz="1235">
                <a:latin typeface="Menlo"/>
                <a:ea typeface="Menlo"/>
                <a:cs typeface="Menlo"/>
                <a:sym typeface="Menlo"/>
              </a:rPr>
              <a:t> sigmoidProgram = defaultLibrary.</a:t>
            </a:r>
            <a:r>
              <a:rPr sz="1235">
                <a:solidFill>
                  <a:srgbClr val="3D1D81"/>
                </a:solidFill>
                <a:latin typeface="Menlo"/>
                <a:ea typeface="Menlo"/>
                <a:cs typeface="Menlo"/>
                <a:sym typeface="Menlo"/>
              </a:rPr>
              <a:t>newFunctionWithName</a:t>
            </a:r>
            <a:r>
              <a:rPr sz="1235">
                <a:latin typeface="Menlo"/>
                <a:ea typeface="Menlo"/>
                <a:cs typeface="Menlo"/>
                <a:sym typeface="Menlo"/>
              </a:rPr>
              <a:t>(</a:t>
            </a:r>
            <a:r>
              <a:rPr sz="1235">
                <a:solidFill>
                  <a:srgbClr val="D12F1B"/>
                </a:solidFill>
                <a:latin typeface="Menlo"/>
                <a:ea typeface="Menlo"/>
                <a:cs typeface="Menlo"/>
                <a:sym typeface="Menlo"/>
              </a:rPr>
              <a:t>"sigmoid"</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BB2CA2"/>
                </a:solidFill>
                <a:latin typeface="Menlo"/>
                <a:ea typeface="Menlo"/>
                <a:cs typeface="Menlo"/>
                <a:sym typeface="Menlo"/>
              </a:rPr>
              <a:t>var</a:t>
            </a:r>
            <a:r>
              <a:rPr sz="1235">
                <a:latin typeface="Menlo"/>
                <a:ea typeface="Menlo"/>
                <a:cs typeface="Menlo"/>
                <a:sym typeface="Menlo"/>
              </a:rPr>
              <a:t> pipelineErrors = </a:t>
            </a:r>
            <a:r>
              <a:rPr sz="1235">
                <a:solidFill>
                  <a:srgbClr val="703DAA"/>
                </a:solidFill>
                <a:latin typeface="Menlo"/>
                <a:ea typeface="Menlo"/>
                <a:cs typeface="Menlo"/>
                <a:sym typeface="Menlo"/>
              </a:rPr>
              <a:t>NSErrorPointer</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BB2CA2"/>
                </a:solidFill>
                <a:latin typeface="Menlo"/>
                <a:ea typeface="Menlo"/>
                <a:cs typeface="Menlo"/>
                <a:sym typeface="Menlo"/>
              </a:rPr>
              <a:t>var</a:t>
            </a:r>
            <a:r>
              <a:rPr sz="1235">
                <a:latin typeface="Menlo"/>
                <a:ea typeface="Menlo"/>
                <a:cs typeface="Menlo"/>
                <a:sym typeface="Menlo"/>
              </a:rPr>
              <a:t> computePipelineFilter = device.</a:t>
            </a:r>
            <a:r>
              <a:rPr sz="1235">
                <a:solidFill>
                  <a:srgbClr val="3D1D81"/>
                </a:solidFill>
                <a:latin typeface="Menlo"/>
                <a:ea typeface="Menlo"/>
                <a:cs typeface="Menlo"/>
                <a:sym typeface="Menlo"/>
              </a:rPr>
              <a:t>newComputePipelineStateWithFunction</a:t>
            </a:r>
            <a:r>
              <a:rPr sz="1235">
                <a:latin typeface="Menlo"/>
                <a:ea typeface="Menlo"/>
                <a:cs typeface="Menlo"/>
                <a:sym typeface="Menlo"/>
              </a:rPr>
              <a:t>(sigmoidProgram!, error: pipelineErrors)</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computeCommandEncoder.</a:t>
            </a:r>
            <a:r>
              <a:rPr sz="1235">
                <a:solidFill>
                  <a:srgbClr val="3D1D81"/>
                </a:solidFill>
                <a:latin typeface="Menlo"/>
                <a:ea typeface="Menlo"/>
                <a:cs typeface="Menlo"/>
                <a:sym typeface="Menlo"/>
              </a:rPr>
              <a:t>setComputePipelineState</a:t>
            </a:r>
            <a:r>
              <a:rPr sz="1235">
                <a:latin typeface="Menlo"/>
                <a:ea typeface="Menlo"/>
                <a:cs typeface="Menlo"/>
                <a:sym typeface="Menlo"/>
              </a:rPr>
              <a:t>(computePipelineFilter!)</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008400"/>
                </a:solidFill>
                <a:latin typeface="Menlo"/>
                <a:ea typeface="Menlo"/>
                <a:cs typeface="Menlo"/>
                <a:sym typeface="Menlo"/>
              </a:rPr>
              <a:t>// a. calculate byte length of input data - myvector</a:t>
            </a:r>
            <a:endParaRPr sz="1235">
              <a:solidFill>
                <a:srgbClr val="008400"/>
              </a:solidFill>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008400"/>
                </a:solidFill>
                <a:latin typeface="Menlo"/>
                <a:ea typeface="Menlo"/>
                <a:cs typeface="Menlo"/>
                <a:sym typeface="Menlo"/>
              </a:rPr>
              <a:t>// b. create a MTLBuffer - input data that the GPU and Metal produce</a:t>
            </a:r>
            <a:endParaRPr sz="1235">
              <a:solidFill>
                <a:srgbClr val="008400"/>
              </a:solidFill>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008400"/>
                </a:solidFill>
                <a:latin typeface="Menlo"/>
                <a:ea typeface="Menlo"/>
                <a:cs typeface="Menlo"/>
                <a:sym typeface="Menlo"/>
              </a:rPr>
              <a:t>// c. set the input vector for the Sigmoid() function, e.g. inVector</a:t>
            </a:r>
            <a:endParaRPr sz="1235">
              <a:solidFill>
                <a:srgbClr val="008400"/>
              </a:solidFill>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008400"/>
                </a:solidFill>
                <a:latin typeface="Menlo"/>
                <a:ea typeface="Menlo"/>
                <a:cs typeface="Menlo"/>
                <a:sym typeface="Menlo"/>
              </a:rPr>
              <a:t>//    atIndex: 0 here corresponds to buffer(0) in the Sigmoid function</a:t>
            </a:r>
            <a:endParaRPr sz="1235">
              <a:solidFill>
                <a:srgbClr val="008400"/>
              </a:solidFill>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BB2CA2"/>
                </a:solidFill>
                <a:latin typeface="Menlo"/>
                <a:ea typeface="Menlo"/>
                <a:cs typeface="Menlo"/>
                <a:sym typeface="Menlo"/>
              </a:rPr>
              <a:t>var</a:t>
            </a:r>
            <a:r>
              <a:rPr sz="1235">
                <a:latin typeface="Menlo"/>
                <a:ea typeface="Menlo"/>
                <a:cs typeface="Menlo"/>
                <a:sym typeface="Menlo"/>
              </a:rPr>
              <a:t> myvectorByteLength = myvector.</a:t>
            </a:r>
            <a:r>
              <a:rPr sz="1235">
                <a:solidFill>
                  <a:srgbClr val="703DAA"/>
                </a:solidFill>
                <a:latin typeface="Menlo"/>
                <a:ea typeface="Menlo"/>
                <a:cs typeface="Menlo"/>
                <a:sym typeface="Menlo"/>
              </a:rPr>
              <a:t>count</a:t>
            </a:r>
            <a:r>
              <a:rPr sz="1235">
                <a:latin typeface="Menlo"/>
                <a:ea typeface="Menlo"/>
                <a:cs typeface="Menlo"/>
                <a:sym typeface="Menlo"/>
              </a:rPr>
              <a:t>*</a:t>
            </a:r>
            <a:r>
              <a:rPr sz="1235">
                <a:solidFill>
                  <a:srgbClr val="3D1D81"/>
                </a:solidFill>
                <a:latin typeface="Menlo"/>
                <a:ea typeface="Menlo"/>
                <a:cs typeface="Menlo"/>
                <a:sym typeface="Menlo"/>
              </a:rPr>
              <a:t>sizeofValue</a:t>
            </a:r>
            <a:r>
              <a:rPr sz="1235">
                <a:latin typeface="Menlo"/>
                <a:ea typeface="Menlo"/>
                <a:cs typeface="Menlo"/>
                <a:sym typeface="Menlo"/>
              </a:rPr>
              <a:t>(myvector[</a:t>
            </a:r>
            <a:r>
              <a:rPr sz="1235">
                <a:solidFill>
                  <a:srgbClr val="272AD8"/>
                </a:solidFill>
                <a:latin typeface="Menlo"/>
                <a:ea typeface="Menlo"/>
                <a:cs typeface="Menlo"/>
                <a:sym typeface="Menlo"/>
              </a:rPr>
              <a:t>0</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BB2CA2"/>
                </a:solidFill>
                <a:latin typeface="Menlo"/>
                <a:ea typeface="Menlo"/>
                <a:cs typeface="Menlo"/>
                <a:sym typeface="Menlo"/>
              </a:rPr>
              <a:t>var</a:t>
            </a:r>
            <a:r>
              <a:rPr sz="1235">
                <a:latin typeface="Menlo"/>
                <a:ea typeface="Menlo"/>
                <a:cs typeface="Menlo"/>
                <a:sym typeface="Menlo"/>
              </a:rPr>
              <a:t> inVectorBuffer = device.</a:t>
            </a:r>
            <a:r>
              <a:rPr sz="1235">
                <a:solidFill>
                  <a:srgbClr val="3D1D81"/>
                </a:solidFill>
                <a:latin typeface="Menlo"/>
                <a:ea typeface="Menlo"/>
                <a:cs typeface="Menlo"/>
                <a:sym typeface="Menlo"/>
              </a:rPr>
              <a:t>newBufferWithBytes</a:t>
            </a:r>
            <a:r>
              <a:rPr sz="1235">
                <a:latin typeface="Menlo"/>
                <a:ea typeface="Menlo"/>
                <a:cs typeface="Menlo"/>
                <a:sym typeface="Menlo"/>
              </a:rPr>
              <a:t>(&amp;myvector, length: myvectorByteLength, options: </a:t>
            </a:r>
            <a:r>
              <a:rPr sz="1235">
                <a:solidFill>
                  <a:srgbClr val="BB2CA2"/>
                </a:solidFill>
                <a:latin typeface="Menlo"/>
                <a:ea typeface="Menlo"/>
                <a:cs typeface="Menlo"/>
                <a:sym typeface="Menlo"/>
              </a:rPr>
              <a:t>nil</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computeCommandEncoder.</a:t>
            </a:r>
            <a:r>
              <a:rPr sz="1235">
                <a:solidFill>
                  <a:srgbClr val="3D1D81"/>
                </a:solidFill>
                <a:latin typeface="Menlo"/>
                <a:ea typeface="Menlo"/>
                <a:cs typeface="Menlo"/>
                <a:sym typeface="Menlo"/>
              </a:rPr>
              <a:t>setBuffer</a:t>
            </a:r>
            <a:r>
              <a:rPr sz="1235">
                <a:latin typeface="Menlo"/>
                <a:ea typeface="Menlo"/>
                <a:cs typeface="Menlo"/>
                <a:sym typeface="Menlo"/>
              </a:rPr>
              <a:t>(inVectorBuffer, offset: </a:t>
            </a:r>
            <a:r>
              <a:rPr sz="1235">
                <a:solidFill>
                  <a:srgbClr val="272AD8"/>
                </a:solidFill>
                <a:latin typeface="Menlo"/>
                <a:ea typeface="Menlo"/>
                <a:cs typeface="Menlo"/>
                <a:sym typeface="Menlo"/>
              </a:rPr>
              <a:t>0</a:t>
            </a:r>
            <a:r>
              <a:rPr sz="1235">
                <a:latin typeface="Menlo"/>
                <a:ea typeface="Menlo"/>
                <a:cs typeface="Menlo"/>
                <a:sym typeface="Menlo"/>
              </a:rPr>
              <a:t>, atIndex: </a:t>
            </a:r>
            <a:r>
              <a:rPr sz="1235">
                <a:solidFill>
                  <a:srgbClr val="272AD8"/>
                </a:solidFill>
                <a:latin typeface="Menlo"/>
                <a:ea typeface="Menlo"/>
                <a:cs typeface="Menlo"/>
                <a:sym typeface="Menlo"/>
              </a:rPr>
              <a:t>0</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008400"/>
                </a:solidFill>
                <a:latin typeface="Menlo"/>
                <a:ea typeface="Menlo"/>
                <a:cs typeface="Menlo"/>
                <a:sym typeface="Menlo"/>
              </a:rPr>
              <a:t>// Create the output vector for the Sigmoid() function, e.g. outVector</a:t>
            </a:r>
            <a:endParaRPr sz="1235">
              <a:solidFill>
                <a:srgbClr val="008400"/>
              </a:solidFill>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008400"/>
                </a:solidFill>
                <a:latin typeface="Menlo"/>
                <a:ea typeface="Menlo"/>
                <a:cs typeface="Menlo"/>
                <a:sym typeface="Menlo"/>
              </a:rPr>
              <a:t>//    atIndex: 1 here corresponds to buffer(1) in the Sigmoid function</a:t>
            </a:r>
            <a:endParaRPr sz="1235">
              <a:solidFill>
                <a:srgbClr val="008400"/>
              </a:solidFill>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BB2CA2"/>
                </a:solidFill>
                <a:latin typeface="Menlo"/>
                <a:ea typeface="Menlo"/>
                <a:cs typeface="Menlo"/>
                <a:sym typeface="Menlo"/>
              </a:rPr>
              <a:t>var</a:t>
            </a:r>
            <a:r>
              <a:rPr sz="1235">
                <a:latin typeface="Menlo"/>
                <a:ea typeface="Menlo"/>
                <a:cs typeface="Menlo"/>
                <a:sym typeface="Menlo"/>
              </a:rPr>
              <a:t> resultdata = [</a:t>
            </a:r>
            <a:r>
              <a:rPr sz="1235">
                <a:solidFill>
                  <a:srgbClr val="703DAA"/>
                </a:solidFill>
                <a:latin typeface="Menlo"/>
                <a:ea typeface="Menlo"/>
                <a:cs typeface="Menlo"/>
                <a:sym typeface="Menlo"/>
              </a:rPr>
              <a:t>Float</a:t>
            </a:r>
            <a:r>
              <a:rPr sz="1235">
                <a:latin typeface="Menlo"/>
                <a:ea typeface="Menlo"/>
                <a:cs typeface="Menlo"/>
                <a:sym typeface="Menlo"/>
              </a:rPr>
              <a:t>](count:myvector.</a:t>
            </a:r>
            <a:r>
              <a:rPr sz="1235">
                <a:solidFill>
                  <a:srgbClr val="703DAA"/>
                </a:solidFill>
                <a:latin typeface="Menlo"/>
                <a:ea typeface="Menlo"/>
                <a:cs typeface="Menlo"/>
                <a:sym typeface="Menlo"/>
              </a:rPr>
              <a:t>count</a:t>
            </a:r>
            <a:r>
              <a:rPr sz="1235">
                <a:latin typeface="Menlo"/>
                <a:ea typeface="Menlo"/>
                <a:cs typeface="Menlo"/>
                <a:sym typeface="Menlo"/>
              </a:rPr>
              <a:t>, repeatedValue: </a:t>
            </a:r>
            <a:r>
              <a:rPr sz="1235">
                <a:solidFill>
                  <a:srgbClr val="272AD8"/>
                </a:solidFill>
                <a:latin typeface="Menlo"/>
                <a:ea typeface="Menlo"/>
                <a:cs typeface="Menlo"/>
                <a:sym typeface="Menlo"/>
              </a:rPr>
              <a:t>0</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r>
              <a:rPr sz="1235">
                <a:solidFill>
                  <a:srgbClr val="BB2CA2"/>
                </a:solidFill>
                <a:latin typeface="Menlo"/>
                <a:ea typeface="Menlo"/>
                <a:cs typeface="Menlo"/>
                <a:sym typeface="Menlo"/>
              </a:rPr>
              <a:t>var</a:t>
            </a:r>
            <a:r>
              <a:rPr sz="1235">
                <a:latin typeface="Menlo"/>
                <a:ea typeface="Menlo"/>
                <a:cs typeface="Menlo"/>
                <a:sym typeface="Menlo"/>
              </a:rPr>
              <a:t> outVectorBuffer = device.</a:t>
            </a:r>
            <a:r>
              <a:rPr sz="1235">
                <a:solidFill>
                  <a:srgbClr val="3D1D81"/>
                </a:solidFill>
                <a:latin typeface="Menlo"/>
                <a:ea typeface="Menlo"/>
                <a:cs typeface="Menlo"/>
                <a:sym typeface="Menlo"/>
              </a:rPr>
              <a:t>newBufferWithBytes</a:t>
            </a:r>
            <a:r>
              <a:rPr sz="1235">
                <a:latin typeface="Menlo"/>
                <a:ea typeface="Menlo"/>
                <a:cs typeface="Menlo"/>
                <a:sym typeface="Menlo"/>
              </a:rPr>
              <a:t>(&amp;resultdata, length: myvectorByteLength, options: </a:t>
            </a:r>
            <a:r>
              <a:rPr sz="1235">
                <a:solidFill>
                  <a:srgbClr val="BB2CA2"/>
                </a:solidFill>
                <a:latin typeface="Menlo"/>
                <a:ea typeface="Menlo"/>
                <a:cs typeface="Menlo"/>
                <a:sym typeface="Menlo"/>
              </a:rPr>
              <a:t>nil</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computeCommandEncoder.</a:t>
            </a:r>
            <a:r>
              <a:rPr sz="1235">
                <a:solidFill>
                  <a:srgbClr val="3D1D81"/>
                </a:solidFill>
                <a:latin typeface="Menlo"/>
                <a:ea typeface="Menlo"/>
                <a:cs typeface="Menlo"/>
                <a:sym typeface="Menlo"/>
              </a:rPr>
              <a:t>setBuffer</a:t>
            </a:r>
            <a:r>
              <a:rPr sz="1235">
                <a:latin typeface="Menlo"/>
                <a:ea typeface="Menlo"/>
                <a:cs typeface="Menlo"/>
                <a:sym typeface="Menlo"/>
              </a:rPr>
              <a:t>(outVectorBuffer, offset: </a:t>
            </a:r>
            <a:r>
              <a:rPr sz="1235">
                <a:solidFill>
                  <a:srgbClr val="272AD8"/>
                </a:solidFill>
                <a:latin typeface="Menlo"/>
                <a:ea typeface="Menlo"/>
                <a:cs typeface="Menlo"/>
                <a:sym typeface="Menlo"/>
              </a:rPr>
              <a:t>0</a:t>
            </a:r>
            <a:r>
              <a:rPr sz="1235">
                <a:latin typeface="Menlo"/>
                <a:ea typeface="Menlo"/>
                <a:cs typeface="Menlo"/>
                <a:sym typeface="Menlo"/>
              </a:rPr>
              <a:t>, atIndex: </a:t>
            </a:r>
            <a:r>
              <a:rPr sz="1235">
                <a:solidFill>
                  <a:srgbClr val="272AD8"/>
                </a:solidFill>
                <a:latin typeface="Menlo"/>
                <a:ea typeface="Menlo"/>
                <a:cs typeface="Menlo"/>
                <a:sym typeface="Menlo"/>
              </a:rPr>
              <a:t>1</a:t>
            </a:r>
            <a:r>
              <a:rPr sz="1235">
                <a:latin typeface="Menlo"/>
                <a:ea typeface="Menlo"/>
                <a:cs typeface="Menlo"/>
                <a:sym typeface="Menlo"/>
              </a:rPr>
              <a:t>)</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endParaRPr sz="1235">
              <a:latin typeface="Menlo"/>
              <a:ea typeface="Menlo"/>
              <a:cs typeface="Menlo"/>
              <a:sym typeface="Menlo"/>
            </a:endParaRPr>
          </a:p>
          <a:p>
            <a:pPr lvl="0" marL="0" indent="0" defTabSz="434340">
              <a:spcBef>
                <a:spcPts val="0"/>
              </a:spcBef>
              <a:buSzTx/>
              <a:buFontTx/>
              <a:buNone/>
              <a:tabLst>
                <a:tab pos="368300" algn="l"/>
              </a:tabLst>
              <a:defRPr sz="1800"/>
            </a:pPr>
            <a:r>
              <a:rPr sz="1235">
                <a:latin typeface="Menlo"/>
                <a:ea typeface="Menlo"/>
                <a:cs typeface="Menlo"/>
                <a:sym typeface="Menlo"/>
              </a:rPr>
              <a:t>        </a:t>
            </a:r>
            <a:endParaRPr sz="1235">
              <a:latin typeface="Menlo"/>
              <a:ea typeface="Menlo"/>
              <a:cs typeface="Menlo"/>
              <a:sym typeface="Menlo"/>
            </a:endParaRPr>
          </a:p>
        </p:txBody>
      </p:sp>
      <p:sp>
        <p:nvSpPr>
          <p:cNvPr id="430" name="Shape 43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31" name="Shape 43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Metal</a:t>
            </a:r>
          </a:p>
        </p:txBody>
      </p:sp>
      <p:sp>
        <p:nvSpPr>
          <p:cNvPr id="436" name="Shape 436"/>
          <p:cNvSpPr/>
          <p:nvPr>
            <p:ph type="body" idx="4294967295"/>
          </p:nvPr>
        </p:nvSpPr>
        <p:spPr>
          <a:xfrm>
            <a:off x="86518" y="1219200"/>
            <a:ext cx="8719395"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457200">
              <a:spcBef>
                <a:spcPts val="0"/>
              </a:spcBef>
              <a:buSzTx/>
              <a:buFontTx/>
              <a:buNone/>
              <a:tabLst>
                <a:tab pos="393700" algn="l"/>
              </a:tabLst>
              <a:defRPr sz="1800"/>
            </a:pPr>
            <a:r>
              <a:rPr sz="1200">
                <a:solidFill>
                  <a:srgbClr val="008400"/>
                </a:solidFill>
                <a:latin typeface="Menlo"/>
                <a:ea typeface="Menlo"/>
                <a:cs typeface="Menlo"/>
                <a:sym typeface="Menlo"/>
              </a:rPr>
              <a:t>       </a:t>
            </a:r>
            <a:endParaRPr sz="12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200">
                <a:solidFill>
                  <a:srgbClr val="008400"/>
                </a:solidFill>
                <a:latin typeface="Menlo"/>
                <a:ea typeface="Menlo"/>
                <a:cs typeface="Menlo"/>
                <a:sym typeface="Menlo"/>
              </a:rPr>
              <a:t>// hardcoded to 32 for now   </a:t>
            </a:r>
            <a:endParaRPr sz="12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200">
                <a:solidFill>
                  <a:srgbClr val="008400"/>
                </a:solidFill>
                <a:latin typeface="Menlo"/>
                <a:ea typeface="Menlo"/>
                <a:cs typeface="Menlo"/>
                <a:sym typeface="Menlo"/>
              </a:rPr>
              <a:t> </a:t>
            </a:r>
            <a:r>
              <a:rPr sz="1200">
                <a:solidFill>
                  <a:srgbClr val="BB2CA2"/>
                </a:solidFill>
                <a:latin typeface="Menlo"/>
                <a:ea typeface="Menlo"/>
                <a:cs typeface="Menlo"/>
                <a:sym typeface="Menlo"/>
              </a:rPr>
              <a:t>var</a:t>
            </a:r>
            <a:r>
              <a:rPr sz="1200">
                <a:solidFill>
                  <a:srgbClr val="008400"/>
                </a:solidFill>
                <a:latin typeface="Menlo"/>
                <a:ea typeface="Menlo"/>
                <a:cs typeface="Menlo"/>
                <a:sym typeface="Menlo"/>
              </a:rPr>
              <a:t> threadsPerGroup = </a:t>
            </a:r>
            <a:r>
              <a:rPr sz="1200">
                <a:solidFill>
                  <a:srgbClr val="703DAA"/>
                </a:solidFill>
                <a:latin typeface="Menlo"/>
                <a:ea typeface="Menlo"/>
                <a:cs typeface="Menlo"/>
                <a:sym typeface="Menlo"/>
              </a:rPr>
              <a:t>MTLSize</a:t>
            </a:r>
            <a:r>
              <a:rPr sz="1200">
                <a:solidFill>
                  <a:srgbClr val="008400"/>
                </a:solidFill>
                <a:latin typeface="Menlo"/>
                <a:ea typeface="Menlo"/>
                <a:cs typeface="Menlo"/>
                <a:sym typeface="Menlo"/>
              </a:rPr>
              <a:t>(width:</a:t>
            </a:r>
            <a:r>
              <a:rPr sz="1200">
                <a:solidFill>
                  <a:srgbClr val="272AD8"/>
                </a:solidFill>
                <a:latin typeface="Menlo"/>
                <a:ea typeface="Menlo"/>
                <a:cs typeface="Menlo"/>
                <a:sym typeface="Menlo"/>
              </a:rPr>
              <a:t>32</a:t>
            </a:r>
            <a:r>
              <a:rPr sz="1200">
                <a:solidFill>
                  <a:srgbClr val="008400"/>
                </a:solidFill>
                <a:latin typeface="Menlo"/>
                <a:ea typeface="Menlo"/>
                <a:cs typeface="Menlo"/>
                <a:sym typeface="Menlo"/>
              </a:rPr>
              <a:t>,height:</a:t>
            </a:r>
            <a:r>
              <a:rPr sz="1200">
                <a:solidFill>
                  <a:srgbClr val="272AD8"/>
                </a:solidFill>
                <a:latin typeface="Menlo"/>
                <a:ea typeface="Menlo"/>
                <a:cs typeface="Menlo"/>
                <a:sym typeface="Menlo"/>
              </a:rPr>
              <a:t>1</a:t>
            </a:r>
            <a:r>
              <a:rPr sz="1200">
                <a:solidFill>
                  <a:srgbClr val="008400"/>
                </a:solidFill>
                <a:latin typeface="Menlo"/>
                <a:ea typeface="Menlo"/>
                <a:cs typeface="Menlo"/>
                <a:sym typeface="Menlo"/>
              </a:rPr>
              <a:t>,depth:</a:t>
            </a:r>
            <a:r>
              <a:rPr sz="1200">
                <a:solidFill>
                  <a:srgbClr val="272AD8"/>
                </a:solidFill>
                <a:latin typeface="Menlo"/>
                <a:ea typeface="Menlo"/>
                <a:cs typeface="Menlo"/>
                <a:sym typeface="Menlo"/>
              </a:rPr>
              <a:t>1</a:t>
            </a:r>
            <a:r>
              <a:rPr sz="1200">
                <a:solidFill>
                  <a:srgbClr val="008400"/>
                </a:solidFill>
                <a:latin typeface="Menlo"/>
                <a:ea typeface="Menlo"/>
                <a:cs typeface="Menlo"/>
                <a:sym typeface="Menlo"/>
              </a:rPr>
              <a:t>)</a:t>
            </a:r>
            <a:endParaRPr sz="12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a:t>
            </a:r>
            <a:r>
              <a:rPr sz="1200">
                <a:solidFill>
                  <a:srgbClr val="BB2CA2"/>
                </a:solidFill>
                <a:latin typeface="Menlo"/>
                <a:ea typeface="Menlo"/>
                <a:cs typeface="Menlo"/>
                <a:sym typeface="Menlo"/>
              </a:rPr>
              <a:t>var</a:t>
            </a:r>
            <a:r>
              <a:rPr sz="1200">
                <a:latin typeface="Menlo"/>
                <a:ea typeface="Menlo"/>
                <a:cs typeface="Menlo"/>
                <a:sym typeface="Menlo"/>
              </a:rPr>
              <a:t> numThreadgroups = </a:t>
            </a:r>
            <a:r>
              <a:rPr sz="1200">
                <a:solidFill>
                  <a:srgbClr val="703DAA"/>
                </a:solidFill>
                <a:latin typeface="Menlo"/>
                <a:ea typeface="Menlo"/>
                <a:cs typeface="Menlo"/>
                <a:sym typeface="Menlo"/>
              </a:rPr>
              <a:t>MTLSize</a:t>
            </a:r>
            <a:r>
              <a:rPr sz="1200">
                <a:latin typeface="Menlo"/>
                <a:ea typeface="Menlo"/>
                <a:cs typeface="Menlo"/>
                <a:sym typeface="Menlo"/>
              </a:rPr>
              <a:t>(width:(myvector.</a:t>
            </a:r>
            <a:r>
              <a:rPr sz="1200">
                <a:solidFill>
                  <a:srgbClr val="703DAA"/>
                </a:solidFill>
                <a:latin typeface="Menlo"/>
                <a:ea typeface="Menlo"/>
                <a:cs typeface="Menlo"/>
                <a:sym typeface="Menlo"/>
              </a:rPr>
              <a:t>count</a:t>
            </a:r>
            <a:r>
              <a:rPr sz="1200">
                <a:latin typeface="Menlo"/>
                <a:ea typeface="Menlo"/>
                <a:cs typeface="Menlo"/>
                <a:sym typeface="Menlo"/>
              </a:rPr>
              <a:t>+</a:t>
            </a:r>
            <a:r>
              <a:rPr sz="1200">
                <a:solidFill>
                  <a:srgbClr val="272AD8"/>
                </a:solidFill>
                <a:latin typeface="Menlo"/>
                <a:ea typeface="Menlo"/>
                <a:cs typeface="Menlo"/>
                <a:sym typeface="Menlo"/>
              </a:rPr>
              <a:t>31</a:t>
            </a:r>
            <a:r>
              <a:rPr sz="1200">
                <a:latin typeface="Menlo"/>
                <a:ea typeface="Menlo"/>
                <a:cs typeface="Menlo"/>
                <a:sym typeface="Menlo"/>
              </a:rPr>
              <a:t>)/</a:t>
            </a:r>
            <a:r>
              <a:rPr sz="1200">
                <a:solidFill>
                  <a:srgbClr val="272AD8"/>
                </a:solidFill>
                <a:latin typeface="Menlo"/>
                <a:ea typeface="Menlo"/>
                <a:cs typeface="Menlo"/>
                <a:sym typeface="Menlo"/>
              </a:rPr>
              <a:t>32</a:t>
            </a:r>
            <a:r>
              <a:rPr sz="1200">
                <a:latin typeface="Menlo"/>
                <a:ea typeface="Menlo"/>
                <a:cs typeface="Menlo"/>
                <a:sym typeface="Menlo"/>
              </a:rPr>
              <a:t>, height:</a:t>
            </a:r>
            <a:r>
              <a:rPr sz="1200">
                <a:solidFill>
                  <a:srgbClr val="272AD8"/>
                </a:solidFill>
                <a:latin typeface="Menlo"/>
                <a:ea typeface="Menlo"/>
                <a:cs typeface="Menlo"/>
                <a:sym typeface="Menlo"/>
              </a:rPr>
              <a:t>1</a:t>
            </a:r>
            <a:r>
              <a:rPr sz="1200">
                <a:latin typeface="Menlo"/>
                <a:ea typeface="Menlo"/>
                <a:cs typeface="Menlo"/>
                <a:sym typeface="Menlo"/>
              </a:rPr>
              <a:t>, depth:</a:t>
            </a:r>
            <a:r>
              <a:rPr sz="1200">
                <a:solidFill>
                  <a:srgbClr val="272AD8"/>
                </a:solidFill>
                <a:latin typeface="Menlo"/>
                <a:ea typeface="Menlo"/>
                <a:cs typeface="Menlo"/>
                <a:sym typeface="Menlo"/>
              </a:rPr>
              <a:t>1</a:t>
            </a:r>
            <a:r>
              <a:rPr sz="1200">
                <a:latin typeface="Menlo"/>
                <a:ea typeface="Menlo"/>
                <a:cs typeface="Menlo"/>
                <a:sym typeface="Menlo"/>
              </a:rPr>
              <a:t>)</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100">
                <a:latin typeface="Menlo"/>
                <a:ea typeface="Menlo"/>
                <a:cs typeface="Menlo"/>
                <a:sym typeface="Menlo"/>
              </a:rPr>
              <a:t> computeCommandEncoder.</a:t>
            </a:r>
            <a:r>
              <a:rPr sz="1100">
                <a:solidFill>
                  <a:srgbClr val="3D1D81"/>
                </a:solidFill>
                <a:latin typeface="Menlo"/>
                <a:ea typeface="Menlo"/>
                <a:cs typeface="Menlo"/>
                <a:sym typeface="Menlo"/>
              </a:rPr>
              <a:t>dispatchThreadgroups</a:t>
            </a:r>
            <a:r>
              <a:rPr sz="1100">
                <a:latin typeface="Menlo"/>
                <a:ea typeface="Menlo"/>
                <a:cs typeface="Menlo"/>
                <a:sym typeface="Menlo"/>
              </a:rPr>
              <a:t>(numThreadgroups,threadsPerThreadgroup: threadsPerGroup)</a:t>
            </a:r>
            <a:endParaRPr sz="1100">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computeCommandEncoder.</a:t>
            </a:r>
            <a:r>
              <a:rPr sz="1200">
                <a:solidFill>
                  <a:srgbClr val="3D1D81"/>
                </a:solidFill>
                <a:latin typeface="Menlo"/>
                <a:ea typeface="Menlo"/>
                <a:cs typeface="Menlo"/>
                <a:sym typeface="Menlo"/>
              </a:rPr>
              <a:t>endEncoding</a:t>
            </a:r>
            <a:r>
              <a:rPr sz="1200">
                <a:latin typeface="Menlo"/>
                <a:ea typeface="Menlo"/>
                <a:cs typeface="Menlo"/>
                <a:sym typeface="Menlo"/>
              </a:rPr>
              <a:t>()</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commandBuffer.</a:t>
            </a:r>
            <a:r>
              <a:rPr sz="1200">
                <a:solidFill>
                  <a:srgbClr val="3D1D81"/>
                </a:solidFill>
                <a:latin typeface="Menlo"/>
                <a:ea typeface="Menlo"/>
                <a:cs typeface="Menlo"/>
                <a:sym typeface="Menlo"/>
              </a:rPr>
              <a:t>commit</a:t>
            </a:r>
            <a:r>
              <a:rPr sz="1200">
                <a:latin typeface="Menlo"/>
                <a:ea typeface="Menlo"/>
                <a:cs typeface="Menlo"/>
                <a:sym typeface="Menlo"/>
              </a:rPr>
              <a:t>()</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commandBuffer.</a:t>
            </a:r>
            <a:r>
              <a:rPr sz="1200">
                <a:solidFill>
                  <a:srgbClr val="3D1D81"/>
                </a:solidFill>
                <a:latin typeface="Menlo"/>
                <a:ea typeface="Menlo"/>
                <a:cs typeface="Menlo"/>
                <a:sym typeface="Menlo"/>
              </a:rPr>
              <a:t>waitUntilCompleted</a:t>
            </a:r>
            <a:r>
              <a:rPr sz="1200">
                <a:latin typeface="Menlo"/>
                <a:ea typeface="Menlo"/>
                <a:cs typeface="Menlo"/>
                <a:sym typeface="Menlo"/>
              </a:rPr>
              <a:t>()</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200">
                <a:solidFill>
                  <a:srgbClr val="008400"/>
                </a:solidFill>
                <a:latin typeface="Menlo"/>
                <a:ea typeface="Menlo"/>
                <a:cs typeface="Menlo"/>
                <a:sym typeface="Menlo"/>
              </a:rPr>
              <a:t>// a. Get GPU data</a:t>
            </a:r>
            <a:endParaRPr sz="12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a:t>
            </a:r>
            <a:r>
              <a:rPr sz="1200">
                <a:solidFill>
                  <a:srgbClr val="BB2CA2"/>
                </a:solidFill>
                <a:latin typeface="Menlo"/>
                <a:ea typeface="Menlo"/>
                <a:cs typeface="Menlo"/>
                <a:sym typeface="Menlo"/>
              </a:rPr>
              <a:t>var</a:t>
            </a:r>
            <a:r>
              <a:rPr sz="1200">
                <a:solidFill>
                  <a:srgbClr val="008400"/>
                </a:solidFill>
                <a:latin typeface="Menlo"/>
                <a:ea typeface="Menlo"/>
                <a:cs typeface="Menlo"/>
                <a:sym typeface="Menlo"/>
              </a:rPr>
              <a:t> data=</a:t>
            </a:r>
            <a:r>
              <a:rPr sz="1200">
                <a:solidFill>
                  <a:srgbClr val="703DAA"/>
                </a:solidFill>
                <a:latin typeface="Menlo"/>
                <a:ea typeface="Menlo"/>
                <a:cs typeface="Menlo"/>
                <a:sym typeface="Menlo"/>
              </a:rPr>
              <a:t>NSData</a:t>
            </a:r>
            <a:r>
              <a:rPr sz="1200">
                <a:solidFill>
                  <a:srgbClr val="008400"/>
                </a:solidFill>
                <a:latin typeface="Menlo"/>
                <a:ea typeface="Menlo"/>
                <a:cs typeface="Menlo"/>
                <a:sym typeface="Menlo"/>
              </a:rPr>
              <a:t>(bytesNoCopy: outVectorBuffer.</a:t>
            </a:r>
            <a:r>
              <a:rPr sz="1200">
                <a:solidFill>
                  <a:srgbClr val="3D1D81"/>
                </a:solidFill>
                <a:latin typeface="Menlo"/>
                <a:ea typeface="Menlo"/>
                <a:cs typeface="Menlo"/>
                <a:sym typeface="Menlo"/>
              </a:rPr>
              <a:t>contents</a:t>
            </a:r>
            <a:r>
              <a:rPr sz="1200">
                <a:solidFill>
                  <a:srgbClr val="008400"/>
                </a:solidFill>
                <a:latin typeface="Menlo"/>
                <a:ea typeface="Menlo"/>
                <a:cs typeface="Menlo"/>
                <a:sym typeface="Menlo"/>
              </a:rPr>
              <a:t>(),length: myvector.</a:t>
            </a:r>
            <a:r>
              <a:rPr sz="1200">
                <a:solidFill>
                  <a:srgbClr val="703DAA"/>
                </a:solidFill>
                <a:latin typeface="Menlo"/>
                <a:ea typeface="Menlo"/>
                <a:cs typeface="Menlo"/>
                <a:sym typeface="Menlo"/>
              </a:rPr>
              <a:t>count</a:t>
            </a:r>
            <a:r>
              <a:rPr sz="1200">
                <a:solidFill>
                  <a:srgbClr val="008400"/>
                </a:solidFill>
                <a:latin typeface="Menlo"/>
                <a:ea typeface="Menlo"/>
                <a:cs typeface="Menlo"/>
                <a:sym typeface="Menlo"/>
              </a:rPr>
              <a:t>*</a:t>
            </a:r>
            <a:r>
              <a:rPr sz="1200">
                <a:solidFill>
                  <a:srgbClr val="3D1D81"/>
                </a:solidFill>
                <a:latin typeface="Menlo"/>
                <a:ea typeface="Menlo"/>
                <a:cs typeface="Menlo"/>
                <a:sym typeface="Menlo"/>
              </a:rPr>
              <a:t>sizeof</a:t>
            </a:r>
            <a:r>
              <a:rPr sz="1200">
                <a:solidFill>
                  <a:srgbClr val="008400"/>
                </a:solidFill>
                <a:latin typeface="Menlo"/>
                <a:ea typeface="Menlo"/>
                <a:cs typeface="Menlo"/>
                <a:sym typeface="Menlo"/>
              </a:rPr>
              <a:t>(</a:t>
            </a:r>
            <a:r>
              <a:rPr sz="1200">
                <a:solidFill>
                  <a:srgbClr val="703DAA"/>
                </a:solidFill>
                <a:latin typeface="Menlo"/>
                <a:ea typeface="Menlo"/>
                <a:cs typeface="Menlo"/>
                <a:sym typeface="Menlo"/>
              </a:rPr>
              <a:t>Float</a:t>
            </a:r>
            <a:r>
              <a:rPr sz="1200">
                <a:solidFill>
                  <a:srgbClr val="008400"/>
                </a:solidFill>
                <a:latin typeface="Menlo"/>
                <a:ea typeface="Menlo"/>
                <a:cs typeface="Menlo"/>
                <a:sym typeface="Menlo"/>
              </a:rPr>
              <a:t>), freeWhenDone: </a:t>
            </a:r>
            <a:r>
              <a:rPr sz="1200">
                <a:solidFill>
                  <a:srgbClr val="BB2CA2"/>
                </a:solidFill>
                <a:latin typeface="Menlo"/>
                <a:ea typeface="Menlo"/>
                <a:cs typeface="Menlo"/>
                <a:sym typeface="Menlo"/>
              </a:rPr>
              <a:t>false</a:t>
            </a:r>
            <a:r>
              <a:rPr sz="1200">
                <a:solidFill>
                  <a:srgbClr val="008400"/>
                </a:solidFill>
                <a:latin typeface="Menlo"/>
                <a:ea typeface="Menlo"/>
                <a:cs typeface="Menlo"/>
                <a:sym typeface="Menlo"/>
              </a:rPr>
              <a:t>)</a:t>
            </a:r>
            <a:endParaRPr sz="12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200">
                <a:solidFill>
                  <a:srgbClr val="008400"/>
                </a:solidFill>
                <a:latin typeface="Menlo"/>
                <a:ea typeface="Menlo"/>
                <a:cs typeface="Menlo"/>
                <a:sym typeface="Menlo"/>
              </a:rPr>
              <a:t>// b. prepare Swift array large enough to receive data from GPU</a:t>
            </a:r>
            <a:endParaRPr sz="12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a:t>
            </a:r>
            <a:r>
              <a:rPr sz="1200">
                <a:solidFill>
                  <a:srgbClr val="BB2CA2"/>
                </a:solidFill>
                <a:latin typeface="Menlo"/>
                <a:ea typeface="Menlo"/>
                <a:cs typeface="Menlo"/>
                <a:sym typeface="Menlo"/>
              </a:rPr>
              <a:t>var</a:t>
            </a:r>
            <a:r>
              <a:rPr sz="1200">
                <a:latin typeface="Menlo"/>
                <a:ea typeface="Menlo"/>
                <a:cs typeface="Menlo"/>
                <a:sym typeface="Menlo"/>
              </a:rPr>
              <a:t> finalResultArray = [</a:t>
            </a:r>
            <a:r>
              <a:rPr sz="1200">
                <a:solidFill>
                  <a:srgbClr val="703DAA"/>
                </a:solidFill>
                <a:latin typeface="Menlo"/>
                <a:ea typeface="Menlo"/>
                <a:cs typeface="Menlo"/>
                <a:sym typeface="Menlo"/>
              </a:rPr>
              <a:t>Float</a:t>
            </a:r>
            <a:r>
              <a:rPr sz="1200">
                <a:latin typeface="Menlo"/>
                <a:ea typeface="Menlo"/>
                <a:cs typeface="Menlo"/>
                <a:sym typeface="Menlo"/>
              </a:rPr>
              <a:t>](count: myvector.</a:t>
            </a:r>
            <a:r>
              <a:rPr sz="1200">
                <a:solidFill>
                  <a:srgbClr val="703DAA"/>
                </a:solidFill>
                <a:latin typeface="Menlo"/>
                <a:ea typeface="Menlo"/>
                <a:cs typeface="Menlo"/>
                <a:sym typeface="Menlo"/>
              </a:rPr>
              <a:t>count</a:t>
            </a:r>
            <a:r>
              <a:rPr sz="1200">
                <a:latin typeface="Menlo"/>
                <a:ea typeface="Menlo"/>
                <a:cs typeface="Menlo"/>
                <a:sym typeface="Menlo"/>
              </a:rPr>
              <a:t>, repeatedValue: </a:t>
            </a:r>
            <a:r>
              <a:rPr sz="1200">
                <a:solidFill>
                  <a:srgbClr val="272AD8"/>
                </a:solidFill>
                <a:latin typeface="Menlo"/>
                <a:ea typeface="Menlo"/>
                <a:cs typeface="Menlo"/>
                <a:sym typeface="Menlo"/>
              </a:rPr>
              <a:t>0</a:t>
            </a:r>
            <a:r>
              <a:rPr sz="1200">
                <a:latin typeface="Menlo"/>
                <a:ea typeface="Menlo"/>
                <a:cs typeface="Menlo"/>
                <a:sym typeface="Menlo"/>
              </a:rPr>
              <a:t>)</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a:t>
            </a:r>
            <a:r>
              <a:rPr sz="1200">
                <a:solidFill>
                  <a:srgbClr val="008400"/>
                </a:solidFill>
                <a:latin typeface="Menlo"/>
                <a:ea typeface="Menlo"/>
                <a:cs typeface="Menlo"/>
                <a:sym typeface="Menlo"/>
              </a:rPr>
              <a:t>// c. get data from GPU into Swift array</a:t>
            </a:r>
            <a:endParaRPr sz="12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200">
                <a:latin typeface="Menlo"/>
                <a:ea typeface="Menlo"/>
                <a:cs typeface="Menlo"/>
                <a:sym typeface="Menlo"/>
              </a:rPr>
              <a:t>  data.</a:t>
            </a:r>
            <a:r>
              <a:rPr sz="1200">
                <a:solidFill>
                  <a:srgbClr val="3D1D81"/>
                </a:solidFill>
                <a:latin typeface="Menlo"/>
                <a:ea typeface="Menlo"/>
                <a:cs typeface="Menlo"/>
                <a:sym typeface="Menlo"/>
              </a:rPr>
              <a:t>getBytes</a:t>
            </a:r>
            <a:r>
              <a:rPr sz="1200">
                <a:latin typeface="Menlo"/>
                <a:ea typeface="Menlo"/>
                <a:cs typeface="Menlo"/>
                <a:sym typeface="Menlo"/>
              </a:rPr>
              <a:t>(&amp;finalResultArray, length:myvector.</a:t>
            </a:r>
            <a:r>
              <a:rPr sz="1200">
                <a:solidFill>
                  <a:srgbClr val="703DAA"/>
                </a:solidFill>
                <a:latin typeface="Menlo"/>
                <a:ea typeface="Menlo"/>
                <a:cs typeface="Menlo"/>
                <a:sym typeface="Menlo"/>
              </a:rPr>
              <a:t>count</a:t>
            </a:r>
            <a:r>
              <a:rPr sz="1200">
                <a:latin typeface="Menlo"/>
                <a:ea typeface="Menlo"/>
                <a:cs typeface="Menlo"/>
                <a:sym typeface="Menlo"/>
              </a:rPr>
              <a:t> * </a:t>
            </a:r>
            <a:r>
              <a:rPr sz="1200">
                <a:solidFill>
                  <a:srgbClr val="3D1D81"/>
                </a:solidFill>
                <a:latin typeface="Menlo"/>
                <a:ea typeface="Menlo"/>
                <a:cs typeface="Menlo"/>
                <a:sym typeface="Menlo"/>
              </a:rPr>
              <a:t>sizeof</a:t>
            </a:r>
            <a:r>
              <a:rPr sz="1200">
                <a:latin typeface="Menlo"/>
                <a:ea typeface="Menlo"/>
                <a:cs typeface="Menlo"/>
                <a:sym typeface="Menlo"/>
              </a:rPr>
              <a:t>(</a:t>
            </a:r>
            <a:r>
              <a:rPr sz="1200">
                <a:solidFill>
                  <a:srgbClr val="703DAA"/>
                </a:solidFill>
                <a:latin typeface="Menlo"/>
                <a:ea typeface="Menlo"/>
                <a:cs typeface="Menlo"/>
                <a:sym typeface="Menlo"/>
              </a:rPr>
              <a:t>Float</a:t>
            </a:r>
            <a:r>
              <a:rPr sz="1200">
                <a:latin typeface="Menlo"/>
                <a:ea typeface="Menlo"/>
                <a:cs typeface="Menlo"/>
                <a:sym typeface="Menlo"/>
              </a:rPr>
              <a:t>))</a:t>
            </a:r>
            <a:endParaRPr sz="1200">
              <a:latin typeface="Menlo"/>
              <a:ea typeface="Menlo"/>
              <a:cs typeface="Menlo"/>
              <a:sym typeface="Menlo"/>
            </a:endParaRPr>
          </a:p>
        </p:txBody>
      </p:sp>
      <p:sp>
        <p:nvSpPr>
          <p:cNvPr id="437" name="Shape 43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38" name="Shape 43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MapReduce History</a:t>
            </a:r>
          </a:p>
        </p:txBody>
      </p:sp>
      <p:sp>
        <p:nvSpPr>
          <p:cNvPr id="45" name="Shape 4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6" name="Shape 4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15</a:t>
            </a:r>
          </a:p>
        </p:txBody>
      </p:sp>
      <p:sp>
        <p:nvSpPr>
          <p:cNvPr id="47" name="Shape 47"/>
          <p:cNvSpPr/>
          <p:nvPr/>
        </p:nvSpPr>
        <p:spPr>
          <a:xfrm>
            <a:off x="228600" y="990600"/>
            <a:ext cx="8305800" cy="6370320"/>
          </a:xfrm>
          <a:prstGeom prst="rect">
            <a:avLst/>
          </a:prstGeom>
          <a:solidFill>
            <a:srgbClr val="FFFFFF"/>
          </a:solidFill>
          <a:ln w="25400">
            <a:solidFill>
              <a:srgbClr val="FFFFFF"/>
            </a:solidFill>
            <a:round/>
          </a:ln>
          <a:extLst>
            <a:ext uri="{C572A759-6A51-4108-AA02-DFA0A04FC94B}">
              <ma14:wrappingTextBoxFlag xmlns:ma14="http://schemas.microsoft.com/office/mac/drawingml/2011/main" val="1"/>
            </a:ext>
          </a:extLst>
        </p:spPr>
        <p:txBody>
          <a:bodyPr lIns="0" tIns="0" rIns="0" bIns="0">
            <a:spAutoFit/>
          </a:bodyPr>
          <a:lstStyle/>
          <a:p>
            <a:pPr lvl="0" marL="412750" indent="-412750">
              <a:lnSpc>
                <a:spcPct val="90000"/>
              </a:lnSpc>
              <a:buClr>
                <a:srgbClr val="000000"/>
              </a:buClr>
              <a:buSzPct val="100000"/>
              <a:buFont typeface="Wingdings"/>
              <a:buChar char="➢"/>
              <a:defRPr sz="1800"/>
            </a:pPr>
            <a:endParaRPr sz="2600"/>
          </a:p>
          <a:p>
            <a:pPr lvl="0" marL="603250" indent="-603250">
              <a:lnSpc>
                <a:spcPct val="90000"/>
              </a:lnSpc>
              <a:buClr>
                <a:srgbClr val="000000"/>
              </a:buClr>
              <a:buSzPct val="100000"/>
              <a:buFont typeface="Wingdings"/>
              <a:buChar char="➢"/>
              <a:defRPr sz="1800"/>
            </a:pPr>
            <a:r>
              <a:rPr b="1" sz="3800"/>
              <a:t>MapReduce</a:t>
            </a:r>
            <a:r>
              <a:rPr sz="3800"/>
              <a:t> </a:t>
            </a:r>
            <a:endParaRPr sz="3800"/>
          </a:p>
          <a:p>
            <a:pPr lvl="1" marL="1168400" indent="-711200">
              <a:lnSpc>
                <a:spcPct val="90000"/>
              </a:lnSpc>
              <a:buClr>
                <a:srgbClr val="000000"/>
              </a:buClr>
              <a:buSzPct val="100000"/>
              <a:buFont typeface="Wingdings"/>
              <a:buChar char="➢"/>
              <a:defRPr sz="1800"/>
            </a:pPr>
            <a:r>
              <a:rPr sz="2800" u="sng">
                <a:solidFill>
                  <a:srgbClr val="0000FF"/>
                </a:solidFill>
                <a:uFill>
                  <a:solidFill>
                    <a:srgbClr val="0000FF"/>
                  </a:solidFill>
                </a:uFill>
                <a:hlinkClick r:id="rId2" invalidUrl="" action="" tgtFrame="" tooltip="" history="1" highlightClick="0" endSnd="0"/>
              </a:rPr>
              <a:t>http://www.cnet.com/news/google-spotlights-data-center-inner-workings/</a:t>
            </a:r>
            <a:endParaRPr sz="2800"/>
          </a:p>
          <a:p>
            <a:pPr lvl="1" marL="1066800" indent="-609600">
              <a:lnSpc>
                <a:spcPct val="90000"/>
              </a:lnSpc>
              <a:buClr>
                <a:srgbClr val="000000"/>
              </a:buClr>
              <a:buSzPct val="100000"/>
              <a:buFont typeface="Wingdings"/>
              <a:buChar char="➢"/>
              <a:defRPr sz="1800"/>
            </a:pPr>
            <a:r>
              <a:rPr sz="2400"/>
              <a:t>The MapReduce software is increasing use within Google. It ran 29,000 jobs in August 2004 and 2.2 million in September 2007. Over that period, the average time to complete a job has dropped from 634 seconds to 395 seconds, while the output of MapReduce tasks has risen from 193 terabytes to 14,018 terabytes, Dean said. On any given day, Google runs about 100,000 MapReduce jobs; each occupies about 400 servers and takes about 5 to 10 minutes to finish, Dean said.</a:t>
            </a:r>
            <a:endParaRPr sz="2400"/>
          </a:p>
          <a:p>
            <a:pPr lvl="1" marL="863600" indent="-406400">
              <a:lnSpc>
                <a:spcPct val="90000"/>
              </a:lnSpc>
              <a:buClr>
                <a:srgbClr val="000000"/>
              </a:buClr>
              <a:buSzPct val="100000"/>
              <a:buFont typeface="Wingdings"/>
              <a:buChar char="➢"/>
              <a:defRPr sz="1800"/>
            </a:pPr>
            <a:r>
              <a:rPr sz="1600"/>
              <a:t>The</a:t>
            </a:r>
            <a:r>
              <a:rPr b="1" sz="1600"/>
              <a:t> </a:t>
            </a:r>
            <a:r>
              <a:rPr b="1" sz="1600" u="sng">
                <a:solidFill>
                  <a:srgbClr val="0062A0"/>
                </a:solidFill>
                <a:uFill>
                  <a:solidFill>
                    <a:srgbClr val="0062A0"/>
                  </a:solidFill>
                </a:uFill>
                <a:hlinkClick r:id="rId3" invalidUrl="" action="" tgtFrame="" tooltip="" history="1" highlightClick="0" endSnd="0"/>
              </a:rPr>
              <a:t>Global Hadoop Market</a:t>
            </a:r>
            <a:r>
              <a:rPr sz="1600"/>
              <a:t> is expected to reach </a:t>
            </a:r>
            <a:r>
              <a:rPr b="1" sz="1600"/>
              <a:t>US$8.74 bil</a:t>
            </a:r>
            <a:r>
              <a:rPr b="1" sz="2400"/>
              <a:t>lion by 2016</a:t>
            </a:r>
            <a:r>
              <a:rPr sz="2400"/>
              <a:t>, growing at a </a:t>
            </a:r>
            <a:r>
              <a:rPr b="1" sz="2400"/>
              <a:t>CAGR of 55.63 percent </a:t>
            </a:r>
            <a:r>
              <a:rPr sz="2400"/>
              <a:t>during the period 2012–2016.</a:t>
            </a:r>
            <a:r>
              <a:rPr sz="2400"/>
              <a:t>Easy to distribute across nodes</a:t>
            </a:r>
            <a:endParaRPr sz="2400"/>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Metal</a:t>
            </a:r>
          </a:p>
        </p:txBody>
      </p:sp>
      <p:sp>
        <p:nvSpPr>
          <p:cNvPr id="441" name="Shape 441"/>
          <p:cNvSpPr/>
          <p:nvPr>
            <p:ph type="body" idx="4294967295"/>
          </p:nvPr>
        </p:nvSpPr>
        <p:spPr>
          <a:xfrm>
            <a:off x="152400" y="1219200"/>
            <a:ext cx="8305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457200">
              <a:spcBef>
                <a:spcPts val="0"/>
              </a:spcBef>
              <a:buSzTx/>
              <a:buFontTx/>
              <a:buNone/>
              <a:tabLst>
                <a:tab pos="393700" algn="l"/>
              </a:tabLst>
              <a:defRPr sz="1800"/>
            </a:pPr>
            <a:r>
              <a:rPr sz="1300">
                <a:solidFill>
                  <a:srgbClr val="008400"/>
                </a:solidFill>
                <a:latin typeface="Menlo"/>
                <a:ea typeface="Menlo"/>
                <a:cs typeface="Menlo"/>
                <a:sym typeface="Menlo"/>
              </a:rPr>
              <a:t>//  Shaders.metal</a:t>
            </a:r>
            <a:endParaRPr sz="1300">
              <a:latin typeface="Menlo"/>
              <a:ea typeface="Menlo"/>
              <a:cs typeface="Menlo"/>
              <a:sym typeface="Menlo"/>
            </a:endParaRPr>
          </a:p>
          <a:p>
            <a:pPr lvl="0" marL="0" indent="0" defTabSz="457200">
              <a:spcBef>
                <a:spcPts val="0"/>
              </a:spcBef>
              <a:buSzTx/>
              <a:buFontTx/>
              <a:buNone/>
              <a:tabLst>
                <a:tab pos="393700" algn="l"/>
              </a:tabLst>
              <a:defRPr sz="1800"/>
            </a:pPr>
            <a:endParaRPr sz="1300">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78492A"/>
                </a:solidFill>
                <a:latin typeface="Menlo"/>
                <a:ea typeface="Menlo"/>
                <a:cs typeface="Menlo"/>
                <a:sym typeface="Menlo"/>
              </a:rPr>
              <a:t>#include </a:t>
            </a:r>
            <a:r>
              <a:rPr sz="1300">
                <a:solidFill>
                  <a:srgbClr val="D12F1B"/>
                </a:solidFill>
                <a:latin typeface="Menlo"/>
                <a:ea typeface="Menlo"/>
                <a:cs typeface="Menlo"/>
                <a:sym typeface="Menlo"/>
              </a:rPr>
              <a:t>&lt;metal_stdlib&gt;</a:t>
            </a:r>
            <a:endParaRPr sz="1300">
              <a:solidFill>
                <a:srgbClr val="78492A"/>
              </a:solidFill>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BB2CA2"/>
                </a:solidFill>
                <a:latin typeface="Menlo"/>
                <a:ea typeface="Menlo"/>
                <a:cs typeface="Menlo"/>
                <a:sym typeface="Menlo"/>
              </a:rPr>
              <a:t>using</a:t>
            </a:r>
            <a:r>
              <a:rPr sz="1300">
                <a:latin typeface="Menlo"/>
                <a:ea typeface="Menlo"/>
                <a:cs typeface="Menlo"/>
                <a:sym typeface="Menlo"/>
              </a:rPr>
              <a:t> </a:t>
            </a:r>
            <a:r>
              <a:rPr sz="1300">
                <a:solidFill>
                  <a:srgbClr val="BB2CA2"/>
                </a:solidFill>
                <a:latin typeface="Menlo"/>
                <a:ea typeface="Menlo"/>
                <a:cs typeface="Menlo"/>
                <a:sym typeface="Menlo"/>
              </a:rPr>
              <a:t>namespace</a:t>
            </a:r>
            <a:r>
              <a:rPr sz="1300">
                <a:latin typeface="Menlo"/>
                <a:ea typeface="Menlo"/>
                <a:cs typeface="Menlo"/>
                <a:sym typeface="Menlo"/>
              </a:rPr>
              <a:t> </a:t>
            </a:r>
            <a:r>
              <a:rPr sz="1300">
                <a:solidFill>
                  <a:srgbClr val="BB2CA2"/>
                </a:solidFill>
                <a:latin typeface="Menlo"/>
                <a:ea typeface="Menlo"/>
                <a:cs typeface="Menlo"/>
                <a:sym typeface="Menlo"/>
              </a:rPr>
              <a:t>metal</a:t>
            </a:r>
            <a:r>
              <a:rPr sz="1300">
                <a:latin typeface="Menlo"/>
                <a:ea typeface="Menlo"/>
                <a:cs typeface="Menlo"/>
                <a:sym typeface="Menlo"/>
              </a:rPr>
              <a:t>;</a:t>
            </a:r>
            <a:endParaRPr sz="1300">
              <a:latin typeface="Menlo"/>
              <a:ea typeface="Menlo"/>
              <a:cs typeface="Menlo"/>
              <a:sym typeface="Menlo"/>
            </a:endParaRPr>
          </a:p>
          <a:p>
            <a:pPr lvl="0" marL="0" indent="0" defTabSz="457200">
              <a:spcBef>
                <a:spcPts val="0"/>
              </a:spcBef>
              <a:buSzTx/>
              <a:buFontTx/>
              <a:buNone/>
              <a:tabLst>
                <a:tab pos="393700" algn="l"/>
              </a:tabLst>
              <a:defRPr sz="1800"/>
            </a:pPr>
            <a:endParaRPr sz="1300">
              <a:latin typeface="Menlo"/>
              <a:ea typeface="Menlo"/>
              <a:cs typeface="Menlo"/>
              <a:sym typeface="Menlo"/>
            </a:endParaRPr>
          </a:p>
          <a:p>
            <a:pPr lvl="0" marL="0" indent="0" defTabSz="457200">
              <a:spcBef>
                <a:spcPts val="0"/>
              </a:spcBef>
              <a:buSzTx/>
              <a:buFontTx/>
              <a:buNone/>
              <a:tabLst>
                <a:tab pos="393700" algn="l"/>
              </a:tabLst>
              <a:defRPr sz="1800"/>
            </a:pPr>
            <a:r>
              <a:rPr sz="1300">
                <a:solidFill>
                  <a:srgbClr val="BB2CA2"/>
                </a:solidFill>
                <a:latin typeface="Menlo"/>
                <a:ea typeface="Menlo"/>
                <a:cs typeface="Menlo"/>
                <a:sym typeface="Menlo"/>
              </a:rPr>
              <a:t>kernel</a:t>
            </a:r>
            <a:r>
              <a:rPr sz="1300">
                <a:latin typeface="Menlo"/>
                <a:ea typeface="Menlo"/>
                <a:cs typeface="Menlo"/>
                <a:sym typeface="Menlo"/>
              </a:rPr>
              <a:t> </a:t>
            </a:r>
            <a:r>
              <a:rPr sz="1300">
                <a:solidFill>
                  <a:srgbClr val="BB2CA2"/>
                </a:solidFill>
                <a:latin typeface="Menlo"/>
                <a:ea typeface="Menlo"/>
                <a:cs typeface="Menlo"/>
                <a:sym typeface="Menlo"/>
              </a:rPr>
              <a:t>void</a:t>
            </a:r>
            <a:r>
              <a:rPr sz="1300">
                <a:latin typeface="Menlo"/>
                <a:ea typeface="Menlo"/>
                <a:cs typeface="Menlo"/>
                <a:sym typeface="Menlo"/>
              </a:rPr>
              <a:t> sigmoid(</a:t>
            </a:r>
            <a:r>
              <a:rPr sz="1300">
                <a:solidFill>
                  <a:srgbClr val="BB2CA2"/>
                </a:solidFill>
                <a:latin typeface="Menlo"/>
                <a:ea typeface="Menlo"/>
                <a:cs typeface="Menlo"/>
                <a:sym typeface="Menlo"/>
              </a:rPr>
              <a:t>const</a:t>
            </a:r>
            <a:r>
              <a:rPr sz="1300">
                <a:latin typeface="Menlo"/>
                <a:ea typeface="Menlo"/>
                <a:cs typeface="Menlo"/>
                <a:sym typeface="Menlo"/>
              </a:rPr>
              <a:t> </a:t>
            </a:r>
            <a:r>
              <a:rPr sz="1300">
                <a:solidFill>
                  <a:srgbClr val="BB2CA2"/>
                </a:solidFill>
                <a:latin typeface="Menlo"/>
                <a:ea typeface="Menlo"/>
                <a:cs typeface="Menlo"/>
                <a:sym typeface="Menlo"/>
              </a:rPr>
              <a:t>device</a:t>
            </a:r>
            <a:r>
              <a:rPr sz="1300">
                <a:latin typeface="Menlo"/>
                <a:ea typeface="Menlo"/>
                <a:cs typeface="Menlo"/>
                <a:sym typeface="Menlo"/>
              </a:rPr>
              <a:t> </a:t>
            </a:r>
            <a:r>
              <a:rPr sz="1300">
                <a:solidFill>
                  <a:srgbClr val="BB2CA2"/>
                </a:solidFill>
                <a:latin typeface="Menlo"/>
                <a:ea typeface="Menlo"/>
                <a:cs typeface="Menlo"/>
                <a:sym typeface="Menlo"/>
              </a:rPr>
              <a:t>float</a:t>
            </a:r>
            <a:r>
              <a:rPr sz="1300">
                <a:latin typeface="Menlo"/>
                <a:ea typeface="Menlo"/>
                <a:cs typeface="Menlo"/>
                <a:sym typeface="Menlo"/>
              </a:rPr>
              <a:t> *inVector [[ buffer(</a:t>
            </a:r>
            <a:r>
              <a:rPr sz="1300">
                <a:solidFill>
                  <a:srgbClr val="272AD8"/>
                </a:solidFill>
                <a:latin typeface="Menlo"/>
                <a:ea typeface="Menlo"/>
                <a:cs typeface="Menlo"/>
                <a:sym typeface="Menlo"/>
              </a:rPr>
              <a:t>0</a:t>
            </a:r>
            <a:r>
              <a:rPr sz="1300">
                <a:latin typeface="Menlo"/>
                <a:ea typeface="Menlo"/>
                <a:cs typeface="Menlo"/>
                <a:sym typeface="Menlo"/>
              </a:rPr>
              <a:t>) ]],</a:t>
            </a:r>
            <a:endParaRPr sz="1300">
              <a:latin typeface="Menlo"/>
              <a:ea typeface="Menlo"/>
              <a:cs typeface="Menlo"/>
              <a:sym typeface="Menlo"/>
            </a:endParaRPr>
          </a:p>
          <a:p>
            <a:pPr lvl="0" marL="0" indent="0" defTabSz="457200">
              <a:spcBef>
                <a:spcPts val="0"/>
              </a:spcBef>
              <a:buSzTx/>
              <a:buFontTx/>
              <a:buNone/>
              <a:tabLst>
                <a:tab pos="393700" algn="l"/>
              </a:tabLst>
              <a:defRPr sz="1800"/>
            </a:pPr>
            <a:r>
              <a:rPr sz="1300">
                <a:latin typeface="Menlo"/>
                <a:ea typeface="Menlo"/>
                <a:cs typeface="Menlo"/>
                <a:sym typeface="Menlo"/>
              </a:rPr>
              <a:t>                    </a:t>
            </a:r>
            <a:r>
              <a:rPr sz="1300">
                <a:solidFill>
                  <a:srgbClr val="BB2CA2"/>
                </a:solidFill>
                <a:latin typeface="Menlo"/>
                <a:ea typeface="Menlo"/>
                <a:cs typeface="Menlo"/>
                <a:sym typeface="Menlo"/>
              </a:rPr>
              <a:t>device</a:t>
            </a:r>
            <a:r>
              <a:rPr sz="1300">
                <a:latin typeface="Menlo"/>
                <a:ea typeface="Menlo"/>
                <a:cs typeface="Menlo"/>
                <a:sym typeface="Menlo"/>
              </a:rPr>
              <a:t> </a:t>
            </a:r>
            <a:r>
              <a:rPr sz="1300">
                <a:solidFill>
                  <a:srgbClr val="BB2CA2"/>
                </a:solidFill>
                <a:latin typeface="Menlo"/>
                <a:ea typeface="Menlo"/>
                <a:cs typeface="Menlo"/>
                <a:sym typeface="Menlo"/>
              </a:rPr>
              <a:t>float</a:t>
            </a:r>
            <a:r>
              <a:rPr sz="1300">
                <a:latin typeface="Menlo"/>
                <a:ea typeface="Menlo"/>
                <a:cs typeface="Menlo"/>
                <a:sym typeface="Menlo"/>
              </a:rPr>
              <a:t> *outVector [[ buffer(</a:t>
            </a:r>
            <a:r>
              <a:rPr sz="1300">
                <a:solidFill>
                  <a:srgbClr val="272AD8"/>
                </a:solidFill>
                <a:latin typeface="Menlo"/>
                <a:ea typeface="Menlo"/>
                <a:cs typeface="Menlo"/>
                <a:sym typeface="Menlo"/>
              </a:rPr>
              <a:t>1</a:t>
            </a:r>
            <a:r>
              <a:rPr sz="1300">
                <a:latin typeface="Menlo"/>
                <a:ea typeface="Menlo"/>
                <a:cs typeface="Menlo"/>
                <a:sym typeface="Menlo"/>
              </a:rPr>
              <a:t>) ]],</a:t>
            </a:r>
            <a:endParaRPr sz="1300">
              <a:latin typeface="Menlo"/>
              <a:ea typeface="Menlo"/>
              <a:cs typeface="Menlo"/>
              <a:sym typeface="Menlo"/>
            </a:endParaRPr>
          </a:p>
          <a:p>
            <a:pPr lvl="0" marL="0" indent="0" defTabSz="457200">
              <a:spcBef>
                <a:spcPts val="0"/>
              </a:spcBef>
              <a:buSzTx/>
              <a:buFontTx/>
              <a:buNone/>
              <a:tabLst>
                <a:tab pos="393700" algn="l"/>
              </a:tabLst>
              <a:defRPr sz="1800"/>
            </a:pPr>
            <a:r>
              <a:rPr sz="1300">
                <a:latin typeface="Menlo"/>
                <a:ea typeface="Menlo"/>
                <a:cs typeface="Menlo"/>
                <a:sym typeface="Menlo"/>
              </a:rPr>
              <a:t>                    </a:t>
            </a:r>
            <a:r>
              <a:rPr sz="1300">
                <a:solidFill>
                  <a:srgbClr val="BB2CA2"/>
                </a:solidFill>
                <a:latin typeface="Menlo"/>
                <a:ea typeface="Menlo"/>
                <a:cs typeface="Menlo"/>
                <a:sym typeface="Menlo"/>
              </a:rPr>
              <a:t>uint</a:t>
            </a:r>
            <a:r>
              <a:rPr sz="1300">
                <a:latin typeface="Menlo"/>
                <a:ea typeface="Menlo"/>
                <a:cs typeface="Menlo"/>
                <a:sym typeface="Menlo"/>
              </a:rPr>
              <a:t> id [[ thread_position_in_grid ]]) {</a:t>
            </a:r>
            <a:endParaRPr sz="1300">
              <a:latin typeface="Menlo"/>
              <a:ea typeface="Menlo"/>
              <a:cs typeface="Menlo"/>
              <a:sym typeface="Menlo"/>
            </a:endParaRPr>
          </a:p>
          <a:p>
            <a:pPr lvl="0" marL="0" indent="0" defTabSz="457200">
              <a:spcBef>
                <a:spcPts val="0"/>
              </a:spcBef>
              <a:buSzTx/>
              <a:buFontTx/>
              <a:buNone/>
              <a:tabLst>
                <a:tab pos="393700" algn="l"/>
              </a:tabLst>
              <a:defRPr sz="1800"/>
            </a:pPr>
            <a:endParaRPr sz="1300">
              <a:solidFill>
                <a:srgbClr val="008400"/>
              </a:solidFill>
              <a:latin typeface="Menlo"/>
              <a:ea typeface="Menlo"/>
              <a:cs typeface="Menlo"/>
              <a:sym typeface="Menlo"/>
            </a:endParaRPr>
          </a:p>
          <a:p>
            <a:pPr lvl="0" marL="0" indent="0" defTabSz="457200">
              <a:spcBef>
                <a:spcPts val="0"/>
              </a:spcBef>
              <a:buSzTx/>
              <a:buFontTx/>
              <a:buNone/>
              <a:tabLst>
                <a:tab pos="393700" algn="l"/>
              </a:tabLst>
              <a:defRPr sz="1800"/>
            </a:pPr>
            <a:r>
              <a:rPr sz="1200">
                <a:solidFill>
                  <a:srgbClr val="008400"/>
                </a:solidFill>
                <a:latin typeface="Menlo"/>
                <a:ea typeface="Menlo"/>
                <a:cs typeface="Menlo"/>
                <a:sym typeface="Menlo"/>
              </a:rPr>
              <a:t>// This calculates sigmoid for _one_ position (=id) in a vector per call on the GPU</a:t>
            </a:r>
            <a:endParaRPr sz="1200">
              <a:latin typeface="Menlo"/>
              <a:ea typeface="Menlo"/>
              <a:cs typeface="Menlo"/>
              <a:sym typeface="Menlo"/>
            </a:endParaRPr>
          </a:p>
          <a:p>
            <a:pPr lvl="0" marL="0" indent="0" defTabSz="457200">
              <a:spcBef>
                <a:spcPts val="0"/>
              </a:spcBef>
              <a:buSzTx/>
              <a:buFontTx/>
              <a:buNone/>
              <a:tabLst>
                <a:tab pos="393700" algn="l"/>
              </a:tabLst>
              <a:defRPr sz="1800"/>
            </a:pPr>
            <a:r>
              <a:rPr sz="1300">
                <a:latin typeface="Menlo"/>
                <a:ea typeface="Menlo"/>
                <a:cs typeface="Menlo"/>
                <a:sym typeface="Menlo"/>
              </a:rPr>
              <a:t>    </a:t>
            </a:r>
            <a:endParaRPr sz="1300">
              <a:latin typeface="Menlo"/>
              <a:ea typeface="Menlo"/>
              <a:cs typeface="Menlo"/>
              <a:sym typeface="Menlo"/>
            </a:endParaRPr>
          </a:p>
          <a:p>
            <a:pPr lvl="1" marL="0" indent="228600" defTabSz="457200">
              <a:spcBef>
                <a:spcPts val="0"/>
              </a:spcBef>
              <a:buSzTx/>
              <a:buFontTx/>
              <a:buNone/>
              <a:tabLst>
                <a:tab pos="393700" algn="l"/>
              </a:tabLst>
              <a:defRPr sz="1800"/>
            </a:pPr>
            <a:r>
              <a:rPr sz="1300">
                <a:latin typeface="Menlo"/>
                <a:ea typeface="Menlo"/>
                <a:cs typeface="Menlo"/>
                <a:sym typeface="Menlo"/>
              </a:rPr>
              <a:t>outVector[id] = </a:t>
            </a:r>
            <a:r>
              <a:rPr sz="1300">
                <a:solidFill>
                  <a:srgbClr val="272AD8"/>
                </a:solidFill>
                <a:latin typeface="Menlo"/>
                <a:ea typeface="Menlo"/>
                <a:cs typeface="Menlo"/>
                <a:sym typeface="Menlo"/>
              </a:rPr>
              <a:t>1.0</a:t>
            </a:r>
            <a:r>
              <a:rPr sz="1300">
                <a:latin typeface="Menlo"/>
                <a:ea typeface="Menlo"/>
                <a:cs typeface="Menlo"/>
                <a:sym typeface="Menlo"/>
              </a:rPr>
              <a:t> / (</a:t>
            </a:r>
            <a:r>
              <a:rPr sz="1300">
                <a:solidFill>
                  <a:srgbClr val="272AD8"/>
                </a:solidFill>
                <a:latin typeface="Menlo"/>
                <a:ea typeface="Menlo"/>
                <a:cs typeface="Menlo"/>
                <a:sym typeface="Menlo"/>
              </a:rPr>
              <a:t>1.0</a:t>
            </a:r>
            <a:r>
              <a:rPr sz="1300">
                <a:latin typeface="Menlo"/>
                <a:ea typeface="Menlo"/>
                <a:cs typeface="Menlo"/>
                <a:sym typeface="Menlo"/>
              </a:rPr>
              <a:t> + </a:t>
            </a:r>
            <a:r>
              <a:rPr sz="1300">
                <a:solidFill>
                  <a:srgbClr val="3D1D81"/>
                </a:solidFill>
                <a:latin typeface="Menlo"/>
                <a:ea typeface="Menlo"/>
                <a:cs typeface="Menlo"/>
                <a:sym typeface="Menlo"/>
              </a:rPr>
              <a:t>exp</a:t>
            </a:r>
            <a:r>
              <a:rPr sz="1300">
                <a:latin typeface="Menlo"/>
                <a:ea typeface="Menlo"/>
                <a:cs typeface="Menlo"/>
                <a:sym typeface="Menlo"/>
              </a:rPr>
              <a:t>(-inVector[id]));</a:t>
            </a:r>
            <a:endParaRPr sz="1300">
              <a:latin typeface="Menlo"/>
              <a:ea typeface="Menlo"/>
              <a:cs typeface="Menlo"/>
              <a:sym typeface="Menlo"/>
            </a:endParaRPr>
          </a:p>
          <a:p>
            <a:pPr lvl="0" marL="0" indent="0" defTabSz="457200">
              <a:spcBef>
                <a:spcPts val="0"/>
              </a:spcBef>
              <a:buSzTx/>
              <a:buFontTx/>
              <a:buNone/>
              <a:tabLst>
                <a:tab pos="393700" algn="l"/>
              </a:tabLst>
              <a:defRPr sz="1800"/>
            </a:pPr>
            <a:r>
              <a:rPr sz="1300">
                <a:latin typeface="Menlo"/>
                <a:ea typeface="Menlo"/>
                <a:cs typeface="Menlo"/>
                <a:sym typeface="Menlo"/>
              </a:rPr>
              <a:t>}</a:t>
            </a:r>
          </a:p>
        </p:txBody>
      </p:sp>
      <p:sp>
        <p:nvSpPr>
          <p:cNvPr id="442" name="Shape 44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43" name="Shape 44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Shape 445"/>
          <p:cNvSpPr/>
          <p:nvPr>
            <p:ph type="title" idx="4294967295"/>
          </p:nvPr>
        </p:nvSpPr>
        <p:spPr>
          <a:xfrm>
            <a:off x="-1" y="838200"/>
            <a:ext cx="9144002" cy="1066800"/>
          </a:xfrm>
          <a:prstGeom prst="rect">
            <a:avLst/>
          </a:prstGeom>
        </p:spPr>
        <p:txBody>
          <a:bodyPr lIns="0" tIns="0" rIns="0" bIns="0">
            <a:normAutofit fontScale="100000" lnSpcReduction="0"/>
          </a:bodyPr>
          <a:lstStyle>
            <a:lvl1pPr algn="ctr">
              <a:lnSpc>
                <a:spcPct val="100000"/>
              </a:lnSpc>
              <a:defRPr b="1" sz="2800"/>
            </a:lvl1pPr>
          </a:lstStyle>
          <a:p>
            <a:pPr lvl="0">
              <a:defRPr b="0" sz="1800">
                <a:solidFill>
                  <a:srgbClr val="000000"/>
                </a:solidFill>
              </a:defRPr>
            </a:pPr>
            <a:r>
              <a:rPr b="1" sz="2800">
                <a:solidFill>
                  <a:srgbClr val="FFFFFF"/>
                </a:solidFill>
              </a:rPr>
              <a:t>Part III</a:t>
            </a:r>
          </a:p>
        </p:txBody>
      </p:sp>
      <p:sp>
        <p:nvSpPr>
          <p:cNvPr id="446" name="Shape 446"/>
          <p:cNvSpPr/>
          <p:nvPr/>
        </p:nvSpPr>
        <p:spPr>
          <a:xfrm>
            <a:off x="914400" y="5715000"/>
            <a:ext cx="6400800" cy="3484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400"/>
              </a:spcBef>
              <a:defRPr sz="1800"/>
            </a:pPr>
            <a:r>
              <a:rPr b="1">
                <a:latin typeface="Times New Roman"/>
                <a:ea typeface="Times New Roman"/>
                <a:cs typeface="Times New Roman"/>
                <a:sym typeface="Times New Roman"/>
              </a:rPr>
              <a:t>Presented by:</a:t>
            </a:r>
            <a:r>
              <a:rPr>
                <a:latin typeface="Times New Roman"/>
                <a:ea typeface="Times New Roman"/>
                <a:cs typeface="Times New Roman"/>
                <a:sym typeface="Times New Roman"/>
              </a:rPr>
              <a:t> Wadood Chaudhary</a:t>
            </a:r>
          </a:p>
        </p:txBody>
      </p:sp>
      <p:sp>
        <p:nvSpPr>
          <p:cNvPr id="447" name="Shape 447"/>
          <p:cNvSpPr/>
          <p:nvPr/>
        </p:nvSpPr>
        <p:spPr>
          <a:xfrm>
            <a:off x="6019800" y="3733800"/>
            <a:ext cx="3048000" cy="11435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300"/>
              </a:spcBef>
              <a:defRPr sz="1800"/>
            </a:pPr>
            <a:r>
              <a:rPr b="1" sz="1600">
                <a:latin typeface="Times New Roman"/>
                <a:ea typeface="Times New Roman"/>
                <a:cs typeface="Times New Roman"/>
                <a:sym typeface="Times New Roman"/>
              </a:rPr>
              <a:t>Steven Hill</a:t>
            </a:r>
            <a:endParaRPr b="1" sz="1600">
              <a:latin typeface="Times New Roman"/>
              <a:ea typeface="Times New Roman"/>
              <a:cs typeface="Times New Roman"/>
              <a:sym typeface="Times New Roman"/>
            </a:endParaRPr>
          </a:p>
          <a:p>
            <a:pPr lvl="0">
              <a:spcBef>
                <a:spcPts val="300"/>
              </a:spcBef>
              <a:defRPr sz="1800"/>
            </a:pPr>
            <a:r>
              <a:rPr sz="1600">
                <a:latin typeface="Times New Roman"/>
                <a:ea typeface="Times New Roman"/>
                <a:cs typeface="Times New Roman"/>
                <a:sym typeface="Times New Roman"/>
              </a:rPr>
              <a:t>Department of Computer  Science</a:t>
            </a:r>
            <a:endParaRPr sz="1600">
              <a:latin typeface="Times New Roman"/>
              <a:ea typeface="Times New Roman"/>
              <a:cs typeface="Times New Roman"/>
              <a:sym typeface="Times New Roman"/>
            </a:endParaRPr>
          </a:p>
          <a:p>
            <a:pPr lvl="0">
              <a:spcBef>
                <a:spcPts val="300"/>
              </a:spcBef>
              <a:defRPr sz="1800"/>
            </a:pPr>
            <a:r>
              <a:rPr sz="1600">
                <a:latin typeface="Times New Roman"/>
                <a:ea typeface="Times New Roman"/>
                <a:cs typeface="Times New Roman"/>
                <a:sym typeface="Times New Roman"/>
              </a:rPr>
              <a:t>University of Maryland</a:t>
            </a:r>
            <a:endParaRPr sz="1600">
              <a:latin typeface="Times New Roman"/>
              <a:ea typeface="Times New Roman"/>
              <a:cs typeface="Times New Roman"/>
              <a:sym typeface="Times New Roman"/>
            </a:endParaRPr>
          </a:p>
          <a:p>
            <a:pPr lvl="0">
              <a:spcBef>
                <a:spcPts val="300"/>
              </a:spcBef>
              <a:defRPr sz="1800"/>
            </a:pPr>
            <a:r>
              <a:rPr sz="1600">
                <a:latin typeface="Times New Roman"/>
                <a:ea typeface="Times New Roman"/>
                <a:cs typeface="Times New Roman"/>
                <a:sym typeface="Times New Roman"/>
              </a:rPr>
              <a:t>College Park, MD 20742</a:t>
            </a:r>
          </a:p>
        </p:txBody>
      </p:sp>
      <p:sp>
        <p:nvSpPr>
          <p:cNvPr id="448" name="Shape 448"/>
          <p:cNvSpPr/>
          <p:nvPr/>
        </p:nvSpPr>
        <p:spPr>
          <a:xfrm>
            <a:off x="76200" y="3733800"/>
            <a:ext cx="3048000" cy="11435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300"/>
              </a:spcBef>
              <a:defRPr sz="1800"/>
            </a:pPr>
            <a:r>
              <a:rPr b="1" sz="1600">
                <a:latin typeface="Times New Roman"/>
                <a:ea typeface="Times New Roman"/>
                <a:cs typeface="Times New Roman"/>
                <a:sym typeface="Times New Roman"/>
              </a:rPr>
              <a:t>Bismita Srichandan</a:t>
            </a:r>
            <a:endParaRPr b="1" sz="1600">
              <a:latin typeface="Times New Roman"/>
              <a:ea typeface="Times New Roman"/>
              <a:cs typeface="Times New Roman"/>
              <a:sym typeface="Times New Roman"/>
            </a:endParaRPr>
          </a:p>
          <a:p>
            <a:pPr lvl="0">
              <a:spcBef>
                <a:spcPts val="300"/>
              </a:spcBef>
              <a:defRPr sz="1800"/>
            </a:pPr>
            <a:r>
              <a:rPr sz="1600">
                <a:latin typeface="Times New Roman"/>
                <a:ea typeface="Times New Roman"/>
                <a:cs typeface="Times New Roman"/>
                <a:sym typeface="Times New Roman"/>
              </a:rPr>
              <a:t>Department of Computer  Science</a:t>
            </a:r>
            <a:endParaRPr sz="1600">
              <a:latin typeface="Times New Roman"/>
              <a:ea typeface="Times New Roman"/>
              <a:cs typeface="Times New Roman"/>
              <a:sym typeface="Times New Roman"/>
            </a:endParaRPr>
          </a:p>
          <a:p>
            <a:pPr lvl="0">
              <a:spcBef>
                <a:spcPts val="300"/>
              </a:spcBef>
              <a:defRPr sz="1800"/>
            </a:pPr>
            <a:r>
              <a:rPr sz="1600">
                <a:latin typeface="Times New Roman"/>
                <a:ea typeface="Times New Roman"/>
                <a:cs typeface="Times New Roman"/>
                <a:sym typeface="Times New Roman"/>
              </a:rPr>
              <a:t>Georgia State University</a:t>
            </a:r>
            <a:endParaRPr sz="1600">
              <a:latin typeface="Times New Roman"/>
              <a:ea typeface="Times New Roman"/>
              <a:cs typeface="Times New Roman"/>
              <a:sym typeface="Times New Roman"/>
            </a:endParaRPr>
          </a:p>
          <a:p>
            <a:pPr lvl="0">
              <a:spcBef>
                <a:spcPts val="300"/>
              </a:spcBef>
              <a:defRPr sz="1800"/>
            </a:pPr>
            <a:r>
              <a:rPr sz="1600">
                <a:latin typeface="Times New Roman"/>
                <a:ea typeface="Times New Roman"/>
                <a:cs typeface="Times New Roman"/>
                <a:sym typeface="Times New Roman"/>
              </a:rPr>
              <a:t>College Park, MD 20742</a:t>
            </a:r>
          </a:p>
        </p:txBody>
      </p:sp>
      <p:sp>
        <p:nvSpPr>
          <p:cNvPr id="449" name="Shape 449"/>
          <p:cNvSpPr/>
          <p:nvPr/>
        </p:nvSpPr>
        <p:spPr>
          <a:xfrm>
            <a:off x="3048000" y="3733800"/>
            <a:ext cx="2971800" cy="8661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300"/>
              </a:spcBef>
              <a:defRPr sz="1800"/>
            </a:pPr>
            <a:r>
              <a:rPr b="1" sz="1600">
                <a:latin typeface="Times New Roman"/>
                <a:ea typeface="Times New Roman"/>
                <a:cs typeface="Times New Roman"/>
                <a:sym typeface="Times New Roman"/>
              </a:rPr>
              <a:t>Rajshekhar  Sunderraman</a:t>
            </a:r>
            <a:endParaRPr b="1" sz="1600">
              <a:latin typeface="Times New Roman"/>
              <a:ea typeface="Times New Roman"/>
              <a:cs typeface="Times New Roman"/>
              <a:sym typeface="Times New Roman"/>
            </a:endParaRPr>
          </a:p>
          <a:p>
            <a:pPr lvl="0">
              <a:spcBef>
                <a:spcPts val="300"/>
              </a:spcBef>
              <a:defRPr sz="1800"/>
            </a:pPr>
            <a:r>
              <a:rPr sz="1600">
                <a:latin typeface="Times New Roman"/>
                <a:ea typeface="Times New Roman"/>
                <a:cs typeface="Times New Roman"/>
                <a:sym typeface="Times New Roman"/>
              </a:rPr>
              <a:t>Department of Computer  Science</a:t>
            </a:r>
            <a:endParaRPr sz="1600">
              <a:latin typeface="Times New Roman"/>
              <a:ea typeface="Times New Roman"/>
              <a:cs typeface="Times New Roman"/>
              <a:sym typeface="Times New Roman"/>
            </a:endParaRPr>
          </a:p>
          <a:p>
            <a:pPr lvl="0">
              <a:spcBef>
                <a:spcPts val="300"/>
              </a:spcBef>
              <a:defRPr sz="1800"/>
            </a:pPr>
            <a:r>
              <a:rPr sz="1600">
                <a:latin typeface="Times New Roman"/>
                <a:ea typeface="Times New Roman"/>
                <a:cs typeface="Times New Roman"/>
                <a:sym typeface="Times New Roman"/>
              </a:rPr>
              <a:t>Georgia State University</a:t>
            </a:r>
          </a:p>
        </p:txBody>
      </p:sp>
      <p:sp>
        <p:nvSpPr>
          <p:cNvPr id="450" name="Shape 450"/>
          <p:cNvSpPr/>
          <p:nvPr/>
        </p:nvSpPr>
        <p:spPr>
          <a:xfrm>
            <a:off x="126999" y="2247900"/>
            <a:ext cx="9144002" cy="1066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ctr">
              <a:defRPr sz="1800"/>
            </a:pPr>
            <a:r>
              <a:rPr b="1" sz="2800">
                <a:solidFill>
                  <a:srgbClr val="FFFFFF"/>
                </a:solidFill>
                <a:latin typeface="Times New Roman"/>
                <a:ea typeface="Times New Roman"/>
                <a:cs typeface="Times New Roman"/>
                <a:sym typeface="Times New Roman"/>
              </a:rPr>
              <a:t>An Iterative MapReduce Approach to Frequent Subgraph</a:t>
            </a:r>
            <a:br>
              <a:rPr b="1" sz="2800">
                <a:solidFill>
                  <a:srgbClr val="FFFFFF"/>
                </a:solidFill>
                <a:latin typeface="Times New Roman"/>
                <a:ea typeface="Times New Roman"/>
                <a:cs typeface="Times New Roman"/>
                <a:sym typeface="Times New Roman"/>
              </a:rPr>
            </a:br>
            <a:r>
              <a:rPr b="1" sz="2800">
                <a:solidFill>
                  <a:srgbClr val="FFFFFF"/>
                </a:solidFill>
                <a:latin typeface="Times New Roman"/>
                <a:ea typeface="Times New Roman"/>
                <a:cs typeface="Times New Roman"/>
                <a:sym typeface="Times New Roman"/>
              </a:rPr>
              <a:t>Mining in Biological Datasets</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Section I</a:t>
            </a:r>
            <a:br>
              <a:rPr sz="4800">
                <a:solidFill>
                  <a:srgbClr val="FFFFFF"/>
                </a:solidFill>
              </a:rPr>
            </a:br>
            <a:r>
              <a:rPr sz="4800">
                <a:solidFill>
                  <a:srgbClr val="FFFFFF"/>
                </a:solidFill>
              </a:rPr>
              <a:t>Introduction</a:t>
            </a:r>
          </a:p>
        </p:txBody>
      </p:sp>
      <p:sp>
        <p:nvSpPr>
          <p:cNvPr id="453" name="Shape 45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Motivation</a:t>
            </a:r>
          </a:p>
        </p:txBody>
      </p:sp>
      <p:sp>
        <p:nvSpPr>
          <p:cNvPr id="456" name="Shape 456"/>
          <p:cNvSpPr/>
          <p:nvPr>
            <p:ph type="body" idx="4294967295"/>
          </p:nvPr>
        </p:nvSpPr>
        <p:spPr>
          <a:xfrm>
            <a:off x="152400" y="1219200"/>
            <a:ext cx="8305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Font typeface="Wingdings"/>
              <a:buChar char="➢"/>
              <a:defRPr sz="1800"/>
            </a:pPr>
            <a:r>
              <a:rPr sz="3200">
                <a:latin typeface="Times New Roman"/>
                <a:ea typeface="Times New Roman"/>
                <a:cs typeface="Times New Roman"/>
                <a:sym typeface="Times New Roman"/>
              </a:rPr>
              <a:t>Mining Frequent Patterns can help understand functions and relations, for example.</a:t>
            </a:r>
            <a:endParaRPr sz="3200">
              <a:latin typeface="Times New Roman"/>
              <a:ea typeface="Times New Roman"/>
              <a:cs typeface="Times New Roman"/>
              <a:sym typeface="Times New Roman"/>
            </a:endParaRPr>
          </a:p>
          <a:p>
            <a:pPr lvl="1" marL="742950" indent="-285750">
              <a:spcBef>
                <a:spcPts val="600"/>
              </a:spcBef>
              <a:buFont typeface="Wingdings"/>
              <a:buChar char="➢"/>
              <a:defRPr sz="1800"/>
            </a:pPr>
            <a:r>
              <a:rPr sz="2800">
                <a:latin typeface="Times New Roman"/>
                <a:ea typeface="Times New Roman"/>
                <a:cs typeface="Times New Roman"/>
                <a:sym typeface="Times New Roman"/>
              </a:rPr>
              <a:t>a protein-protein interaction network (PPI), a frequent pattern could uncover unknown functions of a protein.</a:t>
            </a:r>
            <a:endParaRPr sz="2800">
              <a:latin typeface="Times New Roman"/>
              <a:ea typeface="Times New Roman"/>
              <a:cs typeface="Times New Roman"/>
              <a:sym typeface="Times New Roman"/>
            </a:endParaRPr>
          </a:p>
          <a:p>
            <a:pPr lvl="1" marL="742950" indent="-285750">
              <a:spcBef>
                <a:spcPts val="600"/>
              </a:spcBef>
              <a:buFont typeface="Wingdings"/>
              <a:buChar char="➢"/>
              <a:defRPr sz="1800"/>
            </a:pPr>
            <a:r>
              <a:rPr sz="2800">
                <a:latin typeface="Times New Roman"/>
                <a:ea typeface="Times New Roman"/>
                <a:cs typeface="Times New Roman"/>
                <a:sym typeface="Times New Roman"/>
              </a:rPr>
              <a:t>In a social network, a frequent pattern could show a friend clique. </a:t>
            </a:r>
          </a:p>
        </p:txBody>
      </p:sp>
      <p:sp>
        <p:nvSpPr>
          <p:cNvPr id="457" name="Shape 45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58" name="Shape 45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Shape 460"/>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Subgraph Mining Applications</a:t>
            </a:r>
          </a:p>
        </p:txBody>
      </p:sp>
      <p:sp>
        <p:nvSpPr>
          <p:cNvPr id="461" name="Shape 46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62" name="Shape 46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6</a:t>
            </a:r>
          </a:p>
        </p:txBody>
      </p:sp>
      <p:pic>
        <p:nvPicPr>
          <p:cNvPr id="463" name="image.png"/>
          <p:cNvPicPr/>
          <p:nvPr/>
        </p:nvPicPr>
        <p:blipFill>
          <a:blip r:embed="rId2">
            <a:extLst/>
          </a:blip>
          <a:stretch>
            <a:fillRect/>
          </a:stretch>
        </p:blipFill>
        <p:spPr>
          <a:xfrm>
            <a:off x="228600" y="1520825"/>
            <a:ext cx="3124200" cy="2728913"/>
          </a:xfrm>
          <a:prstGeom prst="rect">
            <a:avLst/>
          </a:prstGeom>
          <a:ln w="12700">
            <a:miter lim="400000"/>
          </a:ln>
        </p:spPr>
      </p:pic>
      <p:pic>
        <p:nvPicPr>
          <p:cNvPr id="464" name="image.png"/>
          <p:cNvPicPr/>
          <p:nvPr/>
        </p:nvPicPr>
        <p:blipFill>
          <a:blip r:embed="rId3">
            <a:extLst/>
          </a:blip>
          <a:stretch>
            <a:fillRect/>
          </a:stretch>
        </p:blipFill>
        <p:spPr>
          <a:xfrm rot="900000">
            <a:off x="4176712" y="3622675"/>
            <a:ext cx="2971801" cy="2266950"/>
          </a:xfrm>
          <a:prstGeom prst="rect">
            <a:avLst/>
          </a:prstGeom>
          <a:ln w="12700">
            <a:miter lim="400000"/>
          </a:ln>
        </p:spPr>
      </p:pic>
      <p:sp>
        <p:nvSpPr>
          <p:cNvPr id="465" name="Shape 465"/>
          <p:cNvSpPr/>
          <p:nvPr/>
        </p:nvSpPr>
        <p:spPr>
          <a:xfrm>
            <a:off x="3733800" y="1447800"/>
            <a:ext cx="48006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buSzPct val="100000"/>
              <a:buFont typeface="Arial"/>
              <a:buChar char="•"/>
              <a:defRPr sz="1800"/>
            </a:pPr>
            <a:r>
              <a:t>Computational Biology </a:t>
            </a:r>
          </a:p>
          <a:p>
            <a:pPr lvl="0">
              <a:spcBef>
                <a:spcPts val="1200"/>
              </a:spcBef>
              <a:defRPr sz="1800"/>
            </a:pPr>
            <a:r>
              <a:rPr i="1"/>
              <a:t>( examples:</a:t>
            </a:r>
            <a:r>
              <a:rPr i="1" sz="2000"/>
              <a:t> </a:t>
            </a:r>
            <a:r>
              <a:rPr i="1" sz="1600"/>
              <a:t>Protein-protein interaction (PPI) networks)</a:t>
            </a:r>
          </a:p>
        </p:txBody>
      </p:sp>
      <p:sp>
        <p:nvSpPr>
          <p:cNvPr id="466" name="Shape 466"/>
          <p:cNvSpPr/>
          <p:nvPr/>
        </p:nvSpPr>
        <p:spPr>
          <a:xfrm>
            <a:off x="2736850" y="6013450"/>
            <a:ext cx="2723367" cy="675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t>Social Network Analysis</a:t>
            </a:r>
          </a:p>
          <a:p>
            <a:pPr lvl="0">
              <a:defRPr sz="1800"/>
            </a:pPr>
            <a:r>
              <a:rPr sz="2000"/>
              <a:t>(examples</a:t>
            </a:r>
            <a:r>
              <a:t>: </a:t>
            </a:r>
            <a:r>
              <a:rPr i="1" sz="1600"/>
              <a:t>Facebook friends</a:t>
            </a:r>
            <a:r>
              <a:t>)</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8" name="Shape 46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Applications</a:t>
            </a:r>
          </a:p>
        </p:txBody>
      </p:sp>
      <p:sp>
        <p:nvSpPr>
          <p:cNvPr id="469" name="Shape 46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70" name="Shape 47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7</a:t>
            </a:r>
          </a:p>
        </p:txBody>
      </p:sp>
      <p:sp>
        <p:nvSpPr>
          <p:cNvPr id="471" name="Shape 471"/>
          <p:cNvSpPr/>
          <p:nvPr/>
        </p:nvSpPr>
        <p:spPr>
          <a:xfrm>
            <a:off x="533400" y="1946275"/>
            <a:ext cx="3763963"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buSzPct val="100000"/>
              <a:buFont typeface="Arial"/>
              <a:buChar char="•"/>
              <a:defRPr sz="1800"/>
            </a:pPr>
            <a:r>
              <a:t>Chemical data analysis</a:t>
            </a:r>
          </a:p>
          <a:p>
            <a:pPr lvl="1">
              <a:spcBef>
                <a:spcPts val="1200"/>
              </a:spcBef>
              <a:defRPr sz="1800"/>
            </a:pPr>
            <a:r>
              <a:rPr i="1" sz="2000"/>
              <a:t>(examples: </a:t>
            </a:r>
            <a:r>
              <a:rPr i="1" sz="1600"/>
              <a:t>Chemical compounds)</a:t>
            </a:r>
          </a:p>
        </p:txBody>
      </p:sp>
      <p:pic>
        <p:nvPicPr>
          <p:cNvPr id="472" name="image.png"/>
          <p:cNvPicPr/>
          <p:nvPr/>
        </p:nvPicPr>
        <p:blipFill>
          <a:blip r:embed="rId2">
            <a:extLst/>
          </a:blip>
          <a:stretch>
            <a:fillRect/>
          </a:stretch>
        </p:blipFill>
        <p:spPr>
          <a:xfrm>
            <a:off x="4975225" y="1498600"/>
            <a:ext cx="3429000" cy="1879600"/>
          </a:xfrm>
          <a:prstGeom prst="rect">
            <a:avLst/>
          </a:prstGeom>
          <a:ln w="12700">
            <a:miter lim="400000"/>
          </a:ln>
        </p:spPr>
      </p:pic>
      <p:pic>
        <p:nvPicPr>
          <p:cNvPr id="473" name="image.png"/>
          <p:cNvPicPr/>
          <p:nvPr/>
        </p:nvPicPr>
        <p:blipFill>
          <a:blip r:embed="rId3">
            <a:extLst/>
          </a:blip>
          <a:stretch>
            <a:fillRect/>
          </a:stretch>
        </p:blipFill>
        <p:spPr>
          <a:xfrm>
            <a:off x="5024437" y="3962400"/>
            <a:ext cx="3052763" cy="2027238"/>
          </a:xfrm>
          <a:prstGeom prst="rect">
            <a:avLst/>
          </a:prstGeom>
          <a:ln w="12700">
            <a:miter lim="400000"/>
          </a:ln>
        </p:spPr>
      </p:pic>
      <p:sp>
        <p:nvSpPr>
          <p:cNvPr id="474" name="Shape 474"/>
          <p:cNvSpPr/>
          <p:nvPr/>
        </p:nvSpPr>
        <p:spPr>
          <a:xfrm>
            <a:off x="380999" y="4648200"/>
            <a:ext cx="4572002"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buSzPct val="100000"/>
              <a:buFont typeface="Arial"/>
              <a:buChar char="•"/>
              <a:defRPr sz="1800"/>
            </a:pPr>
            <a:r>
              <a:t> Communication networking</a:t>
            </a:r>
          </a:p>
          <a:p>
            <a:pPr lvl="1">
              <a:spcBef>
                <a:spcPts val="1200"/>
              </a:spcBef>
              <a:defRPr sz="1800"/>
            </a:pPr>
            <a:r>
              <a:rPr i="1" sz="2000"/>
              <a:t>(examples: </a:t>
            </a:r>
            <a:r>
              <a:rPr i="1" sz="1600"/>
              <a:t>Device networks, road networks)</a:t>
            </a:r>
          </a:p>
        </p:txBody>
      </p:sp>
      <p:sp>
        <p:nvSpPr>
          <p:cNvPr id="475" name="Shape 475"/>
          <p:cNvSpPr/>
          <p:nvPr/>
        </p:nvSpPr>
        <p:spPr>
          <a:xfrm>
            <a:off x="3047999" y="6180137"/>
            <a:ext cx="457200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Image sources:  Applications of Machine Learning </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7" name="Shape 477"/>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Challenges</a:t>
            </a:r>
          </a:p>
        </p:txBody>
      </p:sp>
      <p:sp>
        <p:nvSpPr>
          <p:cNvPr id="478" name="Shape 478"/>
          <p:cNvSpPr/>
          <p:nvPr>
            <p:ph type="body" idx="4294967295"/>
          </p:nvPr>
        </p:nvSpPr>
        <p:spPr>
          <a:xfrm>
            <a:off x="152400" y="1219200"/>
            <a:ext cx="8305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Font typeface="Wingdings"/>
              <a:buChar char="➢"/>
              <a:defRPr sz="1800"/>
            </a:pPr>
            <a:r>
              <a:rPr sz="3200">
                <a:latin typeface="Times New Roman"/>
                <a:ea typeface="Times New Roman"/>
                <a:cs typeface="Times New Roman"/>
                <a:sym typeface="Times New Roman"/>
              </a:rPr>
              <a:t>Subgraph Mining is Computationally intensive</a:t>
            </a:r>
            <a:endParaRPr sz="32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Relational databases are not efficient.</a:t>
            </a:r>
            <a:endParaRPr sz="32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Memory based techniques are fast but…</a:t>
            </a:r>
            <a:endParaRPr sz="3200">
              <a:latin typeface="Times New Roman"/>
              <a:ea typeface="Times New Roman"/>
              <a:cs typeface="Times New Roman"/>
              <a:sym typeface="Times New Roman"/>
            </a:endParaRPr>
          </a:p>
          <a:p>
            <a:pPr lvl="1" marL="742950" indent="-285750">
              <a:spcBef>
                <a:spcPts val="600"/>
              </a:spcBef>
              <a:buFont typeface="Wingdings"/>
              <a:buChar char="➢"/>
              <a:defRPr sz="1800"/>
            </a:pPr>
            <a:r>
              <a:rPr sz="2800">
                <a:latin typeface="Times New Roman"/>
                <a:ea typeface="Times New Roman"/>
                <a:cs typeface="Times New Roman"/>
                <a:sym typeface="Times New Roman"/>
              </a:rPr>
              <a:t>Lacks scalability.</a:t>
            </a:r>
            <a:endParaRPr sz="2800">
              <a:latin typeface="Times New Roman"/>
              <a:ea typeface="Times New Roman"/>
              <a:cs typeface="Times New Roman"/>
              <a:sym typeface="Times New Roman"/>
            </a:endParaRPr>
          </a:p>
          <a:p>
            <a:pPr lvl="1" marL="742950" indent="-285750">
              <a:spcBef>
                <a:spcPts val="600"/>
              </a:spcBef>
              <a:buFont typeface="Wingdings"/>
              <a:buChar char="➢"/>
              <a:defRPr sz="1800"/>
            </a:pPr>
            <a:r>
              <a:rPr sz="2800">
                <a:latin typeface="Times New Roman"/>
                <a:ea typeface="Times New Roman"/>
                <a:cs typeface="Times New Roman"/>
                <a:sym typeface="Times New Roman"/>
              </a:rPr>
              <a:t>Main memory is bottleneck</a:t>
            </a:r>
            <a:endParaRPr sz="2800">
              <a:latin typeface="Times New Roman"/>
              <a:ea typeface="Times New Roman"/>
              <a:cs typeface="Times New Roman"/>
              <a:sym typeface="Times New Roman"/>
            </a:endParaRPr>
          </a:p>
          <a:p>
            <a:pPr lvl="1" marL="742950" indent="-285750">
              <a:spcBef>
                <a:spcPts val="600"/>
              </a:spcBef>
              <a:buFont typeface="Wingdings"/>
              <a:buChar char="➢"/>
              <a:defRPr sz="1800"/>
            </a:pPr>
            <a:r>
              <a:rPr sz="2800">
                <a:latin typeface="Times New Roman"/>
                <a:ea typeface="Times New Roman"/>
                <a:cs typeface="Times New Roman"/>
                <a:sym typeface="Times New Roman"/>
              </a:rPr>
              <a:t>“</a:t>
            </a:r>
            <a:r>
              <a:rPr i="1" sz="2800">
                <a:latin typeface="Times New Roman"/>
                <a:ea typeface="Times New Roman"/>
                <a:cs typeface="Times New Roman"/>
                <a:sym typeface="Times New Roman"/>
              </a:rPr>
              <a:t>MapReduce is the answer!</a:t>
            </a:r>
            <a:r>
              <a:rPr sz="2800">
                <a:latin typeface="Times New Roman"/>
                <a:ea typeface="Times New Roman"/>
                <a:cs typeface="Times New Roman"/>
                <a:sym typeface="Times New Roman"/>
              </a:rPr>
              <a:t>”</a:t>
            </a:r>
          </a:p>
        </p:txBody>
      </p:sp>
      <p:sp>
        <p:nvSpPr>
          <p:cNvPr id="479" name="Shape 47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80" name="Shape 48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8</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Key contributions</a:t>
            </a:r>
          </a:p>
        </p:txBody>
      </p:sp>
      <p:sp>
        <p:nvSpPr>
          <p:cNvPr id="483" name="Shape 483"/>
          <p:cNvSpPr/>
          <p:nvPr>
            <p:ph type="body" idx="4294967295"/>
          </p:nvPr>
        </p:nvSpPr>
        <p:spPr>
          <a:xfrm>
            <a:off x="381000" y="1066800"/>
            <a:ext cx="7543800" cy="5397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522514" indent="-522514">
              <a:buFont typeface="Wingdings"/>
              <a:buChar char="✓"/>
              <a:defRPr sz="1800"/>
            </a:pPr>
            <a:r>
              <a:rPr sz="3200">
                <a:latin typeface="Times New Roman"/>
                <a:ea typeface="Times New Roman"/>
                <a:cs typeface="Times New Roman"/>
                <a:sym typeface="Times New Roman"/>
              </a:rPr>
              <a:t>A </a:t>
            </a:r>
            <a:r>
              <a:rPr b="1" i="1" sz="3200" u="sng">
                <a:latin typeface="Times New Roman"/>
                <a:ea typeface="Times New Roman"/>
                <a:cs typeface="Times New Roman"/>
                <a:sym typeface="Times New Roman"/>
              </a:rPr>
              <a:t>novel</a:t>
            </a:r>
            <a:r>
              <a:rPr sz="3200">
                <a:latin typeface="Times New Roman"/>
                <a:ea typeface="Times New Roman"/>
                <a:cs typeface="Times New Roman"/>
                <a:sym typeface="Times New Roman"/>
              </a:rPr>
              <a:t> method to extract the significant patterns from a set of labeled graphs using MapReduce.</a:t>
            </a:r>
            <a:endParaRPr sz="2800">
              <a:latin typeface="Times New Roman"/>
              <a:ea typeface="Times New Roman"/>
              <a:cs typeface="Times New Roman"/>
              <a:sym typeface="Times New Roman"/>
            </a:endParaRPr>
          </a:p>
          <a:p>
            <a:pPr lvl="1" marL="522514" indent="-522514">
              <a:buFont typeface="Wingdings"/>
              <a:buChar char="✓"/>
              <a:defRPr sz="1800"/>
            </a:pPr>
            <a:r>
              <a:rPr sz="3200">
                <a:latin typeface="Times New Roman"/>
                <a:ea typeface="Times New Roman"/>
                <a:cs typeface="Times New Roman"/>
                <a:sym typeface="Times New Roman"/>
              </a:rPr>
              <a:t>Works for both directed and undirected graphs</a:t>
            </a:r>
            <a:r>
              <a:rPr sz="28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Use of the MapReduce programming model to achieve </a:t>
            </a:r>
            <a:r>
              <a:rPr b="1" i="1" sz="3200" u="sng">
                <a:latin typeface="Times New Roman"/>
                <a:ea typeface="Times New Roman"/>
                <a:cs typeface="Times New Roman"/>
                <a:sym typeface="Times New Roman"/>
              </a:rPr>
              <a:t>multifold scalability</a:t>
            </a:r>
            <a:r>
              <a:rPr sz="3200" u="sng">
                <a:latin typeface="Times New Roman"/>
                <a:ea typeface="Times New Roman"/>
                <a:cs typeface="Times New Roman"/>
                <a:sym typeface="Times New Roman"/>
              </a:rPr>
              <a:t> </a:t>
            </a:r>
            <a:r>
              <a:rPr sz="3200">
                <a:latin typeface="Times New Roman"/>
                <a:ea typeface="Times New Roman"/>
                <a:cs typeface="Times New Roman"/>
                <a:sym typeface="Times New Roman"/>
              </a:rPr>
              <a:t>on a set of labeled graphs.</a:t>
            </a:r>
            <a:endParaRPr sz="32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It is</a:t>
            </a:r>
            <a:r>
              <a:rPr b="1" i="1" sz="3200" u="sng">
                <a:latin typeface="Times New Roman"/>
                <a:ea typeface="Times New Roman"/>
                <a:cs typeface="Times New Roman"/>
                <a:sym typeface="Times New Roman"/>
              </a:rPr>
              <a:t> first implementation</a:t>
            </a:r>
            <a:r>
              <a:rPr sz="3200">
                <a:latin typeface="Times New Roman"/>
                <a:ea typeface="Times New Roman"/>
                <a:cs typeface="Times New Roman"/>
                <a:sym typeface="Times New Roman"/>
              </a:rPr>
              <a:t> of transaction graphs using the MapReduce model.</a:t>
            </a:r>
          </a:p>
        </p:txBody>
      </p:sp>
      <p:sp>
        <p:nvSpPr>
          <p:cNvPr id="484" name="Shape 48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85" name="Shape 48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9</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Shape 487"/>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Part II</a:t>
            </a:r>
            <a:br>
              <a:rPr sz="4800">
                <a:solidFill>
                  <a:srgbClr val="FFFFFF"/>
                </a:solidFill>
              </a:rPr>
            </a:br>
            <a:r>
              <a:rPr sz="4800">
                <a:solidFill>
                  <a:srgbClr val="FFFFFF"/>
                </a:solidFill>
              </a:rPr>
              <a:t>MapReduce MultiCore</a:t>
            </a:r>
          </a:p>
        </p:txBody>
      </p:sp>
      <p:sp>
        <p:nvSpPr>
          <p:cNvPr id="488" name="Shape 48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10</a:t>
            </a:r>
          </a:p>
        </p:txBody>
      </p:sp>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hape 490"/>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Section II</a:t>
            </a:r>
            <a:br>
              <a:rPr sz="4800">
                <a:solidFill>
                  <a:srgbClr val="FFFFFF"/>
                </a:solidFill>
              </a:rPr>
            </a:br>
            <a:r>
              <a:rPr sz="4800">
                <a:solidFill>
                  <a:srgbClr val="FFFFFF"/>
                </a:solidFill>
              </a:rPr>
              <a:t>Related Work</a:t>
            </a:r>
          </a:p>
        </p:txBody>
      </p:sp>
      <p:sp>
        <p:nvSpPr>
          <p:cNvPr id="491" name="Shape 49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10</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MapReduce Model</a:t>
            </a:r>
          </a:p>
        </p:txBody>
      </p:sp>
      <p:sp>
        <p:nvSpPr>
          <p:cNvPr id="50" name="Shape 5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1" name="Shape 5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16</a:t>
            </a:r>
          </a:p>
        </p:txBody>
      </p:sp>
      <p:grpSp>
        <p:nvGrpSpPr>
          <p:cNvPr id="54" name="Group 54"/>
          <p:cNvGrpSpPr/>
          <p:nvPr/>
        </p:nvGrpSpPr>
        <p:grpSpPr>
          <a:xfrm>
            <a:off x="3657600" y="1371600"/>
            <a:ext cx="1447800" cy="685801"/>
            <a:chOff x="0" y="0"/>
            <a:chExt cx="1447799" cy="685800"/>
          </a:xfrm>
        </p:grpSpPr>
        <p:sp>
          <p:nvSpPr>
            <p:cNvPr id="52" name="Shape 52"/>
            <p:cNvSpPr/>
            <p:nvPr/>
          </p:nvSpPr>
          <p:spPr>
            <a:xfrm>
              <a:off x="0" y="-1"/>
              <a:ext cx="1447800" cy="68580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53" name="Shape 53"/>
            <p:cNvSpPr/>
            <p:nvPr/>
          </p:nvSpPr>
          <p:spPr>
            <a:xfrm>
              <a:off x="186947" y="17780"/>
              <a:ext cx="1073906"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sz="1800"/>
              </a:pPr>
              <a:r>
                <a:rPr>
                  <a:latin typeface="Verdana"/>
                  <a:ea typeface="Verdana"/>
                  <a:cs typeface="Verdana"/>
                  <a:sym typeface="Verdana"/>
                </a:rPr>
                <a:t>User</a:t>
              </a:r>
              <a:endParaRPr>
                <a:latin typeface="Verdana"/>
                <a:ea typeface="Verdana"/>
                <a:cs typeface="Verdana"/>
                <a:sym typeface="Verdana"/>
              </a:endParaRPr>
            </a:p>
            <a:p>
              <a:pPr lvl="0" algn="ctr">
                <a:defRPr sz="1800"/>
              </a:pPr>
              <a:r>
                <a:rPr>
                  <a:latin typeface="Verdana"/>
                  <a:ea typeface="Verdana"/>
                  <a:cs typeface="Verdana"/>
                  <a:sym typeface="Verdana"/>
                </a:rPr>
                <a:t>Program</a:t>
              </a:r>
            </a:p>
          </p:txBody>
        </p:sp>
      </p:grpSp>
      <p:grpSp>
        <p:nvGrpSpPr>
          <p:cNvPr id="83" name="Group 83"/>
          <p:cNvGrpSpPr/>
          <p:nvPr/>
        </p:nvGrpSpPr>
        <p:grpSpPr>
          <a:xfrm>
            <a:off x="1981199" y="1904999"/>
            <a:ext cx="4648201" cy="3962401"/>
            <a:chOff x="0" y="0"/>
            <a:chExt cx="4648200" cy="3962400"/>
          </a:xfrm>
        </p:grpSpPr>
        <p:grpSp>
          <p:nvGrpSpPr>
            <p:cNvPr id="57" name="Group 57"/>
            <p:cNvGrpSpPr/>
            <p:nvPr/>
          </p:nvGrpSpPr>
          <p:grpSpPr>
            <a:xfrm>
              <a:off x="3657599" y="3124199"/>
              <a:ext cx="990601" cy="457201"/>
              <a:chOff x="0" y="0"/>
              <a:chExt cx="990600" cy="457200"/>
            </a:xfrm>
          </p:grpSpPr>
          <p:sp>
            <p:nvSpPr>
              <p:cNvPr id="55" name="Shape 55"/>
              <p:cNvSpPr/>
              <p:nvPr/>
            </p:nvSpPr>
            <p:spPr>
              <a:xfrm>
                <a:off x="-1" y="0"/>
                <a:ext cx="990601"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56" name="Shape 56"/>
              <p:cNvSpPr/>
              <p:nvPr/>
            </p:nvSpPr>
            <p:spPr>
              <a:xfrm>
                <a:off x="34250" y="43179"/>
                <a:ext cx="92210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Worker</a:t>
                </a:r>
              </a:p>
            </p:txBody>
          </p:sp>
        </p:grpSp>
        <p:grpSp>
          <p:nvGrpSpPr>
            <p:cNvPr id="60" name="Group 60"/>
            <p:cNvGrpSpPr/>
            <p:nvPr/>
          </p:nvGrpSpPr>
          <p:grpSpPr>
            <a:xfrm>
              <a:off x="3657599" y="2133599"/>
              <a:ext cx="990601" cy="457201"/>
              <a:chOff x="0" y="0"/>
              <a:chExt cx="990600" cy="457200"/>
            </a:xfrm>
          </p:grpSpPr>
          <p:sp>
            <p:nvSpPr>
              <p:cNvPr id="58" name="Shape 58"/>
              <p:cNvSpPr/>
              <p:nvPr/>
            </p:nvSpPr>
            <p:spPr>
              <a:xfrm>
                <a:off x="-1" y="0"/>
                <a:ext cx="990601"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59" name="Shape 59"/>
              <p:cNvSpPr/>
              <p:nvPr/>
            </p:nvSpPr>
            <p:spPr>
              <a:xfrm>
                <a:off x="34250" y="43179"/>
                <a:ext cx="92210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Worker</a:t>
                </a:r>
              </a:p>
            </p:txBody>
          </p:sp>
        </p:grpSp>
        <p:grpSp>
          <p:nvGrpSpPr>
            <p:cNvPr id="82" name="Group 82"/>
            <p:cNvGrpSpPr/>
            <p:nvPr/>
          </p:nvGrpSpPr>
          <p:grpSpPr>
            <a:xfrm>
              <a:off x="-1" y="-1"/>
              <a:ext cx="4114801" cy="3962401"/>
              <a:chOff x="0" y="0"/>
              <a:chExt cx="4114800" cy="3962400"/>
            </a:xfrm>
          </p:grpSpPr>
          <p:grpSp>
            <p:nvGrpSpPr>
              <p:cNvPr id="63" name="Group 63"/>
              <p:cNvGrpSpPr/>
              <p:nvPr/>
            </p:nvGrpSpPr>
            <p:grpSpPr>
              <a:xfrm>
                <a:off x="1904999" y="838199"/>
                <a:ext cx="990601" cy="457201"/>
                <a:chOff x="0" y="0"/>
                <a:chExt cx="990600" cy="457200"/>
              </a:xfrm>
            </p:grpSpPr>
            <p:sp>
              <p:nvSpPr>
                <p:cNvPr id="61" name="Shape 61"/>
                <p:cNvSpPr/>
                <p:nvPr/>
              </p:nvSpPr>
              <p:spPr>
                <a:xfrm>
                  <a:off x="-1" y="0"/>
                  <a:ext cx="990601"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62" name="Shape 62"/>
                <p:cNvSpPr/>
                <p:nvPr/>
              </p:nvSpPr>
              <p:spPr>
                <a:xfrm>
                  <a:off x="56797" y="43179"/>
                  <a:ext cx="877006"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Master</a:t>
                  </a:r>
                </a:p>
              </p:txBody>
            </p:sp>
          </p:grpSp>
          <p:grpSp>
            <p:nvGrpSpPr>
              <p:cNvPr id="81" name="Group 81"/>
              <p:cNvGrpSpPr/>
              <p:nvPr/>
            </p:nvGrpSpPr>
            <p:grpSpPr>
              <a:xfrm>
                <a:off x="-1" y="-1"/>
                <a:ext cx="4114801" cy="3962401"/>
                <a:chOff x="0" y="0"/>
                <a:chExt cx="4114799" cy="3962400"/>
              </a:xfrm>
            </p:grpSpPr>
            <p:grpSp>
              <p:nvGrpSpPr>
                <p:cNvPr id="73" name="Group 73"/>
                <p:cNvGrpSpPr/>
                <p:nvPr/>
              </p:nvGrpSpPr>
              <p:grpSpPr>
                <a:xfrm>
                  <a:off x="-1" y="1828799"/>
                  <a:ext cx="990601" cy="2133601"/>
                  <a:chOff x="0" y="0"/>
                  <a:chExt cx="990600" cy="2133600"/>
                </a:xfrm>
              </p:grpSpPr>
              <p:grpSp>
                <p:nvGrpSpPr>
                  <p:cNvPr id="66" name="Group 66"/>
                  <p:cNvGrpSpPr/>
                  <p:nvPr/>
                </p:nvGrpSpPr>
                <p:grpSpPr>
                  <a:xfrm>
                    <a:off x="-1" y="-1"/>
                    <a:ext cx="990601" cy="457201"/>
                    <a:chOff x="0" y="0"/>
                    <a:chExt cx="990600" cy="457200"/>
                  </a:xfrm>
                </p:grpSpPr>
                <p:sp>
                  <p:nvSpPr>
                    <p:cNvPr id="64" name="Shape 64"/>
                    <p:cNvSpPr/>
                    <p:nvPr/>
                  </p:nvSpPr>
                  <p:spPr>
                    <a:xfrm>
                      <a:off x="-1" y="0"/>
                      <a:ext cx="990601"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65" name="Shape 65"/>
                    <p:cNvSpPr/>
                    <p:nvPr/>
                  </p:nvSpPr>
                  <p:spPr>
                    <a:xfrm>
                      <a:off x="34250" y="43179"/>
                      <a:ext cx="92210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Worker</a:t>
                      </a:r>
                    </a:p>
                  </p:txBody>
                </p:sp>
              </p:grpSp>
              <p:grpSp>
                <p:nvGrpSpPr>
                  <p:cNvPr id="69" name="Group 69"/>
                  <p:cNvGrpSpPr/>
                  <p:nvPr/>
                </p:nvGrpSpPr>
                <p:grpSpPr>
                  <a:xfrm>
                    <a:off x="-1" y="838199"/>
                    <a:ext cx="990601" cy="457201"/>
                    <a:chOff x="0" y="0"/>
                    <a:chExt cx="990600" cy="457200"/>
                  </a:xfrm>
                </p:grpSpPr>
                <p:sp>
                  <p:nvSpPr>
                    <p:cNvPr id="67" name="Shape 67"/>
                    <p:cNvSpPr/>
                    <p:nvPr/>
                  </p:nvSpPr>
                  <p:spPr>
                    <a:xfrm>
                      <a:off x="-1" y="0"/>
                      <a:ext cx="990601"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68" name="Shape 68"/>
                    <p:cNvSpPr/>
                    <p:nvPr/>
                  </p:nvSpPr>
                  <p:spPr>
                    <a:xfrm>
                      <a:off x="34250" y="43179"/>
                      <a:ext cx="92210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Worker</a:t>
                      </a:r>
                    </a:p>
                  </p:txBody>
                </p:sp>
              </p:grpSp>
              <p:grpSp>
                <p:nvGrpSpPr>
                  <p:cNvPr id="72" name="Group 72"/>
                  <p:cNvGrpSpPr/>
                  <p:nvPr/>
                </p:nvGrpSpPr>
                <p:grpSpPr>
                  <a:xfrm>
                    <a:off x="-1" y="1676399"/>
                    <a:ext cx="990601" cy="457201"/>
                    <a:chOff x="0" y="0"/>
                    <a:chExt cx="990600" cy="457200"/>
                  </a:xfrm>
                </p:grpSpPr>
                <p:sp>
                  <p:nvSpPr>
                    <p:cNvPr id="70" name="Shape 70"/>
                    <p:cNvSpPr/>
                    <p:nvPr/>
                  </p:nvSpPr>
                  <p:spPr>
                    <a:xfrm>
                      <a:off x="-1" y="0"/>
                      <a:ext cx="990601" cy="457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71" name="Shape 71"/>
                    <p:cNvSpPr/>
                    <p:nvPr/>
                  </p:nvSpPr>
                  <p:spPr>
                    <a:xfrm>
                      <a:off x="34250" y="43179"/>
                      <a:ext cx="92210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Worker</a:t>
                      </a:r>
                    </a:p>
                  </p:txBody>
                </p:sp>
              </p:grpSp>
            </p:grpSp>
            <p:grpSp>
              <p:nvGrpSpPr>
                <p:cNvPr id="80" name="Group 80"/>
                <p:cNvGrpSpPr/>
                <p:nvPr/>
              </p:nvGrpSpPr>
              <p:grpSpPr>
                <a:xfrm>
                  <a:off x="457199" y="-1"/>
                  <a:ext cx="3657601" cy="2057402"/>
                  <a:chOff x="0" y="0"/>
                  <a:chExt cx="3657599" cy="2057400"/>
                </a:xfrm>
              </p:grpSpPr>
              <p:sp>
                <p:nvSpPr>
                  <p:cNvPr id="74" name="Shape 74"/>
                  <p:cNvSpPr/>
                  <p:nvPr/>
                </p:nvSpPr>
                <p:spPr>
                  <a:xfrm>
                    <a:off x="1905000" y="152400"/>
                    <a:ext cx="0" cy="685800"/>
                  </a:xfrm>
                  <a:prstGeom prst="line">
                    <a:avLst/>
                  </a:prstGeom>
                  <a:noFill/>
                  <a:ln w="9525" cap="flat">
                    <a:solidFill>
                      <a:srgbClr val="000000"/>
                    </a:solidFill>
                    <a:prstDash val="dash"/>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75" name="Shape 75"/>
                  <p:cNvSpPr/>
                  <p:nvPr/>
                </p:nvSpPr>
                <p:spPr>
                  <a:xfrm flipH="1">
                    <a:off x="-1" y="0"/>
                    <a:ext cx="1371602" cy="1828800"/>
                  </a:xfrm>
                  <a:prstGeom prst="line">
                    <a:avLst/>
                  </a:prstGeom>
                  <a:noFill/>
                  <a:ln w="9525" cap="flat">
                    <a:solidFill>
                      <a:srgbClr val="000000"/>
                    </a:solidFill>
                    <a:prstDash val="dash"/>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76" name="Shape 76"/>
                  <p:cNvSpPr/>
                  <p:nvPr/>
                </p:nvSpPr>
                <p:spPr>
                  <a:xfrm>
                    <a:off x="2590800" y="-1"/>
                    <a:ext cx="1066800" cy="2057402"/>
                  </a:xfrm>
                  <a:prstGeom prst="line">
                    <a:avLst/>
                  </a:prstGeom>
                  <a:noFill/>
                  <a:ln w="9525" cap="flat">
                    <a:solidFill>
                      <a:srgbClr val="000000"/>
                    </a:solidFill>
                    <a:prstDash val="dash"/>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77" name="Shape 77"/>
                  <p:cNvSpPr/>
                  <p:nvPr/>
                </p:nvSpPr>
                <p:spPr>
                  <a:xfrm>
                    <a:off x="304800" y="304800"/>
                    <a:ext cx="556094"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800">
                        <a:latin typeface="Verdana"/>
                        <a:ea typeface="Verdana"/>
                        <a:cs typeface="Verdana"/>
                        <a:sym typeface="Verdana"/>
                      </a:defRPr>
                    </a:lvl1pPr>
                  </a:lstStyle>
                  <a:p>
                    <a:pPr lvl="0"/>
                    <a:r>
                      <a:t>fork</a:t>
                    </a:r>
                  </a:p>
                </p:txBody>
              </p:sp>
              <p:sp>
                <p:nvSpPr>
                  <p:cNvPr id="78" name="Shape 78"/>
                  <p:cNvSpPr/>
                  <p:nvPr/>
                </p:nvSpPr>
                <p:spPr>
                  <a:xfrm>
                    <a:off x="1346200" y="242887"/>
                    <a:ext cx="556094"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800">
                        <a:latin typeface="Verdana"/>
                        <a:ea typeface="Verdana"/>
                        <a:cs typeface="Verdana"/>
                        <a:sym typeface="Verdana"/>
                      </a:defRPr>
                    </a:lvl1pPr>
                  </a:lstStyle>
                  <a:p>
                    <a:pPr lvl="0"/>
                    <a:r>
                      <a:t>fork</a:t>
                    </a:r>
                  </a:p>
                </p:txBody>
              </p:sp>
              <p:sp>
                <p:nvSpPr>
                  <p:cNvPr id="79" name="Shape 79"/>
                  <p:cNvSpPr/>
                  <p:nvPr/>
                </p:nvSpPr>
                <p:spPr>
                  <a:xfrm>
                    <a:off x="2819400" y="228600"/>
                    <a:ext cx="556094"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800">
                        <a:latin typeface="Verdana"/>
                        <a:ea typeface="Verdana"/>
                        <a:cs typeface="Verdana"/>
                        <a:sym typeface="Verdana"/>
                      </a:defRPr>
                    </a:lvl1pPr>
                  </a:lstStyle>
                  <a:p>
                    <a:pPr lvl="0"/>
                    <a:r>
                      <a:t>fork</a:t>
                    </a:r>
                  </a:p>
                </p:txBody>
              </p:sp>
            </p:grpSp>
          </p:grpSp>
        </p:grpSp>
      </p:grpSp>
      <p:grpSp>
        <p:nvGrpSpPr>
          <p:cNvPr id="88" name="Group 88"/>
          <p:cNvGrpSpPr/>
          <p:nvPr/>
        </p:nvGrpSpPr>
        <p:grpSpPr>
          <a:xfrm>
            <a:off x="2743200" y="2895599"/>
            <a:ext cx="3378384" cy="1143001"/>
            <a:chOff x="0" y="0"/>
            <a:chExt cx="3378383" cy="1143000"/>
          </a:xfrm>
        </p:grpSpPr>
        <p:sp>
          <p:nvSpPr>
            <p:cNvPr id="84" name="Shape 84"/>
            <p:cNvSpPr/>
            <p:nvPr/>
          </p:nvSpPr>
          <p:spPr>
            <a:xfrm flipH="1">
              <a:off x="152399" y="152400"/>
              <a:ext cx="990602" cy="762000"/>
            </a:xfrm>
            <a:prstGeom prst="line">
              <a:avLst/>
            </a:prstGeom>
            <a:noFill/>
            <a:ln w="9525" cap="flat">
              <a:solidFill>
                <a:srgbClr val="000000"/>
              </a:solidFill>
              <a:prstDash val="dash"/>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85" name="Shape 85"/>
            <p:cNvSpPr/>
            <p:nvPr/>
          </p:nvSpPr>
          <p:spPr>
            <a:xfrm>
              <a:off x="2133599" y="152399"/>
              <a:ext cx="914401" cy="990602"/>
            </a:xfrm>
            <a:prstGeom prst="line">
              <a:avLst/>
            </a:prstGeom>
            <a:noFill/>
            <a:ln w="9525" cap="flat">
              <a:solidFill>
                <a:srgbClr val="000000"/>
              </a:solidFill>
              <a:prstDash val="dash"/>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86" name="Shape 86"/>
            <p:cNvSpPr/>
            <p:nvPr/>
          </p:nvSpPr>
          <p:spPr>
            <a:xfrm>
              <a:off x="0" y="0"/>
              <a:ext cx="909822"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defRPr sz="1800"/>
              </a:pPr>
              <a:r>
                <a:rPr>
                  <a:latin typeface="Verdana"/>
                  <a:ea typeface="Verdana"/>
                  <a:cs typeface="Verdana"/>
                  <a:sym typeface="Verdana"/>
                </a:rPr>
                <a:t>assign</a:t>
              </a:r>
              <a:endParaRPr>
                <a:latin typeface="Verdana"/>
                <a:ea typeface="Verdana"/>
                <a:cs typeface="Verdana"/>
                <a:sym typeface="Verdana"/>
              </a:endParaRPr>
            </a:p>
            <a:p>
              <a:pPr lvl="0">
                <a:defRPr sz="1800"/>
              </a:pPr>
              <a:r>
                <a:rPr>
                  <a:latin typeface="Verdana"/>
                  <a:ea typeface="Verdana"/>
                  <a:cs typeface="Verdana"/>
                  <a:sym typeface="Verdana"/>
                </a:rPr>
                <a:t>map</a:t>
              </a:r>
            </a:p>
          </p:txBody>
        </p:sp>
        <p:sp>
          <p:nvSpPr>
            <p:cNvPr id="87" name="Shape 87"/>
            <p:cNvSpPr/>
            <p:nvPr/>
          </p:nvSpPr>
          <p:spPr>
            <a:xfrm>
              <a:off x="2468562" y="107950"/>
              <a:ext cx="909822"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defRPr sz="1800"/>
              </a:pPr>
              <a:r>
                <a:rPr>
                  <a:latin typeface="Verdana"/>
                  <a:ea typeface="Verdana"/>
                  <a:cs typeface="Verdana"/>
                  <a:sym typeface="Verdana"/>
                </a:rPr>
                <a:t>assign</a:t>
              </a:r>
              <a:endParaRPr>
                <a:latin typeface="Verdana"/>
                <a:ea typeface="Verdana"/>
                <a:cs typeface="Verdana"/>
                <a:sym typeface="Verdana"/>
              </a:endParaRPr>
            </a:p>
            <a:p>
              <a:pPr lvl="0">
                <a:defRPr sz="1800"/>
              </a:pPr>
              <a:r>
                <a:rPr>
                  <a:latin typeface="Verdana"/>
                  <a:ea typeface="Verdana"/>
                  <a:cs typeface="Verdana"/>
                  <a:sym typeface="Verdana"/>
                </a:rPr>
                <a:t>reduce</a:t>
              </a:r>
            </a:p>
          </p:txBody>
        </p:sp>
      </p:grpSp>
      <p:grpSp>
        <p:nvGrpSpPr>
          <p:cNvPr id="93" name="Group 93"/>
          <p:cNvGrpSpPr/>
          <p:nvPr/>
        </p:nvGrpSpPr>
        <p:grpSpPr>
          <a:xfrm>
            <a:off x="1066799" y="3962399"/>
            <a:ext cx="914402" cy="1676402"/>
            <a:chOff x="0" y="0"/>
            <a:chExt cx="914400" cy="1676400"/>
          </a:xfrm>
        </p:grpSpPr>
        <p:sp>
          <p:nvSpPr>
            <p:cNvPr id="89" name="Shape 89"/>
            <p:cNvSpPr/>
            <p:nvPr/>
          </p:nvSpPr>
          <p:spPr>
            <a:xfrm flipV="1">
              <a:off x="0" y="-1"/>
              <a:ext cx="914401" cy="53340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90" name="Shape 90"/>
            <p:cNvSpPr/>
            <p:nvPr/>
          </p:nvSpPr>
          <p:spPr>
            <a:xfrm>
              <a:off x="0" y="838200"/>
              <a:ext cx="914400" cy="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91" name="Shape 91"/>
            <p:cNvSpPr/>
            <p:nvPr/>
          </p:nvSpPr>
          <p:spPr>
            <a:xfrm>
              <a:off x="0" y="1142999"/>
              <a:ext cx="914401" cy="53340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92" name="Shape 92"/>
            <p:cNvSpPr/>
            <p:nvPr/>
          </p:nvSpPr>
          <p:spPr>
            <a:xfrm>
              <a:off x="0" y="457200"/>
              <a:ext cx="617598"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800">
                  <a:latin typeface="Verdana"/>
                  <a:ea typeface="Verdana"/>
                  <a:cs typeface="Verdana"/>
                  <a:sym typeface="Verdana"/>
                </a:defRPr>
              </a:lvl1pPr>
            </a:lstStyle>
            <a:p>
              <a:pPr lvl="0"/>
              <a:r>
                <a:t>read</a:t>
              </a:r>
            </a:p>
          </p:txBody>
        </p:sp>
      </p:grpSp>
      <p:grpSp>
        <p:nvGrpSpPr>
          <p:cNvPr id="107" name="Group 107"/>
          <p:cNvGrpSpPr/>
          <p:nvPr/>
        </p:nvGrpSpPr>
        <p:grpSpPr>
          <a:xfrm>
            <a:off x="2971799" y="3733800"/>
            <a:ext cx="1600201" cy="2133600"/>
            <a:chOff x="0" y="0"/>
            <a:chExt cx="1600200" cy="2133600"/>
          </a:xfrm>
        </p:grpSpPr>
        <p:grpSp>
          <p:nvGrpSpPr>
            <p:cNvPr id="96" name="Group 96"/>
            <p:cNvGrpSpPr/>
            <p:nvPr/>
          </p:nvGrpSpPr>
          <p:grpSpPr>
            <a:xfrm>
              <a:off x="1143000" y="0"/>
              <a:ext cx="457200" cy="457200"/>
              <a:chOff x="0" y="0"/>
              <a:chExt cx="457200" cy="457200"/>
            </a:xfrm>
          </p:grpSpPr>
          <p:sp>
            <p:nvSpPr>
              <p:cNvPr id="94" name="Shape 94"/>
              <p:cNvSpPr/>
              <p:nvPr/>
            </p:nvSpPr>
            <p:spPr>
              <a:xfrm>
                <a:off x="0" y="0"/>
                <a:ext cx="228600" cy="457200"/>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defRPr sz="1800">
                    <a:latin typeface="Verdana"/>
                    <a:ea typeface="Verdana"/>
                    <a:cs typeface="Verdana"/>
                    <a:sym typeface="Verdana"/>
                  </a:defRPr>
                </a:pPr>
              </a:p>
            </p:txBody>
          </p:sp>
          <p:sp>
            <p:nvSpPr>
              <p:cNvPr id="95" name="Shape 95"/>
              <p:cNvSpPr/>
              <p:nvPr/>
            </p:nvSpPr>
            <p:spPr>
              <a:xfrm>
                <a:off x="228600" y="0"/>
                <a:ext cx="228600" cy="457200"/>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defRPr sz="1800">
                    <a:latin typeface="Verdana"/>
                    <a:ea typeface="Verdana"/>
                    <a:cs typeface="Verdana"/>
                    <a:sym typeface="Verdana"/>
                  </a:defRPr>
                </a:pPr>
              </a:p>
            </p:txBody>
          </p:sp>
        </p:grpSp>
        <p:grpSp>
          <p:nvGrpSpPr>
            <p:cNvPr id="99" name="Group 99"/>
            <p:cNvGrpSpPr/>
            <p:nvPr/>
          </p:nvGrpSpPr>
          <p:grpSpPr>
            <a:xfrm>
              <a:off x="1143000" y="838200"/>
              <a:ext cx="457200" cy="457200"/>
              <a:chOff x="0" y="0"/>
              <a:chExt cx="457200" cy="457200"/>
            </a:xfrm>
          </p:grpSpPr>
          <p:sp>
            <p:nvSpPr>
              <p:cNvPr id="97" name="Shape 97"/>
              <p:cNvSpPr/>
              <p:nvPr/>
            </p:nvSpPr>
            <p:spPr>
              <a:xfrm>
                <a:off x="0" y="0"/>
                <a:ext cx="228600" cy="457200"/>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defRPr sz="1800">
                    <a:latin typeface="Verdana"/>
                    <a:ea typeface="Verdana"/>
                    <a:cs typeface="Verdana"/>
                    <a:sym typeface="Verdana"/>
                  </a:defRPr>
                </a:pPr>
              </a:p>
            </p:txBody>
          </p:sp>
          <p:sp>
            <p:nvSpPr>
              <p:cNvPr id="98" name="Shape 98"/>
              <p:cNvSpPr/>
              <p:nvPr/>
            </p:nvSpPr>
            <p:spPr>
              <a:xfrm>
                <a:off x="228600" y="0"/>
                <a:ext cx="228600" cy="457200"/>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defRPr sz="1800">
                    <a:latin typeface="Verdana"/>
                    <a:ea typeface="Verdana"/>
                    <a:cs typeface="Verdana"/>
                    <a:sym typeface="Verdana"/>
                  </a:defRPr>
                </a:pPr>
              </a:p>
            </p:txBody>
          </p:sp>
        </p:grpSp>
        <p:grpSp>
          <p:nvGrpSpPr>
            <p:cNvPr id="102" name="Group 102"/>
            <p:cNvGrpSpPr/>
            <p:nvPr/>
          </p:nvGrpSpPr>
          <p:grpSpPr>
            <a:xfrm>
              <a:off x="1143000" y="1676400"/>
              <a:ext cx="457200" cy="457200"/>
              <a:chOff x="0" y="0"/>
              <a:chExt cx="457200" cy="457200"/>
            </a:xfrm>
          </p:grpSpPr>
          <p:sp>
            <p:nvSpPr>
              <p:cNvPr id="100" name="Shape 100"/>
              <p:cNvSpPr/>
              <p:nvPr/>
            </p:nvSpPr>
            <p:spPr>
              <a:xfrm>
                <a:off x="0" y="0"/>
                <a:ext cx="228600" cy="457200"/>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defRPr sz="1800">
                    <a:latin typeface="Verdana"/>
                    <a:ea typeface="Verdana"/>
                    <a:cs typeface="Verdana"/>
                    <a:sym typeface="Verdana"/>
                  </a:defRPr>
                </a:pPr>
              </a:p>
            </p:txBody>
          </p:sp>
          <p:sp>
            <p:nvSpPr>
              <p:cNvPr id="101" name="Shape 101"/>
              <p:cNvSpPr/>
              <p:nvPr/>
            </p:nvSpPr>
            <p:spPr>
              <a:xfrm>
                <a:off x="228600" y="0"/>
                <a:ext cx="228600" cy="457200"/>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defRPr sz="1800">
                    <a:latin typeface="Verdana"/>
                    <a:ea typeface="Verdana"/>
                    <a:cs typeface="Verdana"/>
                    <a:sym typeface="Verdana"/>
                  </a:defRPr>
                </a:pPr>
              </a:p>
            </p:txBody>
          </p:sp>
        </p:grpSp>
        <p:sp>
          <p:nvSpPr>
            <p:cNvPr id="103" name="Shape 103"/>
            <p:cNvSpPr/>
            <p:nvPr/>
          </p:nvSpPr>
          <p:spPr>
            <a:xfrm>
              <a:off x="-1" y="228600"/>
              <a:ext cx="1143002" cy="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04" name="Shape 104"/>
            <p:cNvSpPr/>
            <p:nvPr/>
          </p:nvSpPr>
          <p:spPr>
            <a:xfrm>
              <a:off x="-1" y="1066800"/>
              <a:ext cx="1143002" cy="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05" name="Shape 105"/>
            <p:cNvSpPr/>
            <p:nvPr/>
          </p:nvSpPr>
          <p:spPr>
            <a:xfrm>
              <a:off x="-1" y="1905000"/>
              <a:ext cx="1143002" cy="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06" name="Shape 106"/>
            <p:cNvSpPr/>
            <p:nvPr/>
          </p:nvSpPr>
          <p:spPr>
            <a:xfrm>
              <a:off x="155575" y="425450"/>
              <a:ext cx="705108"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defRPr sz="1800"/>
              </a:pPr>
              <a:r>
                <a:rPr>
                  <a:latin typeface="Verdana"/>
                  <a:ea typeface="Verdana"/>
                  <a:cs typeface="Verdana"/>
                  <a:sym typeface="Verdana"/>
                </a:rPr>
                <a:t>local</a:t>
              </a:r>
              <a:endParaRPr>
                <a:latin typeface="Verdana"/>
                <a:ea typeface="Verdana"/>
                <a:cs typeface="Verdana"/>
                <a:sym typeface="Verdana"/>
              </a:endParaRPr>
            </a:p>
            <a:p>
              <a:pPr lvl="0">
                <a:defRPr sz="1800"/>
              </a:pPr>
              <a:r>
                <a:rPr>
                  <a:latin typeface="Verdana"/>
                  <a:ea typeface="Verdana"/>
                  <a:cs typeface="Verdana"/>
                  <a:sym typeface="Verdana"/>
                </a:rPr>
                <a:t>write</a:t>
              </a:r>
            </a:p>
          </p:txBody>
        </p:sp>
      </p:grpSp>
      <p:grpSp>
        <p:nvGrpSpPr>
          <p:cNvPr id="115" name="Group 115"/>
          <p:cNvGrpSpPr/>
          <p:nvPr/>
        </p:nvGrpSpPr>
        <p:grpSpPr>
          <a:xfrm>
            <a:off x="4571999" y="3962399"/>
            <a:ext cx="1157993" cy="2453641"/>
            <a:chOff x="0" y="0"/>
            <a:chExt cx="1157992" cy="2453640"/>
          </a:xfrm>
        </p:grpSpPr>
        <p:sp>
          <p:nvSpPr>
            <p:cNvPr id="108" name="Shape 108"/>
            <p:cNvSpPr/>
            <p:nvPr/>
          </p:nvSpPr>
          <p:spPr>
            <a:xfrm>
              <a:off x="0" y="-1"/>
              <a:ext cx="1066801" cy="30480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09" name="Shape 109"/>
            <p:cNvSpPr/>
            <p:nvPr/>
          </p:nvSpPr>
          <p:spPr>
            <a:xfrm>
              <a:off x="-1" y="0"/>
              <a:ext cx="1066802" cy="129540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10" name="Shape 110"/>
            <p:cNvSpPr/>
            <p:nvPr/>
          </p:nvSpPr>
          <p:spPr>
            <a:xfrm flipV="1">
              <a:off x="0" y="304799"/>
              <a:ext cx="1066801" cy="533402"/>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11" name="Shape 111"/>
            <p:cNvSpPr/>
            <p:nvPr/>
          </p:nvSpPr>
          <p:spPr>
            <a:xfrm>
              <a:off x="-1" y="838200"/>
              <a:ext cx="1066802" cy="45720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12" name="Shape 112"/>
            <p:cNvSpPr/>
            <p:nvPr/>
          </p:nvSpPr>
          <p:spPr>
            <a:xfrm flipV="1">
              <a:off x="-1" y="381000"/>
              <a:ext cx="1066802" cy="129540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13" name="Shape 113"/>
            <p:cNvSpPr/>
            <p:nvPr/>
          </p:nvSpPr>
          <p:spPr>
            <a:xfrm flipV="1">
              <a:off x="-1" y="1295400"/>
              <a:ext cx="1066801" cy="381000"/>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14" name="Shape 114"/>
            <p:cNvSpPr/>
            <p:nvPr/>
          </p:nvSpPr>
          <p:spPr>
            <a:xfrm>
              <a:off x="152400" y="1524000"/>
              <a:ext cx="1005592" cy="929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defRPr sz="1800"/>
              </a:pPr>
              <a:r>
                <a:rPr>
                  <a:latin typeface="Verdana"/>
                  <a:ea typeface="Verdana"/>
                  <a:cs typeface="Verdana"/>
                  <a:sym typeface="Verdana"/>
                </a:rPr>
                <a:t>remote</a:t>
              </a:r>
              <a:endParaRPr>
                <a:latin typeface="Verdana"/>
                <a:ea typeface="Verdana"/>
                <a:cs typeface="Verdana"/>
                <a:sym typeface="Verdana"/>
              </a:endParaRPr>
            </a:p>
            <a:p>
              <a:pPr lvl="0">
                <a:defRPr sz="1800"/>
              </a:pPr>
              <a:r>
                <a:rPr>
                  <a:latin typeface="Verdana"/>
                  <a:ea typeface="Verdana"/>
                  <a:cs typeface="Verdana"/>
                  <a:sym typeface="Verdana"/>
                </a:rPr>
                <a:t>read,</a:t>
              </a:r>
              <a:endParaRPr>
                <a:latin typeface="Verdana"/>
                <a:ea typeface="Verdana"/>
                <a:cs typeface="Verdana"/>
                <a:sym typeface="Verdana"/>
              </a:endParaRPr>
            </a:p>
            <a:p>
              <a:pPr lvl="0">
                <a:defRPr sz="1800"/>
              </a:pPr>
              <a:r>
                <a:rPr>
                  <a:latin typeface="Verdana"/>
                  <a:ea typeface="Verdana"/>
                  <a:cs typeface="Verdana"/>
                  <a:sym typeface="Verdana"/>
                </a:rPr>
                <a:t>sort</a:t>
              </a:r>
            </a:p>
          </p:txBody>
        </p:sp>
      </p:grpSp>
      <p:grpSp>
        <p:nvGrpSpPr>
          <p:cNvPr id="125" name="Group 125"/>
          <p:cNvGrpSpPr/>
          <p:nvPr/>
        </p:nvGrpSpPr>
        <p:grpSpPr>
          <a:xfrm>
            <a:off x="6629400" y="3865879"/>
            <a:ext cx="2012174" cy="1640841"/>
            <a:chOff x="0" y="0"/>
            <a:chExt cx="2012173" cy="1640840"/>
          </a:xfrm>
        </p:grpSpPr>
        <p:grpSp>
          <p:nvGrpSpPr>
            <p:cNvPr id="118" name="Group 118"/>
            <p:cNvGrpSpPr/>
            <p:nvPr/>
          </p:nvGrpSpPr>
          <p:grpSpPr>
            <a:xfrm>
              <a:off x="1035826" y="-1"/>
              <a:ext cx="976348" cy="650242"/>
              <a:chOff x="0" y="0"/>
              <a:chExt cx="976347" cy="650240"/>
            </a:xfrm>
          </p:grpSpPr>
          <p:sp>
            <p:nvSpPr>
              <p:cNvPr id="116" name="Shape 116"/>
              <p:cNvSpPr/>
              <p:nvPr/>
            </p:nvSpPr>
            <p:spPr>
              <a:xfrm>
                <a:off x="30973" y="20319"/>
                <a:ext cx="914401" cy="609601"/>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117" name="Shape 117"/>
              <p:cNvSpPr/>
              <p:nvPr/>
            </p:nvSpPr>
            <p:spPr>
              <a:xfrm>
                <a:off x="-1" y="0"/>
                <a:ext cx="976349"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sz="1800"/>
                </a:pPr>
                <a:r>
                  <a:rPr>
                    <a:latin typeface="Verdana"/>
                    <a:ea typeface="Verdana"/>
                    <a:cs typeface="Verdana"/>
                    <a:sym typeface="Verdana"/>
                  </a:rPr>
                  <a:t>Output</a:t>
                </a:r>
                <a:endParaRPr>
                  <a:latin typeface="Verdana"/>
                  <a:ea typeface="Verdana"/>
                  <a:cs typeface="Verdana"/>
                  <a:sym typeface="Verdana"/>
                </a:endParaRPr>
              </a:p>
              <a:p>
                <a:pPr lvl="0" algn="ctr">
                  <a:defRPr sz="1800"/>
                </a:pPr>
                <a:r>
                  <a:rPr>
                    <a:latin typeface="Verdana"/>
                    <a:ea typeface="Verdana"/>
                    <a:cs typeface="Verdana"/>
                    <a:sym typeface="Verdana"/>
                  </a:rPr>
                  <a:t>File 0</a:t>
                </a:r>
              </a:p>
            </p:txBody>
          </p:sp>
        </p:grpSp>
        <p:grpSp>
          <p:nvGrpSpPr>
            <p:cNvPr id="121" name="Group 121"/>
            <p:cNvGrpSpPr/>
            <p:nvPr/>
          </p:nvGrpSpPr>
          <p:grpSpPr>
            <a:xfrm>
              <a:off x="1035826" y="990599"/>
              <a:ext cx="976348" cy="650242"/>
              <a:chOff x="0" y="0"/>
              <a:chExt cx="976347" cy="650240"/>
            </a:xfrm>
          </p:grpSpPr>
          <p:sp>
            <p:nvSpPr>
              <p:cNvPr id="119" name="Shape 119"/>
              <p:cNvSpPr/>
              <p:nvPr/>
            </p:nvSpPr>
            <p:spPr>
              <a:xfrm>
                <a:off x="30973" y="20319"/>
                <a:ext cx="914401" cy="609601"/>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120" name="Shape 120"/>
              <p:cNvSpPr/>
              <p:nvPr/>
            </p:nvSpPr>
            <p:spPr>
              <a:xfrm>
                <a:off x="-1" y="0"/>
                <a:ext cx="976349"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sz="1800"/>
                </a:pPr>
                <a:r>
                  <a:rPr>
                    <a:latin typeface="Verdana"/>
                    <a:ea typeface="Verdana"/>
                    <a:cs typeface="Verdana"/>
                    <a:sym typeface="Verdana"/>
                  </a:rPr>
                  <a:t>Output</a:t>
                </a:r>
                <a:endParaRPr>
                  <a:latin typeface="Verdana"/>
                  <a:ea typeface="Verdana"/>
                  <a:cs typeface="Verdana"/>
                  <a:sym typeface="Verdana"/>
                </a:endParaRPr>
              </a:p>
              <a:p>
                <a:pPr lvl="0" algn="ctr">
                  <a:defRPr sz="1800"/>
                </a:pPr>
                <a:r>
                  <a:rPr>
                    <a:latin typeface="Verdana"/>
                    <a:ea typeface="Verdana"/>
                    <a:cs typeface="Verdana"/>
                    <a:sym typeface="Verdana"/>
                  </a:rPr>
                  <a:t>File 1</a:t>
                </a:r>
              </a:p>
            </p:txBody>
          </p:sp>
        </p:grpSp>
        <p:sp>
          <p:nvSpPr>
            <p:cNvPr id="122" name="Shape 122"/>
            <p:cNvSpPr/>
            <p:nvPr/>
          </p:nvSpPr>
          <p:spPr>
            <a:xfrm>
              <a:off x="0" y="401319"/>
              <a:ext cx="1066800" cy="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23" name="Shape 123"/>
            <p:cNvSpPr/>
            <p:nvPr/>
          </p:nvSpPr>
          <p:spPr>
            <a:xfrm>
              <a:off x="0" y="1391919"/>
              <a:ext cx="1066800" cy="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124" name="Shape 124"/>
            <p:cNvSpPr/>
            <p:nvPr/>
          </p:nvSpPr>
          <p:spPr>
            <a:xfrm>
              <a:off x="60325" y="52069"/>
              <a:ext cx="67776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800">
                  <a:latin typeface="Verdana"/>
                  <a:ea typeface="Verdana"/>
                  <a:cs typeface="Verdana"/>
                  <a:sym typeface="Verdana"/>
                </a:defRPr>
              </a:lvl1pPr>
            </a:lstStyle>
            <a:p>
              <a:pPr lvl="0"/>
              <a:r>
                <a:t>write</a:t>
              </a:r>
            </a:p>
          </p:txBody>
        </p:sp>
      </p:grpSp>
      <p:grpSp>
        <p:nvGrpSpPr>
          <p:cNvPr id="137" name="Group 137"/>
          <p:cNvGrpSpPr/>
          <p:nvPr/>
        </p:nvGrpSpPr>
        <p:grpSpPr>
          <a:xfrm>
            <a:off x="0" y="3733799"/>
            <a:ext cx="1343358" cy="1557021"/>
            <a:chOff x="0" y="0"/>
            <a:chExt cx="1343357" cy="1557020"/>
          </a:xfrm>
        </p:grpSpPr>
        <p:grpSp>
          <p:nvGrpSpPr>
            <p:cNvPr id="135" name="Group 135"/>
            <p:cNvGrpSpPr/>
            <p:nvPr/>
          </p:nvGrpSpPr>
          <p:grpSpPr>
            <a:xfrm>
              <a:off x="225661" y="576580"/>
              <a:ext cx="844078" cy="980441"/>
              <a:chOff x="0" y="0"/>
              <a:chExt cx="844076" cy="980440"/>
            </a:xfrm>
          </p:grpSpPr>
          <p:grpSp>
            <p:nvGrpSpPr>
              <p:cNvPr id="128" name="Group 128"/>
              <p:cNvGrpSpPr/>
              <p:nvPr/>
            </p:nvGrpSpPr>
            <p:grpSpPr>
              <a:xfrm>
                <a:off x="0" y="-1"/>
                <a:ext cx="844077" cy="370842"/>
                <a:chOff x="0" y="0"/>
                <a:chExt cx="844076" cy="370840"/>
              </a:xfrm>
            </p:grpSpPr>
            <p:sp>
              <p:nvSpPr>
                <p:cNvPr id="126" name="Shape 126"/>
                <p:cNvSpPr/>
                <p:nvPr/>
              </p:nvSpPr>
              <p:spPr>
                <a:xfrm>
                  <a:off x="2938" y="33020"/>
                  <a:ext cx="838201" cy="304801"/>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127" name="Shape 127"/>
                <p:cNvSpPr/>
                <p:nvPr/>
              </p:nvSpPr>
              <p:spPr>
                <a:xfrm>
                  <a:off x="0" y="0"/>
                  <a:ext cx="844077"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Split 0</a:t>
                  </a:r>
                </a:p>
              </p:txBody>
            </p:sp>
          </p:grpSp>
          <p:grpSp>
            <p:nvGrpSpPr>
              <p:cNvPr id="131" name="Group 131"/>
              <p:cNvGrpSpPr/>
              <p:nvPr/>
            </p:nvGrpSpPr>
            <p:grpSpPr>
              <a:xfrm>
                <a:off x="0" y="304799"/>
                <a:ext cx="844077" cy="370842"/>
                <a:chOff x="0" y="0"/>
                <a:chExt cx="844076" cy="370840"/>
              </a:xfrm>
            </p:grpSpPr>
            <p:sp>
              <p:nvSpPr>
                <p:cNvPr id="129" name="Shape 129"/>
                <p:cNvSpPr/>
                <p:nvPr/>
              </p:nvSpPr>
              <p:spPr>
                <a:xfrm>
                  <a:off x="2938" y="33020"/>
                  <a:ext cx="838201" cy="304801"/>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130" name="Shape 130"/>
                <p:cNvSpPr/>
                <p:nvPr/>
              </p:nvSpPr>
              <p:spPr>
                <a:xfrm>
                  <a:off x="0" y="0"/>
                  <a:ext cx="844077"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Split 1</a:t>
                  </a:r>
                </a:p>
              </p:txBody>
            </p:sp>
          </p:grpSp>
          <p:grpSp>
            <p:nvGrpSpPr>
              <p:cNvPr id="134" name="Group 134"/>
              <p:cNvGrpSpPr/>
              <p:nvPr/>
            </p:nvGrpSpPr>
            <p:grpSpPr>
              <a:xfrm>
                <a:off x="0" y="609599"/>
                <a:ext cx="844077" cy="370842"/>
                <a:chOff x="0" y="0"/>
                <a:chExt cx="844076" cy="370840"/>
              </a:xfrm>
            </p:grpSpPr>
            <p:sp>
              <p:nvSpPr>
                <p:cNvPr id="132" name="Shape 132"/>
                <p:cNvSpPr/>
                <p:nvPr/>
              </p:nvSpPr>
              <p:spPr>
                <a:xfrm>
                  <a:off x="2938" y="33020"/>
                  <a:ext cx="838201" cy="304801"/>
                </a:xfrm>
                <a:prstGeom prst="rect">
                  <a:avLst/>
                </a:prstGeom>
                <a:solidFill>
                  <a:srgbClr val="FF5050"/>
                </a:solidFill>
                <a:ln w="9525" cap="flat">
                  <a:solidFill>
                    <a:srgbClr val="000000"/>
                  </a:solidFill>
                  <a:prstDash val="solid"/>
                  <a:round/>
                </a:ln>
                <a:effectLst/>
              </p:spPr>
              <p:txBody>
                <a:bodyPr wrap="square" lIns="0" tIns="0" rIns="0" bIns="0" numCol="1" anchor="ctr">
                  <a:noAutofit/>
                </a:bodyPr>
                <a:lstStyle/>
                <a:p>
                  <a:pPr lvl="0" algn="ctr">
                    <a:defRPr sz="1800">
                      <a:latin typeface="Verdana"/>
                      <a:ea typeface="Verdana"/>
                      <a:cs typeface="Verdana"/>
                      <a:sym typeface="Verdana"/>
                    </a:defRPr>
                  </a:pPr>
                </a:p>
              </p:txBody>
            </p:sp>
            <p:sp>
              <p:nvSpPr>
                <p:cNvPr id="133" name="Shape 133"/>
                <p:cNvSpPr/>
                <p:nvPr/>
              </p:nvSpPr>
              <p:spPr>
                <a:xfrm>
                  <a:off x="0" y="0"/>
                  <a:ext cx="844077"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sz="1800">
                      <a:latin typeface="Verdana"/>
                      <a:ea typeface="Verdana"/>
                      <a:cs typeface="Verdana"/>
                      <a:sym typeface="Verdana"/>
                    </a:defRPr>
                  </a:lvl1pPr>
                </a:lstStyle>
                <a:p>
                  <a:pPr lvl="0"/>
                  <a:r>
                    <a:t>Split 2</a:t>
                  </a:r>
                </a:p>
              </p:txBody>
            </p:sp>
          </p:grpSp>
        </p:grpSp>
        <p:sp>
          <p:nvSpPr>
            <p:cNvPr id="136" name="Shape 136"/>
            <p:cNvSpPr/>
            <p:nvPr/>
          </p:nvSpPr>
          <p:spPr>
            <a:xfrm>
              <a:off x="0" y="0"/>
              <a:ext cx="1343358"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1800">
                  <a:latin typeface="Verdana"/>
                  <a:ea typeface="Verdana"/>
                  <a:cs typeface="Verdana"/>
                  <a:sym typeface="Verdana"/>
                </a:defRPr>
              </a:lvl1pPr>
            </a:lstStyle>
            <a:p>
              <a:pPr lvl="0"/>
              <a:r>
                <a:t>Input Data</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fade" transition="in">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83"/>
                                        </p:tgtEl>
                                        <p:attrNameLst>
                                          <p:attrName>style.visibility</p:attrName>
                                        </p:attrNameLst>
                                      </p:cBhvr>
                                      <p:to>
                                        <p:strVal val="visible"/>
                                      </p:to>
                                    </p:set>
                                    <p:animEffect filter="fade" transition="in">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88"/>
                                        </p:tgtEl>
                                        <p:attrNameLst>
                                          <p:attrName>style.visibility</p:attrName>
                                        </p:attrNameLst>
                                      </p:cBhvr>
                                      <p:to>
                                        <p:strVal val="visible"/>
                                      </p:to>
                                    </p:set>
                                    <p:animEffect filter="fade" transition="in">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93"/>
                                        </p:tgtEl>
                                        <p:attrNameLst>
                                          <p:attrName>style.visibility</p:attrName>
                                        </p:attrNameLst>
                                      </p:cBhvr>
                                      <p:to>
                                        <p:strVal val="visible"/>
                                      </p:to>
                                    </p:set>
                                    <p:animEffect filter="fade" transition="in">
                                      <p:cBhvr>
                                        <p:cTn id="22" dur="5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107"/>
                                        </p:tgtEl>
                                        <p:attrNameLst>
                                          <p:attrName>style.visibility</p:attrName>
                                        </p:attrNameLst>
                                      </p:cBhvr>
                                      <p:to>
                                        <p:strVal val="visible"/>
                                      </p:to>
                                    </p:set>
                                    <p:animEffect filter="fade" transition="in">
                                      <p:cBhvr>
                                        <p:cTn id="27" dur="500"/>
                                        <p:tgtEl>
                                          <p:spTgt spid="107"/>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6" fill="hold">
                                  <p:stCondLst>
                                    <p:cond delay="0"/>
                                  </p:stCondLst>
                                  <p:iterate type="el" backwards="0">
                                    <p:tmAbs val="0"/>
                                  </p:iterate>
                                  <p:childTnLst>
                                    <p:set>
                                      <p:cBhvr>
                                        <p:cTn id="31" fill="hold"/>
                                        <p:tgtEl>
                                          <p:spTgt spid="115"/>
                                        </p:tgtEl>
                                        <p:attrNameLst>
                                          <p:attrName>style.visibility</p:attrName>
                                        </p:attrNameLst>
                                      </p:cBhvr>
                                      <p:to>
                                        <p:strVal val="visible"/>
                                      </p:to>
                                    </p:set>
                                    <p:animEffect filter="fade" transition="in">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125"/>
                                        </p:tgtEl>
                                        <p:attrNameLst>
                                          <p:attrName>style.visibility</p:attrName>
                                        </p:attrNameLst>
                                      </p:cBhvr>
                                      <p:to>
                                        <p:strVal val="visible"/>
                                      </p:to>
                                    </p:set>
                                    <p:animEffect filter="fade" transition="in">
                                      <p:cBhvr>
                                        <p:cTn id="37"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5"/>
      <p:bldP build="whole" bldLvl="1" animBg="1" rev="0" advAuto="0" spid="83" grpId="2"/>
      <p:bldP build="whole" bldLvl="1" animBg="1" rev="0" advAuto="0" spid="115" grpId="6"/>
      <p:bldP build="whole" bldLvl="1" animBg="1" rev="0" advAuto="0" spid="88" grpId="3"/>
      <p:bldP build="whole" bldLvl="1" animBg="1" rev="0" advAuto="0" spid="137" grpId="1"/>
      <p:bldP build="whole" bldLvl="1" animBg="1" rev="0" advAuto="0" spid="93" grpId="4"/>
      <p:bldP build="whole" bldLvl="1" animBg="1" rev="0" advAuto="0" spid="125" grpId="7"/>
    </p:bldLst>
  </p:timing>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Existing Systems Overview (1)</a:t>
            </a:r>
          </a:p>
        </p:txBody>
      </p:sp>
      <p:sp>
        <p:nvSpPr>
          <p:cNvPr id="494" name="Shape 494"/>
          <p:cNvSpPr/>
          <p:nvPr>
            <p:ph type="body" idx="4294967295"/>
          </p:nvPr>
        </p:nvSpPr>
        <p:spPr>
          <a:xfrm>
            <a:off x="381000" y="1219200"/>
            <a:ext cx="77724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buFont typeface="Wingdings"/>
              <a:buChar char="➢"/>
              <a:defRPr sz="1800"/>
            </a:pPr>
            <a:r>
              <a:rPr sz="3200">
                <a:latin typeface="Times New Roman"/>
                <a:ea typeface="Times New Roman"/>
                <a:cs typeface="Times New Roman"/>
                <a:sym typeface="Times New Roman"/>
              </a:rPr>
              <a:t>Memory based Systems</a:t>
            </a:r>
            <a:endParaRPr sz="32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Subdue and its extensions were part of the earliest research by Cook et al. to discover the best compressing structure. </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Inokuchi et al. [13] proposed an Apriori based algorithm to discover all frequent subgraphs. </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Kuramochi et al. proposed FSG [15] which represents graphs as a sparse adjacency matrix and uses canonical labeling to determine subgraph isomorphism. </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In a subsequent publication [16], Kuramochi et al. proposed algorithms based on horizontal and vertical pattern discovery which operates on a single graph. </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Han et al. proposed the gSpan algorithm [21], which uses depth-ﬁrst search and generates less candidate items than FSG. </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Huan et al. [12] proposed FFSM which shows better performance over gSpan.</a:t>
            </a:r>
            <a:endParaRPr sz="2000">
              <a:latin typeface="Times New Roman"/>
              <a:ea typeface="Times New Roman"/>
              <a:cs typeface="Times New Roman"/>
              <a:sym typeface="Times New Roman"/>
            </a:endParaRPr>
          </a:p>
          <a:p>
            <a:pPr lvl="1" marL="661307" indent="-204107">
              <a:lnSpc>
                <a:spcPct val="80000"/>
              </a:lnSpc>
              <a:spcBef>
                <a:spcPts val="400"/>
              </a:spcBef>
              <a:buFont typeface="Wingdings"/>
              <a:buChar char="➢"/>
              <a:defRPr sz="1800"/>
            </a:pPr>
            <a:r>
              <a:rPr sz="2000">
                <a:latin typeface="Times New Roman"/>
                <a:ea typeface="Times New Roman"/>
                <a:cs typeface="Times New Roman"/>
                <a:sym typeface="Times New Roman"/>
              </a:rPr>
              <a:t>Jiang et al. [14] tried to mine globally frequent subgraphs on a single labeled graph. </a:t>
            </a:r>
          </a:p>
        </p:txBody>
      </p:sp>
      <p:sp>
        <p:nvSpPr>
          <p:cNvPr id="495" name="Shape 49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96" name="Shape 49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8" name="Shape 49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Existing Systems Overview (2)</a:t>
            </a:r>
          </a:p>
        </p:txBody>
      </p:sp>
      <p:sp>
        <p:nvSpPr>
          <p:cNvPr id="499" name="Shape 499"/>
          <p:cNvSpPr/>
          <p:nvPr>
            <p:ph type="body" idx="4294967295"/>
          </p:nvPr>
        </p:nvSpPr>
        <p:spPr>
          <a:xfrm>
            <a:off x="381000" y="1219200"/>
            <a:ext cx="77724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Font typeface="Wingdings"/>
              <a:buChar char="➢"/>
              <a:defRPr sz="1800"/>
            </a:pPr>
            <a:r>
              <a:rPr sz="3200">
                <a:latin typeface="Times New Roman"/>
                <a:ea typeface="Times New Roman"/>
                <a:cs typeface="Times New Roman"/>
                <a:sym typeface="Times New Roman"/>
              </a:rPr>
              <a:t>Traditional Database approach</a:t>
            </a:r>
            <a:endParaRPr sz="3200">
              <a:latin typeface="Times New Roman"/>
              <a:ea typeface="Times New Roman"/>
              <a:cs typeface="Times New Roman"/>
              <a:sym typeface="Times New Roman"/>
            </a:endParaRPr>
          </a:p>
          <a:p>
            <a:pPr lvl="1" marL="742950" indent="-285750">
              <a:spcBef>
                <a:spcPts val="600"/>
              </a:spcBef>
              <a:buFont typeface="Wingdings"/>
              <a:buChar char="➢"/>
              <a:defRPr sz="1800"/>
            </a:pPr>
            <a:r>
              <a:rPr sz="2800">
                <a:latin typeface="Times New Roman"/>
                <a:ea typeface="Times New Roman"/>
                <a:cs typeface="Times New Roman"/>
                <a:sym typeface="Times New Roman"/>
              </a:rPr>
              <a:t>DB-Subdue [3] and HDB- Subdue [18] are the SQL versions of Subdue that follow a minimum description length (MDL) principle for graph compression. </a:t>
            </a:r>
            <a:endParaRPr sz="2800">
              <a:latin typeface="Times New Roman"/>
              <a:ea typeface="Times New Roman"/>
              <a:cs typeface="Times New Roman"/>
              <a:sym typeface="Times New Roman"/>
            </a:endParaRPr>
          </a:p>
          <a:p>
            <a:pPr lvl="1" marL="742950" indent="-285750">
              <a:spcBef>
                <a:spcPts val="600"/>
              </a:spcBef>
              <a:buFont typeface="Wingdings"/>
              <a:buChar char="➢"/>
              <a:defRPr sz="1800"/>
            </a:pPr>
            <a:r>
              <a:rPr sz="2800">
                <a:latin typeface="Times New Roman"/>
                <a:ea typeface="Times New Roman"/>
                <a:cs typeface="Times New Roman"/>
                <a:sym typeface="Times New Roman"/>
              </a:rPr>
              <a:t>DB-FSG [4] is a relational database approach applied on transaction graphs. OO-FSG [19] uses an object oriented database approach to ﬁnd the frequent sub-graphs in a set of labeled graphs.</a:t>
            </a:r>
          </a:p>
        </p:txBody>
      </p:sp>
      <p:sp>
        <p:nvSpPr>
          <p:cNvPr id="500" name="Shape 50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01" name="Shape 50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12</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3" name="Shape 50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Existing Systems Overview</a:t>
            </a:r>
          </a:p>
        </p:txBody>
      </p:sp>
      <p:sp>
        <p:nvSpPr>
          <p:cNvPr id="504" name="Shape 504"/>
          <p:cNvSpPr/>
          <p:nvPr>
            <p:ph type="body" idx="4294967295"/>
          </p:nvPr>
        </p:nvSpPr>
        <p:spPr>
          <a:xfrm>
            <a:off x="381000" y="1219200"/>
            <a:ext cx="77724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sz="3200">
                <a:latin typeface="Times New Roman"/>
                <a:ea typeface="Times New Roman"/>
                <a:cs typeface="Times New Roman"/>
                <a:sym typeface="Times New Roman"/>
              </a:rPr>
              <a:t>Distributed Systems approach:</a:t>
            </a:r>
            <a:endParaRPr sz="3200">
              <a:latin typeface="Times New Roman"/>
              <a:ea typeface="Times New Roman"/>
              <a:cs typeface="Times New Roman"/>
              <a:sym typeface="Times New Roman"/>
            </a:endParaRPr>
          </a:p>
          <a:p>
            <a:pPr lvl="1" marL="742950" indent="-285750">
              <a:spcBef>
                <a:spcPts val="600"/>
              </a:spcBef>
              <a:defRPr sz="1800"/>
            </a:pPr>
            <a:r>
              <a:rPr sz="2800">
                <a:latin typeface="Times New Roman"/>
                <a:ea typeface="Times New Roman"/>
                <a:cs typeface="Times New Roman"/>
                <a:sym typeface="Times New Roman"/>
              </a:rPr>
              <a:t>Wu et al. [20] proposed a parallel subgraph mining algorithm in which the motif network diameter and number of vertices are taken as standard for motif matching. </a:t>
            </a:r>
            <a:endParaRPr sz="2800">
              <a:latin typeface="Times New Roman"/>
              <a:ea typeface="Times New Roman"/>
              <a:cs typeface="Times New Roman"/>
              <a:sym typeface="Times New Roman"/>
            </a:endParaRPr>
          </a:p>
          <a:p>
            <a:pPr lvl="1" marL="742950" indent="-285750">
              <a:spcBef>
                <a:spcPts val="600"/>
              </a:spcBef>
              <a:defRPr sz="1800"/>
            </a:pPr>
            <a:r>
              <a:rPr sz="2800">
                <a:latin typeface="Times New Roman"/>
                <a:ea typeface="Times New Roman"/>
                <a:cs typeface="Times New Roman"/>
                <a:sym typeface="Times New Roman"/>
              </a:rPr>
              <a:t>Liu et al. [17] proposed a method MRPF to ﬁnd motifs in prescription compatibility networks.</a:t>
            </a:r>
            <a:endParaRPr sz="2800">
              <a:latin typeface="Times New Roman"/>
              <a:ea typeface="Times New Roman"/>
              <a:cs typeface="Times New Roman"/>
              <a:sym typeface="Times New Roman"/>
            </a:endParaRPr>
          </a:p>
          <a:p>
            <a:pPr lvl="1" marL="742950" indent="-285750">
              <a:spcBef>
                <a:spcPts val="600"/>
              </a:spcBef>
              <a:defRPr sz="1800"/>
            </a:pPr>
            <a:r>
              <a:rPr sz="2800">
                <a:latin typeface="Times New Roman"/>
                <a:ea typeface="Times New Roman"/>
                <a:cs typeface="Times New Roman"/>
                <a:sym typeface="Times New Roman"/>
              </a:rPr>
              <a:t>Fatta et al. [10] use a search tree partitioning strategy, along with dynamic load balancing.</a:t>
            </a:r>
          </a:p>
        </p:txBody>
      </p:sp>
      <p:sp>
        <p:nvSpPr>
          <p:cNvPr id="505" name="Shape 50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06" name="Shape 50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13</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0" name="Shape 510"/>
          <p:cNvSpPr/>
          <p:nvPr>
            <p:ph type="title" idx="4294967295"/>
          </p:nvPr>
        </p:nvSpPr>
        <p:spPr>
          <a:xfrm>
            <a:off x="304800" y="990600"/>
            <a:ext cx="8153400" cy="2565400"/>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300">
                <a:solidFill>
                  <a:srgbClr val="FFFFFF"/>
                </a:solidFill>
              </a:rPr>
              <a:t>Section IV</a:t>
            </a:r>
            <a:br>
              <a:rPr sz="4300">
                <a:solidFill>
                  <a:srgbClr val="FFFFFF"/>
                </a:solidFill>
              </a:rPr>
            </a:br>
            <a:r>
              <a:rPr sz="4300">
                <a:solidFill>
                  <a:srgbClr val="FFFFFF"/>
                </a:solidFill>
              </a:rPr>
              <a:t>MapReduce </a:t>
            </a:r>
            <a:br>
              <a:rPr sz="4300">
                <a:solidFill>
                  <a:srgbClr val="FFFFFF"/>
                </a:solidFill>
              </a:rPr>
            </a:br>
            <a:r>
              <a:rPr sz="4300">
                <a:solidFill>
                  <a:srgbClr val="FFFFFF"/>
                </a:solidFill>
              </a:rPr>
              <a:t>Frequent Subgraph Mining (FSG) </a:t>
            </a:r>
            <a:br>
              <a:rPr sz="4300">
                <a:solidFill>
                  <a:srgbClr val="FFFFFF"/>
                </a:solidFill>
              </a:rPr>
            </a:br>
            <a:r>
              <a:rPr sz="4300">
                <a:solidFill>
                  <a:srgbClr val="FFFFFF"/>
                </a:solidFill>
              </a:rPr>
              <a:t>Algorithm and Implementation</a:t>
            </a:r>
          </a:p>
        </p:txBody>
      </p:sp>
      <p:sp>
        <p:nvSpPr>
          <p:cNvPr id="511" name="Shape 51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21</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3" name="Shape 513"/>
          <p:cNvSpPr/>
          <p:nvPr>
            <p:ph type="title" idx="4294967295"/>
          </p:nvPr>
        </p:nvSpPr>
        <p:spPr>
          <a:xfrm>
            <a:off x="152399" y="25400"/>
            <a:ext cx="9144002" cy="9652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Definitions (Labeled Graphs)</a:t>
            </a:r>
          </a:p>
        </p:txBody>
      </p:sp>
      <p:sp>
        <p:nvSpPr>
          <p:cNvPr id="514" name="Shape 514"/>
          <p:cNvSpPr/>
          <p:nvPr>
            <p:ph type="body" idx="4294967295"/>
          </p:nvPr>
        </p:nvSpPr>
        <p:spPr>
          <a:xfrm>
            <a:off x="228600" y="1143000"/>
            <a:ext cx="8153400" cy="5562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0" indent="457200">
              <a:spcBef>
                <a:spcPts val="600"/>
              </a:spcBef>
              <a:buSzTx/>
              <a:buNone/>
              <a:defRPr sz="1800"/>
            </a:pPr>
            <a:r>
              <a:rPr sz="2800">
                <a:latin typeface="Times New Roman"/>
                <a:ea typeface="Times New Roman"/>
                <a:cs typeface="Times New Roman"/>
                <a:sym typeface="Times New Roman"/>
              </a:rPr>
              <a:t>Labeled Graphs are represented by a 4-tuple: </a:t>
            </a:r>
            <a:endParaRPr sz="2800">
              <a:latin typeface="Times New Roman"/>
              <a:ea typeface="Times New Roman"/>
              <a:cs typeface="Times New Roman"/>
              <a:sym typeface="Times New Roman"/>
            </a:endParaRPr>
          </a:p>
          <a:p>
            <a:pPr lvl="1" marL="457200" indent="0">
              <a:spcBef>
                <a:spcPts val="600"/>
              </a:spcBef>
              <a:buFont typeface="Times New Roman"/>
              <a:buAutoNum type="arabicPeriod" startAt="1"/>
              <a:defRPr sz="1800"/>
            </a:pPr>
            <a:r>
              <a:rPr sz="2800">
                <a:latin typeface="Times New Roman"/>
                <a:ea typeface="Times New Roman"/>
                <a:cs typeface="Times New Roman"/>
                <a:sym typeface="Times New Roman"/>
              </a:rPr>
              <a:t>G =(V,E,L,l),  where • V is a set of vertices </a:t>
            </a:r>
            <a:endParaRPr sz="2800">
              <a:latin typeface="Times New Roman"/>
              <a:ea typeface="Times New Roman"/>
              <a:cs typeface="Times New Roman"/>
              <a:sym typeface="Times New Roman"/>
            </a:endParaRPr>
          </a:p>
          <a:p>
            <a:pPr lvl="1" marL="457200" indent="0">
              <a:spcBef>
                <a:spcPts val="600"/>
              </a:spcBef>
              <a:buFont typeface="Times New Roman"/>
              <a:buAutoNum type="arabicPeriod" startAt="1"/>
              <a:defRPr sz="1800"/>
            </a:pPr>
            <a:r>
              <a:rPr sz="2800">
                <a:latin typeface="Times New Roman"/>
                <a:ea typeface="Times New Roman"/>
                <a:cs typeface="Times New Roman"/>
                <a:sym typeface="Times New Roman"/>
              </a:rPr>
              <a:t>E ⊆ V × V is a set of edges, they can directed or undirected. </a:t>
            </a:r>
            <a:endParaRPr sz="2800">
              <a:latin typeface="Times New Roman"/>
              <a:ea typeface="Times New Roman"/>
              <a:cs typeface="Times New Roman"/>
              <a:sym typeface="Times New Roman"/>
            </a:endParaRPr>
          </a:p>
          <a:p>
            <a:pPr lvl="1" marL="457200" indent="0">
              <a:spcBef>
                <a:spcPts val="600"/>
              </a:spcBef>
              <a:buFont typeface="Times New Roman"/>
              <a:buAutoNum type="arabicPeriod" startAt="1"/>
              <a:defRPr sz="1800"/>
            </a:pPr>
            <a:r>
              <a:rPr sz="2800">
                <a:latin typeface="Times New Roman"/>
                <a:ea typeface="Times New Roman"/>
                <a:cs typeface="Times New Roman"/>
                <a:sym typeface="Times New Roman"/>
              </a:rPr>
              <a:t>L is a set of labels  </a:t>
            </a:r>
            <a:endParaRPr sz="2800">
              <a:latin typeface="Times New Roman"/>
              <a:ea typeface="Times New Roman"/>
              <a:cs typeface="Times New Roman"/>
              <a:sym typeface="Times New Roman"/>
            </a:endParaRPr>
          </a:p>
          <a:p>
            <a:pPr lvl="1" marL="457200" indent="0">
              <a:spcBef>
                <a:spcPts val="600"/>
              </a:spcBef>
              <a:buFont typeface="Times New Roman"/>
              <a:buAutoNum type="arabicPeriod" startAt="1"/>
              <a:defRPr sz="1800"/>
            </a:pPr>
            <a:r>
              <a:rPr sz="2800">
                <a:latin typeface="Times New Roman"/>
                <a:ea typeface="Times New Roman"/>
                <a:cs typeface="Times New Roman"/>
                <a:sym typeface="Times New Roman"/>
              </a:rPr>
              <a:t>V ∪E → L, l is a function assigning labels to the vertices and the edges </a:t>
            </a:r>
            <a:endParaRPr sz="2800">
              <a:latin typeface="Times New Roman"/>
              <a:ea typeface="Times New Roman"/>
              <a:cs typeface="Times New Roman"/>
              <a:sym typeface="Times New Roman"/>
            </a:endParaRPr>
          </a:p>
          <a:p>
            <a:pPr lvl="1" marL="457200" indent="0">
              <a:spcBef>
                <a:spcPts val="600"/>
              </a:spcBef>
              <a:buFont typeface="Times New Roman"/>
              <a:buAutoNum type="arabicPeriod" startAt="1"/>
              <a:defRPr sz="1800"/>
            </a:pPr>
            <a:endParaRPr sz="2800">
              <a:latin typeface="Times New Roman"/>
              <a:ea typeface="Times New Roman"/>
              <a:cs typeface="Times New Roman"/>
              <a:sym typeface="Times New Roman"/>
            </a:endParaRPr>
          </a:p>
          <a:p>
            <a:pPr lvl="3" marL="0" indent="1371600">
              <a:spcBef>
                <a:spcPts val="400"/>
              </a:spcBef>
              <a:buSzTx/>
              <a:buNone/>
              <a:defRPr sz="1800"/>
            </a:pPr>
            <a:r>
              <a:rPr sz="2000">
                <a:latin typeface="Times New Roman"/>
                <a:ea typeface="Times New Roman"/>
                <a:cs typeface="Times New Roman"/>
                <a:sym typeface="Times New Roman"/>
              </a:rPr>
              <a:t>				</a:t>
            </a:r>
          </a:p>
        </p:txBody>
      </p:sp>
      <p:sp>
        <p:nvSpPr>
          <p:cNvPr id="515" name="Shape 51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16" name="Shape 51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22</a:t>
            </a:r>
          </a:p>
        </p:txBody>
      </p:sp>
      <p:pic>
        <p:nvPicPr>
          <p:cNvPr id="517" name="Screen Shot 2014-04-25 at 11.png" descr="Screen Shot 2014-04-25 at 11.22.14 AM.png"/>
          <p:cNvPicPr/>
          <p:nvPr/>
        </p:nvPicPr>
        <p:blipFill>
          <a:blip r:embed="rId2">
            <a:extLst/>
          </a:blip>
          <a:stretch>
            <a:fillRect/>
          </a:stretch>
        </p:blipFill>
        <p:spPr>
          <a:xfrm>
            <a:off x="5334000" y="4114800"/>
            <a:ext cx="2743200" cy="2595563"/>
          </a:xfrm>
          <a:prstGeom prst="rect">
            <a:avLst/>
          </a:prstGeom>
          <a:ln w="12700">
            <a:miter lim="400000"/>
          </a:ln>
        </p:spPr>
      </p:pic>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9" name="Shape 519"/>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Definitions (2)</a:t>
            </a:r>
          </a:p>
        </p:txBody>
      </p:sp>
      <p:sp>
        <p:nvSpPr>
          <p:cNvPr id="520" name="Shape 52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21" name="Shape 52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23</a:t>
            </a:r>
          </a:p>
        </p:txBody>
      </p:sp>
      <p:sp>
        <p:nvSpPr>
          <p:cNvPr id="522" name="Shape 522"/>
          <p:cNvSpPr/>
          <p:nvPr/>
        </p:nvSpPr>
        <p:spPr>
          <a:xfrm>
            <a:off x="304800" y="1142999"/>
            <a:ext cx="7772400" cy="372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buSzPct val="100000"/>
              <a:buFont typeface="Wingdings"/>
              <a:buChar char="➢"/>
              <a:defRPr sz="1800"/>
            </a:pPr>
            <a:r>
              <a:t>Support =nSubGraph /  nGraph</a:t>
            </a:r>
          </a:p>
          <a:p>
            <a:pPr lvl="1" marL="800100" indent="-342900">
              <a:buSzPct val="100000"/>
              <a:buFont typeface="Wingdings"/>
              <a:buChar char="➢"/>
              <a:defRPr sz="1800"/>
            </a:pPr>
            <a:r>
              <a:t>nGraph is the total number of graphs in the dataset </a:t>
            </a:r>
          </a:p>
          <a:p>
            <a:pPr lvl="1" marL="800100" indent="-342900">
              <a:buSzPct val="100000"/>
              <a:buFont typeface="Wingdings"/>
              <a:buChar char="➢"/>
              <a:defRPr sz="1800"/>
            </a:pPr>
            <a:r>
              <a:t>nSubGraph is the number of times a particular subgraph  appears in the dataset.</a:t>
            </a:r>
          </a:p>
          <a:p>
            <a:pPr lvl="0" marL="342900" indent="-342900">
              <a:buSzPct val="100000"/>
              <a:buFont typeface="Wingdings"/>
              <a:buChar char="➢"/>
              <a:defRPr sz="1800"/>
            </a:pPr>
          </a:p>
          <a:p>
            <a:pPr lvl="0" marL="342900" indent="-342900">
              <a:buSzPct val="100000"/>
              <a:buFont typeface="Wingdings"/>
              <a:buChar char="➢"/>
              <a:defRPr sz="1800"/>
            </a:pPr>
            <a:r>
              <a:t>Graph isomorphism </a:t>
            </a:r>
          </a:p>
          <a:p>
            <a:pPr lvl="1" marL="800100" indent="-342900">
              <a:buSzPct val="100000"/>
              <a:buFont typeface="Wingdings"/>
              <a:buChar char="➢"/>
              <a:defRPr sz="1800"/>
            </a:pPr>
            <a:r>
              <a:t>Two instances are isomorphic if the vertex and edge labels are same and the directions are the same.</a:t>
            </a:r>
          </a:p>
          <a:p>
            <a:pPr lvl="0" marL="342900" indent="-342900">
              <a:buSzPct val="100000"/>
              <a:buFont typeface="Wingdings"/>
              <a:buChar char="➢"/>
              <a:defRPr sz="1800"/>
            </a:pPr>
          </a:p>
          <a:p>
            <a:pPr lvl="0" marL="342900" indent="-342900">
              <a:buClr>
                <a:srgbClr val="000000"/>
              </a:buClr>
              <a:buSzPct val="100000"/>
              <a:buFont typeface="Wingdings"/>
              <a:buChar char="➢"/>
              <a:defRPr sz="1800"/>
            </a:pPr>
            <a:r>
              <a:t>Graph Direction </a:t>
            </a:r>
          </a:p>
          <a:p>
            <a:pPr lvl="1" marL="800100" indent="-342900">
              <a:buSzPct val="100000"/>
              <a:buFont typeface="Wingdings"/>
              <a:buChar char="➢"/>
              <a:defRPr sz="1800"/>
            </a:pPr>
            <a:r>
              <a:t>Graphs can be directed and undirected, and the node numbers help identify cases of repeated labels. </a:t>
            </a:r>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4" name="Shape 524"/>
          <p:cNvSpPr/>
          <p:nvPr>
            <p:ph type="title" idx="4294967295"/>
          </p:nvPr>
        </p:nvSpPr>
        <p:spPr>
          <a:xfrm>
            <a:off x="152399" y="25400"/>
            <a:ext cx="9144002" cy="1066800"/>
          </a:xfrm>
          <a:prstGeom prst="rect">
            <a:avLst/>
          </a:prstGeom>
        </p:spPr>
        <p:txBody>
          <a:bodyPr lIns="0" tIns="0" rIns="0" bIns="0">
            <a:normAutofit fontScale="100000" lnSpcReduction="0"/>
          </a:bodyPr>
          <a:lstStyle>
            <a:lvl1pPr>
              <a:defRPr sz="3200"/>
            </a:lvl1pPr>
          </a:lstStyle>
          <a:p>
            <a:pPr lvl="0">
              <a:defRPr sz="1800">
                <a:solidFill>
                  <a:srgbClr val="000000"/>
                </a:solidFill>
              </a:defRPr>
            </a:pPr>
            <a:r>
              <a:rPr sz="3200">
                <a:solidFill>
                  <a:srgbClr val="FFFFFF"/>
                </a:solidFill>
              </a:rPr>
              <a:t>Subgraphs in Transaction setting</a:t>
            </a:r>
          </a:p>
        </p:txBody>
      </p:sp>
      <p:sp>
        <p:nvSpPr>
          <p:cNvPr id="525" name="Shape 525"/>
          <p:cNvSpPr/>
          <p:nvPr>
            <p:ph type="body" idx="4294967295"/>
          </p:nvPr>
        </p:nvSpPr>
        <p:spPr>
          <a:xfrm>
            <a:off x="381000" y="1219200"/>
            <a:ext cx="7848600" cy="48736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buFont typeface="Wingdings"/>
              <a:buChar char="➢"/>
              <a:defRPr sz="1800"/>
            </a:pPr>
            <a:r>
              <a:rPr sz="3000">
                <a:latin typeface="Times New Roman"/>
                <a:ea typeface="Times New Roman"/>
                <a:cs typeface="Times New Roman"/>
                <a:sym typeface="Times New Roman"/>
              </a:rPr>
              <a:t>Counting the frequency in a transaction setting is a little diﬀerent than the single graph setting</a:t>
            </a:r>
            <a:endParaRPr sz="3000">
              <a:latin typeface="Times New Roman"/>
              <a:ea typeface="Times New Roman"/>
              <a:cs typeface="Times New Roman"/>
              <a:sym typeface="Times New Roman"/>
            </a:endParaRPr>
          </a:p>
          <a:p>
            <a:pPr lvl="0" marL="321468" indent="-321468">
              <a:buFont typeface="Wingdings"/>
              <a:buChar char="➢"/>
              <a:defRPr sz="1800"/>
            </a:pPr>
            <a:r>
              <a:rPr sz="3000">
                <a:latin typeface="Times New Roman"/>
                <a:ea typeface="Times New Roman"/>
                <a:cs typeface="Times New Roman"/>
                <a:sym typeface="Times New Roman"/>
              </a:rPr>
              <a:t>Single Large Graphs</a:t>
            </a:r>
            <a:endParaRPr sz="3000">
              <a:latin typeface="Times New Roman"/>
              <a:ea typeface="Times New Roman"/>
              <a:cs typeface="Times New Roman"/>
              <a:sym typeface="Times New Roman"/>
            </a:endParaRPr>
          </a:p>
          <a:p>
            <a:pPr lvl="1" marL="722539" indent="-265339">
              <a:spcBef>
                <a:spcPts val="600"/>
              </a:spcBef>
              <a:buFont typeface="Wingdings"/>
              <a:buChar char="➢"/>
              <a:defRPr sz="1800"/>
            </a:pPr>
            <a:r>
              <a:rPr sz="2600">
                <a:latin typeface="Times New Roman"/>
                <a:ea typeface="Times New Roman"/>
                <a:cs typeface="Times New Roman"/>
                <a:sym typeface="Times New Roman"/>
              </a:rPr>
              <a:t>Frequency of a substructure is determined by the number of times the pattern appears in the whole graph.</a:t>
            </a:r>
            <a:endParaRPr sz="2600">
              <a:latin typeface="Times New Roman"/>
              <a:ea typeface="Times New Roman"/>
              <a:cs typeface="Times New Roman"/>
              <a:sym typeface="Times New Roman"/>
            </a:endParaRPr>
          </a:p>
          <a:p>
            <a:pPr lvl="0" marL="321468" indent="-321468">
              <a:buFont typeface="Wingdings"/>
              <a:buChar char="➢"/>
              <a:defRPr sz="1800"/>
            </a:pPr>
            <a:r>
              <a:rPr sz="3000">
                <a:latin typeface="Times New Roman"/>
                <a:ea typeface="Times New Roman"/>
                <a:cs typeface="Times New Roman"/>
                <a:sym typeface="Times New Roman"/>
              </a:rPr>
              <a:t>Set of Graphs in a Transaction Setting</a:t>
            </a:r>
            <a:endParaRPr sz="3000">
              <a:latin typeface="Times New Roman"/>
              <a:ea typeface="Times New Roman"/>
              <a:cs typeface="Times New Roman"/>
              <a:sym typeface="Times New Roman"/>
            </a:endParaRPr>
          </a:p>
          <a:p>
            <a:pPr lvl="1" marL="722539" indent="-265339">
              <a:spcBef>
                <a:spcPts val="600"/>
              </a:spcBef>
              <a:buFont typeface="Wingdings"/>
              <a:buChar char="➢"/>
              <a:defRPr sz="1800"/>
            </a:pPr>
            <a:r>
              <a:rPr sz="2600">
                <a:latin typeface="Times New Roman"/>
                <a:ea typeface="Times New Roman"/>
                <a:cs typeface="Times New Roman"/>
                <a:sym typeface="Times New Roman"/>
              </a:rPr>
              <a:t>Calculate hash sum or other digest</a:t>
            </a:r>
            <a:endParaRPr sz="2600">
              <a:latin typeface="Times New Roman"/>
              <a:ea typeface="Times New Roman"/>
              <a:cs typeface="Times New Roman"/>
              <a:sym typeface="Times New Roman"/>
            </a:endParaRPr>
          </a:p>
          <a:p>
            <a:pPr lvl="1" marL="722539" indent="-265339">
              <a:spcBef>
                <a:spcPts val="600"/>
              </a:spcBef>
              <a:buFont typeface="Wingdings"/>
              <a:buChar char="➢"/>
              <a:defRPr sz="1800"/>
            </a:pPr>
            <a:r>
              <a:rPr sz="2600">
                <a:latin typeface="Times New Roman"/>
                <a:ea typeface="Times New Roman"/>
                <a:cs typeface="Times New Roman"/>
                <a:sym typeface="Times New Roman"/>
              </a:rPr>
              <a:t>Frequency of a substructure is determined by the number of graph transactions containing the pattern.</a:t>
            </a:r>
          </a:p>
        </p:txBody>
      </p:sp>
      <p:sp>
        <p:nvSpPr>
          <p:cNvPr id="526" name="Shape 52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27" name="Shape 52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24</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25">
                                            <p:txEl>
                                              <p:pRg st="3" end="3"/>
                                            </p:txEl>
                                          </p:spTgt>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1" fill="hold">
                                  <p:stCondLst>
                                    <p:cond delay="0"/>
                                  </p:stCondLst>
                                  <p:iterate type="el" backwards="0">
                                    <p:tmAbs val="0"/>
                                  </p:iterate>
                                  <p:childTnLst>
                                    <p:set>
                                      <p:cBhvr>
                                        <p:cTn id="9" fill="hold"/>
                                        <p:tgtEl>
                                          <p:spTgt spid="525">
                                            <p:txEl>
                                              <p:pRg st="4" end="4"/>
                                            </p:txEl>
                                          </p:spTgt>
                                        </p:tgtEl>
                                        <p:attrNameLst>
                                          <p:attrName>style.visibility</p:attrName>
                                        </p:attrNameLst>
                                      </p:cBhvr>
                                      <p:to>
                                        <p:strVal val="visible"/>
                                      </p:to>
                                    </p:set>
                                  </p:childTnLst>
                                </p:cTn>
                              </p:par>
                            </p:childTnLst>
                          </p:cTn>
                        </p:par>
                        <p:par>
                          <p:cTn id="10" fill="hold">
                            <p:stCondLst>
                              <p:cond delay="0"/>
                            </p:stCondLst>
                            <p:childTnLst>
                              <p:par>
                                <p:cTn id="11" nodeType="afterEffect" presetClass="entr" presetSubtype="0" presetID="1" grpId="1" fill="hold">
                                  <p:stCondLst>
                                    <p:cond delay="0"/>
                                  </p:stCondLst>
                                  <p:iterate type="el" backwards="0">
                                    <p:tmAbs val="0"/>
                                  </p:iterate>
                                  <p:childTnLst>
                                    <p:set>
                                      <p:cBhvr>
                                        <p:cTn id="12" fill="hold"/>
                                        <p:tgtEl>
                                          <p:spTgt spid="52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25" grpId="1"/>
    </p:bldLst>
  </p:timing>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Shape 529"/>
          <p:cNvSpPr/>
          <p:nvPr>
            <p:ph type="title" idx="4294967295"/>
          </p:nvPr>
        </p:nvSpPr>
        <p:spPr>
          <a:xfrm>
            <a:off x="7937" y="-152400"/>
            <a:ext cx="9144001"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Mapper and Reducers </a:t>
            </a:r>
          </a:p>
        </p:txBody>
      </p:sp>
      <p:sp>
        <p:nvSpPr>
          <p:cNvPr id="530" name="Shape 53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31" name="Shape 53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25</a:t>
            </a:r>
          </a:p>
        </p:txBody>
      </p:sp>
      <p:sp>
        <p:nvSpPr>
          <p:cNvPr id="532" name="Shape 532"/>
          <p:cNvSpPr/>
          <p:nvPr>
            <p:ph type="body" idx="4294967295"/>
          </p:nvPr>
        </p:nvSpPr>
        <p:spPr>
          <a:xfrm>
            <a:off x="228600" y="1066800"/>
            <a:ext cx="8305800" cy="5410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500"/>
              </a:spcBef>
              <a:buChar char="•"/>
              <a:defRPr sz="1800"/>
            </a:pPr>
            <a:r>
              <a:rPr i="1" sz="2400">
                <a:latin typeface="Times New Roman"/>
                <a:ea typeface="Times New Roman"/>
                <a:cs typeface="Times New Roman"/>
                <a:sym typeface="Times New Roman"/>
              </a:rPr>
              <a:t>Mapper 1 for Gathering Subgraphs with Similar Graph ID </a:t>
            </a:r>
            <a:endParaRPr sz="2400">
              <a:latin typeface="Times New Roman"/>
              <a:ea typeface="Times New Roman"/>
              <a:cs typeface="Times New Roman"/>
              <a:sym typeface="Times New Roman"/>
            </a:endParaRPr>
          </a:p>
          <a:p>
            <a:pPr lvl="1" marL="0" indent="457200">
              <a:spcBef>
                <a:spcPts val="400"/>
              </a:spcBef>
              <a:buSzTx/>
              <a:buNone/>
              <a:defRPr sz="1800"/>
            </a:pPr>
            <a:r>
              <a:rPr i="1" sz="2000">
                <a:latin typeface="Times New Roman"/>
                <a:ea typeface="Times New Roman"/>
                <a:cs typeface="Times New Roman"/>
                <a:sym typeface="Times New Roman"/>
              </a:rPr>
              <a:t>input key</a:t>
            </a:r>
            <a:r>
              <a:rPr sz="2000">
                <a:latin typeface="Times New Roman"/>
                <a:ea typeface="Times New Roman"/>
                <a:cs typeface="Times New Roman"/>
                <a:sym typeface="Times New Roman"/>
              </a:rPr>
              <a:t> : offset of the input file for the string</a:t>
            </a:r>
            <a:br>
              <a:rPr sz="2000">
                <a:latin typeface="Times New Roman"/>
                <a:ea typeface="Times New Roman"/>
                <a:cs typeface="Times New Roman"/>
                <a:sym typeface="Times New Roman"/>
              </a:rPr>
            </a:br>
            <a:r>
              <a:rPr i="1" sz="2000">
                <a:latin typeface="Times New Roman"/>
                <a:ea typeface="Times New Roman"/>
                <a:cs typeface="Times New Roman"/>
                <a:sym typeface="Times New Roman"/>
              </a:rPr>
              <a:t>input value</a:t>
            </a:r>
            <a:r>
              <a:rPr sz="2000">
                <a:latin typeface="Times New Roman"/>
                <a:ea typeface="Times New Roman"/>
                <a:cs typeface="Times New Roman"/>
                <a:sym typeface="Times New Roman"/>
              </a:rPr>
              <a:t> : string representing a subgraph of size-(k − 1) and graph id </a:t>
            </a:r>
            <a:endParaRPr sz="2000">
              <a:latin typeface="Times New Roman"/>
              <a:ea typeface="Times New Roman"/>
              <a:cs typeface="Times New Roman"/>
              <a:sym typeface="Times New Roman"/>
            </a:endParaRPr>
          </a:p>
          <a:p>
            <a:pPr lvl="1" marL="0" indent="457200">
              <a:spcBef>
                <a:spcPts val="400"/>
              </a:spcBef>
              <a:buSzTx/>
              <a:buNone/>
              <a:defRPr sz="1800"/>
            </a:pPr>
            <a:r>
              <a:rPr i="1" sz="2000">
                <a:latin typeface="Times New Roman"/>
                <a:ea typeface="Times New Roman"/>
                <a:cs typeface="Times New Roman"/>
                <a:sym typeface="Times New Roman"/>
              </a:rPr>
              <a:t>output key</a:t>
            </a:r>
            <a:r>
              <a:rPr sz="2000">
                <a:latin typeface="Times New Roman"/>
                <a:ea typeface="Times New Roman"/>
                <a:cs typeface="Times New Roman"/>
                <a:sym typeface="Times New Roman"/>
              </a:rPr>
              <a:t> : graph id</a:t>
            </a:r>
            <a:br>
              <a:rPr sz="2000">
                <a:latin typeface="Times New Roman"/>
                <a:ea typeface="Times New Roman"/>
                <a:cs typeface="Times New Roman"/>
                <a:sym typeface="Times New Roman"/>
              </a:rPr>
            </a:br>
            <a:r>
              <a:rPr i="1" sz="2000">
                <a:latin typeface="Times New Roman"/>
                <a:ea typeface="Times New Roman"/>
                <a:cs typeface="Times New Roman"/>
                <a:sym typeface="Times New Roman"/>
              </a:rPr>
              <a:t>output value</a:t>
            </a:r>
            <a:r>
              <a:rPr sz="2000">
                <a:latin typeface="Times New Roman"/>
                <a:ea typeface="Times New Roman"/>
                <a:cs typeface="Times New Roman"/>
                <a:sym typeface="Times New Roman"/>
              </a:rPr>
              <a:t> : string representing the input subgraph </a:t>
            </a:r>
            <a:endParaRPr sz="2000">
              <a:latin typeface="Times New Roman"/>
              <a:ea typeface="Times New Roman"/>
              <a:cs typeface="Times New Roman"/>
              <a:sym typeface="Times New Roman"/>
            </a:endParaRPr>
          </a:p>
          <a:p>
            <a:pPr lvl="0">
              <a:buChar char="•"/>
              <a:defRPr sz="1800"/>
            </a:pPr>
            <a:endParaRPr sz="2000">
              <a:latin typeface="Times New Roman"/>
              <a:ea typeface="Times New Roman"/>
              <a:cs typeface="Times New Roman"/>
              <a:sym typeface="Times New Roman"/>
            </a:endParaRPr>
          </a:p>
          <a:p>
            <a:pPr lvl="0" marL="257175" indent="-257175">
              <a:spcBef>
                <a:spcPts val="500"/>
              </a:spcBef>
              <a:buChar char="•"/>
              <a:defRPr sz="1800"/>
            </a:pPr>
            <a:r>
              <a:rPr i="1" sz="2400">
                <a:latin typeface="Times New Roman"/>
                <a:ea typeface="Times New Roman"/>
                <a:cs typeface="Times New Roman"/>
                <a:sym typeface="Times New Roman"/>
              </a:rPr>
              <a:t>Reducer 1 for Constructing Subgraphs </a:t>
            </a:r>
            <a:endParaRPr sz="2400">
              <a:latin typeface="Times New Roman"/>
              <a:ea typeface="Times New Roman"/>
              <a:cs typeface="Times New Roman"/>
              <a:sym typeface="Times New Roman"/>
            </a:endParaRPr>
          </a:p>
          <a:p>
            <a:pPr lvl="1" marL="0" indent="457200">
              <a:spcBef>
                <a:spcPts val="400"/>
              </a:spcBef>
              <a:buSzTx/>
              <a:buNone/>
              <a:defRPr sz="1800"/>
            </a:pPr>
            <a:r>
              <a:rPr i="1" sz="2000">
                <a:latin typeface="Times New Roman"/>
                <a:ea typeface="Times New Roman"/>
                <a:cs typeface="Times New Roman"/>
                <a:sym typeface="Times New Roman"/>
              </a:rPr>
              <a:t>input key :</a:t>
            </a:r>
            <a:r>
              <a:rPr sz="2000">
                <a:latin typeface="Times New Roman"/>
                <a:ea typeface="Times New Roman"/>
                <a:cs typeface="Times New Roman"/>
                <a:sym typeface="Times New Roman"/>
              </a:rPr>
              <a:t> graph id</a:t>
            </a:r>
            <a:br>
              <a:rPr sz="2000">
                <a:latin typeface="Times New Roman"/>
                <a:ea typeface="Times New Roman"/>
                <a:cs typeface="Times New Roman"/>
                <a:sym typeface="Times New Roman"/>
              </a:rPr>
            </a:br>
            <a:r>
              <a:rPr i="1" sz="2000">
                <a:latin typeface="Times New Roman"/>
                <a:ea typeface="Times New Roman"/>
                <a:cs typeface="Times New Roman"/>
                <a:sym typeface="Times New Roman"/>
              </a:rPr>
              <a:t>input values</a:t>
            </a:r>
            <a:r>
              <a:rPr sz="2000">
                <a:latin typeface="Times New Roman"/>
                <a:ea typeface="Times New Roman"/>
                <a:cs typeface="Times New Roman"/>
                <a:sym typeface="Times New Roman"/>
              </a:rPr>
              <a:t> : list of subgraphs of size-(k − 1) encoded with graph id </a:t>
            </a:r>
            <a:endParaRPr sz="2000">
              <a:latin typeface="Times New Roman"/>
              <a:ea typeface="Times New Roman"/>
              <a:cs typeface="Times New Roman"/>
              <a:sym typeface="Times New Roman"/>
            </a:endParaRPr>
          </a:p>
          <a:p>
            <a:pPr lvl="1" marL="0" indent="457200">
              <a:spcBef>
                <a:spcPts val="400"/>
              </a:spcBef>
              <a:buSzTx/>
              <a:buNone/>
              <a:defRPr sz="1800"/>
            </a:pPr>
            <a:r>
              <a:rPr i="1" sz="2000">
                <a:latin typeface="Times New Roman"/>
                <a:ea typeface="Times New Roman"/>
                <a:cs typeface="Times New Roman"/>
                <a:sym typeface="Times New Roman"/>
              </a:rPr>
              <a:t>output key</a:t>
            </a:r>
            <a:r>
              <a:rPr sz="2000">
                <a:latin typeface="Times New Roman"/>
                <a:ea typeface="Times New Roman"/>
                <a:cs typeface="Times New Roman"/>
                <a:sym typeface="Times New Roman"/>
              </a:rPr>
              <a:t> : encoded subgraph of size-k and graph id </a:t>
            </a:r>
            <a:endParaRPr sz="2000">
              <a:latin typeface="Times New Roman"/>
              <a:ea typeface="Times New Roman"/>
              <a:cs typeface="Times New Roman"/>
              <a:sym typeface="Times New Roman"/>
            </a:endParaRPr>
          </a:p>
          <a:p>
            <a:pPr lvl="1" marL="0" indent="457200">
              <a:spcBef>
                <a:spcPts val="400"/>
              </a:spcBef>
              <a:buSzTx/>
              <a:buNone/>
              <a:defRPr sz="1800"/>
            </a:pPr>
            <a:r>
              <a:rPr i="1" sz="2000">
                <a:latin typeface="Times New Roman"/>
                <a:ea typeface="Times New Roman"/>
                <a:cs typeface="Times New Roman"/>
                <a:sym typeface="Times New Roman"/>
              </a:rPr>
              <a:t>output value</a:t>
            </a:r>
            <a:r>
              <a:rPr sz="2000">
                <a:latin typeface="Times New Roman"/>
                <a:ea typeface="Times New Roman"/>
                <a:cs typeface="Times New Roman"/>
                <a:sym typeface="Times New Roman"/>
              </a:rPr>
              <a:t> : none </a:t>
            </a:r>
          </a:p>
        </p:txBody>
      </p:sp>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4" name="Shape 534"/>
          <p:cNvSpPr/>
          <p:nvPr>
            <p:ph type="title" idx="4294967295"/>
          </p:nvPr>
        </p:nvSpPr>
        <p:spPr>
          <a:xfrm>
            <a:off x="7937" y="-152400"/>
            <a:ext cx="6773863" cy="1066800"/>
          </a:xfrm>
          <a:prstGeom prst="rect">
            <a:avLst/>
          </a:prstGeom>
        </p:spPr>
        <p:txBody>
          <a:bodyPr lIns="0" tIns="0" rIns="0" bIns="0">
            <a:normAutofit fontScale="100000" lnSpcReduction="0"/>
          </a:bodyPr>
          <a:lstStyle>
            <a:lvl1pPr>
              <a:defRPr sz="3200"/>
            </a:lvl1pPr>
          </a:lstStyle>
          <a:p>
            <a:pPr lvl="0">
              <a:defRPr sz="1800">
                <a:solidFill>
                  <a:srgbClr val="000000"/>
                </a:solidFill>
              </a:defRPr>
            </a:pPr>
            <a:r>
              <a:rPr sz="3200">
                <a:solidFill>
                  <a:srgbClr val="FFFFFF"/>
                </a:solidFill>
              </a:rPr>
              <a:t>Mapper and Reducers </a:t>
            </a:r>
          </a:p>
        </p:txBody>
      </p:sp>
      <p:sp>
        <p:nvSpPr>
          <p:cNvPr id="535" name="Shape 53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36" name="Shape 53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26</a:t>
            </a:r>
          </a:p>
        </p:txBody>
      </p:sp>
      <p:sp>
        <p:nvSpPr>
          <p:cNvPr id="537" name="Shape 537"/>
          <p:cNvSpPr/>
          <p:nvPr>
            <p:ph type="body" idx="4294967295"/>
          </p:nvPr>
        </p:nvSpPr>
        <p:spPr>
          <a:xfrm>
            <a:off x="228600" y="1066800"/>
            <a:ext cx="8305800" cy="5410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500"/>
              </a:spcBef>
              <a:buChar char="•"/>
              <a:defRPr sz="1800"/>
            </a:pPr>
            <a:r>
              <a:rPr i="1" sz="2400">
                <a:latin typeface="Times New Roman"/>
                <a:ea typeface="Times New Roman"/>
                <a:cs typeface="Times New Roman"/>
                <a:sym typeface="Times New Roman"/>
              </a:rPr>
              <a:t>Mapper 1 for Gathering Subgraphs with Similar Graph ID</a:t>
            </a:r>
            <a:endParaRPr i="1" sz="2400">
              <a:latin typeface="Times New Roman"/>
              <a:ea typeface="Times New Roman"/>
              <a:cs typeface="Times New Roman"/>
              <a:sym typeface="Times New Roman"/>
            </a:endParaRPr>
          </a:p>
          <a:p>
            <a:pPr lvl="1" marL="0" indent="457200">
              <a:spcBef>
                <a:spcPts val="500"/>
              </a:spcBef>
              <a:buSzTx/>
              <a:buNone/>
              <a:defRPr sz="1800"/>
            </a:pPr>
            <a:r>
              <a:rPr i="1" sz="2400">
                <a:latin typeface="Times New Roman"/>
                <a:ea typeface="Times New Roman"/>
                <a:cs typeface="Times New Roman"/>
                <a:sym typeface="Times New Roman"/>
              </a:rPr>
              <a:t>input key</a:t>
            </a:r>
            <a:r>
              <a:rPr sz="2400">
                <a:latin typeface="Times New Roman"/>
                <a:ea typeface="Times New Roman"/>
                <a:cs typeface="Times New Roman"/>
                <a:sym typeface="Times New Roman"/>
              </a:rPr>
              <a:t> : offset of the input file for the string</a:t>
            </a:r>
            <a:br>
              <a:rPr sz="2400">
                <a:latin typeface="Times New Roman"/>
                <a:ea typeface="Times New Roman"/>
                <a:cs typeface="Times New Roman"/>
                <a:sym typeface="Times New Roman"/>
              </a:rPr>
            </a:br>
            <a:r>
              <a:rPr i="1" sz="2400">
                <a:latin typeface="Times New Roman"/>
                <a:ea typeface="Times New Roman"/>
                <a:cs typeface="Times New Roman"/>
                <a:sym typeface="Times New Roman"/>
              </a:rPr>
              <a:t>input value</a:t>
            </a:r>
            <a:r>
              <a:rPr sz="2400">
                <a:latin typeface="Times New Roman"/>
                <a:ea typeface="Times New Roman"/>
                <a:cs typeface="Times New Roman"/>
                <a:sym typeface="Times New Roman"/>
              </a:rPr>
              <a:t> : encoded string representing subgraph of size-k and graph id </a:t>
            </a:r>
            <a:endParaRPr sz="2400">
              <a:latin typeface="Times New Roman"/>
              <a:ea typeface="Times New Roman"/>
              <a:cs typeface="Times New Roman"/>
              <a:sym typeface="Times New Roman"/>
            </a:endParaRPr>
          </a:p>
          <a:p>
            <a:pPr lvl="1" marL="0" indent="457200">
              <a:spcBef>
                <a:spcPts val="500"/>
              </a:spcBef>
              <a:buSzTx/>
              <a:buNone/>
              <a:defRPr sz="1800"/>
            </a:pPr>
            <a:r>
              <a:rPr i="1" sz="2400">
                <a:latin typeface="Times New Roman"/>
                <a:ea typeface="Times New Roman"/>
                <a:cs typeface="Times New Roman"/>
                <a:sym typeface="Times New Roman"/>
              </a:rPr>
              <a:t>output key</a:t>
            </a:r>
            <a:r>
              <a:rPr sz="2400">
                <a:latin typeface="Times New Roman"/>
                <a:ea typeface="Times New Roman"/>
                <a:cs typeface="Times New Roman"/>
                <a:sym typeface="Times New Roman"/>
              </a:rPr>
              <a:t> : label-only string encoding subgraph</a:t>
            </a:r>
            <a:endParaRPr sz="2400">
              <a:latin typeface="Times New Roman"/>
              <a:ea typeface="Times New Roman"/>
              <a:cs typeface="Times New Roman"/>
              <a:sym typeface="Times New Roman"/>
            </a:endParaRPr>
          </a:p>
          <a:p>
            <a:pPr lvl="1" marL="0" indent="457200">
              <a:spcBef>
                <a:spcPts val="500"/>
              </a:spcBef>
              <a:buSzTx/>
              <a:buNone/>
              <a:defRPr sz="1800"/>
            </a:pPr>
            <a:r>
              <a:rPr i="1" sz="2400">
                <a:latin typeface="Times New Roman"/>
                <a:ea typeface="Times New Roman"/>
                <a:cs typeface="Times New Roman"/>
                <a:sym typeface="Times New Roman"/>
              </a:rPr>
              <a:t>output value</a:t>
            </a:r>
            <a:r>
              <a:rPr sz="2400">
                <a:latin typeface="Times New Roman"/>
                <a:ea typeface="Times New Roman"/>
                <a:cs typeface="Times New Roman"/>
                <a:sym typeface="Times New Roman"/>
              </a:rPr>
              <a:t> : corresponding node ids and graph id </a:t>
            </a:r>
            <a:endParaRPr sz="2400">
              <a:latin typeface="Times New Roman"/>
              <a:ea typeface="Times New Roman"/>
              <a:cs typeface="Times New Roman"/>
              <a:sym typeface="Times New Roman"/>
            </a:endParaRPr>
          </a:p>
          <a:p>
            <a:pPr lvl="0">
              <a:buChar char="•"/>
              <a:defRPr sz="1800"/>
            </a:pPr>
            <a:endParaRPr>
              <a:latin typeface="Times New Roman"/>
              <a:ea typeface="Times New Roman"/>
              <a:cs typeface="Times New Roman"/>
              <a:sym typeface="Times New Roman"/>
            </a:endParaRPr>
          </a:p>
          <a:p>
            <a:pPr lvl="0" marL="257175" indent="-257175">
              <a:spcBef>
                <a:spcPts val="500"/>
              </a:spcBef>
              <a:buChar char="•"/>
              <a:defRPr sz="1800"/>
            </a:pPr>
            <a:r>
              <a:rPr i="1" sz="2400">
                <a:latin typeface="Times New Roman"/>
                <a:ea typeface="Times New Roman"/>
                <a:cs typeface="Times New Roman"/>
                <a:sym typeface="Times New Roman"/>
              </a:rPr>
              <a:t>Reducer for Determining Frequent Subgraphs </a:t>
            </a:r>
            <a:endParaRPr sz="2400">
              <a:latin typeface="Times New Roman"/>
              <a:ea typeface="Times New Roman"/>
              <a:cs typeface="Times New Roman"/>
              <a:sym typeface="Times New Roman"/>
            </a:endParaRPr>
          </a:p>
          <a:p>
            <a:pPr lvl="1" marL="0" indent="457200">
              <a:spcBef>
                <a:spcPts val="500"/>
              </a:spcBef>
              <a:buSzTx/>
              <a:buNone/>
              <a:defRPr sz="1800"/>
            </a:pPr>
            <a:r>
              <a:rPr i="1" sz="2400">
                <a:latin typeface="Times New Roman"/>
                <a:ea typeface="Times New Roman"/>
                <a:cs typeface="Times New Roman"/>
                <a:sym typeface="Times New Roman"/>
              </a:rPr>
              <a:t>input key</a:t>
            </a:r>
            <a:r>
              <a:rPr sz="2400">
                <a:latin typeface="Times New Roman"/>
                <a:ea typeface="Times New Roman"/>
                <a:cs typeface="Times New Roman"/>
                <a:sym typeface="Times New Roman"/>
              </a:rPr>
              <a:t> : label-only string encoding subgraph of size-k input </a:t>
            </a:r>
            <a:r>
              <a:rPr i="1" sz="2400">
                <a:latin typeface="Times New Roman"/>
                <a:ea typeface="Times New Roman"/>
                <a:cs typeface="Times New Roman"/>
                <a:sym typeface="Times New Roman"/>
              </a:rPr>
              <a:t>values </a:t>
            </a:r>
            <a:r>
              <a:rPr sz="2400">
                <a:latin typeface="Times New Roman"/>
                <a:ea typeface="Times New Roman"/>
                <a:cs typeface="Times New Roman"/>
                <a:sym typeface="Times New Roman"/>
              </a:rPr>
              <a:t>: list of corresponding node ids and graph ids </a:t>
            </a:r>
            <a:endParaRPr sz="2400">
              <a:latin typeface="Times New Roman"/>
              <a:ea typeface="Times New Roman"/>
              <a:cs typeface="Times New Roman"/>
              <a:sym typeface="Times New Roman"/>
            </a:endParaRPr>
          </a:p>
          <a:p>
            <a:pPr lvl="1" marL="0" indent="457200">
              <a:spcBef>
                <a:spcPts val="500"/>
              </a:spcBef>
              <a:buSzTx/>
              <a:buNone/>
              <a:defRPr sz="1800"/>
            </a:pPr>
            <a:r>
              <a:rPr i="1" sz="2400">
                <a:latin typeface="Times New Roman"/>
                <a:ea typeface="Times New Roman"/>
                <a:cs typeface="Times New Roman"/>
                <a:sym typeface="Times New Roman"/>
              </a:rPr>
              <a:t>output key</a:t>
            </a:r>
            <a:r>
              <a:rPr sz="2400">
                <a:latin typeface="Times New Roman"/>
                <a:ea typeface="Times New Roman"/>
                <a:cs typeface="Times New Roman"/>
                <a:sym typeface="Times New Roman"/>
              </a:rPr>
              <a:t> : the encoded subgraph and graph id </a:t>
            </a:r>
            <a:endParaRPr sz="2400">
              <a:latin typeface="Times New Roman"/>
              <a:ea typeface="Times New Roman"/>
              <a:cs typeface="Times New Roman"/>
              <a:sym typeface="Times New Roman"/>
            </a:endParaRPr>
          </a:p>
          <a:p>
            <a:pPr lvl="1" marL="0" indent="457200">
              <a:spcBef>
                <a:spcPts val="500"/>
              </a:spcBef>
              <a:buSzTx/>
              <a:buNone/>
              <a:defRPr sz="1800"/>
            </a:pPr>
            <a:r>
              <a:rPr i="1" sz="2400">
                <a:latin typeface="Times New Roman"/>
                <a:ea typeface="Times New Roman"/>
                <a:cs typeface="Times New Roman"/>
                <a:sym typeface="Times New Roman"/>
              </a:rPr>
              <a:t>output value</a:t>
            </a:r>
            <a:r>
              <a:rPr sz="2400">
                <a:latin typeface="Times New Roman"/>
                <a:ea typeface="Times New Roman"/>
                <a:cs typeface="Times New Roman"/>
                <a:sym typeface="Times New Roman"/>
              </a:rPr>
              <a:t> : none </a:t>
            </a:r>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9" name="Shape 539"/>
          <p:cNvSpPr/>
          <p:nvPr>
            <p:ph type="title" idx="4294967295"/>
          </p:nvPr>
        </p:nvSpPr>
        <p:spPr>
          <a:xfrm>
            <a:off x="152400" y="25400"/>
            <a:ext cx="7696200" cy="1066800"/>
          </a:xfrm>
          <a:prstGeom prst="rect">
            <a:avLst/>
          </a:prstGeom>
        </p:spPr>
        <p:txBody>
          <a:bodyPr lIns="0" tIns="0" rIns="0" bIns="0">
            <a:normAutofit fontScale="100000" lnSpcReduction="0"/>
          </a:bodyPr>
          <a:lstStyle>
            <a:lvl1pPr>
              <a:defRPr b="1"/>
            </a:lvl1pPr>
          </a:lstStyle>
          <a:p>
            <a:pPr lvl="0">
              <a:defRPr b="0" sz="1800">
                <a:solidFill>
                  <a:srgbClr val="000000"/>
                </a:solidFill>
              </a:defRPr>
            </a:pPr>
            <a:r>
              <a:rPr b="1" sz="3600">
                <a:solidFill>
                  <a:srgbClr val="FFFFFF"/>
                </a:solidFill>
              </a:rPr>
              <a:t>MapReduce Jobs </a:t>
            </a:r>
          </a:p>
        </p:txBody>
      </p:sp>
      <p:sp>
        <p:nvSpPr>
          <p:cNvPr id="540" name="Shape 54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41" name="Shape 54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27</a:t>
            </a:r>
          </a:p>
        </p:txBody>
      </p:sp>
      <p:grpSp>
        <p:nvGrpSpPr>
          <p:cNvPr id="544" name="Group 544"/>
          <p:cNvGrpSpPr/>
          <p:nvPr/>
        </p:nvGrpSpPr>
        <p:grpSpPr>
          <a:xfrm>
            <a:off x="2487612" y="1036637"/>
            <a:ext cx="3028951" cy="742951"/>
            <a:chOff x="0" y="0"/>
            <a:chExt cx="3028950" cy="742950"/>
          </a:xfrm>
        </p:grpSpPr>
        <p:pic>
          <p:nvPicPr>
            <p:cNvPr id="542" name="image.png"/>
            <p:cNvPicPr/>
            <p:nvPr/>
          </p:nvPicPr>
          <p:blipFill>
            <a:blip r:embed="rId2">
              <a:extLst/>
            </a:blip>
            <a:stretch>
              <a:fillRect/>
            </a:stretch>
          </p:blipFill>
          <p:spPr>
            <a:xfrm>
              <a:off x="0" y="0"/>
              <a:ext cx="3028950" cy="742950"/>
            </a:xfrm>
            <a:prstGeom prst="rect">
              <a:avLst/>
            </a:prstGeom>
            <a:ln w="12700" cap="flat">
              <a:noFill/>
              <a:miter lim="400000"/>
            </a:ln>
            <a:effectLst/>
          </p:spPr>
        </p:pic>
        <p:sp>
          <p:nvSpPr>
            <p:cNvPr id="543" name="Shape 543"/>
            <p:cNvSpPr/>
            <p:nvPr/>
          </p:nvSpPr>
          <p:spPr>
            <a:xfrm>
              <a:off x="26987" y="187642"/>
              <a:ext cx="297180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defRPr>
              </a:lvl1pPr>
            </a:lstStyle>
            <a:p>
              <a:pPr lvl="0">
                <a:defRPr>
                  <a:solidFill>
                    <a:srgbClr val="000000"/>
                  </a:solidFill>
                </a:defRPr>
              </a:pPr>
              <a:r>
                <a:rPr>
                  <a:solidFill>
                    <a:srgbClr val="FFFFFF"/>
                  </a:solidFill>
                </a:rPr>
                <a:t>File System</a:t>
              </a:r>
            </a:p>
          </p:txBody>
        </p:sp>
      </p:grpSp>
      <p:grpSp>
        <p:nvGrpSpPr>
          <p:cNvPr id="547" name="Group 547"/>
          <p:cNvGrpSpPr/>
          <p:nvPr/>
        </p:nvGrpSpPr>
        <p:grpSpPr>
          <a:xfrm>
            <a:off x="2255837" y="5913437"/>
            <a:ext cx="3028951" cy="742951"/>
            <a:chOff x="0" y="0"/>
            <a:chExt cx="3028950" cy="742950"/>
          </a:xfrm>
        </p:grpSpPr>
        <p:pic>
          <p:nvPicPr>
            <p:cNvPr id="545" name="image.png"/>
            <p:cNvPicPr/>
            <p:nvPr/>
          </p:nvPicPr>
          <p:blipFill>
            <a:blip r:embed="rId2">
              <a:extLst/>
            </a:blip>
            <a:stretch>
              <a:fillRect/>
            </a:stretch>
          </p:blipFill>
          <p:spPr>
            <a:xfrm>
              <a:off x="0" y="0"/>
              <a:ext cx="3028950" cy="742950"/>
            </a:xfrm>
            <a:prstGeom prst="rect">
              <a:avLst/>
            </a:prstGeom>
            <a:ln w="12700" cap="flat">
              <a:noFill/>
              <a:miter lim="400000"/>
            </a:ln>
            <a:effectLst/>
          </p:spPr>
        </p:pic>
        <p:sp>
          <p:nvSpPr>
            <p:cNvPr id="546" name="Shape 546"/>
            <p:cNvSpPr/>
            <p:nvPr/>
          </p:nvSpPr>
          <p:spPr>
            <a:xfrm>
              <a:off x="30162" y="187642"/>
              <a:ext cx="297180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defRPr>
              </a:lvl1pPr>
            </a:lstStyle>
            <a:p>
              <a:pPr lvl="0">
                <a:defRPr>
                  <a:solidFill>
                    <a:srgbClr val="000000"/>
                  </a:solidFill>
                </a:defRPr>
              </a:pPr>
              <a:r>
                <a:rPr>
                  <a:solidFill>
                    <a:srgbClr val="FFFFFF"/>
                  </a:solidFill>
                </a:rPr>
                <a:t>Intermediate System</a:t>
              </a:r>
            </a:p>
          </p:txBody>
        </p:sp>
      </p:grpSp>
      <p:grpSp>
        <p:nvGrpSpPr>
          <p:cNvPr id="550" name="Group 550"/>
          <p:cNvGrpSpPr/>
          <p:nvPr/>
        </p:nvGrpSpPr>
        <p:grpSpPr>
          <a:xfrm>
            <a:off x="201612" y="2487612"/>
            <a:ext cx="2724151" cy="815976"/>
            <a:chOff x="0" y="0"/>
            <a:chExt cx="2724150" cy="815975"/>
          </a:xfrm>
        </p:grpSpPr>
        <p:pic>
          <p:nvPicPr>
            <p:cNvPr id="548" name="image.png"/>
            <p:cNvPicPr/>
            <p:nvPr/>
          </p:nvPicPr>
          <p:blipFill>
            <a:blip r:embed="rId3">
              <a:extLst/>
            </a:blip>
            <a:stretch>
              <a:fillRect/>
            </a:stretch>
          </p:blipFill>
          <p:spPr>
            <a:xfrm>
              <a:off x="0" y="0"/>
              <a:ext cx="2724150" cy="815975"/>
            </a:xfrm>
            <a:prstGeom prst="rect">
              <a:avLst/>
            </a:prstGeom>
            <a:ln w="12700" cap="flat">
              <a:noFill/>
              <a:miter lim="400000"/>
            </a:ln>
            <a:effectLst/>
          </p:spPr>
        </p:pic>
        <p:sp>
          <p:nvSpPr>
            <p:cNvPr id="549" name="Shape 549"/>
            <p:cNvSpPr/>
            <p:nvPr/>
          </p:nvSpPr>
          <p:spPr>
            <a:xfrm>
              <a:off x="417512" y="222567"/>
              <a:ext cx="188595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defRPr>
              </a:lvl1pPr>
            </a:lstStyle>
            <a:p>
              <a:pPr lvl="0">
                <a:defRPr>
                  <a:solidFill>
                    <a:srgbClr val="000000"/>
                  </a:solidFill>
                </a:defRPr>
              </a:pPr>
              <a:r>
                <a:rPr>
                  <a:solidFill>
                    <a:srgbClr val="FFFFFF"/>
                  </a:solidFill>
                </a:rPr>
                <a:t>Counting Reducer</a:t>
              </a:r>
            </a:p>
          </p:txBody>
        </p:sp>
      </p:grpSp>
      <p:grpSp>
        <p:nvGrpSpPr>
          <p:cNvPr id="553" name="Group 553"/>
          <p:cNvGrpSpPr/>
          <p:nvPr/>
        </p:nvGrpSpPr>
        <p:grpSpPr>
          <a:xfrm>
            <a:off x="249237" y="4468812"/>
            <a:ext cx="2719388" cy="815976"/>
            <a:chOff x="0" y="0"/>
            <a:chExt cx="2719387" cy="815975"/>
          </a:xfrm>
        </p:grpSpPr>
        <p:pic>
          <p:nvPicPr>
            <p:cNvPr id="551" name="image.png"/>
            <p:cNvPicPr/>
            <p:nvPr/>
          </p:nvPicPr>
          <p:blipFill>
            <a:blip r:embed="rId4">
              <a:extLst/>
            </a:blip>
            <a:stretch>
              <a:fillRect/>
            </a:stretch>
          </p:blipFill>
          <p:spPr>
            <a:xfrm>
              <a:off x="0" y="0"/>
              <a:ext cx="2719388" cy="815975"/>
            </a:xfrm>
            <a:prstGeom prst="rect">
              <a:avLst/>
            </a:prstGeom>
            <a:ln w="12700" cap="flat">
              <a:noFill/>
              <a:miter lim="400000"/>
            </a:ln>
            <a:effectLst/>
          </p:spPr>
        </p:pic>
        <p:sp>
          <p:nvSpPr>
            <p:cNvPr id="552" name="Shape 552"/>
            <p:cNvSpPr/>
            <p:nvPr/>
          </p:nvSpPr>
          <p:spPr>
            <a:xfrm>
              <a:off x="417512" y="222567"/>
              <a:ext cx="188595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defRPr>
              </a:lvl1pPr>
            </a:lstStyle>
            <a:p>
              <a:pPr lvl="0">
                <a:defRPr>
                  <a:solidFill>
                    <a:srgbClr val="000000"/>
                  </a:solidFill>
                </a:defRPr>
              </a:pPr>
              <a:r>
                <a:rPr>
                  <a:solidFill>
                    <a:srgbClr val="FFFFFF"/>
                  </a:solidFill>
                </a:rPr>
                <a:t>Counting Mapper</a:t>
              </a:r>
            </a:p>
          </p:txBody>
        </p:sp>
      </p:grpSp>
      <p:grpSp>
        <p:nvGrpSpPr>
          <p:cNvPr id="556" name="Group 556"/>
          <p:cNvGrpSpPr/>
          <p:nvPr/>
        </p:nvGrpSpPr>
        <p:grpSpPr>
          <a:xfrm>
            <a:off x="4857750" y="4498975"/>
            <a:ext cx="3335338" cy="815975"/>
            <a:chOff x="0" y="0"/>
            <a:chExt cx="3335337" cy="815975"/>
          </a:xfrm>
        </p:grpSpPr>
        <p:pic>
          <p:nvPicPr>
            <p:cNvPr id="554" name="image.png"/>
            <p:cNvPicPr/>
            <p:nvPr/>
          </p:nvPicPr>
          <p:blipFill>
            <a:blip r:embed="rId5">
              <a:extLst/>
            </a:blip>
            <a:stretch>
              <a:fillRect/>
            </a:stretch>
          </p:blipFill>
          <p:spPr>
            <a:xfrm>
              <a:off x="0" y="0"/>
              <a:ext cx="3335338" cy="815975"/>
            </a:xfrm>
            <a:prstGeom prst="rect">
              <a:avLst/>
            </a:prstGeom>
            <a:ln w="12700" cap="flat">
              <a:noFill/>
              <a:miter lim="400000"/>
            </a:ln>
            <a:effectLst/>
          </p:spPr>
        </p:pic>
        <p:sp>
          <p:nvSpPr>
            <p:cNvPr id="555" name="Shape 555"/>
            <p:cNvSpPr/>
            <p:nvPr/>
          </p:nvSpPr>
          <p:spPr>
            <a:xfrm>
              <a:off x="508000" y="220980"/>
              <a:ext cx="231775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defRPr>
              </a:lvl1pPr>
            </a:lstStyle>
            <a:p>
              <a:pPr lvl="0">
                <a:defRPr>
                  <a:solidFill>
                    <a:srgbClr val="000000"/>
                  </a:solidFill>
                </a:defRPr>
              </a:pPr>
              <a:r>
                <a:rPr>
                  <a:solidFill>
                    <a:srgbClr val="FFFFFF"/>
                  </a:solidFill>
                </a:rPr>
                <a:t>Construction Reducer</a:t>
              </a:r>
            </a:p>
          </p:txBody>
        </p:sp>
      </p:grpSp>
      <p:grpSp>
        <p:nvGrpSpPr>
          <p:cNvPr id="559" name="Group 559"/>
          <p:cNvGrpSpPr/>
          <p:nvPr/>
        </p:nvGrpSpPr>
        <p:grpSpPr>
          <a:xfrm>
            <a:off x="4773612" y="2487612"/>
            <a:ext cx="3333751" cy="815976"/>
            <a:chOff x="0" y="0"/>
            <a:chExt cx="3333750" cy="815975"/>
          </a:xfrm>
        </p:grpSpPr>
        <p:pic>
          <p:nvPicPr>
            <p:cNvPr id="557" name="image.png"/>
            <p:cNvPicPr/>
            <p:nvPr/>
          </p:nvPicPr>
          <p:blipFill>
            <a:blip r:embed="rId5">
              <a:extLst/>
            </a:blip>
            <a:stretch>
              <a:fillRect/>
            </a:stretch>
          </p:blipFill>
          <p:spPr>
            <a:xfrm>
              <a:off x="0" y="0"/>
              <a:ext cx="3333750" cy="815975"/>
            </a:xfrm>
            <a:prstGeom prst="rect">
              <a:avLst/>
            </a:prstGeom>
            <a:ln w="12700" cap="flat">
              <a:noFill/>
              <a:miter lim="400000"/>
            </a:ln>
            <a:effectLst/>
          </p:spPr>
        </p:pic>
        <p:sp>
          <p:nvSpPr>
            <p:cNvPr id="558" name="Shape 558"/>
            <p:cNvSpPr/>
            <p:nvPr/>
          </p:nvSpPr>
          <p:spPr>
            <a:xfrm>
              <a:off x="506412" y="222567"/>
              <a:ext cx="231775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800">
                  <a:solidFill>
                    <a:srgbClr val="FFFFFF"/>
                  </a:solidFill>
                </a:defRPr>
              </a:lvl1pPr>
            </a:lstStyle>
            <a:p>
              <a:pPr lvl="0">
                <a:defRPr>
                  <a:solidFill>
                    <a:srgbClr val="000000"/>
                  </a:solidFill>
                </a:defRPr>
              </a:pPr>
              <a:r>
                <a:rPr>
                  <a:solidFill>
                    <a:srgbClr val="FFFFFF"/>
                  </a:solidFill>
                </a:rPr>
                <a:t>Construction Mapper</a:t>
              </a:r>
            </a:p>
          </p:txBody>
        </p:sp>
      </p:grpSp>
      <p:sp>
        <p:nvSpPr>
          <p:cNvPr id="560" name="Shape 560"/>
          <p:cNvSpPr/>
          <p:nvPr/>
        </p:nvSpPr>
        <p:spPr>
          <a:xfrm>
            <a:off x="4114799" y="1828799"/>
            <a:ext cx="2362201" cy="609602"/>
          </a:xfrm>
          <a:prstGeom prst="line">
            <a:avLst/>
          </a:prstGeom>
          <a:ln w="15875">
            <a:solidFill/>
            <a:round/>
            <a:tailEnd type="triangle"/>
          </a:ln>
        </p:spPr>
        <p:txBody>
          <a:bodyPr lIns="0" tIns="0" rIns="0" bIns="0"/>
          <a:lstStyle/>
          <a:p>
            <a:pPr lvl="0" defTabSz="457200">
              <a:defRPr sz="1200">
                <a:latin typeface="+mn-lt"/>
                <a:ea typeface="+mn-ea"/>
                <a:cs typeface="+mn-cs"/>
                <a:sym typeface="Helvetica"/>
              </a:defRPr>
            </a:pPr>
          </a:p>
        </p:txBody>
      </p:sp>
      <p:sp>
        <p:nvSpPr>
          <p:cNvPr id="561" name="Shape 561"/>
          <p:cNvSpPr/>
          <p:nvPr/>
        </p:nvSpPr>
        <p:spPr>
          <a:xfrm flipH="1">
            <a:off x="6515100" y="3276599"/>
            <a:ext cx="19050" cy="1219202"/>
          </a:xfrm>
          <a:prstGeom prst="line">
            <a:avLst/>
          </a:prstGeom>
          <a:ln w="15875">
            <a:solidFill/>
            <a:round/>
            <a:tailEnd type="triangle"/>
          </a:ln>
        </p:spPr>
        <p:txBody>
          <a:bodyPr lIns="0" tIns="0" rIns="0" bIns="0"/>
          <a:lstStyle/>
          <a:p>
            <a:pPr lvl="0" defTabSz="457200">
              <a:defRPr sz="1200">
                <a:latin typeface="+mn-lt"/>
                <a:ea typeface="+mn-ea"/>
                <a:cs typeface="+mn-cs"/>
                <a:sym typeface="Helvetica"/>
              </a:defRPr>
            </a:pPr>
          </a:p>
        </p:txBody>
      </p:sp>
      <p:sp>
        <p:nvSpPr>
          <p:cNvPr id="562" name="Shape 562"/>
          <p:cNvSpPr/>
          <p:nvPr/>
        </p:nvSpPr>
        <p:spPr>
          <a:xfrm flipH="1">
            <a:off x="4648200" y="5333999"/>
            <a:ext cx="1752601" cy="533402"/>
          </a:xfrm>
          <a:prstGeom prst="line">
            <a:avLst/>
          </a:prstGeom>
          <a:ln w="15875">
            <a:solidFill/>
            <a:round/>
            <a:tailEnd type="triangle"/>
          </a:ln>
        </p:spPr>
        <p:txBody>
          <a:bodyPr lIns="0" tIns="0" rIns="0" bIns="0"/>
          <a:lstStyle/>
          <a:p>
            <a:pPr lvl="0" defTabSz="457200">
              <a:defRPr sz="1200">
                <a:latin typeface="+mn-lt"/>
                <a:ea typeface="+mn-ea"/>
                <a:cs typeface="+mn-cs"/>
                <a:sym typeface="Helvetica"/>
              </a:defRPr>
            </a:pPr>
          </a:p>
        </p:txBody>
      </p:sp>
      <p:sp>
        <p:nvSpPr>
          <p:cNvPr id="563" name="Shape 563"/>
          <p:cNvSpPr/>
          <p:nvPr/>
        </p:nvSpPr>
        <p:spPr>
          <a:xfrm flipV="1">
            <a:off x="1466850" y="3352799"/>
            <a:ext cx="1" cy="1143002"/>
          </a:xfrm>
          <a:prstGeom prst="line">
            <a:avLst/>
          </a:prstGeom>
          <a:ln w="15875">
            <a:solidFill/>
            <a:round/>
            <a:tailEnd type="triangle"/>
          </a:ln>
        </p:spPr>
        <p:txBody>
          <a:bodyPr lIns="0" tIns="0" rIns="0" bIns="0"/>
          <a:lstStyle/>
          <a:p>
            <a:pPr lvl="0" defTabSz="457200">
              <a:defRPr sz="1200">
                <a:latin typeface="+mn-lt"/>
                <a:ea typeface="+mn-ea"/>
                <a:cs typeface="+mn-cs"/>
                <a:sym typeface="Helvetica"/>
              </a:defRPr>
            </a:pPr>
          </a:p>
        </p:txBody>
      </p:sp>
      <p:sp>
        <p:nvSpPr>
          <p:cNvPr id="564" name="Shape 564"/>
          <p:cNvSpPr/>
          <p:nvPr/>
        </p:nvSpPr>
        <p:spPr>
          <a:xfrm flipH="1" flipV="1">
            <a:off x="1371599" y="5334000"/>
            <a:ext cx="1143002" cy="609600"/>
          </a:xfrm>
          <a:prstGeom prst="line">
            <a:avLst/>
          </a:prstGeom>
          <a:ln w="15875">
            <a:solidFill/>
            <a:round/>
            <a:tailEnd type="triangle"/>
          </a:ln>
        </p:spPr>
        <p:txBody>
          <a:bodyPr lIns="0" tIns="0" rIns="0" bIns="0"/>
          <a:lstStyle/>
          <a:p>
            <a:pPr lvl="0" defTabSz="457200">
              <a:defRPr sz="1200">
                <a:latin typeface="+mn-lt"/>
                <a:ea typeface="+mn-ea"/>
                <a:cs typeface="+mn-cs"/>
                <a:sym typeface="Helvetica"/>
              </a:defRPr>
            </a:pPr>
          </a:p>
        </p:txBody>
      </p:sp>
      <p:sp>
        <p:nvSpPr>
          <p:cNvPr id="565" name="Shape 565"/>
          <p:cNvSpPr/>
          <p:nvPr/>
        </p:nvSpPr>
        <p:spPr>
          <a:xfrm flipV="1">
            <a:off x="1590674" y="1828800"/>
            <a:ext cx="2219326" cy="685800"/>
          </a:xfrm>
          <a:prstGeom prst="line">
            <a:avLst/>
          </a:prstGeom>
          <a:ln w="15875">
            <a:solidFill/>
            <a:round/>
            <a:tailEnd type="triangle"/>
          </a:ln>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idx="4294967295"/>
          </p:nvPr>
        </p:nvSpPr>
        <p:spPr>
          <a:xfrm>
            <a:off x="152399" y="25400"/>
            <a:ext cx="9144002" cy="9652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MapReduce Components</a:t>
            </a:r>
          </a:p>
        </p:txBody>
      </p:sp>
      <p:sp>
        <p:nvSpPr>
          <p:cNvPr id="140" name="Shape 140"/>
          <p:cNvSpPr/>
          <p:nvPr>
            <p:ph type="body" idx="4294967295"/>
          </p:nvPr>
        </p:nvSpPr>
        <p:spPr>
          <a:xfrm>
            <a:off x="533400" y="990600"/>
            <a:ext cx="7255627" cy="557518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Font typeface="Wingdings"/>
              <a:buChar char="➢"/>
              <a:defRPr sz="1800"/>
            </a:pPr>
            <a:r>
              <a:rPr sz="3200">
                <a:latin typeface="Times New Roman"/>
                <a:ea typeface="Times New Roman"/>
                <a:cs typeface="Times New Roman"/>
                <a:sym typeface="Times New Roman"/>
              </a:rPr>
              <a:t>Input, final output are stored on a distributed file system</a:t>
            </a:r>
            <a:endParaRPr sz="3200">
              <a:latin typeface="Times New Roman"/>
              <a:ea typeface="Times New Roman"/>
              <a:cs typeface="Times New Roman"/>
              <a:sym typeface="Times New Roman"/>
            </a:endParaRPr>
          </a:p>
          <a:p>
            <a:pPr lvl="1" marL="742950" indent="-285750">
              <a:spcBef>
                <a:spcPts val="600"/>
              </a:spcBef>
              <a:buFont typeface="Wingdings"/>
              <a:buChar char="➢"/>
              <a:defRPr sz="1800"/>
            </a:pPr>
            <a:r>
              <a:rPr sz="2800">
                <a:latin typeface="Times New Roman"/>
                <a:ea typeface="Times New Roman"/>
                <a:cs typeface="Times New Roman"/>
                <a:sym typeface="Times New Roman"/>
              </a:rPr>
              <a:t>Scheduler tries to schedule map tasks </a:t>
            </a:r>
            <a:r>
              <a:rPr sz="2800">
                <a:latin typeface="Times New Roman"/>
                <a:ea typeface="Times New Roman"/>
                <a:cs typeface="Times New Roman"/>
                <a:sym typeface="Times New Roman"/>
              </a:rPr>
              <a:t>“</a:t>
            </a:r>
            <a:r>
              <a:rPr sz="2800">
                <a:latin typeface="Times New Roman"/>
                <a:ea typeface="Times New Roman"/>
                <a:cs typeface="Times New Roman"/>
                <a:sym typeface="Times New Roman"/>
              </a:rPr>
              <a:t>close</a:t>
            </a:r>
            <a:r>
              <a:rPr sz="2800">
                <a:latin typeface="Times New Roman"/>
                <a:ea typeface="Times New Roman"/>
                <a:cs typeface="Times New Roman"/>
                <a:sym typeface="Times New Roman"/>
              </a:rPr>
              <a:t>”</a:t>
            </a:r>
            <a:r>
              <a:rPr sz="2800">
                <a:latin typeface="Times New Roman"/>
                <a:ea typeface="Times New Roman"/>
                <a:cs typeface="Times New Roman"/>
                <a:sym typeface="Times New Roman"/>
              </a:rPr>
              <a:t> to physical storage location of input data</a:t>
            </a:r>
            <a:endParaRPr sz="28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Intermediate results are stored on local FS of map and reduce workers</a:t>
            </a:r>
            <a:endParaRPr sz="32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Output is often input to another map reduce task</a:t>
            </a:r>
          </a:p>
        </p:txBody>
      </p:sp>
      <p:sp>
        <p:nvSpPr>
          <p:cNvPr id="141" name="Shape 141"/>
          <p:cNvSpPr/>
          <p:nvPr/>
        </p:nvSpPr>
        <p:spPr>
          <a:xfrm rot="5400000">
            <a:off x="6607585" y="4016785"/>
            <a:ext cx="472440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42" name="Shape 14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17</a:t>
            </a:r>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7" name="Shape 567"/>
          <p:cNvSpPr/>
          <p:nvPr>
            <p:ph type="title" idx="4294967295"/>
          </p:nvPr>
        </p:nvSpPr>
        <p:spPr>
          <a:xfrm>
            <a:off x="152400" y="-76200"/>
            <a:ext cx="7696200" cy="1066800"/>
          </a:xfrm>
          <a:prstGeom prst="rect">
            <a:avLst/>
          </a:prstGeom>
        </p:spPr>
        <p:txBody>
          <a:bodyPr lIns="0" tIns="0" rIns="0" bIns="0">
            <a:normAutofit fontScale="100000" lnSpcReduction="0"/>
          </a:bodyPr>
          <a:lstStyle/>
          <a:p>
            <a:pPr lvl="0">
              <a:defRPr sz="1800">
                <a:solidFill>
                  <a:srgbClr val="000000"/>
                </a:solidFill>
              </a:defRPr>
            </a:pPr>
            <a:r>
              <a:rPr b="1" sz="3600">
                <a:solidFill>
                  <a:srgbClr val="FFFFFF"/>
                </a:solidFill>
              </a:rPr>
              <a:t>Algorithms </a:t>
            </a:r>
            <a:br>
              <a:rPr b="1" sz="3600">
                <a:solidFill>
                  <a:srgbClr val="FFFFFF"/>
                </a:solidFill>
              </a:rPr>
            </a:br>
            <a:r>
              <a:rPr b="1" sz="3200">
                <a:solidFill>
                  <a:srgbClr val="FFFFFF"/>
                </a:solidFill>
              </a:rPr>
              <a:t>(Frequent Subgraph for MapReduce)</a:t>
            </a:r>
          </a:p>
        </p:txBody>
      </p:sp>
      <p:sp>
        <p:nvSpPr>
          <p:cNvPr id="568" name="Shape 568"/>
          <p:cNvSpPr/>
          <p:nvPr>
            <p:ph type="body" idx="4294967295"/>
          </p:nvPr>
        </p:nvSpPr>
        <p:spPr>
          <a:xfrm>
            <a:off x="381000" y="1143000"/>
            <a:ext cx="7848600" cy="5334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Font typeface="Wingdings"/>
              <a:buChar char="➢"/>
              <a:defRPr sz="1800"/>
            </a:pPr>
            <a:r>
              <a:rPr sz="3200">
                <a:latin typeface="Times New Roman"/>
                <a:ea typeface="Times New Roman"/>
                <a:cs typeface="Times New Roman"/>
                <a:sym typeface="Times New Roman"/>
              </a:rPr>
              <a:t>MapReduce for Frequent Subgraph (FSG) is an iterative algorithm that relies on 2 MapReduce jobs. </a:t>
            </a:r>
            <a:endParaRPr sz="3200">
              <a:latin typeface="Times New Roman"/>
              <a:ea typeface="Times New Roman"/>
              <a:cs typeface="Times New Roman"/>
              <a:sym typeface="Times New Roman"/>
            </a:endParaRPr>
          </a:p>
          <a:p>
            <a:pPr lvl="1" marL="742950" indent="-285750">
              <a:buFont typeface="Wingdings"/>
              <a:buChar char="➢"/>
              <a:defRPr sz="1800"/>
            </a:pPr>
            <a:r>
              <a:rPr sz="2800">
                <a:latin typeface="Times New Roman"/>
                <a:ea typeface="Times New Roman"/>
                <a:cs typeface="Times New Roman"/>
                <a:sym typeface="Times New Roman"/>
              </a:rPr>
              <a:t>The first job (denoted as </a:t>
            </a:r>
            <a:r>
              <a:rPr sz="3200">
                <a:latin typeface="Times New Roman"/>
                <a:ea typeface="Times New Roman"/>
                <a:cs typeface="Times New Roman"/>
                <a:sym typeface="Times New Roman"/>
              </a:rPr>
              <a:t>A</a:t>
            </a:r>
            <a:r>
              <a:rPr i="1" sz="2800">
                <a:latin typeface="Times New Roman"/>
                <a:ea typeface="Times New Roman"/>
                <a:cs typeface="Times New Roman"/>
                <a:sym typeface="Times New Roman"/>
              </a:rPr>
              <a:t>k</a:t>
            </a:r>
            <a:r>
              <a:rPr sz="2800">
                <a:latin typeface="Times New Roman"/>
                <a:ea typeface="Times New Roman"/>
                <a:cs typeface="Times New Roman"/>
                <a:sym typeface="Times New Roman"/>
              </a:rPr>
              <a:t>) constructs size-k subgraphs from size (k − 1) subgraphs.</a:t>
            </a:r>
            <a:endParaRPr sz="2800">
              <a:latin typeface="Times New Roman"/>
              <a:ea typeface="Times New Roman"/>
              <a:cs typeface="Times New Roman"/>
              <a:sym typeface="Times New Roman"/>
            </a:endParaRPr>
          </a:p>
          <a:p>
            <a:pPr lvl="1" marL="742950" indent="-285750">
              <a:buFont typeface="Wingdings"/>
              <a:buChar char="➢"/>
              <a:defRPr sz="1800"/>
            </a:pPr>
            <a:r>
              <a:rPr sz="2800">
                <a:latin typeface="Times New Roman"/>
                <a:ea typeface="Times New Roman"/>
                <a:cs typeface="Times New Roman"/>
                <a:sym typeface="Times New Roman"/>
              </a:rPr>
              <a:t> The second job (denoted as </a:t>
            </a:r>
            <a:r>
              <a:rPr sz="3200">
                <a:latin typeface="Times New Roman"/>
                <a:ea typeface="Times New Roman"/>
                <a:cs typeface="Times New Roman"/>
                <a:sym typeface="Times New Roman"/>
              </a:rPr>
              <a:t>B</a:t>
            </a:r>
            <a:r>
              <a:rPr i="1" sz="2800">
                <a:latin typeface="Times New Roman"/>
                <a:ea typeface="Times New Roman"/>
                <a:cs typeface="Times New Roman"/>
                <a:sym typeface="Times New Roman"/>
              </a:rPr>
              <a:t>k</a:t>
            </a:r>
            <a:r>
              <a:rPr sz="2800">
                <a:latin typeface="Times New Roman"/>
                <a:ea typeface="Times New Roman"/>
                <a:cs typeface="Times New Roman"/>
                <a:sym typeface="Times New Roman"/>
              </a:rPr>
              <a:t>) checks if a subgraph meets the user defined support. </a:t>
            </a:r>
            <a:endParaRPr sz="28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The algorithm starts with single edges, and runs until there are no longer any frequent subgraphs constructed. </a:t>
            </a:r>
          </a:p>
        </p:txBody>
      </p:sp>
      <p:sp>
        <p:nvSpPr>
          <p:cNvPr id="569" name="Shape 56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70" name="Shape 57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28</a:t>
            </a:r>
          </a:p>
        </p:txBody>
      </p:sp>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2" name="Shape 572"/>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Algorithm 1 </a:t>
            </a:r>
            <a:br>
              <a:rPr sz="3600">
                <a:solidFill>
                  <a:srgbClr val="FFFFFF"/>
                </a:solidFill>
              </a:rPr>
            </a:br>
            <a:r>
              <a:rPr sz="3600">
                <a:solidFill>
                  <a:srgbClr val="FFFFFF"/>
                </a:solidFill>
              </a:rPr>
              <a:t>			Map </a:t>
            </a:r>
            <a:r>
              <a:rPr sz="4400">
                <a:solidFill>
                  <a:srgbClr val="FFFFFF"/>
                </a:solidFill>
              </a:rPr>
              <a:t>A</a:t>
            </a:r>
            <a:r>
              <a:rPr i="1" sz="3600">
                <a:solidFill>
                  <a:srgbClr val="FFFFFF"/>
                </a:solidFill>
              </a:rPr>
              <a:t>k</a:t>
            </a:r>
          </a:p>
        </p:txBody>
      </p:sp>
      <p:sp>
        <p:nvSpPr>
          <p:cNvPr id="573" name="Shape 57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74" name="Shape 57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29</a:t>
            </a:r>
          </a:p>
        </p:txBody>
      </p:sp>
      <p:sp>
        <p:nvSpPr>
          <p:cNvPr id="575" name="Shape 575"/>
          <p:cNvSpPr/>
          <p:nvPr>
            <p:ph type="body" idx="4294967295"/>
          </p:nvPr>
        </p:nvSpPr>
        <p:spPr>
          <a:xfrm>
            <a:off x="228600" y="1676400"/>
            <a:ext cx="83820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500"/>
              </a:spcBef>
              <a:buSzTx/>
              <a:buNone/>
              <a:defRPr sz="1800"/>
            </a:pPr>
            <a:r>
              <a:rPr sz="2400">
                <a:latin typeface="Times New Roman"/>
                <a:ea typeface="Times New Roman"/>
                <a:cs typeface="Times New Roman"/>
                <a:sym typeface="Times New Roman"/>
              </a:rPr>
              <a:t>Input: </a:t>
            </a:r>
            <a:r>
              <a:rPr i="1" sz="2400">
                <a:latin typeface="Times New Roman"/>
                <a:ea typeface="Times New Roman"/>
                <a:cs typeface="Times New Roman"/>
                <a:sym typeface="Times New Roman"/>
              </a:rPr>
              <a:t>(offset, subgraph)</a:t>
            </a:r>
            <a:r>
              <a:rPr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lvl="0" marL="0" indent="0">
              <a:spcBef>
                <a:spcPts val="500"/>
              </a:spcBef>
              <a:buSzTx/>
              <a:buNone/>
              <a:defRPr sz="1800"/>
            </a:pPr>
            <a:r>
              <a:rPr i="1" sz="2400">
                <a:latin typeface="Times New Roman"/>
                <a:ea typeface="Times New Roman"/>
                <a:cs typeface="Times New Roman"/>
                <a:sym typeface="Times New Roman"/>
              </a:rPr>
              <a:t>parse subgraph for graph id </a:t>
            </a:r>
            <a:endParaRPr i="1" sz="2400">
              <a:latin typeface="Times New Roman"/>
              <a:ea typeface="Times New Roman"/>
              <a:cs typeface="Times New Roman"/>
              <a:sym typeface="Times New Roman"/>
            </a:endParaRPr>
          </a:p>
          <a:p>
            <a:pPr lvl="0" marL="0" indent="0">
              <a:spcBef>
                <a:spcPts val="500"/>
              </a:spcBef>
              <a:buSzTx/>
              <a:buNone/>
              <a:defRPr sz="1800"/>
            </a:pPr>
            <a:r>
              <a:rPr sz="2400">
                <a:latin typeface="Times New Roman"/>
                <a:ea typeface="Times New Roman"/>
                <a:cs typeface="Times New Roman"/>
                <a:sym typeface="Times New Roman"/>
              </a:rPr>
              <a:t>EMIT: </a:t>
            </a:r>
            <a:r>
              <a:rPr i="1" sz="2400">
                <a:latin typeface="Times New Roman"/>
                <a:ea typeface="Times New Roman"/>
                <a:cs typeface="Times New Roman"/>
                <a:sym typeface="Times New Roman"/>
              </a:rPr>
              <a:t>(graph id, subgraph)</a:t>
            </a:r>
            <a:r>
              <a:rPr sz="2400">
                <a:latin typeface="Times New Roman"/>
                <a:ea typeface="Times New Roman"/>
                <a:cs typeface="Times New Roman"/>
                <a:sym typeface="Times New Roman"/>
              </a:rPr>
              <a:t> </a:t>
            </a:r>
          </a:p>
        </p:txBody>
      </p:sp>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7" name="Shape 577"/>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Algorithm 2 </a:t>
            </a:r>
            <a:br>
              <a:rPr sz="3600">
                <a:solidFill>
                  <a:srgbClr val="FFFFFF"/>
                </a:solidFill>
              </a:rPr>
            </a:br>
            <a:r>
              <a:rPr sz="3600">
                <a:solidFill>
                  <a:srgbClr val="FFFFFF"/>
                </a:solidFill>
              </a:rPr>
              <a:t>			Reduce </a:t>
            </a:r>
            <a:r>
              <a:rPr sz="4400">
                <a:solidFill>
                  <a:srgbClr val="FFFFFF"/>
                </a:solidFill>
              </a:rPr>
              <a:t>A</a:t>
            </a:r>
            <a:r>
              <a:rPr i="1" sz="3600">
                <a:solidFill>
                  <a:srgbClr val="FFFFFF"/>
                </a:solidFill>
              </a:rPr>
              <a:t>k</a:t>
            </a:r>
          </a:p>
        </p:txBody>
      </p:sp>
      <p:sp>
        <p:nvSpPr>
          <p:cNvPr id="578" name="Shape 578"/>
          <p:cNvSpPr/>
          <p:nvPr>
            <p:ph type="body" idx="4294967295"/>
          </p:nvPr>
        </p:nvSpPr>
        <p:spPr>
          <a:xfrm>
            <a:off x="381000" y="1219200"/>
            <a:ext cx="7924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nSpc>
                <a:spcPct val="80000"/>
              </a:lnSpc>
              <a:spcBef>
                <a:spcPts val="600"/>
              </a:spcBef>
              <a:buSzTx/>
              <a:buNone/>
              <a:defRPr sz="1800"/>
            </a:pPr>
            <a:r>
              <a:rPr sz="2000">
                <a:latin typeface="Times New Roman"/>
                <a:ea typeface="Times New Roman"/>
                <a:cs typeface="Times New Roman"/>
                <a:sym typeface="Times New Roman"/>
              </a:rPr>
              <a:t>Input</a:t>
            </a:r>
            <a:r>
              <a:rPr sz="2500">
                <a:latin typeface="Times New Roman"/>
                <a:ea typeface="Times New Roman"/>
                <a:cs typeface="Times New Roman"/>
                <a:sym typeface="Times New Roman"/>
              </a:rPr>
              <a:t> </a:t>
            </a:r>
            <a:r>
              <a:rPr i="1" sz="2300">
                <a:latin typeface="Times New Roman"/>
                <a:ea typeface="Times New Roman"/>
                <a:cs typeface="Times New Roman"/>
                <a:sym typeface="Times New Roman"/>
              </a:rPr>
              <a:t>(graph id, subgraphs s1, s2, s3, · · · )</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i="1" sz="2500">
                <a:latin typeface="Times New Roman"/>
                <a:ea typeface="Times New Roman"/>
                <a:cs typeface="Times New Roman"/>
                <a:sym typeface="Times New Roman"/>
              </a:rPr>
              <a:t>Edges ← φ </a:t>
            </a:r>
            <a:endParaRPr i="1" sz="2500">
              <a:latin typeface="Times New Roman"/>
              <a:ea typeface="Times New Roman"/>
              <a:cs typeface="Times New Roman"/>
              <a:sym typeface="Times New Roman"/>
            </a:endParaRPr>
          </a:p>
          <a:p>
            <a:pPr lvl="0" marL="0" indent="0">
              <a:lnSpc>
                <a:spcPct val="80000"/>
              </a:lnSpc>
              <a:spcBef>
                <a:spcPts val="600"/>
              </a:spcBef>
              <a:buSzTx/>
              <a:buNone/>
              <a:defRPr sz="1800"/>
            </a:pPr>
            <a:r>
              <a:rPr i="1" sz="2500">
                <a:latin typeface="Times New Roman"/>
                <a:ea typeface="Times New Roman"/>
                <a:cs typeface="Times New Roman"/>
                <a:sym typeface="Times New Roman"/>
              </a:rPr>
              <a:t>newSubgraphs ← φ</a:t>
            </a:r>
            <a:br>
              <a:rPr i="1" sz="2500">
                <a:latin typeface="Times New Roman"/>
                <a:ea typeface="Times New Roman"/>
                <a:cs typeface="Times New Roman"/>
                <a:sym typeface="Times New Roman"/>
              </a:rPr>
            </a:br>
            <a:r>
              <a:rPr b="1" sz="2500">
                <a:latin typeface="Times New Roman"/>
                <a:ea typeface="Times New Roman"/>
                <a:cs typeface="Times New Roman"/>
                <a:sym typeface="Times New Roman"/>
              </a:rPr>
              <a:t>for all</a:t>
            </a: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s ∈ subgraphs do </a:t>
            </a:r>
            <a:endParaRPr i="1" sz="2500">
              <a:latin typeface="Times New Roman"/>
              <a:ea typeface="Times New Roman"/>
              <a:cs typeface="Times New Roman"/>
              <a:sym typeface="Times New Roman"/>
            </a:endParaRPr>
          </a:p>
          <a:p>
            <a:pPr lvl="0" marL="0" indent="0">
              <a:lnSpc>
                <a:spcPct val="80000"/>
              </a:lnSpc>
              <a:spcBef>
                <a:spcPts val="600"/>
              </a:spcBef>
              <a:buSzTx/>
              <a:buNone/>
              <a:defRPr sz="1800"/>
            </a:pPr>
            <a:r>
              <a:rPr i="1" sz="2500">
                <a:latin typeface="Times New Roman"/>
                <a:ea typeface="Times New Roman"/>
                <a:cs typeface="Times New Roman"/>
                <a:sym typeface="Times New Roman"/>
              </a:rPr>
              <a:t>	Retrieve all edges from s and add to Edges</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b="1" sz="2500">
                <a:latin typeface="Times New Roman"/>
                <a:ea typeface="Times New Roman"/>
                <a:cs typeface="Times New Roman"/>
                <a:sym typeface="Times New Roman"/>
              </a:rPr>
              <a:t>end for</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b="1" sz="2500">
                <a:latin typeface="Times New Roman"/>
                <a:ea typeface="Times New Roman"/>
                <a:cs typeface="Times New Roman"/>
                <a:sym typeface="Times New Roman"/>
              </a:rPr>
              <a:t>for all</a:t>
            </a: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s ∈ subgraphs do</a:t>
            </a:r>
            <a:br>
              <a:rPr i="1" sz="2500">
                <a:latin typeface="Times New Roman"/>
                <a:ea typeface="Times New Roman"/>
                <a:cs typeface="Times New Roman"/>
                <a:sym typeface="Times New Roman"/>
              </a:rPr>
            </a:br>
            <a:r>
              <a:rPr i="1" sz="2500">
                <a:latin typeface="Times New Roman"/>
                <a:ea typeface="Times New Roman"/>
                <a:cs typeface="Times New Roman"/>
                <a:sym typeface="Times New Roman"/>
              </a:rPr>
              <a:t>	Construct k-sized subgraphs from (k − 1)-sized s 	using edges from Edges that are eligible and add the 	new subgraph to newSubgraphs</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b="1" sz="2500">
                <a:latin typeface="Times New Roman"/>
                <a:ea typeface="Times New Roman"/>
                <a:cs typeface="Times New Roman"/>
                <a:sym typeface="Times New Roman"/>
              </a:rPr>
              <a:t>end for</a:t>
            </a:r>
            <a:br>
              <a:rPr b="1" sz="2500">
                <a:latin typeface="Times New Roman"/>
                <a:ea typeface="Times New Roman"/>
                <a:cs typeface="Times New Roman"/>
                <a:sym typeface="Times New Roman"/>
              </a:rPr>
            </a:br>
            <a:r>
              <a:rPr b="1" sz="2500">
                <a:latin typeface="Times New Roman"/>
                <a:ea typeface="Times New Roman"/>
                <a:cs typeface="Times New Roman"/>
                <a:sym typeface="Times New Roman"/>
              </a:rPr>
              <a:t>for all</a:t>
            </a: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s ∈ newSubgraphs do </a:t>
            </a:r>
            <a:endParaRPr i="1" sz="2500">
              <a:latin typeface="Times New Roman"/>
              <a:ea typeface="Times New Roman"/>
              <a:cs typeface="Times New Roman"/>
              <a:sym typeface="Times New Roman"/>
            </a:endParaRPr>
          </a:p>
          <a:p>
            <a:pPr lvl="0" marL="0" indent="0">
              <a:lnSpc>
                <a:spcPct val="80000"/>
              </a:lnSpc>
              <a:spcBef>
                <a:spcPts val="600"/>
              </a:spcBef>
              <a:buSzTx/>
              <a:buNone/>
              <a:defRPr sz="1800"/>
            </a:pPr>
            <a:r>
              <a:rPr i="1" sz="2500">
                <a:latin typeface="Times New Roman"/>
                <a:ea typeface="Times New Roman"/>
                <a:cs typeface="Times New Roman"/>
                <a:sym typeface="Times New Roman"/>
              </a:rPr>
              <a:t>	EMIT: (encoding for subgraph, empty text)</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b="1" sz="2500">
                <a:latin typeface="Times New Roman"/>
                <a:ea typeface="Times New Roman"/>
                <a:cs typeface="Times New Roman"/>
                <a:sym typeface="Times New Roman"/>
              </a:rPr>
              <a:t>end for</a:t>
            </a:r>
            <a:r>
              <a:rPr sz="2500">
                <a:latin typeface="Times New Roman"/>
                <a:ea typeface="Times New Roman"/>
                <a:cs typeface="Times New Roman"/>
                <a:sym typeface="Times New Roman"/>
              </a:rPr>
              <a:t> </a:t>
            </a:r>
          </a:p>
        </p:txBody>
      </p:sp>
      <p:sp>
        <p:nvSpPr>
          <p:cNvPr id="579" name="Shape 57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80" name="Shape 58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30</a:t>
            </a:r>
          </a:p>
        </p:txBody>
      </p:sp>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2" name="Shape 582"/>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Algorithm 3 </a:t>
            </a:r>
            <a:br>
              <a:rPr sz="3600">
                <a:solidFill>
                  <a:srgbClr val="FFFFFF"/>
                </a:solidFill>
              </a:rPr>
            </a:br>
            <a:r>
              <a:rPr sz="3600">
                <a:solidFill>
                  <a:srgbClr val="FFFFFF"/>
                </a:solidFill>
              </a:rPr>
              <a:t>			Map </a:t>
            </a:r>
            <a:r>
              <a:rPr sz="4400">
                <a:solidFill>
                  <a:srgbClr val="FFFFFF"/>
                </a:solidFill>
              </a:rPr>
              <a:t>B</a:t>
            </a:r>
            <a:r>
              <a:rPr i="1" sz="3600">
                <a:solidFill>
                  <a:srgbClr val="FFFFFF"/>
                </a:solidFill>
              </a:rPr>
              <a:t>k</a:t>
            </a:r>
            <a:r>
              <a:rPr sz="3600">
                <a:solidFill>
                  <a:srgbClr val="FFFFFF"/>
                </a:solidFill>
              </a:rPr>
              <a:t> </a:t>
            </a:r>
          </a:p>
        </p:txBody>
      </p:sp>
      <p:sp>
        <p:nvSpPr>
          <p:cNvPr id="583" name="Shape 583"/>
          <p:cNvSpPr/>
          <p:nvPr>
            <p:ph type="body" idx="4294967295"/>
          </p:nvPr>
        </p:nvSpPr>
        <p:spPr>
          <a:xfrm>
            <a:off x="381000" y="1219200"/>
            <a:ext cx="8305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3200">
                <a:latin typeface="Times New Roman"/>
                <a:ea typeface="Times New Roman"/>
                <a:cs typeface="Times New Roman"/>
                <a:sym typeface="Times New Roman"/>
              </a:rPr>
              <a:t>Input: </a:t>
            </a:r>
            <a:r>
              <a:rPr i="1" sz="3200">
                <a:latin typeface="Times New Roman"/>
                <a:ea typeface="Times New Roman"/>
                <a:cs typeface="Times New Roman"/>
                <a:sym typeface="Times New Roman"/>
              </a:rPr>
              <a:t>(offset, encoded subgraph)</a:t>
            </a:r>
            <a:br>
              <a:rPr i="1" sz="3200">
                <a:latin typeface="Times New Roman"/>
                <a:ea typeface="Times New Roman"/>
                <a:cs typeface="Times New Roman"/>
                <a:sym typeface="Times New Roman"/>
              </a:rPr>
            </a:br>
            <a:r>
              <a:rPr i="1" sz="3200">
                <a:latin typeface="Times New Roman"/>
                <a:ea typeface="Times New Roman"/>
                <a:cs typeface="Times New Roman"/>
                <a:sym typeface="Times New Roman"/>
              </a:rPr>
              <a:t>parse encoded subgraph for label-only subgraph </a:t>
            </a:r>
            <a:endParaRPr i="1" sz="3200">
              <a:latin typeface="Times New Roman"/>
              <a:ea typeface="Times New Roman"/>
              <a:cs typeface="Times New Roman"/>
              <a:sym typeface="Times New Roman"/>
            </a:endParaRPr>
          </a:p>
          <a:p>
            <a:pPr lvl="0" marL="0" indent="0">
              <a:buSzTx/>
              <a:buNone/>
              <a:defRPr sz="1800"/>
            </a:pPr>
            <a:r>
              <a:rPr sz="3200">
                <a:latin typeface="Times New Roman"/>
                <a:ea typeface="Times New Roman"/>
                <a:cs typeface="Times New Roman"/>
                <a:sym typeface="Times New Roman"/>
              </a:rPr>
              <a:t>EMIT: </a:t>
            </a:r>
            <a:r>
              <a:rPr i="1" sz="3200">
                <a:latin typeface="Times New Roman"/>
                <a:ea typeface="Times New Roman"/>
                <a:cs typeface="Times New Roman"/>
                <a:sym typeface="Times New Roman"/>
              </a:rPr>
              <a:t>(label-only subgraph, subgraph)</a:t>
            </a:r>
            <a:r>
              <a:rPr sz="3200">
                <a:latin typeface="Times New Roman"/>
                <a:ea typeface="Times New Roman"/>
                <a:cs typeface="Times New Roman"/>
                <a:sym typeface="Times New Roman"/>
              </a:rPr>
              <a:t> </a:t>
            </a:r>
          </a:p>
        </p:txBody>
      </p:sp>
      <p:sp>
        <p:nvSpPr>
          <p:cNvPr id="584" name="Shape 58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85" name="Shape 58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31</a:t>
            </a:r>
          </a:p>
        </p:txBody>
      </p:sp>
    </p:spTree>
  </p:cSld>
  <p:clrMapOvr>
    <a:masterClrMapping/>
  </p:clrMapOvr>
  <p:transitio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7" name="Shape 587"/>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Algorithm 4 </a:t>
            </a:r>
            <a:br>
              <a:rPr sz="3600">
                <a:solidFill>
                  <a:srgbClr val="FFFFFF"/>
                </a:solidFill>
              </a:rPr>
            </a:br>
            <a:r>
              <a:rPr sz="3600">
                <a:solidFill>
                  <a:srgbClr val="FFFFFF"/>
                </a:solidFill>
              </a:rPr>
              <a:t>			Reduce </a:t>
            </a:r>
            <a:r>
              <a:rPr sz="4400">
                <a:solidFill>
                  <a:srgbClr val="FFFFFF"/>
                </a:solidFill>
              </a:rPr>
              <a:t>B</a:t>
            </a:r>
            <a:r>
              <a:rPr i="1" sz="3600">
                <a:solidFill>
                  <a:srgbClr val="FFFFFF"/>
                </a:solidFill>
              </a:rPr>
              <a:t>k</a:t>
            </a:r>
            <a:r>
              <a:rPr sz="3600">
                <a:solidFill>
                  <a:srgbClr val="FFFFFF"/>
                </a:solidFill>
              </a:rPr>
              <a:t> </a:t>
            </a:r>
          </a:p>
        </p:txBody>
      </p:sp>
      <p:sp>
        <p:nvSpPr>
          <p:cNvPr id="588" name="Shape 588"/>
          <p:cNvSpPr/>
          <p:nvPr>
            <p:ph type="body" idx="4294967295"/>
          </p:nvPr>
        </p:nvSpPr>
        <p:spPr>
          <a:xfrm>
            <a:off x="381000" y="1219200"/>
            <a:ext cx="7924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nSpc>
                <a:spcPct val="80000"/>
              </a:lnSpc>
              <a:spcBef>
                <a:spcPts val="600"/>
              </a:spcBef>
              <a:buSzTx/>
              <a:buNone/>
              <a:defRPr sz="1800"/>
            </a:pPr>
            <a:r>
              <a:rPr sz="2500">
                <a:latin typeface="Times New Roman"/>
                <a:ea typeface="Times New Roman"/>
                <a:cs typeface="Times New Roman"/>
                <a:sym typeface="Times New Roman"/>
              </a:rPr>
              <a:t>Input: </a:t>
            </a:r>
            <a:r>
              <a:rPr i="1" sz="2500">
                <a:latin typeface="Times New Roman"/>
                <a:ea typeface="Times New Roman"/>
                <a:cs typeface="Times New Roman"/>
                <a:sym typeface="Times New Roman"/>
              </a:rPr>
              <a:t>(label-only subgraph, subgraphs s1, s2, s3, · · · ) </a:t>
            </a:r>
            <a:endParaRPr i="1" sz="2500">
              <a:latin typeface="Times New Roman"/>
              <a:ea typeface="Times New Roman"/>
              <a:cs typeface="Times New Roman"/>
              <a:sym typeface="Times New Roman"/>
            </a:endParaRPr>
          </a:p>
          <a:p>
            <a:pPr lvl="0" marL="0" indent="0">
              <a:lnSpc>
                <a:spcPct val="80000"/>
              </a:lnSpc>
              <a:spcBef>
                <a:spcPts val="600"/>
              </a:spcBef>
              <a:buSzTx/>
              <a:buNone/>
              <a:defRPr sz="1800"/>
            </a:pPr>
            <a:r>
              <a:rPr i="1" sz="2500">
                <a:latin typeface="Times New Roman"/>
                <a:ea typeface="Times New Roman"/>
                <a:cs typeface="Times New Roman"/>
                <a:sym typeface="Times New Roman"/>
              </a:rPr>
              <a:t>GraphIDs ← φ</a:t>
            </a:r>
            <a:br>
              <a:rPr i="1" sz="2500">
                <a:latin typeface="Times New Roman"/>
                <a:ea typeface="Times New Roman"/>
                <a:cs typeface="Times New Roman"/>
                <a:sym typeface="Times New Roman"/>
              </a:rPr>
            </a:br>
            <a:r>
              <a:rPr i="1" sz="2500">
                <a:latin typeface="Times New Roman"/>
                <a:ea typeface="Times New Roman"/>
                <a:cs typeface="Times New Roman"/>
                <a:sym typeface="Times New Roman"/>
              </a:rPr>
              <a:t>count ← 0</a:t>
            </a:r>
            <a:br>
              <a:rPr i="1" sz="2500">
                <a:latin typeface="Times New Roman"/>
                <a:ea typeface="Times New Roman"/>
                <a:cs typeface="Times New Roman"/>
                <a:sym typeface="Times New Roman"/>
              </a:rPr>
            </a:br>
            <a:r>
              <a:rPr b="1" sz="2500">
                <a:latin typeface="Times New Roman"/>
                <a:ea typeface="Times New Roman"/>
                <a:cs typeface="Times New Roman"/>
                <a:sym typeface="Times New Roman"/>
              </a:rPr>
              <a:t>for all</a:t>
            </a: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s ∈ subgraphs</a:t>
            </a:r>
            <a:r>
              <a:rPr sz="2500">
                <a:latin typeface="Times New Roman"/>
                <a:ea typeface="Times New Roman"/>
                <a:cs typeface="Times New Roman"/>
                <a:sym typeface="Times New Roman"/>
              </a:rPr>
              <a:t> </a:t>
            </a:r>
            <a:r>
              <a:rPr b="1" sz="2500">
                <a:latin typeface="Times New Roman"/>
                <a:ea typeface="Times New Roman"/>
                <a:cs typeface="Times New Roman"/>
                <a:sym typeface="Times New Roman"/>
              </a:rPr>
              <a:t>do</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sz="2500">
                <a:latin typeface="Times New Roman"/>
                <a:ea typeface="Times New Roman"/>
                <a:cs typeface="Times New Roman"/>
                <a:sym typeface="Times New Roman"/>
              </a:rPr>
              <a:t>	</a:t>
            </a:r>
            <a:r>
              <a:rPr b="1" sz="2500">
                <a:latin typeface="Times New Roman"/>
                <a:ea typeface="Times New Roman"/>
                <a:cs typeface="Times New Roman"/>
                <a:sym typeface="Times New Roman"/>
              </a:rPr>
              <a:t>if</a:t>
            </a: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s.graphid ̸∈ GraphIDs</a:t>
            </a:r>
            <a:r>
              <a:rPr sz="2500">
                <a:latin typeface="Times New Roman"/>
                <a:ea typeface="Times New Roman"/>
                <a:cs typeface="Times New Roman"/>
                <a:sym typeface="Times New Roman"/>
              </a:rPr>
              <a:t> </a:t>
            </a:r>
            <a:r>
              <a:rPr b="1" sz="2500">
                <a:latin typeface="Times New Roman"/>
                <a:ea typeface="Times New Roman"/>
                <a:cs typeface="Times New Roman"/>
                <a:sym typeface="Times New Roman"/>
              </a:rPr>
              <a:t>then</a:t>
            </a:r>
            <a:br>
              <a:rPr b="1" sz="2500">
                <a:latin typeface="Times New Roman"/>
                <a:ea typeface="Times New Roman"/>
                <a:cs typeface="Times New Roman"/>
                <a:sym typeface="Times New Roman"/>
              </a:rPr>
            </a:b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count ← count + 1</a:t>
            </a:r>
            <a:br>
              <a:rPr i="1" sz="2500">
                <a:latin typeface="Times New Roman"/>
                <a:ea typeface="Times New Roman"/>
                <a:cs typeface="Times New Roman"/>
                <a:sym typeface="Times New Roman"/>
              </a:rPr>
            </a:b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GraphIDs ← GraphIDs ∪ s.graphid</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sz="2500">
                <a:latin typeface="Times New Roman"/>
                <a:ea typeface="Times New Roman"/>
                <a:cs typeface="Times New Roman"/>
                <a:sym typeface="Times New Roman"/>
              </a:rPr>
              <a:t>	</a:t>
            </a:r>
            <a:r>
              <a:rPr b="1" sz="2500">
                <a:latin typeface="Times New Roman"/>
                <a:ea typeface="Times New Roman"/>
                <a:cs typeface="Times New Roman"/>
                <a:sym typeface="Times New Roman"/>
              </a:rPr>
              <a:t>end if</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b="1" sz="2500">
                <a:latin typeface="Times New Roman"/>
                <a:ea typeface="Times New Roman"/>
                <a:cs typeface="Times New Roman"/>
                <a:sym typeface="Times New Roman"/>
              </a:rPr>
              <a:t>end for </a:t>
            </a:r>
            <a:endParaRPr b="1" sz="2500">
              <a:latin typeface="Times New Roman"/>
              <a:ea typeface="Times New Roman"/>
              <a:cs typeface="Times New Roman"/>
              <a:sym typeface="Times New Roman"/>
            </a:endParaRPr>
          </a:p>
          <a:p>
            <a:pPr lvl="0" marL="0" indent="0">
              <a:lnSpc>
                <a:spcPct val="80000"/>
              </a:lnSpc>
              <a:spcBef>
                <a:spcPts val="600"/>
              </a:spcBef>
              <a:buSzTx/>
              <a:buNone/>
              <a:defRPr sz="1800"/>
            </a:pPr>
            <a:r>
              <a:rPr b="1" sz="2500">
                <a:latin typeface="Times New Roman"/>
                <a:ea typeface="Times New Roman"/>
                <a:cs typeface="Times New Roman"/>
                <a:sym typeface="Times New Roman"/>
              </a:rPr>
              <a:t>if</a:t>
            </a: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count ≥ user support</a:t>
            </a:r>
            <a:r>
              <a:rPr sz="2500">
                <a:latin typeface="Times New Roman"/>
                <a:ea typeface="Times New Roman"/>
                <a:cs typeface="Times New Roman"/>
                <a:sym typeface="Times New Roman"/>
              </a:rPr>
              <a:t> </a:t>
            </a:r>
            <a:r>
              <a:rPr b="1" sz="2500">
                <a:latin typeface="Times New Roman"/>
                <a:ea typeface="Times New Roman"/>
                <a:cs typeface="Times New Roman"/>
                <a:sym typeface="Times New Roman"/>
              </a:rPr>
              <a:t>then</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sz="2500">
                <a:latin typeface="Times New Roman"/>
                <a:ea typeface="Times New Roman"/>
                <a:cs typeface="Times New Roman"/>
                <a:sym typeface="Times New Roman"/>
              </a:rPr>
              <a:t>	</a:t>
            </a:r>
            <a:r>
              <a:rPr b="1" sz="2500">
                <a:latin typeface="Times New Roman"/>
                <a:ea typeface="Times New Roman"/>
                <a:cs typeface="Times New Roman"/>
                <a:sym typeface="Times New Roman"/>
              </a:rPr>
              <a:t>for all</a:t>
            </a: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s ∈ subgraphs</a:t>
            </a:r>
            <a:r>
              <a:rPr sz="2500">
                <a:latin typeface="Times New Roman"/>
                <a:ea typeface="Times New Roman"/>
                <a:cs typeface="Times New Roman"/>
                <a:sym typeface="Times New Roman"/>
              </a:rPr>
              <a:t> </a:t>
            </a:r>
            <a:r>
              <a:rPr b="1" sz="2500">
                <a:latin typeface="Times New Roman"/>
                <a:ea typeface="Times New Roman"/>
                <a:cs typeface="Times New Roman"/>
                <a:sym typeface="Times New Roman"/>
              </a:rPr>
              <a:t>do</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sz="2500">
                <a:latin typeface="Times New Roman"/>
                <a:ea typeface="Times New Roman"/>
                <a:cs typeface="Times New Roman"/>
                <a:sym typeface="Times New Roman"/>
              </a:rPr>
              <a:t>		</a:t>
            </a:r>
            <a:r>
              <a:rPr i="1" sz="2500">
                <a:latin typeface="Times New Roman"/>
                <a:ea typeface="Times New Roman"/>
                <a:cs typeface="Times New Roman"/>
                <a:sym typeface="Times New Roman"/>
              </a:rPr>
              <a:t>EMIT: (subgraph, empty text)</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sz="2500">
                <a:latin typeface="Times New Roman"/>
                <a:ea typeface="Times New Roman"/>
                <a:cs typeface="Times New Roman"/>
                <a:sym typeface="Times New Roman"/>
              </a:rPr>
              <a:t>	</a:t>
            </a:r>
            <a:r>
              <a:rPr b="1" sz="2500">
                <a:latin typeface="Times New Roman"/>
                <a:ea typeface="Times New Roman"/>
                <a:cs typeface="Times New Roman"/>
                <a:sym typeface="Times New Roman"/>
              </a:rPr>
              <a:t>end for</a:t>
            </a:r>
            <a:r>
              <a:rPr sz="2500">
                <a:latin typeface="Times New Roman"/>
                <a:ea typeface="Times New Roman"/>
                <a:cs typeface="Times New Roman"/>
                <a:sym typeface="Times New Roman"/>
              </a:rPr>
              <a:t> </a:t>
            </a:r>
            <a:endParaRPr sz="2500">
              <a:latin typeface="Times New Roman"/>
              <a:ea typeface="Times New Roman"/>
              <a:cs typeface="Times New Roman"/>
              <a:sym typeface="Times New Roman"/>
            </a:endParaRPr>
          </a:p>
          <a:p>
            <a:pPr lvl="0" marL="0" indent="0">
              <a:lnSpc>
                <a:spcPct val="80000"/>
              </a:lnSpc>
              <a:spcBef>
                <a:spcPts val="600"/>
              </a:spcBef>
              <a:buSzTx/>
              <a:buNone/>
              <a:defRPr sz="1800"/>
            </a:pPr>
            <a:r>
              <a:rPr b="1" sz="2500">
                <a:latin typeface="Times New Roman"/>
                <a:ea typeface="Times New Roman"/>
                <a:cs typeface="Times New Roman"/>
                <a:sym typeface="Times New Roman"/>
              </a:rPr>
              <a:t>end if</a:t>
            </a:r>
            <a:r>
              <a:rPr sz="2500">
                <a:latin typeface="Times New Roman"/>
                <a:ea typeface="Times New Roman"/>
                <a:cs typeface="Times New Roman"/>
                <a:sym typeface="Times New Roman"/>
              </a:rPr>
              <a:t> </a:t>
            </a:r>
          </a:p>
        </p:txBody>
      </p:sp>
      <p:sp>
        <p:nvSpPr>
          <p:cNvPr id="589" name="Shape 58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90" name="Shape 59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32</a:t>
            </a:r>
          </a:p>
        </p:txBody>
      </p:sp>
    </p:spTree>
  </p:cSld>
  <p:clrMapOvr>
    <a:masterClrMapping/>
  </p:clrMapOvr>
  <p:transitio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2" name="Shape 592"/>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Section V</a:t>
            </a:r>
            <a:br>
              <a:rPr sz="4800">
                <a:solidFill>
                  <a:srgbClr val="FFFFFF"/>
                </a:solidFill>
              </a:rPr>
            </a:br>
            <a:r>
              <a:rPr sz="4800">
                <a:solidFill>
                  <a:srgbClr val="FFFFFF"/>
                </a:solidFill>
              </a:rPr>
              <a:t>Illustrative Example</a:t>
            </a:r>
          </a:p>
        </p:txBody>
      </p:sp>
      <p:sp>
        <p:nvSpPr>
          <p:cNvPr id="593" name="Shape 59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33</a:t>
            </a:r>
          </a:p>
        </p:txBody>
      </p:sp>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5" name="Shape 59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Toy Example (Support &amp; Format)</a:t>
            </a:r>
          </a:p>
        </p:txBody>
      </p:sp>
      <p:sp>
        <p:nvSpPr>
          <p:cNvPr id="596" name="Shape 596"/>
          <p:cNvSpPr/>
          <p:nvPr>
            <p:ph type="body" idx="4294967295"/>
          </p:nvPr>
        </p:nvSpPr>
        <p:spPr>
          <a:xfrm>
            <a:off x="381000" y="1219200"/>
            <a:ext cx="7848600" cy="48736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522514" indent="-522514">
              <a:lnSpc>
                <a:spcPct val="90000"/>
              </a:lnSpc>
              <a:buFont typeface="Wingdings"/>
              <a:buChar char="➢"/>
              <a:defRPr sz="1800"/>
            </a:pPr>
            <a:r>
              <a:rPr sz="3200"/>
              <a:t>User Support = 2</a:t>
            </a:r>
            <a:endParaRPr sz="3200"/>
          </a:p>
          <a:p>
            <a:pPr lvl="0">
              <a:lnSpc>
                <a:spcPct val="90000"/>
              </a:lnSpc>
              <a:spcBef>
                <a:spcPts val="800"/>
              </a:spcBef>
              <a:buFont typeface="Wingdings"/>
              <a:buChar char="➢"/>
              <a:defRPr sz="1800"/>
            </a:pPr>
            <a:r>
              <a:rPr sz="3200">
                <a:latin typeface="Times New Roman"/>
                <a:ea typeface="Times New Roman"/>
                <a:cs typeface="Times New Roman"/>
                <a:sym typeface="Times New Roman"/>
              </a:rPr>
              <a:t>The output generated by the </a:t>
            </a:r>
            <a:r>
              <a:rPr sz="3500">
                <a:latin typeface="Times New Roman"/>
                <a:ea typeface="Times New Roman"/>
                <a:cs typeface="Times New Roman"/>
                <a:sym typeface="Times New Roman"/>
              </a:rPr>
              <a:t>A</a:t>
            </a:r>
            <a:r>
              <a:rPr i="1" sz="3200">
                <a:latin typeface="Times New Roman"/>
                <a:ea typeface="Times New Roman"/>
                <a:cs typeface="Times New Roman"/>
                <a:sym typeface="Times New Roman"/>
              </a:rPr>
              <a:t>i</a:t>
            </a:r>
            <a:r>
              <a:rPr sz="3200">
                <a:latin typeface="Times New Roman"/>
                <a:ea typeface="Times New Roman"/>
                <a:cs typeface="Times New Roman"/>
                <a:sym typeface="Times New Roman"/>
              </a:rPr>
              <a:t> and </a:t>
            </a:r>
            <a:r>
              <a:rPr sz="3500">
                <a:latin typeface="Times New Roman"/>
                <a:ea typeface="Times New Roman"/>
                <a:cs typeface="Times New Roman"/>
                <a:sym typeface="Times New Roman"/>
              </a:rPr>
              <a:t>B</a:t>
            </a:r>
            <a:r>
              <a:rPr i="1" sz="3200">
                <a:latin typeface="Times New Roman"/>
                <a:ea typeface="Times New Roman"/>
                <a:cs typeface="Times New Roman"/>
                <a:sym typeface="Times New Roman"/>
              </a:rPr>
              <a:t>i</a:t>
            </a:r>
            <a:r>
              <a:rPr sz="3200">
                <a:latin typeface="Times New Roman"/>
                <a:ea typeface="Times New Roman"/>
                <a:cs typeface="Times New Roman"/>
                <a:sym typeface="Times New Roman"/>
              </a:rPr>
              <a:t> steps are coded as three-part strings: </a:t>
            </a:r>
            <a:endParaRPr sz="3200">
              <a:latin typeface="Times New Roman"/>
              <a:ea typeface="Times New Roman"/>
              <a:cs typeface="Times New Roman"/>
              <a:sym typeface="Times New Roman"/>
            </a:endParaRPr>
          </a:p>
          <a:p>
            <a:pPr lvl="0">
              <a:lnSpc>
                <a:spcPct val="90000"/>
              </a:lnSpc>
              <a:spcBef>
                <a:spcPts val="900"/>
              </a:spcBef>
              <a:buSzTx/>
              <a:buNone/>
              <a:defRPr sz="1800"/>
            </a:pPr>
            <a:r>
              <a:rPr i="1" sz="4000">
                <a:latin typeface="Times New Roman"/>
                <a:ea typeface="Times New Roman"/>
                <a:cs typeface="Times New Roman"/>
                <a:sym typeface="Times New Roman"/>
              </a:rPr>
              <a:t>               2_(A:B_C)_(1:3)</a:t>
            </a:r>
            <a:endParaRPr i="1" sz="4000">
              <a:latin typeface="Times New Roman"/>
              <a:ea typeface="Times New Roman"/>
              <a:cs typeface="Times New Roman"/>
              <a:sym typeface="Times New Roman"/>
            </a:endParaRPr>
          </a:p>
          <a:p>
            <a:pPr lvl="1" marL="457200" indent="-457200">
              <a:lnSpc>
                <a:spcPct val="90000"/>
              </a:lnSpc>
              <a:spcBef>
                <a:spcPts val="600"/>
              </a:spcBef>
              <a:buFont typeface="Times New Roman"/>
              <a:buAutoNum type="arabicPeriod" startAt="1"/>
              <a:defRPr sz="1800"/>
            </a:pPr>
            <a:r>
              <a:rPr sz="2800">
                <a:latin typeface="Times New Roman"/>
                <a:ea typeface="Times New Roman"/>
                <a:cs typeface="Times New Roman"/>
                <a:sym typeface="Times New Roman"/>
              </a:rPr>
              <a:t>First part represents the graph id.</a:t>
            </a:r>
            <a:endParaRPr sz="2800">
              <a:latin typeface="Times New Roman"/>
              <a:ea typeface="Times New Roman"/>
              <a:cs typeface="Times New Roman"/>
              <a:sym typeface="Times New Roman"/>
            </a:endParaRPr>
          </a:p>
          <a:p>
            <a:pPr lvl="1" marL="457200" indent="-457200">
              <a:lnSpc>
                <a:spcPct val="90000"/>
              </a:lnSpc>
              <a:spcBef>
                <a:spcPts val="600"/>
              </a:spcBef>
              <a:buFont typeface="Times New Roman"/>
              <a:buAutoNum type="arabicPeriod" startAt="1"/>
              <a:defRPr sz="1800"/>
            </a:pPr>
            <a:r>
              <a:rPr sz="2800">
                <a:latin typeface="Times New Roman"/>
                <a:ea typeface="Times New Roman"/>
                <a:cs typeface="Times New Roman"/>
                <a:sym typeface="Times New Roman"/>
              </a:rPr>
              <a:t>Second part represents a label-only subgraph, e.g.,  (A:B-C) = </a:t>
            </a:r>
            <a:r>
              <a:rPr i="1" sz="2400">
                <a:latin typeface="Times New Roman"/>
                <a:ea typeface="Times New Roman"/>
                <a:cs typeface="Times New Roman"/>
                <a:sym typeface="Times New Roman"/>
              </a:rPr>
              <a:t>node A has an edge B to node C</a:t>
            </a:r>
            <a:r>
              <a:rPr sz="28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lvl="1" marL="457200" indent="-457200">
              <a:lnSpc>
                <a:spcPct val="90000"/>
              </a:lnSpc>
              <a:spcBef>
                <a:spcPts val="600"/>
              </a:spcBef>
              <a:buFont typeface="Times New Roman"/>
              <a:buAutoNum type="arabicPeriod" startAt="1"/>
              <a:defRPr sz="1800"/>
            </a:pPr>
            <a:r>
              <a:rPr sz="2800">
                <a:latin typeface="Times New Roman"/>
                <a:ea typeface="Times New Roman"/>
                <a:cs typeface="Times New Roman"/>
                <a:sym typeface="Times New Roman"/>
              </a:rPr>
              <a:t>Third part represents node id numbers, such as (1:3) standing for </a:t>
            </a:r>
            <a:r>
              <a:rPr sz="2800">
                <a:latin typeface="Times New Roman"/>
                <a:ea typeface="Times New Roman"/>
                <a:cs typeface="Times New Roman"/>
                <a:sym typeface="Times New Roman"/>
              </a:rPr>
              <a:t>“</a:t>
            </a:r>
            <a:r>
              <a:rPr sz="2800">
                <a:latin typeface="Times New Roman"/>
                <a:ea typeface="Times New Roman"/>
                <a:cs typeface="Times New Roman"/>
                <a:sym typeface="Times New Roman"/>
              </a:rPr>
              <a:t>node with id 1 has an edge to node with id 3.</a:t>
            </a:r>
            <a:r>
              <a:rPr sz="2800">
                <a:latin typeface="Times New Roman"/>
                <a:ea typeface="Times New Roman"/>
                <a:cs typeface="Times New Roman"/>
                <a:sym typeface="Times New Roman"/>
              </a:rPr>
              <a:t>”</a:t>
            </a:r>
            <a:r>
              <a:rPr sz="2800">
                <a:latin typeface="Times New Roman"/>
                <a:ea typeface="Times New Roman"/>
                <a:cs typeface="Times New Roman"/>
                <a:sym typeface="Times New Roman"/>
              </a:rPr>
              <a:t> </a:t>
            </a:r>
          </a:p>
        </p:txBody>
      </p:sp>
      <p:sp>
        <p:nvSpPr>
          <p:cNvPr id="597" name="Shape 59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98" name="Shape 59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34</a:t>
            </a:r>
          </a:p>
        </p:txBody>
      </p:sp>
    </p:spTree>
  </p:cSld>
  <p:clrMapOvr>
    <a:masterClrMapping/>
  </p:clrMapOvr>
  <p:transitio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0" name="Shape 600"/>
          <p:cNvSpPr/>
          <p:nvPr>
            <p:ph type="title" idx="4294967295"/>
          </p:nvPr>
        </p:nvSpPr>
        <p:spPr>
          <a:xfrm>
            <a:off x="152399" y="25400"/>
            <a:ext cx="9144002" cy="1066800"/>
          </a:xfrm>
          <a:prstGeom prst="rect">
            <a:avLst/>
          </a:prstGeom>
        </p:spPr>
        <p:txBody>
          <a:bodyPr lIns="0" tIns="0" rIns="0" bIns="0">
            <a:normAutofit fontScale="100000" lnSpcReduction="0"/>
          </a:bodyPr>
          <a:lstStyle>
            <a:lvl1pPr>
              <a:defRPr sz="3200"/>
            </a:lvl1pPr>
          </a:lstStyle>
          <a:p>
            <a:pPr lvl="0">
              <a:defRPr sz="1800">
                <a:solidFill>
                  <a:srgbClr val="000000"/>
                </a:solidFill>
              </a:defRPr>
            </a:pPr>
            <a:r>
              <a:rPr sz="3200">
                <a:solidFill>
                  <a:srgbClr val="FFFFFF"/>
                </a:solidFill>
              </a:rPr>
              <a:t>Transaction Graph used in the Example</a:t>
            </a:r>
          </a:p>
        </p:txBody>
      </p:sp>
      <p:sp>
        <p:nvSpPr>
          <p:cNvPr id="601" name="Shape 60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02" name="Shape 60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35</a:t>
            </a:r>
          </a:p>
        </p:txBody>
      </p:sp>
      <p:pic>
        <p:nvPicPr>
          <p:cNvPr id="603" name="Screen Shot 2014-04-25 at 11.png" descr="Screen Shot 2014-04-25 at 11.22.14 AM.png"/>
          <p:cNvPicPr/>
          <p:nvPr/>
        </p:nvPicPr>
        <p:blipFill>
          <a:blip r:embed="rId2">
            <a:extLst/>
          </a:blip>
          <a:stretch>
            <a:fillRect/>
          </a:stretch>
        </p:blipFill>
        <p:spPr>
          <a:xfrm>
            <a:off x="1336675" y="990600"/>
            <a:ext cx="6054725" cy="5729288"/>
          </a:xfrm>
          <a:prstGeom prst="rect">
            <a:avLst/>
          </a:prstGeom>
          <a:ln w="12700">
            <a:miter lim="400000"/>
          </a:ln>
        </p:spPr>
      </p:pic>
    </p:spTree>
  </p:cSld>
  <p:clrMapOvr>
    <a:masterClrMapping/>
  </p:clrMapOvr>
  <p:transition spd="med" advClick="1"/>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5" name="Shape 60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Step A1..B1</a:t>
            </a:r>
          </a:p>
        </p:txBody>
      </p:sp>
      <p:sp>
        <p:nvSpPr>
          <p:cNvPr id="606" name="Shape 60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07" name="Shape 60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36</a:t>
            </a:r>
          </a:p>
        </p:txBody>
      </p:sp>
      <p:sp>
        <p:nvSpPr>
          <p:cNvPr id="608" name="Shape 608"/>
          <p:cNvSpPr/>
          <p:nvPr/>
        </p:nvSpPr>
        <p:spPr>
          <a:xfrm>
            <a:off x="685800" y="2057400"/>
            <a:ext cx="5943600" cy="3660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b="1" baseline="30000" sz="3200"/>
              <a:t>Output of Step A1 and B1</a:t>
            </a:r>
            <a:endParaRPr b="1" baseline="30000" sz="3200"/>
          </a:p>
          <a:p>
            <a:pPr lvl="1" indent="800100">
              <a:defRPr sz="1800"/>
            </a:pPr>
            <a:r>
              <a:rPr baseline="30000" i="1"/>
              <a:t>2 (A:B-C) (1:3) </a:t>
            </a:r>
            <a:endParaRPr baseline="30000" i="1"/>
          </a:p>
          <a:p>
            <a:pPr lvl="1" indent="800100">
              <a:defRPr sz="1800"/>
            </a:pPr>
            <a:r>
              <a:rPr baseline="30000" i="1"/>
              <a:t>3 (A:B-C) (1:3) </a:t>
            </a:r>
            <a:endParaRPr baseline="30000" i="1"/>
          </a:p>
          <a:p>
            <a:pPr lvl="1" indent="800100">
              <a:defRPr sz="1800"/>
            </a:pPr>
            <a:r>
              <a:rPr baseline="30000" i="1"/>
              <a:t>1 (A:B-C) (1:2) </a:t>
            </a:r>
            <a:endParaRPr baseline="30000" i="1"/>
          </a:p>
          <a:p>
            <a:pPr lvl="1" indent="800100">
              <a:defRPr sz="1800"/>
            </a:pPr>
            <a:r>
              <a:rPr baseline="30000" i="1"/>
              <a:t>3 (C:H-G) (3:4) </a:t>
            </a:r>
            <a:endParaRPr baseline="30000" i="1"/>
          </a:p>
          <a:p>
            <a:pPr lvl="1" indent="800100">
              <a:defRPr sz="1800"/>
            </a:pPr>
            <a:r>
              <a:rPr baseline="30000" i="1"/>
              <a:t>1 (C:H-G) (2:4) </a:t>
            </a:r>
            <a:endParaRPr baseline="30000" i="1"/>
          </a:p>
          <a:p>
            <a:pPr lvl="1" indent="800100">
              <a:defRPr sz="1800"/>
            </a:pPr>
            <a:r>
              <a:rPr baseline="30000" i="1"/>
              <a:t>3 (E:D-C) (2:3) </a:t>
            </a:r>
            <a:endParaRPr baseline="30000" i="1"/>
          </a:p>
          <a:p>
            <a:pPr lvl="1" indent="800100">
              <a:defRPr sz="1800"/>
            </a:pPr>
            <a:r>
              <a:rPr baseline="30000" i="1"/>
              <a:t>2 (E:D-C) (2:3) </a:t>
            </a:r>
            <a:endParaRPr baseline="30000" i="1"/>
          </a:p>
          <a:p>
            <a:pPr lvl="1" indent="800100">
              <a:defRPr sz="1800"/>
            </a:pPr>
            <a:r>
              <a:rPr baseline="30000" i="1"/>
              <a:t>2 (E:D-C) (2:5) </a:t>
            </a:r>
            <a:endParaRPr baseline="30000" i="1"/>
          </a:p>
          <a:p>
            <a:pPr lvl="1" indent="800100">
              <a:defRPr sz="1800"/>
            </a:pPr>
            <a:r>
              <a:rPr baseline="30000" i="1"/>
              <a:t>2 (E:F-G) (2:4) </a:t>
            </a:r>
            <a:endParaRPr baseline="30000" i="1"/>
          </a:p>
          <a:p>
            <a:pPr lvl="1" indent="800100">
              <a:defRPr sz="1800"/>
            </a:pPr>
            <a:r>
              <a:rPr baseline="30000" i="1"/>
              <a:t>3 (E:F-G) (2:4) </a:t>
            </a:r>
            <a:endParaRPr baseline="30000" i="1"/>
          </a:p>
          <a:p>
            <a:pPr lvl="1" indent="800100">
              <a:defRPr sz="1800"/>
            </a:pPr>
            <a:r>
              <a:rPr baseline="30000" i="1"/>
              <a:t>1 (E:F-G) (3:4)</a:t>
            </a:r>
          </a:p>
        </p:txBody>
      </p:sp>
      <p:sp>
        <p:nvSpPr>
          <p:cNvPr id="609" name="Shape 609"/>
          <p:cNvSpPr/>
          <p:nvPr/>
        </p:nvSpPr>
        <p:spPr>
          <a:xfrm>
            <a:off x="533400" y="1219200"/>
            <a:ext cx="69342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No need of A1 since we are using single edges as the initial input.</a:t>
            </a:r>
          </a:p>
        </p:txBody>
      </p:sp>
      <p:sp>
        <p:nvSpPr>
          <p:cNvPr id="610" name="Shape 610"/>
          <p:cNvSpPr/>
          <p:nvPr/>
        </p:nvSpPr>
        <p:spPr>
          <a:xfrm>
            <a:off x="761999" y="5400675"/>
            <a:ext cx="6172202"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 </a:t>
            </a:r>
          </a:p>
        </p:txBody>
      </p:sp>
    </p:spTree>
  </p:cSld>
  <p:clrMapOvr>
    <a:masterClrMapping/>
  </p:clrMapOvr>
  <p:transitio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2" name="Shape 612"/>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Result of Step A</a:t>
            </a:r>
            <a:r>
              <a:rPr i="1" sz="3200">
                <a:solidFill>
                  <a:srgbClr val="FFFFFF"/>
                </a:solidFill>
              </a:rPr>
              <a:t>1</a:t>
            </a:r>
            <a:r>
              <a:rPr sz="3600">
                <a:solidFill>
                  <a:srgbClr val="FFFFFF"/>
                </a:solidFill>
              </a:rPr>
              <a:t>..B</a:t>
            </a:r>
            <a:r>
              <a:rPr i="1" sz="3200">
                <a:solidFill>
                  <a:srgbClr val="FFFFFF"/>
                </a:solidFill>
              </a:rPr>
              <a:t>1</a:t>
            </a:r>
          </a:p>
        </p:txBody>
      </p:sp>
      <p:sp>
        <p:nvSpPr>
          <p:cNvPr id="613" name="Shape 61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14" name="Shape 61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37</a:t>
            </a:r>
          </a:p>
        </p:txBody>
      </p:sp>
      <p:pic>
        <p:nvPicPr>
          <p:cNvPr id="615" name="Screen Shot 2014-04-25 at 11.png" descr="Screen Shot 2014-04-25 at 11.21.41 AM.png"/>
          <p:cNvPicPr/>
          <p:nvPr/>
        </p:nvPicPr>
        <p:blipFill>
          <a:blip r:embed="rId2">
            <a:extLst/>
          </a:blip>
          <a:stretch>
            <a:fillRect/>
          </a:stretch>
        </p:blipFill>
        <p:spPr>
          <a:xfrm>
            <a:off x="3082925" y="990600"/>
            <a:ext cx="4918075" cy="5867400"/>
          </a:xfrm>
          <a:prstGeom prst="rect">
            <a:avLst/>
          </a:prstGeom>
          <a:ln w="12700">
            <a:miter lim="400000"/>
          </a:ln>
        </p:spPr>
      </p:pic>
      <p:sp>
        <p:nvSpPr>
          <p:cNvPr id="616" name="Shape 616"/>
          <p:cNvSpPr/>
          <p:nvPr/>
        </p:nvSpPr>
        <p:spPr>
          <a:xfrm>
            <a:off x="76200" y="2667000"/>
            <a:ext cx="2778125" cy="120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At this step, all single edges that do not meet our support of 2 have been removed.</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idx="4294967295"/>
          </p:nvPr>
        </p:nvSpPr>
        <p:spPr>
          <a:xfrm>
            <a:off x="152399" y="25400"/>
            <a:ext cx="9144002" cy="9652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MapReduce Dataflow</a:t>
            </a:r>
          </a:p>
        </p:txBody>
      </p:sp>
      <p:sp>
        <p:nvSpPr>
          <p:cNvPr id="145" name="Shape 145"/>
          <p:cNvSpPr/>
          <p:nvPr/>
        </p:nvSpPr>
        <p:spPr>
          <a:xfrm rot="5400000">
            <a:off x="6607585" y="4016785"/>
            <a:ext cx="472440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46" name="Shape 14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18</a:t>
            </a:r>
          </a:p>
        </p:txBody>
      </p:sp>
      <p:pic>
        <p:nvPicPr>
          <p:cNvPr id="147" name="SimpleMapReduceDataflow.png" descr="SimpleMapReduceDataflow"/>
          <p:cNvPicPr/>
          <p:nvPr/>
        </p:nvPicPr>
        <p:blipFill>
          <a:blip r:embed="rId2">
            <a:extLst/>
          </a:blip>
          <a:stretch>
            <a:fillRect/>
          </a:stretch>
        </p:blipFill>
        <p:spPr>
          <a:xfrm>
            <a:off x="1524000" y="1371600"/>
            <a:ext cx="6324600" cy="5110163"/>
          </a:xfrm>
          <a:prstGeom prst="rect">
            <a:avLst/>
          </a:prstGeom>
          <a:ln w="12700">
            <a:miter lim="400000"/>
          </a:ln>
        </p:spPr>
      </p:pic>
      <p:sp>
        <p:nvSpPr>
          <p:cNvPr id="148" name="Shape 148"/>
          <p:cNvSpPr/>
          <p:nvPr/>
        </p:nvSpPr>
        <p:spPr>
          <a:xfrm>
            <a:off x="2209800" y="6481762"/>
            <a:ext cx="4385647"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3">
              <a:defRPr sz="1800"/>
            </a:pPr>
            <a:r>
              <a:rPr sz="1700"/>
              <a:t> (Image source: MapReduce FAQ)</a:t>
            </a:r>
          </a:p>
        </p:txBody>
      </p:sp>
    </p:spTree>
  </p:cSld>
  <p:clrMapOvr>
    <a:masterClrMapping/>
  </p:clrMapOvr>
  <p:transitio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8" name="Shape 61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Step A2</a:t>
            </a:r>
          </a:p>
        </p:txBody>
      </p:sp>
      <p:sp>
        <p:nvSpPr>
          <p:cNvPr id="619" name="Shape 61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20" name="Shape 62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38</a:t>
            </a:r>
          </a:p>
        </p:txBody>
      </p:sp>
      <p:sp>
        <p:nvSpPr>
          <p:cNvPr id="621" name="Shape 621"/>
          <p:cNvSpPr/>
          <p:nvPr/>
        </p:nvSpPr>
        <p:spPr>
          <a:xfrm>
            <a:off x="914400" y="2354262"/>
            <a:ext cx="5943600" cy="400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3200"/>
              <a:t>Output from Step </a:t>
            </a:r>
            <a:r>
              <a:rPr sz="3600"/>
              <a:t>A</a:t>
            </a:r>
            <a:r>
              <a:rPr i="1" sz="3200"/>
              <a:t>2</a:t>
            </a:r>
            <a:endParaRPr i="1" sz="3200"/>
          </a:p>
          <a:p>
            <a:pPr lvl="1">
              <a:defRPr sz="1800"/>
            </a:pPr>
            <a:r>
              <a:rPr i="1"/>
              <a:t>1 (Aˆ1:B-Cˆ1)(Cˆ1:H-Gˆ1) (1:2)(2:4) </a:t>
            </a:r>
            <a:endParaRPr i="1"/>
          </a:p>
          <a:p>
            <a:pPr lvl="1">
              <a:defRPr sz="1800"/>
            </a:pPr>
            <a:r>
              <a:rPr i="1"/>
              <a:t>1 (Cˆ1:H-Gˆ1)(Eˆ1:F-Gˆ1) (2:4)(3:4) </a:t>
            </a:r>
            <a:endParaRPr i="1"/>
          </a:p>
          <a:p>
            <a:pPr lvl="1">
              <a:defRPr sz="1800"/>
            </a:pPr>
            <a:r>
              <a:rPr i="1"/>
              <a:t>2 (Aˆ1:B-Cˆ1)(Eˆ1:D-Cˆ1) (1:3)(2:3) </a:t>
            </a:r>
            <a:endParaRPr i="1"/>
          </a:p>
          <a:p>
            <a:pPr lvl="1">
              <a:defRPr sz="1800"/>
            </a:pPr>
            <a:r>
              <a:rPr i="1"/>
              <a:t>2 (Eˆ1:D-Cˆ1,D-Cˆ2) (2:3,5) </a:t>
            </a:r>
            <a:endParaRPr i="1"/>
          </a:p>
          <a:p>
            <a:pPr lvl="1">
              <a:defRPr sz="1800"/>
            </a:pPr>
            <a:r>
              <a:rPr i="1"/>
              <a:t>2 (Eˆ1:D-Cˆ1,F-Gˆ1) (2:3,4)</a:t>
            </a:r>
            <a:br>
              <a:rPr i="1"/>
            </a:br>
            <a:r>
              <a:rPr i="1"/>
              <a:t>2 (Eˆ1:D-Cˆ1,F-Gˆ1) (2:5,4)</a:t>
            </a:r>
            <a:br>
              <a:rPr i="1"/>
            </a:br>
            <a:r>
              <a:rPr i="1"/>
              <a:t>3 (Aˆ1:B-Cˆ1)(Cˆ1:H-Gˆ1) (1:3)(3:4) </a:t>
            </a:r>
            <a:endParaRPr i="1"/>
          </a:p>
          <a:p>
            <a:pPr lvl="1">
              <a:defRPr sz="1800"/>
            </a:pPr>
            <a:r>
              <a:rPr i="1"/>
              <a:t>3 (Aˆ1:B-Cˆ1)(Eˆ1:D-Cˆ1) (1:3)(2:3) </a:t>
            </a:r>
            <a:endParaRPr i="1"/>
          </a:p>
          <a:p>
            <a:pPr lvl="1">
              <a:defRPr sz="1800"/>
            </a:pPr>
            <a:r>
              <a:rPr i="1"/>
              <a:t>3 (Cˆ1:H-Gˆ1)(Eˆ1:D-Cˆ1) (3:4)(2:3) </a:t>
            </a:r>
            <a:endParaRPr i="1"/>
          </a:p>
          <a:p>
            <a:pPr lvl="1">
              <a:defRPr sz="1800"/>
            </a:pPr>
            <a:r>
              <a:rPr i="1"/>
              <a:t>3 (Cˆ1:H-Gˆ1)(Eˆ1:F-Gˆ1) (3:4)(2:4) </a:t>
            </a:r>
            <a:endParaRPr i="1"/>
          </a:p>
          <a:p>
            <a:pPr lvl="1">
              <a:defRPr sz="1800"/>
            </a:pPr>
            <a:r>
              <a:rPr i="1"/>
              <a:t>3 (Eˆ1:D-Cˆ1,F-Gˆ1) (2:3,4) </a:t>
            </a:r>
            <a:endParaRPr i="1"/>
          </a:p>
        </p:txBody>
      </p:sp>
      <p:sp>
        <p:nvSpPr>
          <p:cNvPr id="622" name="Shape 622"/>
          <p:cNvSpPr/>
          <p:nvPr/>
        </p:nvSpPr>
        <p:spPr>
          <a:xfrm>
            <a:off x="609600" y="1258887"/>
            <a:ext cx="769620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t>The worker A2 reads input from the job of B1 and constructs all subgraphs of</a:t>
            </a:r>
          </a:p>
          <a:p>
            <a:pPr lvl="0">
              <a:defRPr sz="1800"/>
            </a:pPr>
            <a:r>
              <a:t>size 2 without regard to support.</a:t>
            </a:r>
          </a:p>
        </p:txBody>
      </p:sp>
    </p:spTree>
  </p:cSld>
  <p:clrMapOvr>
    <a:masterClrMapping/>
  </p:clrMapOvr>
  <p:transition spd="med" advClick="1"/>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4" name="Shape 624"/>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Step B2</a:t>
            </a:r>
          </a:p>
        </p:txBody>
      </p:sp>
      <p:sp>
        <p:nvSpPr>
          <p:cNvPr id="625" name="Shape 62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26" name="Shape 62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39</a:t>
            </a:r>
          </a:p>
        </p:txBody>
      </p:sp>
      <p:sp>
        <p:nvSpPr>
          <p:cNvPr id="627" name="Shape 627"/>
          <p:cNvSpPr/>
          <p:nvPr/>
        </p:nvSpPr>
        <p:spPr>
          <a:xfrm>
            <a:off x="838200" y="1828800"/>
            <a:ext cx="5943600" cy="3723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3200"/>
              <a:t>Output from Step </a:t>
            </a:r>
            <a:r>
              <a:rPr sz="3600"/>
              <a:t>B</a:t>
            </a:r>
            <a:r>
              <a:rPr i="1" sz="3200"/>
              <a:t>2</a:t>
            </a:r>
            <a:endParaRPr sz="3200"/>
          </a:p>
          <a:p>
            <a:pPr lvl="1">
              <a:defRPr sz="1800"/>
            </a:pPr>
            <a:r>
              <a:rPr i="1"/>
              <a:t>1 (A:B-C)(C:H-G) (1:2)(2:4) </a:t>
            </a:r>
            <a:endParaRPr i="1"/>
          </a:p>
          <a:p>
            <a:pPr lvl="1">
              <a:defRPr sz="1800"/>
            </a:pPr>
            <a:r>
              <a:rPr i="1"/>
              <a:t>3 (A:B-C)(C:H-G) (1:3)(3:4) </a:t>
            </a:r>
            <a:endParaRPr i="1"/>
          </a:p>
          <a:p>
            <a:pPr lvl="1">
              <a:defRPr sz="1800"/>
            </a:pPr>
            <a:r>
              <a:rPr i="1"/>
              <a:t>2 (A:B-C)(E:D-C) (1:3)(2:3)</a:t>
            </a:r>
            <a:endParaRPr i="1"/>
          </a:p>
          <a:p>
            <a:pPr lvl="1">
              <a:defRPr sz="1800"/>
            </a:pPr>
            <a:r>
              <a:rPr i="1"/>
              <a:t>3 (A:B-C)(E:D-C) (1:3)(2:3) </a:t>
            </a:r>
            <a:endParaRPr i="1"/>
          </a:p>
          <a:p>
            <a:pPr lvl="1">
              <a:defRPr sz="1800"/>
            </a:pPr>
            <a:r>
              <a:rPr i="1"/>
              <a:t>1 (C:H-G)(E:F-G) (2:4)(3:4) </a:t>
            </a:r>
            <a:endParaRPr i="1"/>
          </a:p>
          <a:p>
            <a:pPr lvl="1">
              <a:defRPr sz="1800"/>
            </a:pPr>
            <a:r>
              <a:rPr i="1"/>
              <a:t>3 (C:H-G)(E:F-G) (3:4)(2:4) </a:t>
            </a:r>
            <a:endParaRPr i="1"/>
          </a:p>
          <a:p>
            <a:pPr lvl="1">
              <a:defRPr sz="1800"/>
            </a:pPr>
            <a:r>
              <a:rPr i="1"/>
              <a:t>2 (E:D-C,F-G) (2:3,4) </a:t>
            </a:r>
            <a:endParaRPr i="1"/>
          </a:p>
          <a:p>
            <a:pPr lvl="1">
              <a:defRPr sz="1800"/>
            </a:pPr>
            <a:r>
              <a:rPr i="1"/>
              <a:t>2 (E:D-C,F-G) (2:5,4) </a:t>
            </a:r>
            <a:endParaRPr i="1"/>
          </a:p>
          <a:p>
            <a:pPr lvl="1">
              <a:defRPr sz="1800"/>
            </a:pPr>
            <a:r>
              <a:rPr i="1"/>
              <a:t>3 (E:D-C,F-G) (2:3,4) </a:t>
            </a:r>
            <a:endParaRPr i="1"/>
          </a:p>
          <a:p>
            <a:pPr lvl="0">
              <a:defRPr sz="1800"/>
            </a:pPr>
            <a:r>
              <a:t> </a:t>
            </a:r>
          </a:p>
        </p:txBody>
      </p:sp>
      <p:sp>
        <p:nvSpPr>
          <p:cNvPr id="628" name="Shape 628"/>
          <p:cNvSpPr/>
          <p:nvPr/>
        </p:nvSpPr>
        <p:spPr>
          <a:xfrm>
            <a:off x="457200" y="954087"/>
            <a:ext cx="76200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The worker for B2 reads input from A1..B1 to the job of A2. </a:t>
            </a:r>
          </a:p>
        </p:txBody>
      </p:sp>
      <p:sp>
        <p:nvSpPr>
          <p:cNvPr id="629" name="Shape 629"/>
          <p:cNvSpPr/>
          <p:nvPr/>
        </p:nvSpPr>
        <p:spPr>
          <a:xfrm>
            <a:off x="609600" y="5678487"/>
            <a:ext cx="73914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The output is a pruned group of subgraphs of size-2 meeting the support.</a:t>
            </a:r>
          </a:p>
        </p:txBody>
      </p:sp>
    </p:spTree>
  </p:cSld>
  <p:clrMapOvr>
    <a:masterClrMapping/>
  </p:clrMapOvr>
  <p:transition spd="med" advClick="1"/>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1" name="Shape 631"/>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Result of Step A2..B2</a:t>
            </a:r>
          </a:p>
        </p:txBody>
      </p:sp>
      <p:sp>
        <p:nvSpPr>
          <p:cNvPr id="632" name="Shape 63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33" name="Shape 63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40</a:t>
            </a:r>
          </a:p>
        </p:txBody>
      </p:sp>
      <p:pic>
        <p:nvPicPr>
          <p:cNvPr id="634" name="Screen Shot 2014-04-25 at 11.png" descr="Screen Shot 2014-04-25 at 11.21.28 AM.png"/>
          <p:cNvPicPr/>
          <p:nvPr/>
        </p:nvPicPr>
        <p:blipFill>
          <a:blip r:embed="rId2">
            <a:extLst/>
          </a:blip>
          <a:stretch>
            <a:fillRect/>
          </a:stretch>
        </p:blipFill>
        <p:spPr>
          <a:xfrm>
            <a:off x="2819400" y="990600"/>
            <a:ext cx="5867400" cy="5791200"/>
          </a:xfrm>
          <a:prstGeom prst="rect">
            <a:avLst/>
          </a:prstGeom>
          <a:ln w="12700">
            <a:miter lim="400000"/>
          </a:ln>
        </p:spPr>
      </p:pic>
      <p:sp>
        <p:nvSpPr>
          <p:cNvPr id="635" name="Shape 635"/>
          <p:cNvSpPr/>
          <p:nvPr/>
        </p:nvSpPr>
        <p:spPr>
          <a:xfrm>
            <a:off x="304800" y="3067050"/>
            <a:ext cx="2778125" cy="120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At end of step A2..B2, all double edges that do not meet our support of 2 have been removed.</a:t>
            </a:r>
          </a:p>
        </p:txBody>
      </p:sp>
    </p:spTree>
  </p:cSld>
  <p:clrMapOvr>
    <a:masterClrMapping/>
  </p:clrMapOvr>
  <p:transition spd="med" advClick="1"/>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Step A3</a:t>
            </a:r>
          </a:p>
        </p:txBody>
      </p:sp>
      <p:sp>
        <p:nvSpPr>
          <p:cNvPr id="638" name="Shape 63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39" name="Shape 63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41</a:t>
            </a:r>
          </a:p>
        </p:txBody>
      </p:sp>
      <p:sp>
        <p:nvSpPr>
          <p:cNvPr id="640" name="Shape 640"/>
          <p:cNvSpPr/>
          <p:nvPr/>
        </p:nvSpPr>
        <p:spPr>
          <a:xfrm>
            <a:off x="304800" y="2108200"/>
            <a:ext cx="8458200" cy="301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3600"/>
              <a:t>Output of </a:t>
            </a:r>
            <a:r>
              <a:rPr sz="4400"/>
              <a:t>A</a:t>
            </a:r>
            <a:r>
              <a:rPr i="1" sz="3600"/>
              <a:t>3</a:t>
            </a:r>
            <a:endParaRPr i="1" sz="3600"/>
          </a:p>
          <a:p>
            <a:pPr lvl="1">
              <a:defRPr sz="1800"/>
            </a:pPr>
            <a:r>
              <a:rPr i="1"/>
              <a:t>1 (Aˆ1:B-Cˆ1)(Cˆ1:H-Gˆ1)(Eˆ1:F-Gˆ1) (1:2)(2:4)(3:4) </a:t>
            </a:r>
            <a:endParaRPr i="1"/>
          </a:p>
          <a:p>
            <a:pPr lvl="1">
              <a:defRPr sz="1800"/>
            </a:pPr>
            <a:r>
              <a:rPr i="1"/>
              <a:t>2 (Aˆ1:B-Cˆ1)(Eˆ1:D-Cˆ1,D-Cˆ2) (1:3)(2:3,5)</a:t>
            </a:r>
            <a:br>
              <a:rPr i="1"/>
            </a:br>
            <a:r>
              <a:rPr i="1"/>
              <a:t>2 (Aˆ1:B-Cˆ1)(Eˆ1:D-Cˆ1,F-Gˆ1) (1:3)(2:3,4)</a:t>
            </a:r>
            <a:br>
              <a:rPr i="1"/>
            </a:br>
            <a:r>
              <a:rPr i="1"/>
              <a:t>2 (Eˆ1:D-Cˆ1,D-Cˆ2,F-Gˆ1) (2:3,5,4) </a:t>
            </a:r>
            <a:endParaRPr i="1"/>
          </a:p>
          <a:p>
            <a:pPr lvl="1">
              <a:defRPr sz="1800"/>
            </a:pPr>
            <a:r>
              <a:rPr i="1"/>
              <a:t>3 (Aˆ1:B-Cˆ1)(Cˆ1:H-Gˆ1)(Eˆ1:D-Cˆ1) (1:3)(3:4)(2:3) </a:t>
            </a:r>
            <a:endParaRPr i="1"/>
          </a:p>
          <a:p>
            <a:pPr lvl="1">
              <a:defRPr sz="1800"/>
            </a:pPr>
            <a:r>
              <a:rPr i="1"/>
              <a:t>3 (Aˆ1:B-Cˆ1)(Cˆ1:H-Gˆ1)(Eˆ1:F-Gˆ1) (1:3)(3:4)(2:4) </a:t>
            </a:r>
            <a:endParaRPr i="1"/>
          </a:p>
          <a:p>
            <a:pPr lvl="1">
              <a:defRPr sz="1800"/>
            </a:pPr>
            <a:r>
              <a:rPr i="1"/>
              <a:t>3 (Aˆ1:B-Cˆ1)(Eˆ1:D-Cˆ1,F-Gˆ1) (1:3)(2:3,4)</a:t>
            </a:r>
            <a:br>
              <a:rPr i="1"/>
            </a:br>
            <a:r>
              <a:rPr i="1"/>
              <a:t>3 (Cˆ1:H-Gˆ1)(Eˆ1:D-Cˆ1,F-Gˆ1) (3:4)(2:3,4) </a:t>
            </a:r>
          </a:p>
        </p:txBody>
      </p:sp>
      <p:sp>
        <p:nvSpPr>
          <p:cNvPr id="641" name="Shape 641"/>
          <p:cNvSpPr/>
          <p:nvPr/>
        </p:nvSpPr>
        <p:spPr>
          <a:xfrm>
            <a:off x="457200" y="1306512"/>
            <a:ext cx="76200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Similar to A2, we read from the results of the preceding B step.</a:t>
            </a:r>
          </a:p>
        </p:txBody>
      </p:sp>
    </p:spTree>
  </p:cSld>
  <p:clrMapOvr>
    <a:masterClrMapping/>
  </p:clrMapOvr>
  <p:transitio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3" name="Shape 64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Step B3</a:t>
            </a:r>
          </a:p>
        </p:txBody>
      </p:sp>
      <p:sp>
        <p:nvSpPr>
          <p:cNvPr id="644" name="Shape 64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45" name="Shape 64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42</a:t>
            </a:r>
          </a:p>
        </p:txBody>
      </p:sp>
      <p:sp>
        <p:nvSpPr>
          <p:cNvPr id="646" name="Shape 646"/>
          <p:cNvSpPr/>
          <p:nvPr/>
        </p:nvSpPr>
        <p:spPr>
          <a:xfrm>
            <a:off x="1143000" y="1828800"/>
            <a:ext cx="6858000" cy="3317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3600"/>
              <a:t>Output of </a:t>
            </a:r>
            <a:r>
              <a:rPr sz="4400"/>
              <a:t>B</a:t>
            </a:r>
            <a:r>
              <a:rPr i="1" sz="3600"/>
              <a:t>3</a:t>
            </a:r>
            <a:endParaRPr i="1" sz="3600"/>
          </a:p>
          <a:p>
            <a:pPr lvl="0">
              <a:defRPr sz="1800"/>
            </a:pPr>
            <a:endParaRPr baseline="30000" sz="3600"/>
          </a:p>
          <a:p>
            <a:pPr lvl="1">
              <a:defRPr sz="1800"/>
            </a:pPr>
            <a:r>
              <a:rPr baseline="30000" i="1" sz="3200"/>
              <a:t>1 (A:B-C)(C:H-G)(E:F-G) (1:2)(2:4)(3:4) </a:t>
            </a:r>
            <a:endParaRPr baseline="30000" i="1" sz="3200"/>
          </a:p>
          <a:p>
            <a:pPr lvl="1">
              <a:defRPr sz="1800"/>
            </a:pPr>
            <a:r>
              <a:rPr baseline="30000" i="1" sz="3200"/>
              <a:t>3 (A:B-C)(C:H-G)(E:F-G) (1:3)(3:4)(2:4) </a:t>
            </a:r>
            <a:endParaRPr baseline="30000" i="1" sz="3200"/>
          </a:p>
          <a:p>
            <a:pPr lvl="1">
              <a:defRPr sz="1800"/>
            </a:pPr>
            <a:r>
              <a:rPr baseline="30000" i="1" sz="3200"/>
              <a:t>2 (A:B-C)(E:D-C,F-G) (1:3)(2:3,4)</a:t>
            </a:r>
            <a:endParaRPr baseline="30000" i="1" sz="3200"/>
          </a:p>
          <a:p>
            <a:pPr lvl="1">
              <a:defRPr sz="1800"/>
            </a:pPr>
            <a:r>
              <a:rPr baseline="30000" i="1" sz="3200"/>
              <a:t>3 (A:B-C)(E:D-C,F-G) (1:3)(2:3,4)</a:t>
            </a:r>
          </a:p>
        </p:txBody>
      </p:sp>
      <p:sp>
        <p:nvSpPr>
          <p:cNvPr id="647" name="Shape 647"/>
          <p:cNvSpPr/>
          <p:nvPr/>
        </p:nvSpPr>
        <p:spPr>
          <a:xfrm>
            <a:off x="1143000" y="1219200"/>
            <a:ext cx="76200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lvl="0"/>
            <a:r>
              <a:t>This is the final result (represented in next slide) of our example:</a:t>
            </a:r>
          </a:p>
        </p:txBody>
      </p:sp>
    </p:spTree>
  </p:cSld>
  <p:clrMapOvr>
    <a:masterClrMapping/>
  </p:clrMapOvr>
  <p:transitio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9" name="Shape 649"/>
          <p:cNvSpPr/>
          <p:nvPr>
            <p:ph type="title" idx="4294967295"/>
          </p:nvPr>
        </p:nvSpPr>
        <p:spPr>
          <a:xfrm>
            <a:off x="152400" y="25400"/>
            <a:ext cx="6629400" cy="1066800"/>
          </a:xfrm>
          <a:prstGeom prst="rect">
            <a:avLst/>
          </a:prstGeom>
        </p:spPr>
        <p:txBody>
          <a:bodyPr lIns="0" tIns="0" rIns="0" bIns="0">
            <a:normAutofit fontScale="100000" lnSpcReduction="0"/>
          </a:bodyPr>
          <a:lstStyle/>
          <a:p>
            <a:pPr lvl="0">
              <a:defRPr sz="1800">
                <a:solidFill>
                  <a:srgbClr val="000000"/>
                </a:solidFill>
              </a:defRPr>
            </a:pPr>
            <a:r>
              <a:rPr sz="2400">
                <a:solidFill>
                  <a:srgbClr val="FFFFFF"/>
                </a:solidFill>
              </a:rPr>
              <a:t>Final Result of</a:t>
            </a:r>
            <a:r>
              <a:rPr sz="3600">
                <a:solidFill>
                  <a:srgbClr val="FFFFFF"/>
                </a:solidFill>
              </a:rPr>
              <a:t> </a:t>
            </a:r>
            <a:r>
              <a:rPr sz="2700">
                <a:solidFill>
                  <a:srgbClr val="FFFFFF"/>
                </a:solidFill>
              </a:rPr>
              <a:t>Frequent SubGraph Mining </a:t>
            </a:r>
            <a:r>
              <a:rPr sz="2400">
                <a:solidFill>
                  <a:srgbClr val="FFFFFF"/>
                </a:solidFill>
              </a:rPr>
              <a:t>(FSG) Program using MapReduce</a:t>
            </a:r>
          </a:p>
        </p:txBody>
      </p:sp>
      <p:sp>
        <p:nvSpPr>
          <p:cNvPr id="650" name="Shape 65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51" name="Shape 65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43</a:t>
            </a:r>
          </a:p>
        </p:txBody>
      </p:sp>
      <p:pic>
        <p:nvPicPr>
          <p:cNvPr id="652" name="image.png" descr="Screen Shot 2014-04-25 at 11.20.56 AM.png"/>
          <p:cNvPicPr/>
          <p:nvPr/>
        </p:nvPicPr>
        <p:blipFill>
          <a:blip r:embed="rId2">
            <a:extLst/>
          </a:blip>
          <a:stretch>
            <a:fillRect/>
          </a:stretch>
        </p:blipFill>
        <p:spPr>
          <a:xfrm>
            <a:off x="2146300" y="950912"/>
            <a:ext cx="6600825" cy="5943601"/>
          </a:xfrm>
          <a:prstGeom prst="rect">
            <a:avLst/>
          </a:prstGeom>
          <a:ln w="12700">
            <a:miter lim="400000"/>
          </a:ln>
        </p:spPr>
      </p:pic>
      <p:sp>
        <p:nvSpPr>
          <p:cNvPr id="653" name="Shape 653"/>
          <p:cNvSpPr/>
          <p:nvPr/>
        </p:nvSpPr>
        <p:spPr>
          <a:xfrm>
            <a:off x="228600" y="2514600"/>
            <a:ext cx="1905000" cy="1297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lvl="0">
              <a:defRPr sz="1800"/>
            </a:pPr>
            <a:r>
              <a:rPr sz="1600"/>
              <a:t>At end of step A3..B3, all triple edges that do not meet our support of 2 have been removed.</a:t>
            </a:r>
          </a:p>
        </p:txBody>
      </p:sp>
    </p:spTree>
  </p:cSld>
  <p:clrMapOvr>
    <a:masterClrMapping/>
  </p:clrMapOvr>
  <p:transition spd="med" advClick="1"/>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5" name="Shape 655"/>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Section VI</a:t>
            </a:r>
            <a:br>
              <a:rPr sz="4800">
                <a:solidFill>
                  <a:srgbClr val="FFFFFF"/>
                </a:solidFill>
              </a:rPr>
            </a:br>
            <a:r>
              <a:rPr sz="4800">
                <a:solidFill>
                  <a:srgbClr val="FFFFFF"/>
                </a:solidFill>
              </a:rPr>
              <a:t>Evaluation</a:t>
            </a:r>
          </a:p>
        </p:txBody>
      </p:sp>
      <p:sp>
        <p:nvSpPr>
          <p:cNvPr id="656" name="Shape 65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44</a:t>
            </a:r>
          </a:p>
        </p:txBody>
      </p:sp>
    </p:spTree>
  </p:cSld>
  <p:clrMapOvr>
    <a:masterClrMapping/>
  </p:clrMapOvr>
  <p:transition spd="med" advClick="1"/>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8" name="Shape 65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Experiments (Hardware)</a:t>
            </a:r>
          </a:p>
        </p:txBody>
      </p:sp>
      <p:sp>
        <p:nvSpPr>
          <p:cNvPr id="659" name="Shape 65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60" name="Shape 66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45</a:t>
            </a:r>
          </a:p>
        </p:txBody>
      </p:sp>
      <p:sp>
        <p:nvSpPr>
          <p:cNvPr id="661" name="Shape 661"/>
          <p:cNvSpPr/>
          <p:nvPr/>
        </p:nvSpPr>
        <p:spPr>
          <a:xfrm>
            <a:off x="685800" y="1495425"/>
            <a:ext cx="7543800" cy="405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812800" indent="-812800">
              <a:buSzPct val="100000"/>
              <a:buFont typeface="Wingdings"/>
              <a:buChar char="➢"/>
              <a:defRPr sz="1800"/>
            </a:pPr>
            <a:r>
              <a:rPr b="1" sz="3200"/>
              <a:t>Hardware</a:t>
            </a:r>
            <a:endParaRPr b="1" sz="3200"/>
          </a:p>
          <a:p>
            <a:pPr lvl="1" marL="1270000" indent="-812800">
              <a:buSzPct val="100000"/>
              <a:buFont typeface="Wingdings"/>
              <a:buChar char="➢"/>
              <a:defRPr sz="1800"/>
            </a:pPr>
            <a:r>
              <a:rPr sz="3200"/>
              <a:t>Number of Machines = 4 machines.</a:t>
            </a:r>
            <a:endParaRPr sz="3200"/>
          </a:p>
          <a:p>
            <a:pPr lvl="1" marL="1270000" indent="-812800">
              <a:buSzPct val="100000"/>
              <a:buFont typeface="Wingdings"/>
              <a:buChar char="➢"/>
              <a:defRPr sz="1800"/>
            </a:pPr>
            <a:r>
              <a:rPr sz="3200"/>
              <a:t>Memory = 16 GB </a:t>
            </a:r>
            <a:endParaRPr sz="3200"/>
          </a:p>
          <a:p>
            <a:pPr lvl="1" marL="1270000" indent="-812800">
              <a:buSzPct val="100000"/>
              <a:buFont typeface="Wingdings"/>
              <a:buChar char="➢"/>
              <a:defRPr sz="1800"/>
            </a:pPr>
            <a:r>
              <a:rPr sz="3200"/>
              <a:t>Processors = 2-4 quad core processors.</a:t>
            </a:r>
            <a:endParaRPr sz="3200"/>
          </a:p>
          <a:p>
            <a:pPr lvl="0" marL="457200" indent="-457200">
              <a:buSzPct val="100000"/>
              <a:buFont typeface="Wingdings"/>
              <a:buChar char="➢"/>
              <a:defRPr sz="1800"/>
            </a:pPr>
            <a:endParaRPr b="1" sz="3200"/>
          </a:p>
          <a:p>
            <a:pPr lvl="0" marL="812800" indent="-812800">
              <a:buSzPct val="100000"/>
              <a:buFont typeface="Wingdings"/>
              <a:buChar char="➢"/>
              <a:defRPr sz="1800"/>
            </a:pPr>
            <a:r>
              <a:rPr b="1" sz="3200"/>
              <a:t>Software</a:t>
            </a:r>
            <a:endParaRPr b="1" sz="3200"/>
          </a:p>
          <a:p>
            <a:pPr lvl="1" marL="1270000" indent="-812800">
              <a:buSzPct val="100000"/>
              <a:buFont typeface="Wingdings"/>
              <a:buChar char="➢"/>
              <a:defRPr sz="1800"/>
            </a:pPr>
            <a:r>
              <a:rPr sz="3200"/>
              <a:t>MapReduce = Apache Hadoop 2.1</a:t>
            </a:r>
            <a:endParaRPr sz="3200"/>
          </a:p>
          <a:p>
            <a:pPr lvl="1" marL="1270000" indent="-812800">
              <a:buSzPct val="100000"/>
              <a:buFont typeface="Wingdings"/>
              <a:buChar char="➢"/>
              <a:defRPr sz="1800"/>
            </a:pPr>
            <a:r>
              <a:rPr sz="3200"/>
              <a:t>OS = Linux </a:t>
            </a:r>
          </a:p>
        </p:txBody>
      </p:sp>
    </p:spTree>
  </p:cSld>
  <p:clrMapOvr>
    <a:masterClrMapping/>
  </p:clrMapOvr>
  <p:transitio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3" name="Shape 66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Synthetic Dataset</a:t>
            </a:r>
          </a:p>
        </p:txBody>
      </p:sp>
      <p:sp>
        <p:nvSpPr>
          <p:cNvPr id="664" name="Shape 66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65" name="Shape 66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46</a:t>
            </a:r>
          </a:p>
        </p:txBody>
      </p:sp>
      <p:sp>
        <p:nvSpPr>
          <p:cNvPr id="666" name="Shape 66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67" name="Shape 66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46</a:t>
            </a:r>
          </a:p>
        </p:txBody>
      </p:sp>
      <p:sp>
        <p:nvSpPr>
          <p:cNvPr id="668" name="Shape 668"/>
          <p:cNvSpPr/>
          <p:nvPr/>
        </p:nvSpPr>
        <p:spPr>
          <a:xfrm>
            <a:off x="685800" y="1495425"/>
            <a:ext cx="6781800" cy="542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711200" indent="-711200">
              <a:buSzPct val="100000"/>
              <a:buFont typeface="Wingdings"/>
              <a:buChar char="➢"/>
              <a:defRPr sz="1800"/>
            </a:pPr>
            <a:r>
              <a:rPr sz="2800"/>
              <a:t>Size of Dataset</a:t>
            </a:r>
            <a:endParaRPr sz="2800"/>
          </a:p>
          <a:p>
            <a:pPr lvl="1" marL="1168400" indent="-711200">
              <a:buSzPct val="100000"/>
              <a:buFont typeface="Wingdings"/>
              <a:buChar char="➢"/>
              <a:defRPr sz="1800"/>
            </a:pPr>
            <a:r>
              <a:rPr sz="2800"/>
              <a:t>100,000 to 1,000,000 transaction graphs.</a:t>
            </a:r>
            <a:endParaRPr sz="2800"/>
          </a:p>
          <a:p>
            <a:pPr lvl="0" marL="711200" indent="-711200">
              <a:buSzPct val="100000"/>
              <a:buFont typeface="Wingdings"/>
              <a:buChar char="➢"/>
              <a:defRPr sz="1800"/>
            </a:pPr>
            <a:r>
              <a:rPr sz="2800"/>
              <a:t> Graph Size: </a:t>
            </a:r>
            <a:endParaRPr sz="2800"/>
          </a:p>
          <a:p>
            <a:pPr lvl="1" marL="1168400" indent="-711200">
              <a:buSzPct val="100000"/>
              <a:buFont typeface="Wingdings"/>
              <a:buChar char="➢"/>
              <a:defRPr sz="1800"/>
            </a:pPr>
            <a:r>
              <a:rPr sz="2800"/>
              <a:t>Edges = 30-50 </a:t>
            </a:r>
            <a:endParaRPr sz="2800"/>
          </a:p>
          <a:p>
            <a:pPr lvl="1" marL="1168400" indent="-711200">
              <a:buSzPct val="100000"/>
              <a:buFont typeface="Wingdings"/>
              <a:buChar char="➢"/>
              <a:defRPr sz="1800"/>
            </a:pPr>
            <a:r>
              <a:rPr sz="2800"/>
              <a:t>Vertices = 30-50</a:t>
            </a:r>
            <a:endParaRPr sz="2800"/>
          </a:p>
          <a:p>
            <a:pPr lvl="0" marL="711200" indent="-711200">
              <a:buSzPct val="100000"/>
              <a:buFont typeface="Wingdings"/>
              <a:buChar char="➢"/>
              <a:defRPr sz="1800"/>
            </a:pPr>
            <a:r>
              <a:rPr sz="2800"/>
              <a:t>Minimum support values </a:t>
            </a:r>
            <a:endParaRPr sz="2800"/>
          </a:p>
          <a:p>
            <a:pPr lvl="1" marL="1168400" indent="-711200">
              <a:buSzPct val="100000"/>
              <a:buFont typeface="Wingdings"/>
              <a:buChar char="➢"/>
              <a:defRPr sz="1800"/>
            </a:pPr>
            <a:r>
              <a:rPr sz="2800"/>
              <a:t>1%, 4%, and 7%. </a:t>
            </a:r>
            <a:endParaRPr sz="2800"/>
          </a:p>
          <a:p>
            <a:pPr lvl="0" marL="711200" indent="-711200">
              <a:buSzPct val="100000"/>
              <a:buFont typeface="Wingdings"/>
              <a:buChar char="➢"/>
              <a:defRPr sz="1800"/>
            </a:pPr>
            <a:r>
              <a:rPr sz="2800"/>
              <a:t>Substructure: </a:t>
            </a:r>
            <a:endParaRPr sz="2800"/>
          </a:p>
          <a:p>
            <a:pPr lvl="1" marL="1168400" indent="-711200">
              <a:buSzPct val="100000"/>
              <a:buFont typeface="Wingdings"/>
              <a:buChar char="➢"/>
              <a:defRPr sz="1800"/>
            </a:pPr>
            <a:r>
              <a:rPr sz="2800"/>
              <a:t>Maximum substructures= 4</a:t>
            </a:r>
            <a:endParaRPr sz="2800"/>
          </a:p>
          <a:p>
            <a:pPr lvl="0" marL="457200" indent="-457200">
              <a:buSzPct val="100000"/>
              <a:buFont typeface="Wingdings"/>
              <a:buChar char="➢"/>
              <a:defRPr sz="1800"/>
            </a:pPr>
            <a:endParaRPr sz="2800"/>
          </a:p>
        </p:txBody>
      </p:sp>
    </p:spTree>
  </p:cSld>
  <p:clrMapOvr>
    <a:masterClrMapping/>
  </p:clrMapOvr>
  <p:transition spd="med" advClick="1"/>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0" name="Shape 670"/>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Synthetic Datasets</a:t>
            </a:r>
          </a:p>
        </p:txBody>
      </p:sp>
      <p:sp>
        <p:nvSpPr>
          <p:cNvPr id="671" name="Shape 67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72" name="Shape 67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47</a:t>
            </a:r>
          </a:p>
        </p:txBody>
      </p:sp>
      <p:graphicFrame>
        <p:nvGraphicFramePr>
          <p:cNvPr id="673" name="Table 673"/>
          <p:cNvGraphicFramePr/>
          <p:nvPr/>
        </p:nvGraphicFramePr>
        <p:xfrm>
          <a:off x="838200" y="1066800"/>
          <a:ext cx="7391400" cy="499070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847850"/>
                <a:gridCol w="1847850"/>
                <a:gridCol w="1847850"/>
                <a:gridCol w="1847850"/>
              </a:tblGrid>
              <a:tr h="457200">
                <a:tc>
                  <a:txBody>
                    <a:bodyPr/>
                    <a:lstStyle/>
                    <a:p>
                      <a:pPr lvl="0" algn="l">
                        <a:defRPr b="0" i="0" sz="1800"/>
                      </a:pPr>
                      <a:r>
                        <a:rPr b="1">
                          <a:solidFill>
                            <a:srgbClr val="FFFFFF"/>
                          </a:solidFill>
                          <a:sym typeface="Calibri"/>
                        </a:rPr>
                        <a:t>Dataset size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C0504D"/>
                    </a:solidFill>
                  </a:tcPr>
                </a:tc>
                <a:tc>
                  <a:txBody>
                    <a:bodyPr/>
                    <a:lstStyle/>
                    <a:p>
                      <a:pPr lvl="0" algn="l">
                        <a:defRPr b="0" i="0" sz="1800"/>
                      </a:pPr>
                      <a:r>
                        <a:rPr b="1">
                          <a:solidFill>
                            <a:srgbClr val="FFFFFF"/>
                          </a:solidFill>
                          <a:sym typeface="Calibri"/>
                        </a:rPr>
                        <a:t>Support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C0504D"/>
                    </a:solidFill>
                  </a:tcPr>
                </a:tc>
                <a:tc>
                  <a:txBody>
                    <a:bodyPr/>
                    <a:lstStyle/>
                    <a:p>
                      <a:pPr lvl="0" algn="l">
                        <a:defRPr b="0" i="0" sz="1800"/>
                      </a:pPr>
                      <a:r>
                        <a:rPr b="1">
                          <a:solidFill>
                            <a:srgbClr val="FFFFFF"/>
                          </a:solidFill>
                          <a:sym typeface="Calibri"/>
                        </a:rPr>
                        <a:t>2 Nodes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C0504D"/>
                    </a:solidFill>
                  </a:tcPr>
                </a:tc>
                <a:tc>
                  <a:txBody>
                    <a:bodyPr/>
                    <a:lstStyle/>
                    <a:p>
                      <a:pPr lvl="0" algn="l">
                        <a:defRPr b="0" i="0" sz="1800"/>
                      </a:pPr>
                      <a:r>
                        <a:rPr b="1">
                          <a:solidFill>
                            <a:srgbClr val="FFFFFF"/>
                          </a:solidFill>
                          <a:sym typeface="Calibri"/>
                        </a:rPr>
                        <a:t>4 Nodes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C0504D"/>
                    </a:solidFill>
                  </a:tcPr>
                </a:tc>
              </a:tr>
              <a:tr h="457200">
                <a:tc>
                  <a:txBody>
                    <a:bodyPr/>
                    <a:lstStyle/>
                    <a:p>
                      <a:pPr lvl="0" algn="l">
                        <a:defRPr b="0" i="0" sz="1800"/>
                      </a:pPr>
                      <a:r>
                        <a:rPr>
                          <a:sym typeface="Calibri"/>
                        </a:rPr>
                        <a:t>100K </a:t>
                      </a:r>
                    </a:p>
                  </a:txBody>
                  <a:tcPr marL="45720" marR="45720" marT="45720" marB="45720" anchor="ctr" anchorCtr="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1% </a:t>
                      </a:r>
                    </a:p>
                  </a:txBody>
                  <a:tcPr marL="45720" marR="45720" marT="45720" marB="45720" anchor="ctr" anchorCtr="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2471 </a:t>
                      </a:r>
                    </a:p>
                  </a:txBody>
                  <a:tcPr marL="45720" marR="45720" marT="45720" marB="45720" anchor="ctr" anchorCtr="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1332 </a:t>
                      </a:r>
                    </a:p>
                  </a:txBody>
                  <a:tcPr marL="45720" marR="45720" marT="45720" marB="45720" anchor="ctr" anchorCtr="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E8D0D0"/>
                    </a:solidFill>
                  </a:tcPr>
                </a:tc>
              </a:tr>
              <a:tr h="457200">
                <a:tc>
                  <a:txBody>
                    <a:bodyPr/>
                    <a:lstStyle/>
                    <a:p>
                      <a:pPr lvl="0" algn="l">
                        <a:defRPr b="0" i="0" sz="1800"/>
                      </a:pPr>
                      <a:r>
                        <a:rPr>
                          <a:sym typeface="Calibri"/>
                        </a:rPr>
                        <a:t>100K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4%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1718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1002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r>
              <a:tr h="457200">
                <a:tc>
                  <a:txBody>
                    <a:bodyPr/>
                    <a:lstStyle/>
                    <a:p>
                      <a:pPr lvl="0" algn="l">
                        <a:defRPr b="0" i="0" sz="1800"/>
                      </a:pPr>
                      <a:r>
                        <a:rPr>
                          <a:sym typeface="Calibri"/>
                        </a:rPr>
                        <a:t>100K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7%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1203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721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r>
              <a:tr h="457200">
                <a:tc>
                  <a:txBody>
                    <a:bodyPr/>
                    <a:lstStyle/>
                    <a:p>
                      <a:pPr lvl="0" algn="l">
                        <a:defRPr b="0" i="0" sz="1800"/>
                      </a:pPr>
                      <a:r>
                        <a:rPr>
                          <a:sym typeface="Calibri"/>
                        </a:rPr>
                        <a:t>400K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1%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2704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1559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r>
              <a:tr h="457200">
                <a:tc>
                  <a:txBody>
                    <a:bodyPr/>
                    <a:lstStyle/>
                    <a:p>
                      <a:pPr lvl="0" algn="l">
                        <a:defRPr b="0" i="0" sz="1800"/>
                      </a:pPr>
                      <a:r>
                        <a:rPr>
                          <a:sym typeface="Calibri"/>
                        </a:rPr>
                        <a:t>400K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4%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2134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1217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r>
              <a:tr h="457200">
                <a:tc>
                  <a:txBody>
                    <a:bodyPr/>
                    <a:lstStyle/>
                    <a:p>
                      <a:pPr lvl="0" algn="l">
                        <a:defRPr b="0" i="0" sz="1800"/>
                      </a:pPr>
                      <a:r>
                        <a:rPr>
                          <a:sym typeface="Calibri"/>
                        </a:rPr>
                        <a:t>400K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7%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1778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1018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r>
              <a:tr h="457200">
                <a:tc>
                  <a:txBody>
                    <a:bodyPr/>
                    <a:lstStyle/>
                    <a:p>
                      <a:pPr lvl="0" algn="l">
                        <a:defRPr b="0" i="0" sz="1800"/>
                      </a:pPr>
                      <a:r>
                        <a:rPr>
                          <a:sym typeface="Calibri"/>
                        </a:rPr>
                        <a:t>1000K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1%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3702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2021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r>
              <a:tr h="457200">
                <a:tc>
                  <a:txBody>
                    <a:bodyPr/>
                    <a:lstStyle/>
                    <a:p>
                      <a:pPr lvl="0" algn="l">
                        <a:defRPr b="0" i="0" sz="1800"/>
                      </a:pPr>
                      <a:r>
                        <a:rPr>
                          <a:sym typeface="Calibri"/>
                        </a:rPr>
                        <a:t>1000K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4%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3282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c>
                  <a:txBody>
                    <a:bodyPr/>
                    <a:lstStyle/>
                    <a:p>
                      <a:pPr lvl="0" algn="l">
                        <a:defRPr b="0" i="0" sz="1800"/>
                      </a:pPr>
                      <a:r>
                        <a:rPr>
                          <a:sym typeface="Calibri"/>
                        </a:rPr>
                        <a:t>1809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F4E9E9"/>
                    </a:solidFill>
                  </a:tcPr>
                </a:tc>
              </a:tr>
              <a:tr h="457200">
                <a:tc>
                  <a:txBody>
                    <a:bodyPr/>
                    <a:lstStyle/>
                    <a:p>
                      <a:pPr lvl="0" algn="l">
                        <a:defRPr b="0" i="0" sz="1800"/>
                      </a:pPr>
                      <a:r>
                        <a:rPr>
                          <a:sym typeface="Calibri"/>
                        </a:rPr>
                        <a:t>1000K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7%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2786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c>
                  <a:txBody>
                    <a:bodyPr/>
                    <a:lstStyle/>
                    <a:p>
                      <a:pPr lvl="0" algn="l">
                        <a:defRPr b="0" i="0" sz="1800"/>
                      </a:pPr>
                      <a:r>
                        <a:rPr>
                          <a:sym typeface="Calibri"/>
                        </a:rPr>
                        <a:t>1559 </a:t>
                      </a:r>
                    </a:p>
                  </a:txBody>
                  <a:tcPr marL="45720" marR="45720" marT="45720" marB="45720" anchor="ctr"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D0D0"/>
                    </a:solidFill>
                  </a:tcPr>
                </a:tc>
              </a:tr>
            </a:tbl>
          </a:graphicData>
        </a:graphic>
      </p:graphicFrame>
      <p:sp>
        <p:nvSpPr>
          <p:cNvPr id="674" name="Shape 674"/>
          <p:cNvSpPr/>
          <p:nvPr/>
        </p:nvSpPr>
        <p:spPr>
          <a:xfrm>
            <a:off x="838200" y="5983287"/>
            <a:ext cx="7391400"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54000" indent="-254000">
              <a:buSzPct val="100000"/>
              <a:buFont typeface="Wingdings"/>
              <a:buChar char="❖"/>
              <a:defRPr sz="1600"/>
            </a:lvl1pPr>
          </a:lstStyle>
          <a:p>
            <a:pPr lvl="0">
              <a:defRPr sz="1800"/>
            </a:pPr>
            <a:r>
              <a:rPr sz="1600"/>
              <a:t>Jumping from 2 nodes to 4 scaled very well for both increases in datasets, as well as number of nodes (See next 3 slides).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idx="4294967295"/>
          </p:nvPr>
        </p:nvSpPr>
        <p:spPr>
          <a:xfrm>
            <a:off x="152399" y="25400"/>
            <a:ext cx="9144002" cy="9652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MapReduce Benefits</a:t>
            </a:r>
          </a:p>
        </p:txBody>
      </p:sp>
      <p:sp>
        <p:nvSpPr>
          <p:cNvPr id="151" name="Shape 151"/>
          <p:cNvSpPr/>
          <p:nvPr>
            <p:ph type="body" idx="4294967295"/>
          </p:nvPr>
        </p:nvSpPr>
        <p:spPr>
          <a:xfrm>
            <a:off x="533400" y="990600"/>
            <a:ext cx="7932957" cy="48935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spcBef>
                <a:spcPts val="800"/>
              </a:spcBef>
              <a:buFont typeface="Wingdings"/>
              <a:buChar char="➢"/>
              <a:defRPr sz="1800"/>
            </a:pPr>
            <a:r>
              <a:rPr sz="3600">
                <a:latin typeface="Times New Roman"/>
                <a:ea typeface="Times New Roman"/>
                <a:cs typeface="Times New Roman"/>
                <a:sym typeface="Times New Roman"/>
              </a:rPr>
              <a:t>Computation is paralleled across cluster.</a:t>
            </a:r>
            <a:endParaRPr sz="3600">
              <a:latin typeface="Times New Roman"/>
              <a:ea typeface="Times New Roman"/>
              <a:cs typeface="Times New Roman"/>
              <a:sym typeface="Times New Roman"/>
            </a:endParaRPr>
          </a:p>
          <a:p>
            <a:pPr lvl="0" marL="385762" indent="-385762">
              <a:spcBef>
                <a:spcPts val="800"/>
              </a:spcBef>
              <a:buFont typeface="Wingdings"/>
              <a:buChar char="➢"/>
              <a:defRPr sz="1800"/>
            </a:pPr>
            <a:r>
              <a:rPr sz="3600">
                <a:latin typeface="Times New Roman"/>
                <a:ea typeface="Times New Roman"/>
                <a:cs typeface="Times New Roman"/>
                <a:sym typeface="Times New Roman"/>
              </a:rPr>
              <a:t>Fault Tolerant.</a:t>
            </a:r>
            <a:endParaRPr sz="3600">
              <a:latin typeface="Times New Roman"/>
              <a:ea typeface="Times New Roman"/>
              <a:cs typeface="Times New Roman"/>
              <a:sym typeface="Times New Roman"/>
            </a:endParaRPr>
          </a:p>
          <a:p>
            <a:pPr lvl="0" marL="385762" indent="-385762">
              <a:spcBef>
                <a:spcPts val="800"/>
              </a:spcBef>
              <a:buFont typeface="Wingdings"/>
              <a:buChar char="➢"/>
              <a:defRPr sz="1800"/>
            </a:pPr>
            <a:r>
              <a:rPr sz="3600">
                <a:latin typeface="Times New Roman"/>
                <a:ea typeface="Times New Roman"/>
                <a:cs typeface="Times New Roman"/>
                <a:sym typeface="Times New Roman"/>
              </a:rPr>
              <a:t>Scheduled Efficiency.</a:t>
            </a:r>
            <a:endParaRPr sz="36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Proven to be useful abstraction </a:t>
            </a:r>
            <a:endParaRPr sz="3200">
              <a:latin typeface="Times New Roman"/>
              <a:ea typeface="Times New Roman"/>
              <a:cs typeface="Times New Roman"/>
              <a:sym typeface="Times New Roman"/>
            </a:endParaRPr>
          </a:p>
          <a:p>
            <a:pPr lvl="0">
              <a:buFont typeface="Wingdings"/>
              <a:buChar char="➢"/>
              <a:defRPr sz="1800"/>
            </a:pPr>
            <a:r>
              <a:rPr sz="3200">
                <a:latin typeface="Times New Roman"/>
                <a:ea typeface="Times New Roman"/>
                <a:cs typeface="Times New Roman"/>
                <a:sym typeface="Times New Roman"/>
              </a:rPr>
              <a:t>Simplifies large-scale computations</a:t>
            </a:r>
          </a:p>
        </p:txBody>
      </p:sp>
      <p:sp>
        <p:nvSpPr>
          <p:cNvPr id="152" name="Shape 152"/>
          <p:cNvSpPr/>
          <p:nvPr/>
        </p:nvSpPr>
        <p:spPr>
          <a:xfrm rot="5400000">
            <a:off x="6607585" y="4016785"/>
            <a:ext cx="472440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53" name="Shape 15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19</a:t>
            </a:r>
          </a:p>
        </p:txBody>
      </p:sp>
    </p:spTree>
  </p:cSld>
  <p:clrMapOvr>
    <a:masterClrMapping/>
  </p:clrMapOvr>
  <p:transitio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6" name="Shape 676"/>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Performance of Synthetic Datasets</a:t>
            </a:r>
          </a:p>
        </p:txBody>
      </p:sp>
      <p:sp>
        <p:nvSpPr>
          <p:cNvPr id="677" name="Shape 67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78" name="Shape 67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48</a:t>
            </a:r>
          </a:p>
        </p:txBody>
      </p:sp>
      <p:pic>
        <p:nvPicPr>
          <p:cNvPr id="679" name="image.png"/>
          <p:cNvPicPr/>
          <p:nvPr/>
        </p:nvPicPr>
        <p:blipFill>
          <a:blip r:embed="rId2">
            <a:extLst/>
          </a:blip>
          <a:stretch>
            <a:fillRect/>
          </a:stretch>
        </p:blipFill>
        <p:spPr>
          <a:xfrm>
            <a:off x="1993900" y="1308100"/>
            <a:ext cx="5264150" cy="4330700"/>
          </a:xfrm>
          <a:prstGeom prst="rect">
            <a:avLst/>
          </a:prstGeom>
          <a:ln w="12700">
            <a:miter lim="400000"/>
          </a:ln>
        </p:spPr>
      </p:pic>
    </p:spTree>
  </p:cSld>
  <p:clrMapOvr>
    <a:masterClrMapping/>
  </p:clrMapOvr>
  <p:transitio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1" name="Shape 681"/>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Performance of Synthetic Datasets</a:t>
            </a:r>
          </a:p>
        </p:txBody>
      </p:sp>
      <p:sp>
        <p:nvSpPr>
          <p:cNvPr id="682" name="Shape 68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83" name="Shape 68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49</a:t>
            </a:r>
          </a:p>
        </p:txBody>
      </p:sp>
      <p:pic>
        <p:nvPicPr>
          <p:cNvPr id="684" name="image.png"/>
          <p:cNvPicPr/>
          <p:nvPr/>
        </p:nvPicPr>
        <p:blipFill>
          <a:blip r:embed="rId2">
            <a:extLst/>
          </a:blip>
          <a:stretch>
            <a:fillRect/>
          </a:stretch>
        </p:blipFill>
        <p:spPr>
          <a:xfrm>
            <a:off x="1993900" y="1371600"/>
            <a:ext cx="5156200" cy="4102100"/>
          </a:xfrm>
          <a:prstGeom prst="rect">
            <a:avLst/>
          </a:prstGeom>
          <a:ln w="12700">
            <a:miter lim="400000"/>
          </a:ln>
        </p:spPr>
      </p:pic>
    </p:spTree>
  </p:cSld>
  <p:clrMapOvr>
    <a:masterClrMapping/>
  </p:clrMapOvr>
  <p:transition spd="med" advClick="1"/>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6" name="Shape 686"/>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Performance of Synthetic Datasets</a:t>
            </a:r>
          </a:p>
        </p:txBody>
      </p:sp>
      <p:sp>
        <p:nvSpPr>
          <p:cNvPr id="687" name="Shape 68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88" name="Shape 68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50</a:t>
            </a:r>
          </a:p>
        </p:txBody>
      </p:sp>
      <p:pic>
        <p:nvPicPr>
          <p:cNvPr id="689" name="image.png"/>
          <p:cNvPicPr/>
          <p:nvPr/>
        </p:nvPicPr>
        <p:blipFill>
          <a:blip r:embed="rId2">
            <a:extLst/>
          </a:blip>
          <a:stretch>
            <a:fillRect/>
          </a:stretch>
        </p:blipFill>
        <p:spPr>
          <a:xfrm>
            <a:off x="2235200" y="1358900"/>
            <a:ext cx="4673600" cy="4127500"/>
          </a:xfrm>
          <a:prstGeom prst="rect">
            <a:avLst/>
          </a:prstGeom>
          <a:ln w="12700">
            <a:miter lim="400000"/>
          </a:ln>
        </p:spPr>
      </p:pic>
    </p:spTree>
  </p:cSld>
  <p:clrMapOvr>
    <a:masterClrMapping/>
  </p:clrMapOvr>
  <p:transition spd="med" advClick="1"/>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Shape 691"/>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Biological Datasets</a:t>
            </a:r>
          </a:p>
        </p:txBody>
      </p:sp>
      <p:sp>
        <p:nvSpPr>
          <p:cNvPr id="692" name="Shape 69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93" name="Shape 69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51</a:t>
            </a:r>
          </a:p>
        </p:txBody>
      </p:sp>
      <p:sp>
        <p:nvSpPr>
          <p:cNvPr id="694" name="Shape 694"/>
          <p:cNvSpPr/>
          <p:nvPr/>
        </p:nvSpPr>
        <p:spPr>
          <a:xfrm>
            <a:off x="609600" y="987425"/>
            <a:ext cx="7620000" cy="5869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711200" indent="-711200">
              <a:buSzPct val="100000"/>
              <a:buFont typeface="Wingdings"/>
              <a:buChar char="➢"/>
              <a:defRPr sz="1800"/>
            </a:pPr>
            <a:r>
              <a:rPr sz="2800"/>
              <a:t>The real datasets were based on the biological activities of small molecules (Sourced from PubChem website). </a:t>
            </a:r>
            <a:endParaRPr sz="2800"/>
          </a:p>
          <a:p>
            <a:pPr lvl="0" marL="457200" indent="-457200">
              <a:buSzPct val="100000"/>
              <a:buFont typeface="Wingdings"/>
              <a:buChar char="➢"/>
              <a:defRPr sz="1800"/>
            </a:pPr>
            <a:endParaRPr sz="2800"/>
          </a:p>
          <a:p>
            <a:pPr lvl="1" marL="1168400" indent="-711200">
              <a:buSzPct val="100000"/>
              <a:buFont typeface="Wingdings"/>
              <a:buChar char="➢"/>
              <a:defRPr sz="1800"/>
            </a:pPr>
            <a:r>
              <a:rPr sz="2800"/>
              <a:t>The dataset is comprised of bioassay records for anti-cancer screen tests with different cancer cell lines.</a:t>
            </a:r>
            <a:endParaRPr sz="2800"/>
          </a:p>
          <a:p>
            <a:pPr lvl="1" marL="1168400" indent="-711200">
              <a:buSzPct val="100000"/>
              <a:buFont typeface="Wingdings"/>
              <a:buChar char="➢"/>
              <a:defRPr sz="1800"/>
            </a:pPr>
            <a:r>
              <a:rPr sz="2800"/>
              <a:t>The outcome of each cancer line is either active or inactive. </a:t>
            </a:r>
            <a:endParaRPr sz="2800"/>
          </a:p>
          <a:p>
            <a:pPr lvl="0" marL="457200" indent="-457200">
              <a:buSzPct val="100000"/>
              <a:buFont typeface="Wingdings"/>
              <a:buChar char="➢"/>
              <a:defRPr sz="1800"/>
            </a:pPr>
            <a:endParaRPr sz="2800"/>
          </a:p>
          <a:p>
            <a:pPr lvl="0" marL="711200" indent="-711200">
              <a:buSzPct val="100000"/>
              <a:buFont typeface="Wingdings"/>
              <a:buChar char="➢"/>
              <a:defRPr sz="1800"/>
            </a:pPr>
            <a:r>
              <a:rPr sz="2800"/>
              <a:t>Results of Tests</a:t>
            </a:r>
            <a:endParaRPr sz="2800"/>
          </a:p>
          <a:p>
            <a:pPr lvl="1" marL="1168400" indent="-711200">
              <a:buSzPct val="100000"/>
              <a:buFont typeface="Wingdings"/>
              <a:buChar char="➢"/>
              <a:defRPr sz="1800"/>
            </a:pPr>
            <a:r>
              <a:rPr sz="2800"/>
              <a:t>Test results on cluster of size 2, and then on a cluster of size 4 are shown in next 6 slides. </a:t>
            </a:r>
          </a:p>
        </p:txBody>
      </p:sp>
    </p:spTree>
  </p:cSld>
  <p:clrMapOvr>
    <a:masterClrMapping/>
  </p:clrMapOvr>
  <p:transitio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6" name="Shape 696"/>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Biological Datasets</a:t>
            </a:r>
          </a:p>
        </p:txBody>
      </p:sp>
      <p:sp>
        <p:nvSpPr>
          <p:cNvPr id="697" name="Shape 69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98" name="Shape 69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52</a:t>
            </a:r>
          </a:p>
        </p:txBody>
      </p:sp>
      <p:graphicFrame>
        <p:nvGraphicFramePr>
          <p:cNvPr id="699" name="Table 699"/>
          <p:cNvGraphicFramePr/>
          <p:nvPr/>
        </p:nvGraphicFramePr>
        <p:xfrm>
          <a:off x="990600" y="1143000"/>
          <a:ext cx="6781800" cy="598884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55725"/>
                <a:gridCol w="1357312"/>
                <a:gridCol w="1355725"/>
                <a:gridCol w="1357312"/>
                <a:gridCol w="1355725"/>
              </a:tblGrid>
              <a:tr h="371475">
                <a:tc>
                  <a:txBody>
                    <a:bodyPr/>
                    <a:lstStyle/>
                    <a:p>
                      <a:pPr lvl="0" algn="l">
                        <a:defRPr b="0" i="0" sz="1800"/>
                      </a:pPr>
                      <a:r>
                        <a:rPr b="1">
                          <a:solidFill>
                            <a:srgbClr val="FFFFFF"/>
                          </a:solidFill>
                          <a:latin typeface="CMR9"/>
                          <a:ea typeface="CMR9"/>
                          <a:cs typeface="CMR9"/>
                          <a:sym typeface="CMR9"/>
                        </a:rPr>
                        <a:t>Dataset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C0504D"/>
                    </a:solidFill>
                  </a:tcPr>
                </a:tc>
                <a:tc>
                  <a:txBody>
                    <a:bodyPr/>
                    <a:lstStyle/>
                    <a:p>
                      <a:pPr lvl="0" algn="l">
                        <a:defRPr b="0" i="0" sz="1800"/>
                      </a:pPr>
                      <a:r>
                        <a:rPr b="1">
                          <a:solidFill>
                            <a:srgbClr val="FFFFFF"/>
                          </a:solidFill>
                          <a:latin typeface="CMR9"/>
                          <a:ea typeface="CMR9"/>
                          <a:cs typeface="CMR9"/>
                          <a:sym typeface="CMR9"/>
                        </a:rPr>
                        <a:t>active: 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C0504D"/>
                    </a:solidFill>
                  </a:tcPr>
                </a:tc>
                <a:tc>
                  <a:txBody>
                    <a:bodyPr/>
                    <a:lstStyle/>
                    <a:p>
                      <a:pPr lvl="0" algn="l">
                        <a:defRPr b="0" i="0" sz="1800"/>
                      </a:pPr>
                      <a:r>
                        <a:rPr b="1">
                          <a:solidFill>
                            <a:srgbClr val="FFFFFF"/>
                          </a:solidFill>
                          <a:latin typeface="CMR9"/>
                          <a:ea typeface="CMR9"/>
                          <a:cs typeface="CMR9"/>
                          <a:sym typeface="CMR9"/>
                        </a:rPr>
                        <a:t>active: 4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C0504D"/>
                    </a:solidFill>
                  </a:tcPr>
                </a:tc>
                <a:tc>
                  <a:txBody>
                    <a:bodyPr/>
                    <a:lstStyle/>
                    <a:p>
                      <a:pPr lvl="0" algn="l">
                        <a:defRPr b="0" i="0" sz="1800"/>
                      </a:pPr>
                      <a:r>
                        <a:rPr b="1">
                          <a:solidFill>
                            <a:srgbClr val="FFFFFF"/>
                          </a:solidFill>
                          <a:latin typeface="CMR9"/>
                          <a:ea typeface="CMR9"/>
                          <a:cs typeface="CMR9"/>
                          <a:sym typeface="CMR9"/>
                        </a:rPr>
                        <a:t>inactive: 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C0504D"/>
                    </a:solidFill>
                  </a:tcPr>
                </a:tc>
                <a:tc>
                  <a:txBody>
                    <a:bodyPr/>
                    <a:lstStyle/>
                    <a:p>
                      <a:pPr lvl="0" algn="l">
                        <a:defRPr b="0" i="0" sz="1800"/>
                      </a:pPr>
                      <a:r>
                        <a:rPr b="1">
                          <a:solidFill>
                            <a:srgbClr val="FFFFFF"/>
                          </a:solidFill>
                          <a:latin typeface="CMR9"/>
                          <a:ea typeface="CMR9"/>
                          <a:cs typeface="CMR9"/>
                          <a:sym typeface="CMR9"/>
                        </a:rPr>
                        <a:t>inactive: 4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C0504D"/>
                    </a:solidFill>
                  </a:tcPr>
                </a:tc>
              </a:tr>
              <a:tr h="369887">
                <a:tc>
                  <a:txBody>
                    <a:bodyPr/>
                    <a:lstStyle/>
                    <a:p>
                      <a:pPr lvl="0" algn="l">
                        <a:defRPr b="0" i="0" sz="1800"/>
                      </a:pPr>
                      <a:r>
                        <a:rPr>
                          <a:latin typeface="CMR9"/>
                          <a:ea typeface="CMR9"/>
                          <a:cs typeface="CMR9"/>
                          <a:sym typeface="CMR9"/>
                        </a:rPr>
                        <a:t>MCF-7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833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587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1092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683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71475">
                <a:tc>
                  <a:txBody>
                    <a:bodyPr/>
                    <a:lstStyle/>
                    <a:p>
                      <a:pPr lvl="0" algn="l">
                        <a:defRPr b="0" i="0" sz="1800"/>
                      </a:pPr>
                      <a:r>
                        <a:rPr>
                          <a:latin typeface="CMR9"/>
                          <a:ea typeface="CMR9"/>
                          <a:cs typeface="CMR9"/>
                          <a:sym typeface="CMR9"/>
                        </a:rPr>
                        <a:t>MOLT-4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922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556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1279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815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69887">
                <a:tc>
                  <a:txBody>
                    <a:bodyPr/>
                    <a:lstStyle/>
                    <a:p>
                      <a:pPr lvl="0" algn="l">
                        <a:defRPr b="0" i="0" sz="1800"/>
                      </a:pPr>
                      <a:r>
                        <a:rPr>
                          <a:latin typeface="CMR9"/>
                          <a:ea typeface="CMR9"/>
                          <a:cs typeface="CMR9"/>
                          <a:sym typeface="CMR9"/>
                        </a:rPr>
                        <a:t>NCI-H23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815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516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1537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889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71475">
                <a:tc>
                  <a:txBody>
                    <a:bodyPr/>
                    <a:lstStyle/>
                    <a:p>
                      <a:pPr lvl="0" algn="l">
                        <a:defRPr b="0" i="0" sz="1800"/>
                      </a:pPr>
                      <a:r>
                        <a:rPr>
                          <a:latin typeface="CMR9"/>
                          <a:ea typeface="CMR9"/>
                          <a:cs typeface="CMR9"/>
                          <a:sym typeface="CMR9"/>
                        </a:rPr>
                        <a:t>OVCAR-8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861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552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1257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844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71475">
                <a:tc>
                  <a:txBody>
                    <a:bodyPr/>
                    <a:lstStyle/>
                    <a:p>
                      <a:pPr lvl="0" algn="l">
                        <a:defRPr b="0" i="0" sz="1800"/>
                      </a:pPr>
                      <a:r>
                        <a:rPr>
                          <a:latin typeface="CMR9"/>
                          <a:ea typeface="CMR9"/>
                          <a:cs typeface="CMR9"/>
                          <a:sym typeface="CMR9"/>
                        </a:rPr>
                        <a:t>P388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743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483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976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683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69887">
                <a:tc>
                  <a:txBody>
                    <a:bodyPr/>
                    <a:lstStyle/>
                    <a:p>
                      <a:pPr lvl="0" algn="l">
                        <a:defRPr b="0" i="0" sz="1800"/>
                      </a:pPr>
                      <a:r>
                        <a:rPr>
                          <a:latin typeface="CMR9"/>
                          <a:ea typeface="CMR9"/>
                          <a:cs typeface="CMR9"/>
                          <a:sym typeface="CMR9"/>
                        </a:rPr>
                        <a:t>PC-3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857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546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1150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752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71475">
                <a:tc>
                  <a:txBody>
                    <a:bodyPr/>
                    <a:lstStyle/>
                    <a:p>
                      <a:pPr lvl="0" algn="l">
                        <a:defRPr b="0" i="0" sz="1800"/>
                      </a:pPr>
                      <a:r>
                        <a:rPr>
                          <a:latin typeface="CMR9"/>
                          <a:ea typeface="CMR9"/>
                          <a:cs typeface="CMR9"/>
                          <a:sym typeface="CMR9"/>
                        </a:rPr>
                        <a:t>SF-295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936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528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1217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817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69887">
                <a:tc>
                  <a:txBody>
                    <a:bodyPr/>
                    <a:lstStyle/>
                    <a:p>
                      <a:pPr lvl="0" algn="l">
                        <a:defRPr b="0" i="0" sz="1800"/>
                      </a:pPr>
                      <a:r>
                        <a:rPr>
                          <a:latin typeface="CMR9"/>
                          <a:ea typeface="CMR9"/>
                          <a:cs typeface="CMR9"/>
                          <a:sym typeface="CMR9"/>
                        </a:rPr>
                        <a:t>SN12C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813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502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1474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883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71475">
                <a:tc>
                  <a:txBody>
                    <a:bodyPr/>
                    <a:lstStyle/>
                    <a:p>
                      <a:pPr lvl="0" algn="l">
                        <a:defRPr b="0" i="0" sz="1800"/>
                      </a:pPr>
                      <a:r>
                        <a:rPr>
                          <a:latin typeface="CMR9"/>
                          <a:ea typeface="CMR9"/>
                          <a:cs typeface="CMR9"/>
                          <a:sym typeface="CMR9"/>
                        </a:rPr>
                        <a:t>SW-620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959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568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1454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898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69887">
                <a:tc>
                  <a:txBody>
                    <a:bodyPr/>
                    <a:lstStyle/>
                    <a:p>
                      <a:pPr lvl="0" algn="l">
                        <a:defRPr b="0" i="0" sz="1800"/>
                      </a:pPr>
                      <a:r>
                        <a:rPr>
                          <a:latin typeface="CMR9"/>
                          <a:ea typeface="CMR9"/>
                          <a:cs typeface="CMR9"/>
                          <a:sym typeface="CMR9"/>
                        </a:rPr>
                        <a:t>UACC257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836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536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1333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a:latin typeface="CMR9"/>
                          <a:ea typeface="CMR9"/>
                          <a:cs typeface="CMR9"/>
                          <a:sym typeface="CMR9"/>
                        </a:rPr>
                        <a:t>883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71475">
                <a:tc>
                  <a:txBody>
                    <a:bodyPr/>
                    <a:lstStyle/>
                    <a:p>
                      <a:pPr lvl="0" algn="l">
                        <a:defRPr b="0" i="0" sz="1800"/>
                      </a:pPr>
                      <a:r>
                        <a:rPr>
                          <a:latin typeface="CMR9"/>
                          <a:ea typeface="CMR9"/>
                          <a:cs typeface="CMR9"/>
                          <a:sym typeface="CMR9"/>
                        </a:rPr>
                        <a:t>Yeast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710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607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1282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a:latin typeface="CMR9"/>
                          <a:ea typeface="CMR9"/>
                          <a:cs typeface="CMR9"/>
                          <a:sym typeface="CMR9"/>
                        </a:rPr>
                        <a:t>812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bl>
          </a:graphicData>
        </a:graphic>
      </p:graphicFrame>
      <p:sp>
        <p:nvSpPr>
          <p:cNvPr id="700" name="Shape 700"/>
          <p:cNvSpPr/>
          <p:nvPr/>
        </p:nvSpPr>
        <p:spPr>
          <a:xfrm>
            <a:off x="990600" y="5867400"/>
            <a:ext cx="70104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Wingdings"/>
              <a:buChar char="❖"/>
              <a:defRPr baseline="30000" sz="1800"/>
            </a:lvl1pPr>
          </a:lstStyle>
          <a:p>
            <a:pPr lvl="0">
              <a:defRPr baseline="0"/>
            </a:pPr>
            <a:r>
              <a:rPr baseline="30000"/>
              <a:t>Performance on biological datasets using a support of 50% and clusters of size 2 and 4 (in seconds)</a:t>
            </a:r>
          </a:p>
        </p:txBody>
      </p:sp>
    </p:spTree>
  </p:cSld>
  <p:clrMapOvr>
    <a:masterClrMapping/>
  </p:clrMapOvr>
  <p:transition spd="med" advClick="1"/>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2" name="Shape 702"/>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Biological Datasets</a:t>
            </a:r>
          </a:p>
        </p:txBody>
      </p:sp>
      <p:sp>
        <p:nvSpPr>
          <p:cNvPr id="703" name="Shape 70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04" name="Shape 70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53</a:t>
            </a:r>
          </a:p>
        </p:txBody>
      </p:sp>
      <p:graphicFrame>
        <p:nvGraphicFramePr>
          <p:cNvPr id="705" name="Table 705"/>
          <p:cNvGraphicFramePr/>
          <p:nvPr/>
        </p:nvGraphicFramePr>
        <p:xfrm>
          <a:off x="762000" y="1066800"/>
          <a:ext cx="6858000" cy="598884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286000"/>
                <a:gridCol w="2286000"/>
                <a:gridCol w="2286000"/>
              </a:tblGrid>
              <a:tr h="396875">
                <a:tc>
                  <a:txBody>
                    <a:bodyPr/>
                    <a:lstStyle/>
                    <a:p>
                      <a:pPr lvl="0" algn="l">
                        <a:defRPr b="0" i="0" sz="1800"/>
                      </a:pPr>
                      <a:r>
                        <a:rPr b="1" sz="2000">
                          <a:solidFill>
                            <a:srgbClr val="FFFFFF"/>
                          </a:solidFill>
                          <a:sym typeface="Calibri"/>
                        </a:rPr>
                        <a:t>Dataset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C0504D"/>
                    </a:solidFill>
                  </a:tcPr>
                </a:tc>
                <a:tc>
                  <a:txBody>
                    <a:bodyPr/>
                    <a:lstStyle/>
                    <a:p>
                      <a:pPr lvl="0" algn="l">
                        <a:defRPr b="0" i="0" sz="1800"/>
                      </a:pPr>
                      <a:r>
                        <a:rPr b="1" sz="2000">
                          <a:solidFill>
                            <a:srgbClr val="FFFFFF"/>
                          </a:solidFill>
                          <a:sym typeface="Calibri"/>
                        </a:rPr>
                        <a:t>Size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C0504D"/>
                    </a:solidFill>
                  </a:tcPr>
                </a:tc>
                <a:tc>
                  <a:txBody>
                    <a:bodyPr/>
                    <a:lstStyle/>
                    <a:p>
                      <a:pPr lvl="0" algn="l">
                        <a:defRPr b="0" i="0" sz="1800"/>
                      </a:pPr>
                      <a:r>
                        <a:rPr b="1" sz="2000">
                          <a:solidFill>
                            <a:srgbClr val="FFFFFF"/>
                          </a:solidFill>
                          <a:sym typeface="Calibri"/>
                        </a:rPr>
                        <a:t>Tumor description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C0504D"/>
                    </a:solidFill>
                  </a:tcPr>
                </a:tc>
              </a:tr>
              <a:tr h="395287">
                <a:tc>
                  <a:txBody>
                    <a:bodyPr/>
                    <a:lstStyle/>
                    <a:p>
                      <a:pPr lvl="0" algn="l">
                        <a:defRPr b="0" i="0" sz="1800"/>
                      </a:pPr>
                      <a:r>
                        <a:rPr sz="2000">
                          <a:sym typeface="Calibri"/>
                        </a:rPr>
                        <a:t>MCF-7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27770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Breast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96875">
                <a:tc>
                  <a:txBody>
                    <a:bodyPr/>
                    <a:lstStyle/>
                    <a:p>
                      <a:pPr lvl="0" algn="l">
                        <a:defRPr b="0" i="0" sz="1800"/>
                      </a:pPr>
                      <a:r>
                        <a:rPr sz="2000">
                          <a:sym typeface="Calibri"/>
                        </a:rPr>
                        <a:t>MOLT-4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39765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Leukemia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95287">
                <a:tc>
                  <a:txBody>
                    <a:bodyPr/>
                    <a:lstStyle/>
                    <a:p>
                      <a:pPr lvl="0" algn="l">
                        <a:defRPr b="0" i="0" sz="1800"/>
                      </a:pPr>
                      <a:r>
                        <a:rPr sz="2000">
                          <a:sym typeface="Calibri"/>
                        </a:rPr>
                        <a:t>NCI-H23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40353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Non-Small Cell Lung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96875">
                <a:tc>
                  <a:txBody>
                    <a:bodyPr/>
                    <a:lstStyle/>
                    <a:p>
                      <a:pPr lvl="0" algn="l">
                        <a:defRPr b="0" i="0" sz="1800"/>
                      </a:pPr>
                      <a:r>
                        <a:rPr sz="2000">
                          <a:sym typeface="Calibri"/>
                        </a:rPr>
                        <a:t>OVCAR-8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40516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Ovarian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96875">
                <a:tc>
                  <a:txBody>
                    <a:bodyPr/>
                    <a:lstStyle/>
                    <a:p>
                      <a:pPr lvl="0" algn="l">
                        <a:defRPr b="0" i="0" sz="1800"/>
                      </a:pPr>
                      <a:r>
                        <a:rPr sz="2000">
                          <a:sym typeface="Calibri"/>
                        </a:rPr>
                        <a:t>P388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41472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Leukemia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95287">
                <a:tc>
                  <a:txBody>
                    <a:bodyPr/>
                    <a:lstStyle/>
                    <a:p>
                      <a:pPr lvl="0" algn="l">
                        <a:defRPr b="0" i="0" sz="1800"/>
                      </a:pPr>
                      <a:r>
                        <a:rPr sz="2000">
                          <a:sym typeface="Calibri"/>
                        </a:rPr>
                        <a:t>PC-3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27509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Prostate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96875">
                <a:tc>
                  <a:txBody>
                    <a:bodyPr/>
                    <a:lstStyle/>
                    <a:p>
                      <a:pPr lvl="0" algn="l">
                        <a:defRPr b="0" i="0" sz="1800"/>
                      </a:pPr>
                      <a:r>
                        <a:rPr sz="2000">
                          <a:sym typeface="Calibri"/>
                        </a:rPr>
                        <a:t>SF-295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40271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Central Nerv Sys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95287">
                <a:tc>
                  <a:txBody>
                    <a:bodyPr/>
                    <a:lstStyle/>
                    <a:p>
                      <a:pPr lvl="0" algn="l">
                        <a:defRPr b="0" i="0" sz="1800"/>
                      </a:pPr>
                      <a:r>
                        <a:rPr sz="2000">
                          <a:sym typeface="Calibri"/>
                        </a:rPr>
                        <a:t>SN12C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40532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Colon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96875">
                <a:tc>
                  <a:txBody>
                    <a:bodyPr/>
                    <a:lstStyle/>
                    <a:p>
                      <a:pPr lvl="0" algn="l">
                        <a:defRPr b="0" i="0" sz="1800"/>
                      </a:pPr>
                      <a:r>
                        <a:rPr sz="2000">
                          <a:sym typeface="Calibri"/>
                        </a:rPr>
                        <a:t>SW-620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40004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Renal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r h="396875">
                <a:tc>
                  <a:txBody>
                    <a:bodyPr/>
                    <a:lstStyle/>
                    <a:p>
                      <a:pPr lvl="0" algn="l">
                        <a:defRPr b="0" i="0" sz="1800"/>
                      </a:pPr>
                      <a:r>
                        <a:rPr sz="2000">
                          <a:sym typeface="Calibri"/>
                        </a:rPr>
                        <a:t>UACC257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39988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FFFFF"/>
                    </a:solidFill>
                  </a:tcPr>
                </a:tc>
                <a:tc>
                  <a:txBody>
                    <a:bodyPr/>
                    <a:lstStyle/>
                    <a:p>
                      <a:pPr lvl="0" algn="l">
                        <a:defRPr b="0" i="0" sz="1800"/>
                      </a:pPr>
                      <a:r>
                        <a:rPr sz="2000">
                          <a:sym typeface="Calibri"/>
                        </a:rPr>
                        <a:t>Melanoma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FFFFF"/>
                    </a:solidFill>
                  </a:tcPr>
                </a:tc>
              </a:tr>
              <a:tr h="395287">
                <a:tc>
                  <a:txBody>
                    <a:bodyPr/>
                    <a:lstStyle/>
                    <a:p>
                      <a:pPr lvl="0" algn="l">
                        <a:defRPr b="0" i="0" sz="1800"/>
                      </a:pPr>
                      <a:r>
                        <a:rPr sz="2000">
                          <a:sym typeface="Calibri"/>
                        </a:rPr>
                        <a:t>Yeast </a:t>
                      </a:r>
                    </a:p>
                  </a:txBody>
                  <a:tcPr marL="45717" marR="45717" marT="45717" marB="45717" anchor="ctr" anchorCtr="0" horzOverflow="overflow">
                    <a:lnL w="12700">
                      <a:solidFill>
                        <a:srgbClr val="C0504D"/>
                      </a:solidFill>
                      <a:round/>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79601 </a:t>
                      </a:r>
                    </a:p>
                  </a:txBody>
                  <a:tcPr marL="45717" marR="45717" marT="45717" marB="45717" anchor="ctr" anchorCtr="0" horzOverflow="overflow">
                    <a:lnL w="12700">
                      <a:miter lim="400000"/>
                    </a:lnL>
                    <a:lnR w="12700">
                      <a:miter lim="400000"/>
                    </a:lnR>
                    <a:lnT w="12700">
                      <a:solidFill>
                        <a:srgbClr val="C0504D"/>
                      </a:solidFill>
                      <a:round/>
                    </a:lnT>
                    <a:lnB w="12700">
                      <a:solidFill>
                        <a:srgbClr val="C0504D"/>
                      </a:solidFill>
                      <a:round/>
                    </a:lnB>
                    <a:solidFill>
                      <a:srgbClr val="F4E9E9"/>
                    </a:solidFill>
                  </a:tcPr>
                </a:tc>
                <a:tc>
                  <a:txBody>
                    <a:bodyPr/>
                    <a:lstStyle/>
                    <a:p>
                      <a:pPr lvl="0" algn="l">
                        <a:defRPr b="0" i="0" sz="1800"/>
                      </a:pPr>
                      <a:r>
                        <a:rPr sz="2000">
                          <a:sym typeface="Calibri"/>
                        </a:rPr>
                        <a:t>Yeast anticancer </a:t>
                      </a:r>
                    </a:p>
                  </a:txBody>
                  <a:tcPr marL="45717" marR="45717" marT="45717" marB="45717" anchor="ctr" anchorCtr="0" horzOverflow="overflow">
                    <a:lnL w="12700">
                      <a:miter lim="400000"/>
                    </a:lnL>
                    <a:lnR w="12700">
                      <a:solidFill>
                        <a:srgbClr val="C0504D"/>
                      </a:solidFill>
                      <a:round/>
                    </a:lnR>
                    <a:lnT w="12700">
                      <a:solidFill>
                        <a:srgbClr val="C0504D"/>
                      </a:solidFill>
                      <a:round/>
                    </a:lnT>
                    <a:lnB w="12700">
                      <a:solidFill>
                        <a:srgbClr val="C0504D"/>
                      </a:solidFill>
                      <a:round/>
                    </a:lnB>
                    <a:solidFill>
                      <a:srgbClr val="F4E9E9"/>
                    </a:solidFill>
                  </a:tcPr>
                </a:tc>
              </a:tr>
            </a:tbl>
          </a:graphicData>
        </a:graphic>
      </p:graphicFrame>
    </p:spTree>
  </p:cSld>
  <p:clrMapOvr>
    <a:masterClrMapping/>
  </p:clrMapOvr>
  <p:transition spd="med" advClick="1"/>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7" name="Shape 707"/>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Results of Biological Datasets</a:t>
            </a:r>
          </a:p>
        </p:txBody>
      </p:sp>
      <p:sp>
        <p:nvSpPr>
          <p:cNvPr id="708" name="Shape 70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09" name="Shape 70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54</a:t>
            </a:r>
          </a:p>
        </p:txBody>
      </p:sp>
      <p:pic>
        <p:nvPicPr>
          <p:cNvPr id="710" name="image.png"/>
          <p:cNvPicPr/>
          <p:nvPr/>
        </p:nvPicPr>
        <p:blipFill>
          <a:blip r:embed="rId2">
            <a:extLst/>
          </a:blip>
          <a:stretch>
            <a:fillRect/>
          </a:stretch>
        </p:blipFill>
        <p:spPr>
          <a:xfrm>
            <a:off x="914400" y="914400"/>
            <a:ext cx="5943600" cy="2849563"/>
          </a:xfrm>
          <a:prstGeom prst="rect">
            <a:avLst/>
          </a:prstGeom>
          <a:ln w="12700">
            <a:miter lim="400000"/>
          </a:ln>
        </p:spPr>
      </p:pic>
      <p:pic>
        <p:nvPicPr>
          <p:cNvPr id="711" name="image.png"/>
          <p:cNvPicPr/>
          <p:nvPr/>
        </p:nvPicPr>
        <p:blipFill>
          <a:blip r:embed="rId3">
            <a:extLst/>
          </a:blip>
          <a:stretch>
            <a:fillRect/>
          </a:stretch>
        </p:blipFill>
        <p:spPr>
          <a:xfrm>
            <a:off x="762000" y="3886200"/>
            <a:ext cx="6324600" cy="2852738"/>
          </a:xfrm>
          <a:prstGeom prst="rect">
            <a:avLst/>
          </a:prstGeom>
          <a:ln w="12700">
            <a:miter lim="400000"/>
          </a:ln>
        </p:spPr>
      </p:pic>
    </p:spTree>
  </p:cSld>
  <p:clrMapOvr>
    <a:masterClrMapping/>
  </p:clrMapOvr>
  <p:transitio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3" name="Shape 71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Results of Biological Datasets</a:t>
            </a:r>
          </a:p>
        </p:txBody>
      </p:sp>
      <p:sp>
        <p:nvSpPr>
          <p:cNvPr id="714" name="Shape 71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15" name="Shape 71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55</a:t>
            </a:r>
          </a:p>
        </p:txBody>
      </p:sp>
      <p:pic>
        <p:nvPicPr>
          <p:cNvPr id="716" name="image.png"/>
          <p:cNvPicPr/>
          <p:nvPr/>
        </p:nvPicPr>
        <p:blipFill>
          <a:blip r:embed="rId2">
            <a:extLst/>
          </a:blip>
          <a:stretch>
            <a:fillRect/>
          </a:stretch>
        </p:blipFill>
        <p:spPr>
          <a:xfrm>
            <a:off x="76200" y="3954462"/>
            <a:ext cx="2971800" cy="2827338"/>
          </a:xfrm>
          <a:prstGeom prst="rect">
            <a:avLst/>
          </a:prstGeom>
          <a:ln w="12700">
            <a:miter lim="400000"/>
          </a:ln>
        </p:spPr>
      </p:pic>
      <p:pic>
        <p:nvPicPr>
          <p:cNvPr id="717" name="image.png"/>
          <p:cNvPicPr/>
          <p:nvPr/>
        </p:nvPicPr>
        <p:blipFill>
          <a:blip r:embed="rId3">
            <a:extLst/>
          </a:blip>
          <a:stretch>
            <a:fillRect/>
          </a:stretch>
        </p:blipFill>
        <p:spPr>
          <a:xfrm>
            <a:off x="3581400" y="4048125"/>
            <a:ext cx="2438400" cy="2733675"/>
          </a:xfrm>
          <a:prstGeom prst="rect">
            <a:avLst/>
          </a:prstGeom>
          <a:ln w="12700">
            <a:miter lim="400000"/>
          </a:ln>
        </p:spPr>
      </p:pic>
      <p:pic>
        <p:nvPicPr>
          <p:cNvPr id="718" name="image.png"/>
          <p:cNvPicPr/>
          <p:nvPr/>
        </p:nvPicPr>
        <p:blipFill>
          <a:blip r:embed="rId4">
            <a:extLst/>
          </a:blip>
          <a:stretch>
            <a:fillRect/>
          </a:stretch>
        </p:blipFill>
        <p:spPr>
          <a:xfrm>
            <a:off x="76200" y="981075"/>
            <a:ext cx="3086100" cy="2981325"/>
          </a:xfrm>
          <a:prstGeom prst="rect">
            <a:avLst/>
          </a:prstGeom>
          <a:ln w="12700">
            <a:miter lim="400000"/>
          </a:ln>
        </p:spPr>
      </p:pic>
      <p:pic>
        <p:nvPicPr>
          <p:cNvPr id="719" name="image.png"/>
          <p:cNvPicPr/>
          <p:nvPr/>
        </p:nvPicPr>
        <p:blipFill>
          <a:blip r:embed="rId5">
            <a:extLst/>
          </a:blip>
          <a:stretch>
            <a:fillRect/>
          </a:stretch>
        </p:blipFill>
        <p:spPr>
          <a:xfrm>
            <a:off x="3276600" y="990600"/>
            <a:ext cx="2814638" cy="2971800"/>
          </a:xfrm>
          <a:prstGeom prst="rect">
            <a:avLst/>
          </a:prstGeom>
          <a:ln w="12700">
            <a:miter lim="400000"/>
          </a:ln>
        </p:spPr>
      </p:pic>
      <p:pic>
        <p:nvPicPr>
          <p:cNvPr id="720" name="image.png"/>
          <p:cNvPicPr/>
          <p:nvPr/>
        </p:nvPicPr>
        <p:blipFill>
          <a:blip r:embed="rId6">
            <a:extLst/>
          </a:blip>
          <a:stretch>
            <a:fillRect/>
          </a:stretch>
        </p:blipFill>
        <p:spPr>
          <a:xfrm>
            <a:off x="6210300" y="1025525"/>
            <a:ext cx="2705100" cy="2936875"/>
          </a:xfrm>
          <a:prstGeom prst="rect">
            <a:avLst/>
          </a:prstGeom>
          <a:ln w="12700">
            <a:miter lim="400000"/>
          </a:ln>
        </p:spPr>
      </p:pic>
    </p:spTree>
  </p:cSld>
  <p:clrMapOvr>
    <a:masterClrMapping/>
  </p:clrMapOvr>
  <p:transitio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2" name="Shape 722"/>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Performance on Biological Datasets</a:t>
            </a:r>
          </a:p>
        </p:txBody>
      </p:sp>
      <p:sp>
        <p:nvSpPr>
          <p:cNvPr id="723" name="Shape 72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24" name="Shape 72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56</a:t>
            </a:r>
          </a:p>
        </p:txBody>
      </p:sp>
      <p:pic>
        <p:nvPicPr>
          <p:cNvPr id="725" name="image.png"/>
          <p:cNvPicPr/>
          <p:nvPr/>
        </p:nvPicPr>
        <p:blipFill>
          <a:blip r:embed="rId2">
            <a:extLst/>
          </a:blip>
          <a:stretch>
            <a:fillRect/>
          </a:stretch>
        </p:blipFill>
        <p:spPr>
          <a:xfrm>
            <a:off x="2133600" y="914400"/>
            <a:ext cx="5410200" cy="5943600"/>
          </a:xfrm>
          <a:prstGeom prst="rect">
            <a:avLst/>
          </a:prstGeom>
          <a:ln w="12700">
            <a:miter lim="400000"/>
          </a:ln>
        </p:spPr>
      </p:pic>
    </p:spTree>
  </p:cSld>
  <p:clrMapOvr>
    <a:masterClrMapping/>
  </p:clrMapOvr>
  <p:transition spd="med" advClick="1"/>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7" name="Shape 727"/>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Performance on Biological Datasets</a:t>
            </a:r>
          </a:p>
        </p:txBody>
      </p:sp>
      <p:sp>
        <p:nvSpPr>
          <p:cNvPr id="728" name="Shape 72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800">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29" name="Shape 72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57</a:t>
            </a:r>
          </a:p>
        </p:txBody>
      </p:sp>
      <p:pic>
        <p:nvPicPr>
          <p:cNvPr id="730" name="image.png"/>
          <p:cNvPicPr/>
          <p:nvPr/>
        </p:nvPicPr>
        <p:blipFill>
          <a:blip r:embed="rId2">
            <a:extLst/>
          </a:blip>
          <a:stretch>
            <a:fillRect/>
          </a:stretch>
        </p:blipFill>
        <p:spPr>
          <a:xfrm>
            <a:off x="1981200" y="914400"/>
            <a:ext cx="5341938" cy="5907088"/>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