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88" r:id="rId5"/>
    <p:sldId id="285" r:id="rId6"/>
    <p:sldId id="286" r:id="rId7"/>
    <p:sldId id="287" r:id="rId8"/>
    <p:sldId id="275" r:id="rId9"/>
    <p:sldId id="294" r:id="rId10"/>
    <p:sldId id="276" r:id="rId11"/>
    <p:sldId id="293" r:id="rId12"/>
    <p:sldId id="278" r:id="rId13"/>
    <p:sldId id="279" r:id="rId14"/>
    <p:sldId id="280" r:id="rId15"/>
    <p:sldId id="283" r:id="rId16"/>
    <p:sldId id="289" r:id="rId17"/>
    <p:sldId id="290" r:id="rId18"/>
    <p:sldId id="295" r:id="rId19"/>
    <p:sldId id="296" r:id="rId20"/>
    <p:sldId id="297" r:id="rId21"/>
    <p:sldId id="291" r:id="rId22"/>
    <p:sldId id="28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9" autoAdjust="0"/>
  </p:normalViewPr>
  <p:slideViewPr>
    <p:cSldViewPr snapToGrid="0" snapToObjects="1">
      <p:cViewPr varScale="1">
        <p:scale>
          <a:sx n="80" d="100"/>
          <a:sy n="80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978A-4BC9-AD4A-84F1-A13EE98CD5A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3606-B385-E940-9871-87B186EA8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774" y="2130425"/>
            <a:ext cx="8632881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BSP: An iterated local </a:t>
            </a:r>
            <a:r>
              <a:rPr lang="en-US" dirty="0" smtClean="0"/>
              <a:t>search heuristic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r>
              <a:rPr lang="en-US" dirty="0" err="1" smtClean="0"/>
              <a:t>hyperplane</a:t>
            </a:r>
            <a:r>
              <a:rPr lang="en-US" dirty="0" smtClean="0"/>
              <a:t> with minimum </a:t>
            </a:r>
            <a:r>
              <a:rPr lang="en-US" dirty="0"/>
              <a:t>number </a:t>
            </a:r>
            <a:r>
              <a:rPr lang="en-US" dirty="0" smtClean="0"/>
              <a:t>of misclassifications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Usman Roshan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coordinate descent (local search)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63393" y="4069666"/>
            <a:ext cx="780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Screen Shot 2015-06-05 at 12.38.3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01" b="-3122"/>
          <a:stretch/>
        </p:blipFill>
        <p:spPr>
          <a:xfrm>
            <a:off x="151737" y="1736100"/>
            <a:ext cx="8819430" cy="4289557"/>
          </a:xfrm>
        </p:spPr>
      </p:pic>
    </p:spTree>
    <p:extLst>
      <p:ext uri="{BB962C8B-B14F-4D97-AF65-F5344CB8AC3E}">
        <p14:creationId xmlns:p14="http://schemas.microsoft.com/office/powerpoint/2010/main" val="409952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p:pic>
        <p:nvPicPr>
          <p:cNvPr id="4" name="Content Placeholder 3" descr="Screen Shot 2015-06-05 at 2.02.3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4" b="-1952"/>
          <a:stretch/>
        </p:blipFill>
        <p:spPr>
          <a:xfrm>
            <a:off x="457200" y="2069748"/>
            <a:ext cx="8229600" cy="3606379"/>
          </a:xfrm>
        </p:spPr>
      </p:pic>
    </p:spTree>
    <p:extLst>
      <p:ext uri="{BB962C8B-B14F-4D97-AF65-F5344CB8AC3E}">
        <p14:creationId xmlns:p14="http://schemas.microsoft.com/office/powerpoint/2010/main" val="292101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minima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problem for optimizing NP-hard problems</a:t>
            </a:r>
          </a:p>
          <a:p>
            <a:r>
              <a:rPr lang="en-US" dirty="0" smtClean="0"/>
              <a:t>How to overcome?</a:t>
            </a:r>
          </a:p>
          <a:p>
            <a:pPr lvl="1"/>
            <a:r>
              <a:rPr lang="en-US" dirty="0" smtClean="0"/>
              <a:t>Random restarts</a:t>
            </a:r>
          </a:p>
          <a:p>
            <a:pPr lvl="1"/>
            <a:r>
              <a:rPr lang="en-US" dirty="0" smtClean="0"/>
              <a:t>Simulated annealing</a:t>
            </a:r>
          </a:p>
          <a:p>
            <a:pPr lvl="1"/>
            <a:r>
              <a:rPr lang="en-US" dirty="0" smtClean="0"/>
              <a:t>MCMC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Iterated local 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local search</a:t>
            </a:r>
            <a:endParaRPr lang="en-US" dirty="0"/>
          </a:p>
        </p:txBody>
      </p:sp>
      <p:pic>
        <p:nvPicPr>
          <p:cNvPr id="7" name="Content Placeholder 6" descr="Screen Shot 2015-06-05 at 12.40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b="1578"/>
          <a:stretch/>
        </p:blipFill>
        <p:spPr>
          <a:xfrm>
            <a:off x="150829" y="1816476"/>
            <a:ext cx="8993171" cy="3407902"/>
          </a:xfrm>
        </p:spPr>
      </p:pic>
    </p:spTree>
    <p:extLst>
      <p:ext uri="{BB962C8B-B14F-4D97-AF65-F5344CB8AC3E}">
        <p14:creationId xmlns:p14="http://schemas.microsoft.com/office/powerpoint/2010/main" val="266068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Data: 33 randomly selected datasets from UCI repository</a:t>
            </a:r>
          </a:p>
          <a:p>
            <a:r>
              <a:rPr lang="en-US" dirty="0" smtClean="0"/>
              <a:t>Some were multi-class and converted into binary (largest class separated from the others)</a:t>
            </a:r>
          </a:p>
          <a:p>
            <a:r>
              <a:rPr lang="en-US" dirty="0" smtClean="0"/>
              <a:t>We created ten random 90:10 splits for each dataset. All model parameters were learnt on the training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iterated local search</a:t>
            </a:r>
            <a:endParaRPr lang="en-US" dirty="0"/>
          </a:p>
        </p:txBody>
      </p:sp>
      <p:pic>
        <p:nvPicPr>
          <p:cNvPr id="4" name="Content Placeholder 3" descr="Screen Shot 2015-02-27 at 9.54.5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-1840"/>
          <a:stretch/>
        </p:blipFill>
        <p:spPr>
          <a:xfrm>
            <a:off x="1486895" y="1321388"/>
            <a:ext cx="5854638" cy="5346294"/>
          </a:xfrm>
        </p:spPr>
      </p:pic>
    </p:spTree>
    <p:extLst>
      <p:ext uri="{BB962C8B-B14F-4D97-AF65-F5344CB8AC3E}">
        <p14:creationId xmlns:p14="http://schemas.microsoft.com/office/powerpoint/2010/main" val="429298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BSP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018" y="1632007"/>
            <a:ext cx="7643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BSP: optimize our objective of error + loss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BSPH: optimize </a:t>
            </a:r>
            <a:r>
              <a:rPr lang="en-US" sz="2400" dirty="0" err="1" smtClean="0"/>
              <a:t>hingeloss</a:t>
            </a:r>
            <a:r>
              <a:rPr lang="en-US" sz="2400" dirty="0" smtClean="0"/>
              <a:t> alone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BSPE: optimize error alone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BootstrapBSP</a:t>
            </a:r>
            <a:r>
              <a:rPr lang="en-US" sz="2400" dirty="0" smtClean="0"/>
              <a:t>: 10 bootstraps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100 iterated local search iterations</a:t>
            </a:r>
            <a:endParaRPr lang="en-US" sz="2400" dirty="0"/>
          </a:p>
        </p:txBody>
      </p:sp>
      <p:pic>
        <p:nvPicPr>
          <p:cNvPr id="7" name="Content Placeholder 6" descr="Screen Shot 2015-06-05 at 12.45.0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-3403"/>
          <a:stretch/>
        </p:blipFill>
        <p:spPr>
          <a:xfrm>
            <a:off x="457200" y="4115201"/>
            <a:ext cx="8229600" cy="1687876"/>
          </a:xfrm>
        </p:spPr>
      </p:pic>
    </p:spTree>
    <p:extLst>
      <p:ext uri="{BB962C8B-B14F-4D97-AF65-F5344CB8AC3E}">
        <p14:creationId xmlns:p14="http://schemas.microsoft.com/office/powerpoint/2010/main" val="3898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search parameters on </a:t>
            </a:r>
            <a:r>
              <a:rPr lang="en-US" dirty="0" err="1" smtClean="0"/>
              <a:t>BooststrapBSP</a:t>
            </a:r>
            <a:r>
              <a:rPr lang="en-US" dirty="0" smtClean="0"/>
              <a:t> (100 bootstraps)</a:t>
            </a:r>
            <a:endParaRPr lang="en-US" dirty="0"/>
          </a:p>
        </p:txBody>
      </p:sp>
      <p:pic>
        <p:nvPicPr>
          <p:cNvPr id="4" name="Content Placeholder 3" descr="Screen Shot 2015-06-05 at 12.42.5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2" b="-2387"/>
          <a:stretch/>
        </p:blipFill>
        <p:spPr>
          <a:xfrm>
            <a:off x="1116371" y="2202275"/>
            <a:ext cx="7125631" cy="3423977"/>
          </a:xfrm>
        </p:spPr>
      </p:pic>
    </p:spTree>
    <p:extLst>
      <p:ext uri="{BB962C8B-B14F-4D97-AF65-F5344CB8AC3E}">
        <p14:creationId xmlns:p14="http://schemas.microsoft.com/office/powerpoint/2010/main" val="1644321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 and test error (breast cancer, 569 rows, 30 columns, PCC=0.82)</a:t>
            </a:r>
            <a:endParaRPr lang="en-US" dirty="0"/>
          </a:p>
        </p:txBody>
      </p:sp>
      <p:pic>
        <p:nvPicPr>
          <p:cNvPr id="4" name="Content Placeholder 3" descr="breastcancererro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r="1385"/>
          <a:stretch/>
        </p:blipFill>
        <p:spPr>
          <a:xfrm>
            <a:off x="1349375" y="1711325"/>
            <a:ext cx="6381750" cy="4525963"/>
          </a:xfrm>
        </p:spPr>
      </p:pic>
    </p:spTree>
    <p:extLst>
      <p:ext uri="{BB962C8B-B14F-4D97-AF65-F5344CB8AC3E}">
        <p14:creationId xmlns:p14="http://schemas.microsoft.com/office/powerpoint/2010/main" val="367640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and test error </a:t>
            </a:r>
            <a:r>
              <a:rPr lang="en-US" dirty="0" smtClean="0"/>
              <a:t>(musk, 476 rows</a:t>
            </a:r>
            <a:r>
              <a:rPr lang="en-US" dirty="0"/>
              <a:t>, </a:t>
            </a:r>
            <a:r>
              <a:rPr lang="en-US" dirty="0" smtClean="0"/>
              <a:t>166 columns, PCC=0.29)</a:t>
            </a:r>
            <a:endParaRPr lang="en-US" dirty="0"/>
          </a:p>
        </p:txBody>
      </p:sp>
      <p:pic>
        <p:nvPicPr>
          <p:cNvPr id="4" name="Content Placeholder 3" descr="muskerro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r="-1315"/>
          <a:stretch/>
        </p:blipFill>
        <p:spPr>
          <a:xfrm>
            <a:off x="1254124" y="1600200"/>
            <a:ext cx="6635751" cy="4525963"/>
          </a:xfrm>
        </p:spPr>
      </p:pic>
    </p:spTree>
    <p:extLst>
      <p:ext uri="{BB962C8B-B14F-4D97-AF65-F5344CB8AC3E}">
        <p14:creationId xmlns:p14="http://schemas.microsoft.com/office/powerpoint/2010/main" val="232957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Popular methods such as the support vector machine, perceptron, and logistic regression are linear classifiers</a:t>
            </a:r>
          </a:p>
          <a:p>
            <a:r>
              <a:rPr lang="en-US" dirty="0" smtClean="0"/>
              <a:t>Known to be fast and accurate (in combination with feature selection and feature learning)</a:t>
            </a:r>
          </a:p>
          <a:p>
            <a:r>
              <a:rPr lang="en-US" dirty="0"/>
              <a:t>Empirical comparison of linear SVM, </a:t>
            </a:r>
            <a:r>
              <a:rPr lang="en-US" dirty="0" err="1"/>
              <a:t>Caruna</a:t>
            </a:r>
            <a:r>
              <a:rPr lang="en-US" dirty="0"/>
              <a:t> and </a:t>
            </a:r>
            <a:r>
              <a:rPr lang="en-US" dirty="0" err="1"/>
              <a:t>Niculescu-Mizil</a:t>
            </a:r>
            <a:r>
              <a:rPr lang="en-US" dirty="0"/>
              <a:t>, ICML 2006</a:t>
            </a:r>
          </a:p>
          <a:p>
            <a:r>
              <a:rPr lang="en-US" dirty="0" smtClean="0"/>
              <a:t>Fast SVM implementation </a:t>
            </a:r>
            <a:r>
              <a:rPr lang="en-US" dirty="0" err="1" smtClean="0"/>
              <a:t>liblinear</a:t>
            </a:r>
            <a:r>
              <a:rPr lang="en-US" dirty="0" smtClean="0"/>
              <a:t>, Hsieh et. al. ICML 2008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52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and test error </a:t>
            </a:r>
            <a:r>
              <a:rPr lang="en-US" dirty="0" smtClean="0"/>
              <a:t>(climate simulation, 540 rows</a:t>
            </a:r>
            <a:r>
              <a:rPr lang="en-US" dirty="0"/>
              <a:t>, </a:t>
            </a:r>
            <a:r>
              <a:rPr lang="en-US" dirty="0" smtClean="0"/>
              <a:t>18 columns, PCC=0.38)</a:t>
            </a:r>
            <a:endParaRPr lang="en-US" dirty="0"/>
          </a:p>
        </p:txBody>
      </p:sp>
      <p:pic>
        <p:nvPicPr>
          <p:cNvPr id="4" name="Content Placeholder 3" descr="climateerro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r="403"/>
          <a:stretch/>
        </p:blipFill>
        <p:spPr>
          <a:xfrm>
            <a:off x="1333500" y="1600200"/>
            <a:ext cx="6445250" cy="4525963"/>
          </a:xfrm>
        </p:spPr>
      </p:pic>
    </p:spTree>
    <p:extLst>
      <p:ext uri="{BB962C8B-B14F-4D97-AF65-F5344CB8AC3E}">
        <p14:creationId xmlns:p14="http://schemas.microsoft.com/office/powerpoint/2010/main" val="77852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33 datasets</a:t>
            </a:r>
            <a:endParaRPr lang="en-US" dirty="0"/>
          </a:p>
        </p:txBody>
      </p:sp>
      <p:pic>
        <p:nvPicPr>
          <p:cNvPr id="4" name="Content Placeholder 3" descr="Screen Shot 2015-06-05 at 1.38.1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r="-882"/>
          <a:stretch/>
        </p:blipFill>
        <p:spPr>
          <a:xfrm>
            <a:off x="216045" y="1487675"/>
            <a:ext cx="4382079" cy="3693430"/>
          </a:xfrm>
        </p:spPr>
      </p:pic>
      <p:pic>
        <p:nvPicPr>
          <p:cNvPr id="5" name="Picture 4" descr="Screen Shot 2015-06-05 at 1.3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10" y="2098525"/>
            <a:ext cx="4296751" cy="27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liblinear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Average error across 33 datasets:</a:t>
            </a:r>
          </a:p>
          <a:p>
            <a:pPr lvl="1"/>
            <a:r>
              <a:rPr lang="en-US" dirty="0" err="1" smtClean="0"/>
              <a:t>liblinear</a:t>
            </a:r>
            <a:r>
              <a:rPr lang="en-US" dirty="0" smtClean="0"/>
              <a:t> </a:t>
            </a:r>
            <a:r>
              <a:rPr lang="en-US" dirty="0"/>
              <a:t>= 12.4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BSP = 12.4%</a:t>
            </a:r>
          </a:p>
          <a:p>
            <a:r>
              <a:rPr lang="en-US" sz="3600" dirty="0" smtClean="0"/>
              <a:t>Average runtime across 33 datasets</a:t>
            </a:r>
          </a:p>
          <a:p>
            <a:pPr lvl="1"/>
            <a:r>
              <a:rPr lang="en-US" dirty="0" err="1" smtClean="0"/>
              <a:t>Liblinear</a:t>
            </a:r>
            <a:r>
              <a:rPr lang="en-US" dirty="0" smtClean="0"/>
              <a:t> (including time for cross-validation) = 2 </a:t>
            </a:r>
            <a:r>
              <a:rPr lang="en-US" dirty="0" err="1" smtClean="0"/>
              <a:t>mins</a:t>
            </a:r>
            <a:r>
              <a:rPr lang="en-US" dirty="0" smtClean="0"/>
              <a:t> (median = 0.5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BSP (including time for C and 100 bootstraps) = 11 </a:t>
            </a:r>
            <a:r>
              <a:rPr lang="en-US" dirty="0" err="1" smtClean="0"/>
              <a:t>mins</a:t>
            </a:r>
            <a:r>
              <a:rPr lang="en-US" dirty="0" smtClean="0"/>
              <a:t> (median = 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Bootstrapped </a:t>
            </a:r>
            <a:r>
              <a:rPr lang="en-US" dirty="0" err="1" smtClean="0"/>
              <a:t>libsvm</a:t>
            </a:r>
            <a:r>
              <a:rPr lang="en-US" dirty="0" smtClean="0"/>
              <a:t> has 12.3% error but takes considerably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ICML 2013 proposes a branch and bound search for 0/1 loss</a:t>
            </a:r>
          </a:p>
          <a:p>
            <a:r>
              <a:rPr lang="en-US" dirty="0" smtClean="0"/>
              <a:t>BSP: local search heuristic to optimize 0/1 loss (number of misclassifications)</a:t>
            </a:r>
          </a:p>
          <a:p>
            <a:r>
              <a:rPr lang="en-US" dirty="0" smtClean="0"/>
              <a:t>Our program has comparable accuracy and runtime to </a:t>
            </a:r>
            <a:r>
              <a:rPr lang="en-US" dirty="0" err="1" smtClean="0"/>
              <a:t>liblinear</a:t>
            </a:r>
            <a:r>
              <a:rPr lang="en-US" dirty="0" smtClean="0"/>
              <a:t> – fastest and among accurate linear classifiers</a:t>
            </a:r>
          </a:p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Are there datasets where BSP would perform considerably better?</a:t>
            </a:r>
          </a:p>
          <a:p>
            <a:pPr lvl="1"/>
            <a:r>
              <a:rPr lang="en-US" dirty="0" smtClean="0"/>
              <a:t>Can we add a second offset (w_0) parameter to account for hard datasets?</a:t>
            </a:r>
          </a:p>
          <a:p>
            <a:pPr lvl="1"/>
            <a:r>
              <a:rPr lang="en-US" dirty="0" smtClean="0"/>
              <a:t>Is our search deep enough?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Regularized hinge loss minimizer</a:t>
            </a:r>
          </a:p>
          <a:p>
            <a:r>
              <a:rPr lang="en-US" dirty="0" smtClean="0"/>
              <a:t>Optimization objective: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Convex and solved with a quadratic program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6-05 at 12.2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4" y="3052975"/>
            <a:ext cx="6755702" cy="12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14890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16668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1838325" y="19907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1489075" y="23828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398" name="Rectangle 9"/>
          <p:cNvSpPr>
            <a:spLocks noChangeArrowheads="1"/>
          </p:cNvSpPr>
          <p:nvPr/>
        </p:nvSpPr>
        <p:spPr bwMode="auto">
          <a:xfrm>
            <a:off x="1489075" y="27797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14890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1577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1" name="Rectangle 12"/>
          <p:cNvSpPr>
            <a:spLocks noChangeArrowheads="1"/>
          </p:cNvSpPr>
          <p:nvPr/>
        </p:nvSpPr>
        <p:spPr bwMode="auto">
          <a:xfrm>
            <a:off x="16605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02" name="Rectangle 13"/>
          <p:cNvSpPr>
            <a:spLocks noChangeArrowheads="1"/>
          </p:cNvSpPr>
          <p:nvPr/>
        </p:nvSpPr>
        <p:spPr bwMode="auto">
          <a:xfrm>
            <a:off x="1831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3" name="Rectangle 14"/>
          <p:cNvSpPr>
            <a:spLocks noChangeArrowheads="1"/>
          </p:cNvSpPr>
          <p:nvPr/>
        </p:nvSpPr>
        <p:spPr bwMode="auto">
          <a:xfrm>
            <a:off x="1920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04" name="Rectangle 15"/>
          <p:cNvSpPr>
            <a:spLocks noChangeArrowheads="1"/>
          </p:cNvSpPr>
          <p:nvPr/>
        </p:nvSpPr>
        <p:spPr bwMode="auto">
          <a:xfrm>
            <a:off x="2092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5" name="Rectangle 16"/>
          <p:cNvSpPr>
            <a:spLocks noChangeArrowheads="1"/>
          </p:cNvSpPr>
          <p:nvPr/>
        </p:nvSpPr>
        <p:spPr bwMode="auto">
          <a:xfrm>
            <a:off x="2174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06" name="Rectangle 17"/>
          <p:cNvSpPr>
            <a:spLocks noChangeArrowheads="1"/>
          </p:cNvSpPr>
          <p:nvPr/>
        </p:nvSpPr>
        <p:spPr bwMode="auto">
          <a:xfrm>
            <a:off x="2346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7" name="Rectangle 18"/>
          <p:cNvSpPr>
            <a:spLocks noChangeArrowheads="1"/>
          </p:cNvSpPr>
          <p:nvPr/>
        </p:nvSpPr>
        <p:spPr bwMode="auto">
          <a:xfrm>
            <a:off x="2435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08" name="Rectangle 19"/>
          <p:cNvSpPr>
            <a:spLocks noChangeArrowheads="1"/>
          </p:cNvSpPr>
          <p:nvPr/>
        </p:nvSpPr>
        <p:spPr bwMode="auto">
          <a:xfrm>
            <a:off x="2606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09" name="Rectangle 20"/>
          <p:cNvSpPr>
            <a:spLocks noChangeArrowheads="1"/>
          </p:cNvSpPr>
          <p:nvPr/>
        </p:nvSpPr>
        <p:spPr bwMode="auto">
          <a:xfrm>
            <a:off x="2689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10" name="Rectangle 21"/>
          <p:cNvSpPr>
            <a:spLocks noChangeArrowheads="1"/>
          </p:cNvSpPr>
          <p:nvPr/>
        </p:nvSpPr>
        <p:spPr bwMode="auto">
          <a:xfrm>
            <a:off x="2860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11" name="Rectangle 22"/>
          <p:cNvSpPr>
            <a:spLocks noChangeArrowheads="1"/>
          </p:cNvSpPr>
          <p:nvPr/>
        </p:nvSpPr>
        <p:spPr bwMode="auto">
          <a:xfrm>
            <a:off x="2949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12" name="Rectangle 23"/>
          <p:cNvSpPr>
            <a:spLocks noChangeArrowheads="1"/>
          </p:cNvSpPr>
          <p:nvPr/>
        </p:nvSpPr>
        <p:spPr bwMode="auto">
          <a:xfrm>
            <a:off x="3121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13" name="Rectangle 24"/>
          <p:cNvSpPr>
            <a:spLocks noChangeArrowheads="1"/>
          </p:cNvSpPr>
          <p:nvPr/>
        </p:nvSpPr>
        <p:spPr bwMode="auto">
          <a:xfrm>
            <a:off x="3203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14" name="Rectangle 25"/>
          <p:cNvSpPr>
            <a:spLocks noChangeArrowheads="1"/>
          </p:cNvSpPr>
          <p:nvPr/>
        </p:nvSpPr>
        <p:spPr bwMode="auto">
          <a:xfrm>
            <a:off x="3375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15" name="Rectangle 26"/>
          <p:cNvSpPr>
            <a:spLocks noChangeArrowheads="1"/>
          </p:cNvSpPr>
          <p:nvPr/>
        </p:nvSpPr>
        <p:spPr bwMode="auto">
          <a:xfrm>
            <a:off x="3463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16" name="Rectangle 27"/>
          <p:cNvSpPr>
            <a:spLocks noChangeArrowheads="1"/>
          </p:cNvSpPr>
          <p:nvPr/>
        </p:nvSpPr>
        <p:spPr bwMode="auto">
          <a:xfrm>
            <a:off x="3635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17" name="Rectangle 28"/>
          <p:cNvSpPr>
            <a:spLocks noChangeArrowheads="1"/>
          </p:cNvSpPr>
          <p:nvPr/>
        </p:nvSpPr>
        <p:spPr bwMode="auto">
          <a:xfrm>
            <a:off x="3717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18" name="Rectangle 29"/>
          <p:cNvSpPr>
            <a:spLocks noChangeArrowheads="1"/>
          </p:cNvSpPr>
          <p:nvPr/>
        </p:nvSpPr>
        <p:spPr bwMode="auto">
          <a:xfrm>
            <a:off x="3889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19" name="Rectangle 30"/>
          <p:cNvSpPr>
            <a:spLocks noChangeArrowheads="1"/>
          </p:cNvSpPr>
          <p:nvPr/>
        </p:nvSpPr>
        <p:spPr bwMode="auto">
          <a:xfrm>
            <a:off x="3978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20" name="Rectangle 31"/>
          <p:cNvSpPr>
            <a:spLocks noChangeArrowheads="1"/>
          </p:cNvSpPr>
          <p:nvPr/>
        </p:nvSpPr>
        <p:spPr bwMode="auto">
          <a:xfrm>
            <a:off x="4149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1" name="Rectangle 32"/>
          <p:cNvSpPr>
            <a:spLocks noChangeArrowheads="1"/>
          </p:cNvSpPr>
          <p:nvPr/>
        </p:nvSpPr>
        <p:spPr bwMode="auto">
          <a:xfrm>
            <a:off x="4232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4403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3" name="Rectangle 34"/>
          <p:cNvSpPr>
            <a:spLocks noChangeArrowheads="1"/>
          </p:cNvSpPr>
          <p:nvPr/>
        </p:nvSpPr>
        <p:spPr bwMode="auto">
          <a:xfrm>
            <a:off x="4492625" y="3170238"/>
            <a:ext cx="257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 </a:t>
            </a:r>
            <a:endParaRPr lang="en-US"/>
          </a:p>
        </p:txBody>
      </p:sp>
      <p:sp>
        <p:nvSpPr>
          <p:cNvPr id="59424" name="Rectangle 35"/>
          <p:cNvSpPr>
            <a:spLocks noChangeArrowheads="1"/>
          </p:cNvSpPr>
          <p:nvPr/>
        </p:nvSpPr>
        <p:spPr bwMode="auto">
          <a:xfrm>
            <a:off x="4752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5" name="Rectangle 36"/>
          <p:cNvSpPr>
            <a:spLocks noChangeArrowheads="1"/>
          </p:cNvSpPr>
          <p:nvPr/>
        </p:nvSpPr>
        <p:spPr bwMode="auto">
          <a:xfrm>
            <a:off x="14890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6" name="Rectangle 37"/>
          <p:cNvSpPr>
            <a:spLocks noChangeArrowheads="1"/>
          </p:cNvSpPr>
          <p:nvPr/>
        </p:nvSpPr>
        <p:spPr bwMode="auto">
          <a:xfrm>
            <a:off x="15779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7" name="Rectangle 38"/>
          <p:cNvSpPr>
            <a:spLocks noChangeArrowheads="1"/>
          </p:cNvSpPr>
          <p:nvPr/>
        </p:nvSpPr>
        <p:spPr bwMode="auto">
          <a:xfrm>
            <a:off x="1489075" y="39592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8" name="Rectangle 39"/>
          <p:cNvSpPr>
            <a:spLocks noChangeArrowheads="1"/>
          </p:cNvSpPr>
          <p:nvPr/>
        </p:nvSpPr>
        <p:spPr bwMode="auto">
          <a:xfrm>
            <a:off x="1489075" y="4357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29" name="Rectangle 40"/>
          <p:cNvSpPr>
            <a:spLocks noChangeArrowheads="1"/>
          </p:cNvSpPr>
          <p:nvPr/>
        </p:nvSpPr>
        <p:spPr bwMode="auto">
          <a:xfrm>
            <a:off x="1489075" y="47482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0" name="Rectangle 41"/>
          <p:cNvSpPr>
            <a:spLocks noChangeArrowheads="1"/>
          </p:cNvSpPr>
          <p:nvPr/>
        </p:nvSpPr>
        <p:spPr bwMode="auto">
          <a:xfrm>
            <a:off x="14890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1" name="Rectangle 42"/>
          <p:cNvSpPr>
            <a:spLocks noChangeArrowheads="1"/>
          </p:cNvSpPr>
          <p:nvPr/>
        </p:nvSpPr>
        <p:spPr bwMode="auto">
          <a:xfrm>
            <a:off x="1577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2" name="Rectangle 43"/>
          <p:cNvSpPr>
            <a:spLocks noChangeArrowheads="1"/>
          </p:cNvSpPr>
          <p:nvPr/>
        </p:nvSpPr>
        <p:spPr bwMode="auto">
          <a:xfrm>
            <a:off x="166052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33" name="Rectangle 44"/>
          <p:cNvSpPr>
            <a:spLocks noChangeArrowheads="1"/>
          </p:cNvSpPr>
          <p:nvPr/>
        </p:nvSpPr>
        <p:spPr bwMode="auto">
          <a:xfrm>
            <a:off x="1831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4" name="Rectangle 45"/>
          <p:cNvSpPr>
            <a:spLocks noChangeArrowheads="1"/>
          </p:cNvSpPr>
          <p:nvPr/>
        </p:nvSpPr>
        <p:spPr bwMode="auto">
          <a:xfrm>
            <a:off x="1920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35" name="Rectangle 46"/>
          <p:cNvSpPr>
            <a:spLocks noChangeArrowheads="1"/>
          </p:cNvSpPr>
          <p:nvPr/>
        </p:nvSpPr>
        <p:spPr bwMode="auto">
          <a:xfrm>
            <a:off x="2092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6" name="Rectangle 47"/>
          <p:cNvSpPr>
            <a:spLocks noChangeArrowheads="1"/>
          </p:cNvSpPr>
          <p:nvPr/>
        </p:nvSpPr>
        <p:spPr bwMode="auto">
          <a:xfrm>
            <a:off x="2174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37" name="Rectangle 48"/>
          <p:cNvSpPr>
            <a:spLocks noChangeArrowheads="1"/>
          </p:cNvSpPr>
          <p:nvPr/>
        </p:nvSpPr>
        <p:spPr bwMode="auto">
          <a:xfrm>
            <a:off x="2346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8" name="Rectangle 50"/>
          <p:cNvSpPr>
            <a:spLocks noChangeArrowheads="1"/>
          </p:cNvSpPr>
          <p:nvPr/>
        </p:nvSpPr>
        <p:spPr bwMode="auto">
          <a:xfrm>
            <a:off x="2681288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39" name="Rectangle 51"/>
          <p:cNvSpPr>
            <a:spLocks noChangeArrowheads="1"/>
          </p:cNvSpPr>
          <p:nvPr/>
        </p:nvSpPr>
        <p:spPr bwMode="auto">
          <a:xfrm>
            <a:off x="1489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0" name="Rectangle 52"/>
          <p:cNvSpPr>
            <a:spLocks noChangeArrowheads="1"/>
          </p:cNvSpPr>
          <p:nvPr/>
        </p:nvSpPr>
        <p:spPr bwMode="auto">
          <a:xfrm>
            <a:off x="1577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1" name="Rectangle 53"/>
          <p:cNvSpPr>
            <a:spLocks noChangeArrowheads="1"/>
          </p:cNvSpPr>
          <p:nvPr/>
        </p:nvSpPr>
        <p:spPr bwMode="auto">
          <a:xfrm>
            <a:off x="16605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42" name="Rectangle 54"/>
          <p:cNvSpPr>
            <a:spLocks noChangeArrowheads="1"/>
          </p:cNvSpPr>
          <p:nvPr/>
        </p:nvSpPr>
        <p:spPr bwMode="auto">
          <a:xfrm>
            <a:off x="1831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3" name="Rectangle 55"/>
          <p:cNvSpPr>
            <a:spLocks noChangeArrowheads="1"/>
          </p:cNvSpPr>
          <p:nvPr/>
        </p:nvSpPr>
        <p:spPr bwMode="auto">
          <a:xfrm>
            <a:off x="1920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44" name="Rectangle 56"/>
          <p:cNvSpPr>
            <a:spLocks noChangeArrowheads="1"/>
          </p:cNvSpPr>
          <p:nvPr/>
        </p:nvSpPr>
        <p:spPr bwMode="auto">
          <a:xfrm>
            <a:off x="2092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5" name="Rectangle 57"/>
          <p:cNvSpPr>
            <a:spLocks noChangeArrowheads="1"/>
          </p:cNvSpPr>
          <p:nvPr/>
        </p:nvSpPr>
        <p:spPr bwMode="auto">
          <a:xfrm>
            <a:off x="2174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46" name="Rectangle 58"/>
          <p:cNvSpPr>
            <a:spLocks noChangeArrowheads="1"/>
          </p:cNvSpPr>
          <p:nvPr/>
        </p:nvSpPr>
        <p:spPr bwMode="auto">
          <a:xfrm>
            <a:off x="2346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7" name="Rectangle 59"/>
          <p:cNvSpPr>
            <a:spLocks noChangeArrowheads="1"/>
          </p:cNvSpPr>
          <p:nvPr/>
        </p:nvSpPr>
        <p:spPr bwMode="auto">
          <a:xfrm>
            <a:off x="2435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48" name="Rectangle 60"/>
          <p:cNvSpPr>
            <a:spLocks noChangeArrowheads="1"/>
          </p:cNvSpPr>
          <p:nvPr/>
        </p:nvSpPr>
        <p:spPr bwMode="auto">
          <a:xfrm>
            <a:off x="2606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49" name="Rectangle 61"/>
          <p:cNvSpPr>
            <a:spLocks noChangeArrowheads="1"/>
          </p:cNvSpPr>
          <p:nvPr/>
        </p:nvSpPr>
        <p:spPr bwMode="auto">
          <a:xfrm>
            <a:off x="2689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50" name="Rectangle 62"/>
          <p:cNvSpPr>
            <a:spLocks noChangeArrowheads="1"/>
          </p:cNvSpPr>
          <p:nvPr/>
        </p:nvSpPr>
        <p:spPr bwMode="auto">
          <a:xfrm>
            <a:off x="2860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51" name="Rectangle 63"/>
          <p:cNvSpPr>
            <a:spLocks noChangeArrowheads="1"/>
          </p:cNvSpPr>
          <p:nvPr/>
        </p:nvSpPr>
        <p:spPr bwMode="auto">
          <a:xfrm>
            <a:off x="2949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52" name="Rectangle 64"/>
          <p:cNvSpPr>
            <a:spLocks noChangeArrowheads="1"/>
          </p:cNvSpPr>
          <p:nvPr/>
        </p:nvSpPr>
        <p:spPr bwMode="auto">
          <a:xfrm>
            <a:off x="3121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53" name="Rectangle 65"/>
          <p:cNvSpPr>
            <a:spLocks noChangeArrowheads="1"/>
          </p:cNvSpPr>
          <p:nvPr/>
        </p:nvSpPr>
        <p:spPr bwMode="auto">
          <a:xfrm>
            <a:off x="3203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54" name="Rectangle 66"/>
          <p:cNvSpPr>
            <a:spLocks noChangeArrowheads="1"/>
          </p:cNvSpPr>
          <p:nvPr/>
        </p:nvSpPr>
        <p:spPr bwMode="auto">
          <a:xfrm>
            <a:off x="3375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55" name="Rectangle 67"/>
          <p:cNvSpPr>
            <a:spLocks noChangeArrowheads="1"/>
          </p:cNvSpPr>
          <p:nvPr/>
        </p:nvSpPr>
        <p:spPr bwMode="auto">
          <a:xfrm>
            <a:off x="3463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56" name="Rectangle 68"/>
          <p:cNvSpPr>
            <a:spLocks noChangeArrowheads="1"/>
          </p:cNvSpPr>
          <p:nvPr/>
        </p:nvSpPr>
        <p:spPr bwMode="auto">
          <a:xfrm>
            <a:off x="3635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57" name="Rectangle 69"/>
          <p:cNvSpPr>
            <a:spLocks noChangeArrowheads="1"/>
          </p:cNvSpPr>
          <p:nvPr/>
        </p:nvSpPr>
        <p:spPr bwMode="auto">
          <a:xfrm>
            <a:off x="3717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58" name="Rectangle 70"/>
          <p:cNvSpPr>
            <a:spLocks noChangeArrowheads="1"/>
          </p:cNvSpPr>
          <p:nvPr/>
        </p:nvSpPr>
        <p:spPr bwMode="auto">
          <a:xfrm>
            <a:off x="3889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59" name="Rectangle 71"/>
          <p:cNvSpPr>
            <a:spLocks noChangeArrowheads="1"/>
          </p:cNvSpPr>
          <p:nvPr/>
        </p:nvSpPr>
        <p:spPr bwMode="auto">
          <a:xfrm>
            <a:off x="3978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60" name="Rectangle 72"/>
          <p:cNvSpPr>
            <a:spLocks noChangeArrowheads="1"/>
          </p:cNvSpPr>
          <p:nvPr/>
        </p:nvSpPr>
        <p:spPr bwMode="auto">
          <a:xfrm>
            <a:off x="4149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61" name="Rectangle 73"/>
          <p:cNvSpPr>
            <a:spLocks noChangeArrowheads="1"/>
          </p:cNvSpPr>
          <p:nvPr/>
        </p:nvSpPr>
        <p:spPr bwMode="auto">
          <a:xfrm>
            <a:off x="4232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62" name="Rectangle 74"/>
          <p:cNvSpPr>
            <a:spLocks noChangeArrowheads="1"/>
          </p:cNvSpPr>
          <p:nvPr/>
        </p:nvSpPr>
        <p:spPr bwMode="auto">
          <a:xfrm>
            <a:off x="4403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63" name="Rectangle 75"/>
          <p:cNvSpPr>
            <a:spLocks noChangeArrowheads="1"/>
          </p:cNvSpPr>
          <p:nvPr/>
        </p:nvSpPr>
        <p:spPr bwMode="auto">
          <a:xfrm>
            <a:off x="4492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64" name="Rectangle 76"/>
          <p:cNvSpPr>
            <a:spLocks noChangeArrowheads="1"/>
          </p:cNvSpPr>
          <p:nvPr/>
        </p:nvSpPr>
        <p:spPr bwMode="auto">
          <a:xfrm>
            <a:off x="4664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65" name="Rectangle 77"/>
          <p:cNvSpPr>
            <a:spLocks noChangeArrowheads="1"/>
          </p:cNvSpPr>
          <p:nvPr/>
        </p:nvSpPr>
        <p:spPr bwMode="auto">
          <a:xfrm>
            <a:off x="4746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66" name="Rectangle 78"/>
          <p:cNvSpPr>
            <a:spLocks noChangeArrowheads="1"/>
          </p:cNvSpPr>
          <p:nvPr/>
        </p:nvSpPr>
        <p:spPr bwMode="auto">
          <a:xfrm>
            <a:off x="4918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67" name="Rectangle 79"/>
          <p:cNvSpPr>
            <a:spLocks noChangeArrowheads="1"/>
          </p:cNvSpPr>
          <p:nvPr/>
        </p:nvSpPr>
        <p:spPr bwMode="auto">
          <a:xfrm>
            <a:off x="5006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68" name="Rectangle 80"/>
          <p:cNvSpPr>
            <a:spLocks noChangeArrowheads="1"/>
          </p:cNvSpPr>
          <p:nvPr/>
        </p:nvSpPr>
        <p:spPr bwMode="auto">
          <a:xfrm>
            <a:off x="5178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69" name="Rectangle 81"/>
          <p:cNvSpPr>
            <a:spLocks noChangeArrowheads="1"/>
          </p:cNvSpPr>
          <p:nvPr/>
        </p:nvSpPr>
        <p:spPr bwMode="auto">
          <a:xfrm>
            <a:off x="5260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70" name="Rectangle 82"/>
          <p:cNvSpPr>
            <a:spLocks noChangeArrowheads="1"/>
          </p:cNvSpPr>
          <p:nvPr/>
        </p:nvSpPr>
        <p:spPr bwMode="auto">
          <a:xfrm>
            <a:off x="5432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71" name="Rectangle 83"/>
          <p:cNvSpPr>
            <a:spLocks noChangeArrowheads="1"/>
          </p:cNvSpPr>
          <p:nvPr/>
        </p:nvSpPr>
        <p:spPr bwMode="auto">
          <a:xfrm>
            <a:off x="5521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72" name="Rectangle 84"/>
          <p:cNvSpPr>
            <a:spLocks noChangeArrowheads="1"/>
          </p:cNvSpPr>
          <p:nvPr/>
        </p:nvSpPr>
        <p:spPr bwMode="auto">
          <a:xfrm>
            <a:off x="5692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73" name="Rectangle 85"/>
          <p:cNvSpPr>
            <a:spLocks noChangeArrowheads="1"/>
          </p:cNvSpPr>
          <p:nvPr/>
        </p:nvSpPr>
        <p:spPr bwMode="auto">
          <a:xfrm>
            <a:off x="5775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74" name="Rectangle 86"/>
          <p:cNvSpPr>
            <a:spLocks noChangeArrowheads="1"/>
          </p:cNvSpPr>
          <p:nvPr/>
        </p:nvSpPr>
        <p:spPr bwMode="auto">
          <a:xfrm>
            <a:off x="5946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75" name="Rectangle 87"/>
          <p:cNvSpPr>
            <a:spLocks noChangeArrowheads="1"/>
          </p:cNvSpPr>
          <p:nvPr/>
        </p:nvSpPr>
        <p:spPr bwMode="auto">
          <a:xfrm>
            <a:off x="6035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76" name="Rectangle 88"/>
          <p:cNvSpPr>
            <a:spLocks noChangeArrowheads="1"/>
          </p:cNvSpPr>
          <p:nvPr/>
        </p:nvSpPr>
        <p:spPr bwMode="auto">
          <a:xfrm>
            <a:off x="6207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77" name="Rectangle 89"/>
          <p:cNvSpPr>
            <a:spLocks noChangeArrowheads="1"/>
          </p:cNvSpPr>
          <p:nvPr/>
        </p:nvSpPr>
        <p:spPr bwMode="auto">
          <a:xfrm>
            <a:off x="6289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78" name="Rectangle 90"/>
          <p:cNvSpPr>
            <a:spLocks noChangeArrowheads="1"/>
          </p:cNvSpPr>
          <p:nvPr/>
        </p:nvSpPr>
        <p:spPr bwMode="auto">
          <a:xfrm>
            <a:off x="6461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79" name="Rectangle 91"/>
          <p:cNvSpPr>
            <a:spLocks noChangeArrowheads="1"/>
          </p:cNvSpPr>
          <p:nvPr/>
        </p:nvSpPr>
        <p:spPr bwMode="auto">
          <a:xfrm>
            <a:off x="6550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80" name="Rectangle 92"/>
          <p:cNvSpPr>
            <a:spLocks noChangeArrowheads="1"/>
          </p:cNvSpPr>
          <p:nvPr/>
        </p:nvSpPr>
        <p:spPr bwMode="auto">
          <a:xfrm>
            <a:off x="6721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81" name="Rectangle 93"/>
          <p:cNvSpPr>
            <a:spLocks noChangeArrowheads="1"/>
          </p:cNvSpPr>
          <p:nvPr/>
        </p:nvSpPr>
        <p:spPr bwMode="auto">
          <a:xfrm>
            <a:off x="6804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</a:t>
            </a:r>
            <a:endParaRPr lang="en-US"/>
          </a:p>
        </p:txBody>
      </p:sp>
      <p:sp>
        <p:nvSpPr>
          <p:cNvPr id="59482" name="Rectangle 94"/>
          <p:cNvSpPr>
            <a:spLocks noChangeArrowheads="1"/>
          </p:cNvSpPr>
          <p:nvPr/>
        </p:nvSpPr>
        <p:spPr bwMode="auto">
          <a:xfrm>
            <a:off x="6975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83" name="Rectangle 95"/>
          <p:cNvSpPr>
            <a:spLocks noChangeArrowheads="1"/>
          </p:cNvSpPr>
          <p:nvPr/>
        </p:nvSpPr>
        <p:spPr bwMode="auto">
          <a:xfrm>
            <a:off x="7064375" y="5537200"/>
            <a:ext cx="257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  </a:t>
            </a:r>
            <a:endParaRPr lang="en-US"/>
          </a:p>
        </p:txBody>
      </p:sp>
      <p:sp>
        <p:nvSpPr>
          <p:cNvPr id="59484" name="Rectangle 96"/>
          <p:cNvSpPr>
            <a:spLocks noChangeArrowheads="1"/>
          </p:cNvSpPr>
          <p:nvPr/>
        </p:nvSpPr>
        <p:spPr bwMode="auto">
          <a:xfrm>
            <a:off x="73247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59485" name="Rectangle 97"/>
          <p:cNvSpPr>
            <a:spLocks noChangeArrowheads="1"/>
          </p:cNvSpPr>
          <p:nvPr/>
        </p:nvSpPr>
        <p:spPr bwMode="auto">
          <a:xfrm>
            <a:off x="74961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486" name="Line 98"/>
          <p:cNvSpPr>
            <a:spLocks noChangeShapeType="1"/>
          </p:cNvSpPr>
          <p:nvPr/>
        </p:nvSpPr>
        <p:spPr bwMode="auto">
          <a:xfrm>
            <a:off x="2624138" y="2235200"/>
            <a:ext cx="3600450" cy="36004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87" name="Group 101"/>
          <p:cNvGrpSpPr>
            <a:grpSpLocks/>
          </p:cNvGrpSpPr>
          <p:nvPr/>
        </p:nvGrpSpPr>
        <p:grpSpPr bwMode="auto">
          <a:xfrm>
            <a:off x="3733800" y="4953000"/>
            <a:ext cx="280988" cy="280988"/>
            <a:chOff x="2461" y="3028"/>
            <a:chExt cx="177" cy="177"/>
          </a:xfrm>
        </p:grpSpPr>
        <p:sp>
          <p:nvSpPr>
            <p:cNvPr id="59545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46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88" name="Group 104"/>
          <p:cNvGrpSpPr>
            <a:grpSpLocks/>
          </p:cNvGrpSpPr>
          <p:nvPr/>
        </p:nvGrpSpPr>
        <p:grpSpPr bwMode="auto">
          <a:xfrm>
            <a:off x="4421188" y="2749550"/>
            <a:ext cx="280987" cy="280988"/>
            <a:chOff x="2785" y="1732"/>
            <a:chExt cx="177" cy="177"/>
          </a:xfrm>
        </p:grpSpPr>
        <p:sp>
          <p:nvSpPr>
            <p:cNvPr id="59543" name="Rectangle 102"/>
            <p:cNvSpPr>
              <a:spLocks noChangeArrowheads="1"/>
            </p:cNvSpPr>
            <p:nvPr/>
          </p:nvSpPr>
          <p:spPr bwMode="auto">
            <a:xfrm>
              <a:off x="2798" y="1745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44" name="Rectangle 103"/>
            <p:cNvSpPr>
              <a:spLocks noChangeArrowheads="1"/>
            </p:cNvSpPr>
            <p:nvPr/>
          </p:nvSpPr>
          <p:spPr bwMode="auto">
            <a:xfrm>
              <a:off x="2785" y="1732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89" name="Group 114"/>
          <p:cNvGrpSpPr>
            <a:grpSpLocks/>
          </p:cNvGrpSpPr>
          <p:nvPr/>
        </p:nvGrpSpPr>
        <p:grpSpPr bwMode="auto">
          <a:xfrm>
            <a:off x="5434013" y="3581400"/>
            <a:ext cx="280987" cy="280988"/>
            <a:chOff x="3757" y="2704"/>
            <a:chExt cx="177" cy="177"/>
          </a:xfrm>
        </p:grpSpPr>
        <p:sp>
          <p:nvSpPr>
            <p:cNvPr id="59541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42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0" name="Group 129"/>
          <p:cNvGrpSpPr>
            <a:grpSpLocks/>
          </p:cNvGrpSpPr>
          <p:nvPr/>
        </p:nvGrpSpPr>
        <p:grpSpPr bwMode="auto">
          <a:xfrm>
            <a:off x="2109788" y="4292600"/>
            <a:ext cx="274637" cy="280988"/>
            <a:chOff x="1329" y="2704"/>
            <a:chExt cx="173" cy="177"/>
          </a:xfrm>
        </p:grpSpPr>
        <p:sp>
          <p:nvSpPr>
            <p:cNvPr id="59539" name="Oval 127"/>
            <p:cNvSpPr>
              <a:spLocks noChangeArrowheads="1"/>
            </p:cNvSpPr>
            <p:nvPr/>
          </p:nvSpPr>
          <p:spPr bwMode="auto">
            <a:xfrm>
              <a:off x="1342" y="2717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40" name="Oval 128"/>
            <p:cNvSpPr>
              <a:spLocks noChangeArrowheads="1"/>
            </p:cNvSpPr>
            <p:nvPr/>
          </p:nvSpPr>
          <p:spPr bwMode="auto">
            <a:xfrm>
              <a:off x="1329" y="2704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1" name="Group 132"/>
          <p:cNvGrpSpPr>
            <a:grpSpLocks/>
          </p:cNvGrpSpPr>
          <p:nvPr/>
        </p:nvGrpSpPr>
        <p:grpSpPr bwMode="auto">
          <a:xfrm>
            <a:off x="2109788" y="3524250"/>
            <a:ext cx="274637" cy="274638"/>
            <a:chOff x="1329" y="2220"/>
            <a:chExt cx="173" cy="173"/>
          </a:xfrm>
        </p:grpSpPr>
        <p:sp>
          <p:nvSpPr>
            <p:cNvPr id="59537" name="Oval 130"/>
            <p:cNvSpPr>
              <a:spLocks noChangeArrowheads="1"/>
            </p:cNvSpPr>
            <p:nvPr/>
          </p:nvSpPr>
          <p:spPr bwMode="auto">
            <a:xfrm>
              <a:off x="1342" y="2233"/>
              <a:ext cx="147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38" name="Oval 131"/>
            <p:cNvSpPr>
              <a:spLocks noChangeArrowheads="1"/>
            </p:cNvSpPr>
            <p:nvPr/>
          </p:nvSpPr>
          <p:spPr bwMode="auto">
            <a:xfrm>
              <a:off x="1329" y="2220"/>
              <a:ext cx="173" cy="17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2" name="Group 135"/>
          <p:cNvGrpSpPr>
            <a:grpSpLocks/>
          </p:cNvGrpSpPr>
          <p:nvPr/>
        </p:nvGrpSpPr>
        <p:grpSpPr bwMode="auto">
          <a:xfrm>
            <a:off x="3138488" y="4806950"/>
            <a:ext cx="274637" cy="280988"/>
            <a:chOff x="1977" y="3028"/>
            <a:chExt cx="173" cy="177"/>
          </a:xfrm>
        </p:grpSpPr>
        <p:sp>
          <p:nvSpPr>
            <p:cNvPr id="59535" name="Oval 133"/>
            <p:cNvSpPr>
              <a:spLocks noChangeArrowheads="1"/>
            </p:cNvSpPr>
            <p:nvPr/>
          </p:nvSpPr>
          <p:spPr bwMode="auto">
            <a:xfrm>
              <a:off x="1990" y="3041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36" name="Oval 134"/>
            <p:cNvSpPr>
              <a:spLocks noChangeArrowheads="1"/>
            </p:cNvSpPr>
            <p:nvPr/>
          </p:nvSpPr>
          <p:spPr bwMode="auto">
            <a:xfrm>
              <a:off x="1977" y="3028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3" name="Group 138"/>
          <p:cNvGrpSpPr>
            <a:grpSpLocks/>
          </p:cNvGrpSpPr>
          <p:nvPr/>
        </p:nvGrpSpPr>
        <p:grpSpPr bwMode="auto">
          <a:xfrm>
            <a:off x="3906838" y="5321300"/>
            <a:ext cx="280987" cy="280988"/>
            <a:chOff x="2461" y="3352"/>
            <a:chExt cx="177" cy="177"/>
          </a:xfrm>
        </p:grpSpPr>
        <p:sp>
          <p:nvSpPr>
            <p:cNvPr id="59533" name="Oval 136"/>
            <p:cNvSpPr>
              <a:spLocks noChangeArrowheads="1"/>
            </p:cNvSpPr>
            <p:nvPr/>
          </p:nvSpPr>
          <p:spPr bwMode="auto">
            <a:xfrm>
              <a:off x="2474" y="3365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34" name="Oval 137"/>
            <p:cNvSpPr>
              <a:spLocks noChangeArrowheads="1"/>
            </p:cNvSpPr>
            <p:nvPr/>
          </p:nvSpPr>
          <p:spPr bwMode="auto">
            <a:xfrm>
              <a:off x="2461" y="3352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4" name="Group 141"/>
          <p:cNvGrpSpPr>
            <a:grpSpLocks/>
          </p:cNvGrpSpPr>
          <p:nvPr/>
        </p:nvGrpSpPr>
        <p:grpSpPr bwMode="auto">
          <a:xfrm>
            <a:off x="5195888" y="2749550"/>
            <a:ext cx="274637" cy="280988"/>
            <a:chOff x="3273" y="1732"/>
            <a:chExt cx="173" cy="177"/>
          </a:xfrm>
        </p:grpSpPr>
        <p:sp>
          <p:nvSpPr>
            <p:cNvPr id="59531" name="Rectangle 139"/>
            <p:cNvSpPr>
              <a:spLocks noChangeArrowheads="1"/>
            </p:cNvSpPr>
            <p:nvPr/>
          </p:nvSpPr>
          <p:spPr bwMode="auto">
            <a:xfrm>
              <a:off x="3286" y="1745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32" name="Rectangle 140"/>
            <p:cNvSpPr>
              <a:spLocks noChangeArrowheads="1"/>
            </p:cNvSpPr>
            <p:nvPr/>
          </p:nvSpPr>
          <p:spPr bwMode="auto">
            <a:xfrm>
              <a:off x="3273" y="1732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5" name="Group 144"/>
          <p:cNvGrpSpPr>
            <a:grpSpLocks/>
          </p:cNvGrpSpPr>
          <p:nvPr/>
        </p:nvGrpSpPr>
        <p:grpSpPr bwMode="auto">
          <a:xfrm>
            <a:off x="3154363" y="3986213"/>
            <a:ext cx="274637" cy="280987"/>
            <a:chOff x="1653" y="2380"/>
            <a:chExt cx="173" cy="177"/>
          </a:xfrm>
        </p:grpSpPr>
        <p:sp>
          <p:nvSpPr>
            <p:cNvPr id="59529" name="Oval 142"/>
            <p:cNvSpPr>
              <a:spLocks noChangeArrowheads="1"/>
            </p:cNvSpPr>
            <p:nvPr/>
          </p:nvSpPr>
          <p:spPr bwMode="auto">
            <a:xfrm>
              <a:off x="1666" y="2393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30" name="Oval 143"/>
            <p:cNvSpPr>
              <a:spLocks noChangeArrowheads="1"/>
            </p:cNvSpPr>
            <p:nvPr/>
          </p:nvSpPr>
          <p:spPr bwMode="auto">
            <a:xfrm>
              <a:off x="1653" y="2380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6" name="Group 147"/>
          <p:cNvGrpSpPr>
            <a:grpSpLocks/>
          </p:cNvGrpSpPr>
          <p:nvPr/>
        </p:nvGrpSpPr>
        <p:grpSpPr bwMode="auto">
          <a:xfrm>
            <a:off x="5964238" y="2495550"/>
            <a:ext cx="280987" cy="274638"/>
            <a:chOff x="3757" y="1572"/>
            <a:chExt cx="177" cy="173"/>
          </a:xfrm>
        </p:grpSpPr>
        <p:sp>
          <p:nvSpPr>
            <p:cNvPr id="59527" name="Rectangle 145"/>
            <p:cNvSpPr>
              <a:spLocks noChangeArrowheads="1"/>
            </p:cNvSpPr>
            <p:nvPr/>
          </p:nvSpPr>
          <p:spPr bwMode="auto">
            <a:xfrm>
              <a:off x="3770" y="1585"/>
              <a:ext cx="151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28" name="Rectangle 146"/>
            <p:cNvSpPr>
              <a:spLocks noChangeArrowheads="1"/>
            </p:cNvSpPr>
            <p:nvPr/>
          </p:nvSpPr>
          <p:spPr bwMode="auto">
            <a:xfrm>
              <a:off x="3757" y="1572"/>
              <a:ext cx="177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7" name="Group 150"/>
          <p:cNvGrpSpPr>
            <a:grpSpLocks/>
          </p:cNvGrpSpPr>
          <p:nvPr/>
        </p:nvGrpSpPr>
        <p:grpSpPr bwMode="auto">
          <a:xfrm>
            <a:off x="6738938" y="4292600"/>
            <a:ext cx="274637" cy="280988"/>
            <a:chOff x="4245" y="2704"/>
            <a:chExt cx="173" cy="177"/>
          </a:xfrm>
        </p:grpSpPr>
        <p:sp>
          <p:nvSpPr>
            <p:cNvPr id="59525" name="Rectangle 148"/>
            <p:cNvSpPr>
              <a:spLocks noChangeArrowheads="1"/>
            </p:cNvSpPr>
            <p:nvPr/>
          </p:nvSpPr>
          <p:spPr bwMode="auto">
            <a:xfrm>
              <a:off x="4258" y="2717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26" name="Rectangle 149"/>
            <p:cNvSpPr>
              <a:spLocks noChangeArrowheads="1"/>
            </p:cNvSpPr>
            <p:nvPr/>
          </p:nvSpPr>
          <p:spPr bwMode="auto">
            <a:xfrm>
              <a:off x="4245" y="2704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498" name="Group 153"/>
          <p:cNvGrpSpPr>
            <a:grpSpLocks/>
          </p:cNvGrpSpPr>
          <p:nvPr/>
        </p:nvGrpSpPr>
        <p:grpSpPr bwMode="auto">
          <a:xfrm>
            <a:off x="6053138" y="3524250"/>
            <a:ext cx="274637" cy="274638"/>
            <a:chOff x="3813" y="2220"/>
            <a:chExt cx="173" cy="173"/>
          </a:xfrm>
        </p:grpSpPr>
        <p:sp>
          <p:nvSpPr>
            <p:cNvPr id="59523" name="Rectangle 151"/>
            <p:cNvSpPr>
              <a:spLocks noChangeArrowheads="1"/>
            </p:cNvSpPr>
            <p:nvPr/>
          </p:nvSpPr>
          <p:spPr bwMode="auto">
            <a:xfrm>
              <a:off x="3826" y="2233"/>
              <a:ext cx="147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24" name="Rectangle 152"/>
            <p:cNvSpPr>
              <a:spLocks noChangeArrowheads="1"/>
            </p:cNvSpPr>
            <p:nvPr/>
          </p:nvSpPr>
          <p:spPr bwMode="auto">
            <a:xfrm>
              <a:off x="3813" y="2220"/>
              <a:ext cx="173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9499" name="Rectangle 224"/>
          <p:cNvSpPr>
            <a:spLocks noChangeArrowheads="1"/>
          </p:cNvSpPr>
          <p:nvPr/>
        </p:nvSpPr>
        <p:spPr bwMode="auto">
          <a:xfrm>
            <a:off x="4910138" y="338296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sp>
        <p:nvSpPr>
          <p:cNvPr id="59500" name="Rectangle 226"/>
          <p:cNvSpPr>
            <a:spLocks noChangeArrowheads="1"/>
          </p:cNvSpPr>
          <p:nvPr/>
        </p:nvSpPr>
        <p:spPr bwMode="auto">
          <a:xfrm>
            <a:off x="6453188" y="49260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59501" name="Group 229"/>
          <p:cNvGrpSpPr>
            <a:grpSpLocks/>
          </p:cNvGrpSpPr>
          <p:nvPr/>
        </p:nvGrpSpPr>
        <p:grpSpPr bwMode="auto">
          <a:xfrm>
            <a:off x="1746250" y="2241550"/>
            <a:ext cx="227013" cy="3594100"/>
            <a:chOff x="1100" y="1412"/>
            <a:chExt cx="143" cy="2264"/>
          </a:xfrm>
        </p:grpSpPr>
        <p:sp>
          <p:nvSpPr>
            <p:cNvPr id="59521" name="Line 227"/>
            <p:cNvSpPr>
              <a:spLocks noChangeShapeType="1"/>
            </p:cNvSpPr>
            <p:nvPr/>
          </p:nvSpPr>
          <p:spPr bwMode="auto">
            <a:xfrm flipV="1">
              <a:off x="1165" y="1546"/>
              <a:ext cx="1" cy="213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2" name="Freeform 228"/>
            <p:cNvSpPr>
              <a:spLocks/>
            </p:cNvSpPr>
            <p:nvPr/>
          </p:nvSpPr>
          <p:spPr bwMode="auto">
            <a:xfrm>
              <a:off x="1100" y="1412"/>
              <a:ext cx="143" cy="143"/>
            </a:xfrm>
            <a:custGeom>
              <a:avLst/>
              <a:gdLst>
                <a:gd name="T0" fmla="*/ 143 w 143"/>
                <a:gd name="T1" fmla="*/ 143 h 143"/>
                <a:gd name="T2" fmla="*/ 69 w 143"/>
                <a:gd name="T3" fmla="*/ 0 h 143"/>
                <a:gd name="T4" fmla="*/ 0 w 143"/>
                <a:gd name="T5" fmla="*/ 143 h 143"/>
                <a:gd name="T6" fmla="*/ 143 w 143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69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02" name="Group 232"/>
          <p:cNvGrpSpPr>
            <a:grpSpLocks/>
          </p:cNvGrpSpPr>
          <p:nvPr/>
        </p:nvGrpSpPr>
        <p:grpSpPr bwMode="auto">
          <a:xfrm>
            <a:off x="1849438" y="5732463"/>
            <a:ext cx="5410200" cy="227012"/>
            <a:chOff x="1165" y="3611"/>
            <a:chExt cx="3408" cy="143"/>
          </a:xfrm>
        </p:grpSpPr>
        <p:sp>
          <p:nvSpPr>
            <p:cNvPr id="59519" name="Line 230"/>
            <p:cNvSpPr>
              <a:spLocks noChangeShapeType="1"/>
            </p:cNvSpPr>
            <p:nvPr/>
          </p:nvSpPr>
          <p:spPr bwMode="auto">
            <a:xfrm>
              <a:off x="1165" y="3676"/>
              <a:ext cx="3266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0" name="Freeform 231"/>
            <p:cNvSpPr>
              <a:spLocks/>
            </p:cNvSpPr>
            <p:nvPr/>
          </p:nvSpPr>
          <p:spPr bwMode="auto">
            <a:xfrm>
              <a:off x="4435" y="3611"/>
              <a:ext cx="138" cy="143"/>
            </a:xfrm>
            <a:custGeom>
              <a:avLst/>
              <a:gdLst>
                <a:gd name="T0" fmla="*/ 0 w 138"/>
                <a:gd name="T1" fmla="*/ 143 h 143"/>
                <a:gd name="T2" fmla="*/ 138 w 138"/>
                <a:gd name="T3" fmla="*/ 73 h 143"/>
                <a:gd name="T4" fmla="*/ 0 w 138"/>
                <a:gd name="T5" fmla="*/ 0 h 143"/>
                <a:gd name="T6" fmla="*/ 0 w 138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43">
                  <a:moveTo>
                    <a:pt x="0" y="143"/>
                  </a:moveTo>
                  <a:lnTo>
                    <a:pt x="138" y="73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0832" name="Straight Connector 2"/>
          <p:cNvCxnSpPr>
            <a:cxnSpLocks noChangeShapeType="1"/>
          </p:cNvCxnSpPr>
          <p:nvPr/>
        </p:nvCxnSpPr>
        <p:spPr bwMode="auto">
          <a:xfrm flipH="1">
            <a:off x="3932238" y="3030538"/>
            <a:ext cx="514350" cy="4937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33" name="Straight Connector 141"/>
          <p:cNvCxnSpPr>
            <a:cxnSpLocks noChangeShapeType="1"/>
          </p:cNvCxnSpPr>
          <p:nvPr/>
        </p:nvCxnSpPr>
        <p:spPr bwMode="auto">
          <a:xfrm flipH="1">
            <a:off x="3429000" y="3544888"/>
            <a:ext cx="514350" cy="4937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34" name="Straight Arrow Connector 4"/>
          <p:cNvCxnSpPr>
            <a:cxnSpLocks noChangeShapeType="1"/>
            <a:stCxn id="59519" idx="0"/>
          </p:cNvCxnSpPr>
          <p:nvPr/>
        </p:nvCxnSpPr>
        <p:spPr bwMode="auto">
          <a:xfrm flipV="1">
            <a:off x="1849438" y="5132388"/>
            <a:ext cx="757237" cy="703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506" name="TextBox 6"/>
          <p:cNvSpPr txBox="1">
            <a:spLocks noChangeArrowheads="1"/>
          </p:cNvSpPr>
          <p:nvPr/>
        </p:nvSpPr>
        <p:spPr bwMode="auto">
          <a:xfrm>
            <a:off x="2182813" y="53371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</a:t>
            </a:r>
          </a:p>
        </p:txBody>
      </p:sp>
      <p:cxnSp>
        <p:nvCxnSpPr>
          <p:cNvPr id="30836" name="Straight Arrow Connector 8"/>
          <p:cNvCxnSpPr>
            <a:cxnSpLocks noChangeShapeType="1"/>
          </p:cNvCxnSpPr>
          <p:nvPr/>
        </p:nvCxnSpPr>
        <p:spPr bwMode="auto">
          <a:xfrm flipH="1">
            <a:off x="3290888" y="2890838"/>
            <a:ext cx="944562" cy="908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600" y="2362200"/>
            <a:ext cx="974369" cy="83574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grpSp>
        <p:nvGrpSpPr>
          <p:cNvPr id="59509" name="Group 101"/>
          <p:cNvGrpSpPr>
            <a:grpSpLocks/>
          </p:cNvGrpSpPr>
          <p:nvPr/>
        </p:nvGrpSpPr>
        <p:grpSpPr bwMode="auto">
          <a:xfrm>
            <a:off x="5586413" y="4367213"/>
            <a:ext cx="280987" cy="280987"/>
            <a:chOff x="2461" y="3028"/>
            <a:chExt cx="177" cy="177"/>
          </a:xfrm>
        </p:grpSpPr>
        <p:sp>
          <p:nvSpPr>
            <p:cNvPr id="59517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18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9510" name="Group 114"/>
          <p:cNvGrpSpPr>
            <a:grpSpLocks/>
          </p:cNvGrpSpPr>
          <p:nvPr/>
        </p:nvGrpSpPr>
        <p:grpSpPr bwMode="auto">
          <a:xfrm>
            <a:off x="3505200" y="4595813"/>
            <a:ext cx="280988" cy="280987"/>
            <a:chOff x="3757" y="2704"/>
            <a:chExt cx="177" cy="177"/>
          </a:xfrm>
        </p:grpSpPr>
        <p:sp>
          <p:nvSpPr>
            <p:cNvPr id="59515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516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cxnSp>
        <p:nvCxnSpPr>
          <p:cNvPr id="30840" name="Straight Connector 151"/>
          <p:cNvCxnSpPr>
            <a:cxnSpLocks noChangeShapeType="1"/>
          </p:cNvCxnSpPr>
          <p:nvPr/>
        </p:nvCxnSpPr>
        <p:spPr bwMode="auto">
          <a:xfrm flipH="1">
            <a:off x="3752850" y="4006850"/>
            <a:ext cx="565150" cy="56515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1400" y="3957935"/>
            <a:ext cx="543995" cy="461665"/>
          </a:xfrm>
          <a:prstGeom prst="rect">
            <a:avLst/>
          </a:prstGeom>
          <a:blipFill rotWithShape="1">
            <a:blip r:embed="rId3"/>
            <a:stretch>
              <a:fillRect l="-2247" b="-1973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155" name="TextBox 1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4267200"/>
            <a:ext cx="551113" cy="461665"/>
          </a:xfrm>
          <a:prstGeom prst="rect">
            <a:avLst/>
          </a:prstGeom>
          <a:blipFill rotWithShape="1">
            <a:blip r:embed="rId4"/>
            <a:stretch>
              <a:fillRect l="-2222" b="-1973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cxnSp>
        <p:nvCxnSpPr>
          <p:cNvPr id="30843" name="Straight Connector 155"/>
          <p:cNvCxnSpPr>
            <a:cxnSpLocks noChangeShapeType="1"/>
            <a:stCxn id="59518" idx="3"/>
          </p:cNvCxnSpPr>
          <p:nvPr/>
        </p:nvCxnSpPr>
        <p:spPr bwMode="auto">
          <a:xfrm flipH="1">
            <a:off x="5322888" y="4606925"/>
            <a:ext cx="304800" cy="2698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895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NP-hard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the plane with the minimum number of misclassifications is NP-hard (Ben-David, </a:t>
            </a:r>
            <a:r>
              <a:rPr lang="en-US" dirty="0" err="1" smtClean="0"/>
              <a:t>Eiron</a:t>
            </a:r>
            <a:r>
              <a:rPr lang="en-US" dirty="0" smtClean="0"/>
              <a:t>, and Long, JCSS, 2003)</a:t>
            </a:r>
          </a:p>
          <a:p>
            <a:r>
              <a:rPr lang="en-US" dirty="0" smtClean="0"/>
              <a:t>Nothing known about error bounds</a:t>
            </a:r>
          </a:p>
          <a:p>
            <a:r>
              <a:rPr lang="en-US" dirty="0" smtClean="0"/>
              <a:t>Objective (also known as 0/1 loss):</a:t>
            </a:r>
            <a:endParaRPr lang="en-US" dirty="0"/>
          </a:p>
        </p:txBody>
      </p:sp>
      <p:pic>
        <p:nvPicPr>
          <p:cNvPr id="4" name="Picture 3" descr="Screen Shot 2015-06-05 at 12.3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1" y="4523209"/>
            <a:ext cx="7910230" cy="8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in optimizing the number of misclassifications with local search</a:t>
            </a:r>
            <a:endParaRPr lang="en-US" dirty="0"/>
          </a:p>
        </p:txBody>
      </p:sp>
      <p:pic>
        <p:nvPicPr>
          <p:cNvPr id="4" name="Picture 3" descr="Screen Shot 2015-06-05 at 12.33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3" y="2715887"/>
            <a:ext cx="4891449" cy="39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we consider a modified objective by adding the hinge loss.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guides our search and avoids getting trapped in local optima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5-06-05 at 12.3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" y="3119850"/>
            <a:ext cx="8973719" cy="10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our objective</a:t>
            </a:r>
            <a:endParaRPr lang="en-US" dirty="0"/>
          </a:p>
        </p:txBody>
      </p:sp>
      <p:pic>
        <p:nvPicPr>
          <p:cNvPr id="5" name="Content Placeholder 4" descr="Screen Shot 2015-06-05 at 12.36.0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42" b="-9759"/>
          <a:stretch/>
        </p:blipFill>
        <p:spPr>
          <a:xfrm>
            <a:off x="457200" y="3247150"/>
            <a:ext cx="8229600" cy="3134627"/>
          </a:xfrm>
        </p:spPr>
      </p:pic>
      <p:sp>
        <p:nvSpPr>
          <p:cNvPr id="6" name="TextBox 5"/>
          <p:cNvSpPr txBox="1"/>
          <p:nvPr/>
        </p:nvSpPr>
        <p:spPr>
          <a:xfrm>
            <a:off x="627018" y="1632007"/>
            <a:ext cx="7643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Consider the objective value of error + </a:t>
            </a:r>
            <a:r>
              <a:rPr lang="en-US" sz="2400" dirty="0" err="1" smtClean="0"/>
              <a:t>hingeloss</a:t>
            </a:r>
            <a:r>
              <a:rPr lang="en-US" sz="2400" dirty="0" smtClean="0"/>
              <a:t> of solid and dashed lines.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Now consider the objective value of just </a:t>
            </a:r>
            <a:r>
              <a:rPr lang="en-US" sz="2400" dirty="0" err="1" smtClean="0"/>
              <a:t>hingeloss</a:t>
            </a:r>
            <a:r>
              <a:rPr lang="en-US" sz="2400" dirty="0" smtClean="0"/>
              <a:t> of both lines.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79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0/1 loss</a:t>
            </a:r>
            <a:endParaRPr lang="en-US" dirty="0"/>
          </a:p>
        </p:txBody>
      </p:sp>
      <p:pic>
        <p:nvPicPr>
          <p:cNvPr id="4" name="Content Placeholder 3" descr="Screen Shot 2015-02-26 at 11.47.4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998"/>
          <a:stretch/>
        </p:blipFill>
        <p:spPr>
          <a:xfrm>
            <a:off x="1851368" y="1530026"/>
            <a:ext cx="4999364" cy="4814203"/>
          </a:xfrm>
        </p:spPr>
      </p:pic>
      <p:sp>
        <p:nvSpPr>
          <p:cNvPr id="3" name="TextBox 2"/>
          <p:cNvSpPr txBox="1"/>
          <p:nvPr/>
        </p:nvSpPr>
        <p:spPr>
          <a:xfrm>
            <a:off x="6997264" y="5785078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Nguyen and </a:t>
            </a:r>
          </a:p>
          <a:p>
            <a:r>
              <a:rPr lang="en-US" dirty="0" err="1" smtClean="0"/>
              <a:t>Sanner</a:t>
            </a:r>
            <a:r>
              <a:rPr lang="en-US" dirty="0" smtClean="0"/>
              <a:t>, ICML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656</Words>
  <Application>Microsoft Macintosh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BSP: An iterated local search heuristic for the hyperplane with minimum number of misclassifications </vt:lpstr>
      <vt:lpstr>Linear classifiers</vt:lpstr>
      <vt:lpstr>Support vector machine</vt:lpstr>
      <vt:lpstr>Support vector machine</vt:lpstr>
      <vt:lpstr>NP-hard optimization</vt:lpstr>
      <vt:lpstr>Modified objective</vt:lpstr>
      <vt:lpstr>Modified objective</vt:lpstr>
      <vt:lpstr>Motivation for our objective</vt:lpstr>
      <vt:lpstr>Motivation for 0/1 loss</vt:lpstr>
      <vt:lpstr>Our coordinate descent (local search)</vt:lpstr>
      <vt:lpstr>Local search</vt:lpstr>
      <vt:lpstr>Local minima</vt:lpstr>
      <vt:lpstr>Iterated local search</vt:lpstr>
      <vt:lpstr>Results</vt:lpstr>
      <vt:lpstr>Effect of iterated local search</vt:lpstr>
      <vt:lpstr>Variants of BSP</vt:lpstr>
      <vt:lpstr>Effect of search parameters on BooststrapBSP (100 bootstraps)</vt:lpstr>
      <vt:lpstr>Train and test error (breast cancer, 569 rows, 30 columns, PCC=0.82)</vt:lpstr>
      <vt:lpstr>Train and test error (musk, 476 rows, 166 columns, PCC=0.29)</vt:lpstr>
      <vt:lpstr>Train and test error (climate simulation, 540 rows, 18 columns, PCC=0.38)</vt:lpstr>
      <vt:lpstr>Results on 33 datasets</vt:lpstr>
      <vt:lpstr>Comparison to liblinear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optimization</dc:title>
  <dc:creator>Usman Roshan</dc:creator>
  <cp:lastModifiedBy>Usman Roshan</cp:lastModifiedBy>
  <cp:revision>143</cp:revision>
  <dcterms:created xsi:type="dcterms:W3CDTF">2015-02-18T20:22:00Z</dcterms:created>
  <dcterms:modified xsi:type="dcterms:W3CDTF">2015-06-05T15:16:01Z</dcterms:modified>
</cp:coreProperties>
</file>