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8" r:id="rId7"/>
    <p:sldId id="269" r:id="rId8"/>
    <p:sldId id="267" r:id="rId9"/>
    <p:sldId id="259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9" d="100"/>
          <a:sy n="59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34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1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20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6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579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93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91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D978A-4BC9-AD4A-84F1-A13EE98CD5A1}" type="datetimeFigureOut">
              <a:rPr lang="en-US" smtClean="0"/>
              <a:t>2/20/15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3606-B385-E940-9871-87B186EA8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1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learning optimization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780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new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optimization</a:t>
            </a:r>
          </a:p>
          <a:p>
            <a:pPr lvl="1"/>
            <a:r>
              <a:rPr lang="en-US" dirty="0" smtClean="0"/>
              <a:t>Recently published work</a:t>
            </a:r>
            <a:endParaRPr lang="en-US" dirty="0"/>
          </a:p>
          <a:p>
            <a:pPr lvl="1"/>
            <a:r>
              <a:rPr lang="en-US" dirty="0" smtClean="0"/>
              <a:t>Our own work: iterated </a:t>
            </a:r>
            <a:r>
              <a:rPr lang="en-US" dirty="0" smtClean="0"/>
              <a:t>local search</a:t>
            </a:r>
          </a:p>
          <a:p>
            <a:r>
              <a:rPr lang="en-US" dirty="0" smtClean="0"/>
              <a:t>Stochastic </a:t>
            </a:r>
            <a:r>
              <a:rPr lang="en-US" smtClean="0"/>
              <a:t>gradient descent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94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components:</a:t>
            </a:r>
          </a:p>
          <a:p>
            <a:pPr lvl="1"/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Optimization</a:t>
            </a:r>
          </a:p>
          <a:p>
            <a:r>
              <a:rPr lang="en-US" dirty="0" smtClean="0"/>
              <a:t>Modeling</a:t>
            </a:r>
          </a:p>
          <a:p>
            <a:pPr lvl="1"/>
            <a:r>
              <a:rPr lang="en-US" dirty="0" smtClean="0"/>
              <a:t>Generative: we assume a probabilistic model and optimize model parameters on data with maximum likelihood</a:t>
            </a:r>
          </a:p>
          <a:p>
            <a:pPr lvl="1"/>
            <a:r>
              <a:rPr lang="en-US" dirty="0" smtClean="0"/>
              <a:t>Discriminative: we select a model guided by the data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8527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machine learning problems are actually NP-hard</a:t>
            </a:r>
          </a:p>
          <a:p>
            <a:r>
              <a:rPr lang="en-US" dirty="0" smtClean="0"/>
              <a:t>Unsupervised learning:</a:t>
            </a:r>
          </a:p>
          <a:p>
            <a:pPr lvl="1"/>
            <a:r>
              <a:rPr lang="en-US" dirty="0" smtClean="0"/>
              <a:t>Cluster data into two or more sets</a:t>
            </a:r>
          </a:p>
          <a:p>
            <a:pPr lvl="1"/>
            <a:r>
              <a:rPr lang="en-US" dirty="0" smtClean="0"/>
              <a:t>NP-hard</a:t>
            </a:r>
          </a:p>
          <a:p>
            <a:pPr lvl="1"/>
            <a:r>
              <a:rPr lang="en-US" dirty="0" smtClean="0"/>
              <a:t>K-means local search</a:t>
            </a:r>
          </a:p>
          <a:p>
            <a:r>
              <a:rPr lang="en-US" dirty="0" smtClean="0"/>
              <a:t>Supervised learning</a:t>
            </a:r>
          </a:p>
          <a:p>
            <a:pPr lvl="1"/>
            <a:r>
              <a:rPr lang="en-US" dirty="0" smtClean="0"/>
              <a:t>Separating plane with minimum error</a:t>
            </a:r>
          </a:p>
        </p:txBody>
      </p:sp>
    </p:spTree>
    <p:extLst>
      <p:ext uri="{BB962C8B-B14F-4D97-AF65-F5344CB8AC3E}">
        <p14:creationId xmlns:p14="http://schemas.microsoft.com/office/powerpoint/2010/main" val="4259300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Clustering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Suppose we want to cluster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vectors in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R</a:t>
            </a:r>
            <a:r>
              <a:rPr lang="en-US" i="1" baseline="30000" dirty="0">
                <a:latin typeface="Arial" charset="0"/>
                <a:ea typeface="ＭＳ Ｐゴシック" charset="0"/>
                <a:cs typeface="ＭＳ Ｐゴシック" charset="0"/>
              </a:rPr>
              <a:t>d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into two groups. Define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baseline="-25000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baseline="-25000" dirty="0">
                <a:latin typeface="Arial" charset="0"/>
                <a:ea typeface="ＭＳ Ｐゴシック" charset="0"/>
                <a:cs typeface="ＭＳ Ｐゴシック" charset="0"/>
              </a:rPr>
              <a:t>2 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as the two groups.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Our objective is to find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baseline="-25000" dirty="0">
                <a:latin typeface="Arial" charset="0"/>
                <a:ea typeface="ＭＳ Ｐゴシック" charset="0"/>
                <a:cs typeface="ＭＳ Ｐゴシック" charset="0"/>
              </a:rPr>
              <a:t>1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baseline="-25000" dirty="0">
                <a:latin typeface="Arial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that minimize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where </a:t>
            </a:r>
            <a:r>
              <a:rPr lang="en-US" i="1" dirty="0">
                <a:latin typeface="Arial" charset="0"/>
                <a:ea typeface="ＭＳ Ｐゴシック" charset="0"/>
                <a:cs typeface="ＭＳ Ｐゴシック" charset="0"/>
              </a:rPr>
              <a:t>m</a:t>
            </a:r>
            <a:r>
              <a:rPr lang="en-US" i="1" baseline="-25000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is the mean of class </a:t>
            </a:r>
            <a:r>
              <a:rPr lang="en-US" i="1" dirty="0" err="1"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i="1" baseline="-25000" dirty="0" err="1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5280510"/>
              </p:ext>
            </p:extLst>
          </p:nvPr>
        </p:nvGraphicFramePr>
        <p:xfrm>
          <a:off x="3185376" y="3833401"/>
          <a:ext cx="2971800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104900" imgH="482600" progId="Equation.DSMT4">
                  <p:embed/>
                </p:oleObj>
              </mc:Choice>
              <mc:Fallback>
                <p:oleObj name="Equation" r:id="rId3" imgW="1104900" imgH="482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5376" y="3833401"/>
                        <a:ext cx="2971800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7384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Clustering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194874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NP hard even for 2-means</a:t>
            </a: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smtClean="0">
                <a:latin typeface="Arial" charset="0"/>
                <a:ea typeface="ＭＳ Ｐゴシック" charset="0"/>
                <a:cs typeface="ＭＳ Ｐゴシック" charset="0"/>
              </a:rPr>
              <a:t>NP 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hard even on plane</a:t>
            </a: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K-means heuristic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Popular and hard to beat</a:t>
            </a:r>
          </a:p>
          <a:p>
            <a:pPr lvl="1"/>
            <a:r>
              <a:rPr lang="en-US" sz="2400" dirty="0">
                <a:latin typeface="Arial" charset="0"/>
                <a:ea typeface="ＭＳ Ｐゴシック" charset="0"/>
              </a:rPr>
              <a:t>Introduced in 1950s and 1960s</a:t>
            </a:r>
          </a:p>
          <a:p>
            <a:pPr lvl="1"/>
            <a:endParaRPr lang="en-US" sz="2400" dirty="0">
              <a:latin typeface="Arial" charset="0"/>
              <a:ea typeface="ＭＳ Ｐゴシック" charset="0"/>
            </a:endParaRPr>
          </a:p>
        </p:txBody>
      </p:sp>
      <p:pic>
        <p:nvPicPr>
          <p:cNvPr id="15363" name="Picture 3" descr="Screen Shot 2013-11-13 at 11.59.0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752600"/>
            <a:ext cx="4838700" cy="154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4" descr="Screen Shot 2013-11-14 at 12.00.0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045610"/>
            <a:ext cx="4800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2934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Unsupervised learning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73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charset="0"/>
                <a:ea typeface="ＭＳ Ｐゴシック" charset="0"/>
              </a:rPr>
              <a:t>Also NP</a:t>
            </a:r>
            <a:r>
              <a:rPr lang="en-US" sz="2400" dirty="0">
                <a:latin typeface="Arial" charset="0"/>
                <a:ea typeface="ＭＳ Ｐゴシック" charset="0"/>
              </a:rPr>
              <a:t>-complete (see paper by Ben-David, </a:t>
            </a:r>
            <a:r>
              <a:rPr lang="en-US" sz="2400" dirty="0" err="1">
                <a:latin typeface="Arial" charset="0"/>
                <a:ea typeface="ＭＳ Ｐゴシック" charset="0"/>
              </a:rPr>
              <a:t>Eiron</a:t>
            </a:r>
            <a:r>
              <a:rPr lang="en-US" sz="2400" dirty="0">
                <a:latin typeface="Arial" charset="0"/>
                <a:ea typeface="ＭＳ Ｐゴシック" charset="0"/>
              </a:rPr>
              <a:t>, 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and Long)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r>
              <a:rPr lang="en-US" sz="2400" dirty="0">
                <a:latin typeface="Arial" charset="0"/>
                <a:ea typeface="ＭＳ Ｐゴシック" charset="0"/>
              </a:rPr>
              <a:t>Even NP-complete to </a:t>
            </a:r>
            <a:r>
              <a:rPr lang="en-US" sz="2400" dirty="0" err="1">
                <a:latin typeface="Arial" charset="0"/>
                <a:ea typeface="ＭＳ Ｐゴシック" charset="0"/>
              </a:rPr>
              <a:t>polynomially</a:t>
            </a:r>
            <a:r>
              <a:rPr lang="en-US" sz="2400" dirty="0">
                <a:latin typeface="Arial" charset="0"/>
                <a:ea typeface="ＭＳ Ｐゴシック" charset="0"/>
              </a:rPr>
              <a:t> approximate (Learning with kernels, </a:t>
            </a:r>
            <a:r>
              <a:rPr lang="en-US" sz="2400" dirty="0" err="1">
                <a:latin typeface="Arial" charset="0"/>
                <a:ea typeface="ＭＳ Ｐゴシック" charset="0"/>
              </a:rPr>
              <a:t>Scholkopf</a:t>
            </a:r>
            <a:r>
              <a:rPr lang="en-US" sz="2400" dirty="0">
                <a:latin typeface="Arial" charset="0"/>
                <a:ea typeface="ＭＳ Ｐゴシック" charset="0"/>
              </a:rPr>
              <a:t> and </a:t>
            </a:r>
            <a:r>
              <a:rPr lang="en-US" sz="2400" dirty="0" err="1" smtClean="0">
                <a:latin typeface="Arial" charset="0"/>
                <a:ea typeface="ＭＳ Ｐゴシック" charset="0"/>
              </a:rPr>
              <a:t>Smola</a:t>
            </a:r>
            <a:r>
              <a:rPr lang="en-US" sz="2400" dirty="0" smtClean="0">
                <a:latin typeface="Arial" charset="0"/>
                <a:ea typeface="ＭＳ Ｐゴシック" charset="0"/>
              </a:rPr>
              <a:t>)</a:t>
            </a:r>
            <a:endParaRPr lang="en-US" sz="2400" dirty="0">
              <a:latin typeface="Arial" charset="0"/>
              <a:ea typeface="ＭＳ Ｐゴシック" charset="0"/>
            </a:endParaRPr>
          </a:p>
          <a:p>
            <a:endParaRPr lang="en-US" sz="24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89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overcome NP-hardness we modify the problems to achieve convexity</a:t>
            </a:r>
          </a:p>
          <a:p>
            <a:r>
              <a:rPr lang="en-US" dirty="0" smtClean="0"/>
              <a:t>Convexity guarantees a unique optimum</a:t>
            </a:r>
          </a:p>
          <a:p>
            <a:r>
              <a:rPr lang="en-US" dirty="0" smtClean="0"/>
              <a:t>Convexity also allow gives us a gradient descent solution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48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Gradient descent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blipFill rotWithShape="1">
            <a:blip r:embed="rId2"/>
            <a:stretch>
              <a:fillRect l="-1098" t="-1037" r="-1961" b="-4000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5302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approach in computer science to solve hard problems</a:t>
            </a:r>
          </a:p>
          <a:p>
            <a:r>
              <a:rPr lang="en-US" dirty="0" smtClean="0"/>
              <a:t>At a high level it is a simple method:</a:t>
            </a:r>
          </a:p>
          <a:p>
            <a:pPr lvl="1"/>
            <a:r>
              <a:rPr lang="en-US" dirty="0" smtClean="0"/>
              <a:t>Start with a random solution</a:t>
            </a:r>
          </a:p>
          <a:p>
            <a:pPr lvl="1"/>
            <a:r>
              <a:rPr lang="en-US" dirty="0" smtClean="0"/>
              <a:t>Find neighborhood</a:t>
            </a:r>
          </a:p>
          <a:p>
            <a:pPr lvl="1"/>
            <a:r>
              <a:rPr lang="en-US" dirty="0" smtClean="0"/>
              <a:t>Select point in neighborhood that optimizes objective</a:t>
            </a:r>
          </a:p>
          <a:p>
            <a:pPr lvl="1"/>
            <a:r>
              <a:rPr lang="en-US" dirty="0" smtClean="0"/>
              <a:t>Continue until local minima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766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264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Equation</vt:lpstr>
      <vt:lpstr>Machine learning optimization</vt:lpstr>
      <vt:lpstr>Machine learning</vt:lpstr>
      <vt:lpstr>Optimization</vt:lpstr>
      <vt:lpstr>Clustering</vt:lpstr>
      <vt:lpstr>Clustering</vt:lpstr>
      <vt:lpstr>Unsupervised learning</vt:lpstr>
      <vt:lpstr>Approximate approach</vt:lpstr>
      <vt:lpstr>Gradient descent</vt:lpstr>
      <vt:lpstr>Local search</vt:lpstr>
      <vt:lpstr>Recent new approaches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optimization</dc:title>
  <dc:creator>Usman Roshan</dc:creator>
  <cp:lastModifiedBy>Usman Roshan</cp:lastModifiedBy>
  <cp:revision>14</cp:revision>
  <dcterms:created xsi:type="dcterms:W3CDTF">2015-02-18T20:22:00Z</dcterms:created>
  <dcterms:modified xsi:type="dcterms:W3CDTF">2015-02-20T17:56:34Z</dcterms:modified>
</cp:coreProperties>
</file>