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84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3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89" autoAdjust="0"/>
  </p:normalViewPr>
  <p:slideViewPr>
    <p:cSldViewPr snapToGrid="0" snapToObjects="1">
      <p:cViewPr varScale="1">
        <p:scale>
          <a:sx n="77" d="100"/>
          <a:sy n="77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0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4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1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6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7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9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9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D978A-4BC9-AD4A-84F1-A13EE98CD5A1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1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learning optimization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80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directly optimize?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look at local search</a:t>
            </a:r>
          </a:p>
        </p:txBody>
      </p:sp>
      <p:pic>
        <p:nvPicPr>
          <p:cNvPr id="4" name="Picture 3" descr="Screen Shot 2015-02-26 at 12.05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378" y="2147090"/>
            <a:ext cx="4800237" cy="452731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263393" y="4069666"/>
            <a:ext cx="7803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528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descent:</a:t>
            </a:r>
          </a:p>
          <a:p>
            <a:pPr lvl="1"/>
            <a:r>
              <a:rPr lang="en-US" dirty="0" smtClean="0"/>
              <a:t>Fix all coordinates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for I = 1 to d</a:t>
            </a:r>
          </a:p>
          <a:p>
            <a:pPr lvl="1"/>
            <a:r>
              <a:rPr lang="en-US" dirty="0" smtClean="0"/>
              <a:t>Randomly pick one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dirty="0" smtClean="0"/>
              <a:t> and </a:t>
            </a:r>
            <a:r>
              <a:rPr lang="en-US" dirty="0" smtClean="0"/>
              <a:t>optimize</a:t>
            </a:r>
          </a:p>
          <a:p>
            <a:pPr lvl="2"/>
            <a:r>
              <a:rPr lang="en-US" dirty="0" smtClean="0"/>
              <a:t>Make incremental changes </a:t>
            </a:r>
            <a:r>
              <a:rPr lang="en-US" dirty="0" smtClean="0"/>
              <a:t>in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dirty="0" smtClean="0"/>
              <a:t> </a:t>
            </a:r>
            <a:r>
              <a:rPr lang="en-US" dirty="0" smtClean="0"/>
              <a:t>until there is no change</a:t>
            </a:r>
          </a:p>
          <a:p>
            <a:pPr lvl="1"/>
            <a:r>
              <a:rPr lang="en-US" dirty="0" smtClean="0"/>
              <a:t>Pick a different random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dirty="0" smtClean="0"/>
              <a:t> </a:t>
            </a:r>
            <a:r>
              <a:rPr lang="en-US" dirty="0" smtClean="0"/>
              <a:t>and optimize again.</a:t>
            </a:r>
          </a:p>
          <a:p>
            <a:pPr lvl="1"/>
            <a:r>
              <a:rPr lang="en-US" dirty="0" smtClean="0"/>
              <a:t>Repeat until no change in objective after circling through all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964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minima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major problem for optimizing NP-hard problems</a:t>
            </a:r>
          </a:p>
          <a:p>
            <a:r>
              <a:rPr lang="en-US" dirty="0" smtClean="0"/>
              <a:t>How to overcome?</a:t>
            </a:r>
          </a:p>
          <a:p>
            <a:pPr lvl="1"/>
            <a:r>
              <a:rPr lang="en-US" dirty="0" smtClean="0"/>
              <a:t>Random restarts</a:t>
            </a:r>
          </a:p>
          <a:p>
            <a:pPr lvl="1"/>
            <a:r>
              <a:rPr lang="en-US" dirty="0" smtClean="0"/>
              <a:t>Simulated </a:t>
            </a:r>
            <a:r>
              <a:rPr lang="en-US" dirty="0" smtClean="0"/>
              <a:t>annealing</a:t>
            </a:r>
          </a:p>
          <a:p>
            <a:pPr lvl="1"/>
            <a:r>
              <a:rPr lang="en-US" dirty="0" smtClean="0"/>
              <a:t>MCMC</a:t>
            </a:r>
          </a:p>
          <a:p>
            <a:pPr lvl="1"/>
            <a:r>
              <a:rPr lang="en-US" dirty="0" smtClean="0"/>
              <a:t>Iterated local search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2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Iterated local search</a:t>
            </a:r>
            <a:endParaRPr lang="en-US" dirty="0"/>
          </a:p>
        </p:txBody>
      </p:sp>
      <p:pic>
        <p:nvPicPr>
          <p:cNvPr id="4" name="Content Placeholder 3" descr="Screen Shot 2015-02-27 at 12.06.00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3" r="-240"/>
          <a:stretch/>
        </p:blipFill>
        <p:spPr>
          <a:xfrm>
            <a:off x="1812149" y="1417638"/>
            <a:ext cx="5932081" cy="5301052"/>
          </a:xfrm>
        </p:spPr>
      </p:pic>
    </p:spTree>
    <p:extLst>
      <p:ext uri="{BB962C8B-B14F-4D97-AF65-F5344CB8AC3E}">
        <p14:creationId xmlns:p14="http://schemas.microsoft.com/office/powerpoint/2010/main" val="266068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dirty="0" smtClean="0"/>
              <a:t>: 33 randomly selected datasets from UCI repository</a:t>
            </a:r>
          </a:p>
          <a:p>
            <a:r>
              <a:rPr lang="en-US" dirty="0" smtClean="0"/>
              <a:t>Some were multi-class and converted into binary (largest class separated from the others)</a:t>
            </a:r>
          </a:p>
          <a:p>
            <a:r>
              <a:rPr lang="en-US" dirty="0" smtClean="0"/>
              <a:t>We created ten random 90:10 splits for each dataset. All model parameters were learnt on the training dataset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2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 descr="Screen Shot 2015-02-27 at 9.54.59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" r="-1840"/>
          <a:stretch/>
        </p:blipFill>
        <p:spPr>
          <a:xfrm>
            <a:off x="1486895" y="1321388"/>
            <a:ext cx="5854638" cy="5346294"/>
          </a:xfrm>
        </p:spPr>
      </p:pic>
    </p:spTree>
    <p:extLst>
      <p:ext uri="{BB962C8B-B14F-4D97-AF65-F5344CB8AC3E}">
        <p14:creationId xmlns:p14="http://schemas.microsoft.com/office/powerpoint/2010/main" val="4292987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Average error of three objective functions: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_increment</a:t>
            </a:r>
            <a:r>
              <a:rPr lang="en-US" dirty="0" smtClean="0"/>
              <a:t> = .01</a:t>
            </a:r>
            <a:endParaRPr lang="en-US" dirty="0" smtClean="0"/>
          </a:p>
          <a:p>
            <a:pPr lvl="1"/>
            <a:r>
              <a:rPr lang="en-US" dirty="0" smtClean="0"/>
              <a:t>Margin =14.6%, </a:t>
            </a:r>
            <a:r>
              <a:rPr lang="en-US" dirty="0"/>
              <a:t>e</a:t>
            </a:r>
            <a:r>
              <a:rPr lang="en-US" dirty="0" smtClean="0"/>
              <a:t>rror only = 23.4% , </a:t>
            </a:r>
            <a:r>
              <a:rPr lang="en-US" dirty="0"/>
              <a:t>m</a:t>
            </a:r>
            <a:r>
              <a:rPr lang="en-US" dirty="0" smtClean="0"/>
              <a:t>argin + error = 13.6% 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_increment</a:t>
            </a:r>
            <a:r>
              <a:rPr lang="en-US" dirty="0" smtClean="0"/>
              <a:t> = 100</a:t>
            </a:r>
          </a:p>
          <a:p>
            <a:pPr lvl="1"/>
            <a:r>
              <a:rPr lang="en-US" dirty="0" smtClean="0"/>
              <a:t>Margin = 14.3, </a:t>
            </a:r>
            <a:r>
              <a:rPr lang="en-US" dirty="0"/>
              <a:t>error only </a:t>
            </a:r>
            <a:r>
              <a:rPr lang="en-US" dirty="0" smtClean="0"/>
              <a:t>= 15.5% </a:t>
            </a:r>
            <a:r>
              <a:rPr lang="en-US" dirty="0"/>
              <a:t>, margin + error = </a:t>
            </a:r>
            <a:r>
              <a:rPr lang="en-US" dirty="0" smtClean="0"/>
              <a:t>13.2%</a:t>
            </a:r>
          </a:p>
          <a:p>
            <a:r>
              <a:rPr lang="en-US" sz="3600" dirty="0" err="1" smtClean="0"/>
              <a:t>liblinear</a:t>
            </a:r>
            <a:r>
              <a:rPr lang="en-US" sz="3600" dirty="0" smtClean="0"/>
              <a:t> </a:t>
            </a:r>
            <a:r>
              <a:rPr lang="en-US" sz="3600" dirty="0"/>
              <a:t>= 12.4</a:t>
            </a:r>
            <a:r>
              <a:rPr lang="en-US" sz="3600" dirty="0" smtClean="0"/>
              <a:t>%</a:t>
            </a:r>
          </a:p>
          <a:p>
            <a:r>
              <a:rPr lang="en-US" sz="3600" dirty="0" smtClean="0"/>
              <a:t>Comparable runtime: both BSP and </a:t>
            </a:r>
            <a:r>
              <a:rPr lang="en-US" sz="3600" dirty="0" err="1" smtClean="0"/>
              <a:t>liblinear</a:t>
            </a:r>
            <a:r>
              <a:rPr lang="en-US" sz="3600" dirty="0" smtClean="0"/>
              <a:t> finish within seconds but </a:t>
            </a:r>
            <a:r>
              <a:rPr lang="en-US" sz="3600" dirty="0" err="1" smtClean="0"/>
              <a:t>liblinear</a:t>
            </a:r>
            <a:r>
              <a:rPr lang="en-US" sz="3600" dirty="0" smtClean="0"/>
              <a:t> is faster</a:t>
            </a:r>
            <a:endParaRPr lang="en-US" sz="36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8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programming optimization for convex functions</a:t>
            </a:r>
          </a:p>
          <a:p>
            <a:r>
              <a:rPr lang="en-US" dirty="0" smtClean="0"/>
              <a:t>Comes down to gradient descent</a:t>
            </a:r>
          </a:p>
          <a:p>
            <a:r>
              <a:rPr lang="en-US" dirty="0" smtClean="0"/>
              <a:t>Stochastic gradient descent leads to even faster search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852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Gradient descent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Given a convex function f(x,y) how can we find x and y that minimizes this?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Solution is gradient descent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The gradient vector points in the direction of greatest increase in the function.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Therefore solution is to move in small increments in the negative direction of the gradient until we reach the optimum.</a:t>
            </a:r>
          </a:p>
        </p:txBody>
      </p:sp>
    </p:spTree>
    <p:extLst>
      <p:ext uri="{BB962C8B-B14F-4D97-AF65-F5344CB8AC3E}">
        <p14:creationId xmlns:p14="http://schemas.microsoft.com/office/powerpoint/2010/main" val="2050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Gradient descent example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Minimize f(x)=1 + (x-5)</a:t>
            </a:r>
            <a:r>
              <a:rPr lang="en-US" sz="2800" baseline="30000">
                <a:latin typeface="Arial" charset="0"/>
                <a:ea typeface="ＭＳ Ｐゴシック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Derivative w.r.t x is df/dx = 2(x-5)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df/dx = F(x) = 2(x-5)</a:t>
            </a:r>
            <a:endParaRPr lang="en-US" sz="2800" b="1">
              <a:latin typeface="Arial" charset="0"/>
              <a:ea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Algorithm: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sym typeface="Symbol" charset="0"/>
              </a:rPr>
              <a:t>δ=.1</a:t>
            </a:r>
            <a:endParaRPr lang="en-US" sz="240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start with a random value of x (e.g. x = 10)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prev = f(x)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while (!stop){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x = x - </a:t>
            </a:r>
            <a:r>
              <a:rPr lang="en-US" sz="2000">
                <a:latin typeface="Arial" charset="0"/>
                <a:ea typeface="ＭＳ Ｐゴシック" charset="0"/>
                <a:sym typeface="Symbol" charset="0"/>
              </a:rPr>
              <a:t>δF(x)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sym typeface="Symbol" charset="0"/>
              </a:rPr>
              <a:t>if(f(x) &gt; prev) { stop = true ; }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prev = f(x)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76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Gradient descent example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Helvetica" charset="0"/>
                <a:ea typeface="ＭＳ Ｐゴシック" charset="0"/>
              </a:rPr>
              <a:t>Initialize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Helvetica" charset="0"/>
                <a:ea typeface="ＭＳ Ｐゴシック" charset="0"/>
              </a:rPr>
              <a:t>x = 10, </a:t>
            </a:r>
            <a:r>
              <a:rPr lang="en-US" sz="2400" b="1">
                <a:latin typeface="Helvetica" charset="0"/>
                <a:ea typeface="ＭＳ Ｐゴシック" charset="0"/>
              </a:rPr>
              <a:t>f(x) = 26</a:t>
            </a:r>
            <a:r>
              <a:rPr lang="en-US" sz="2400">
                <a:latin typeface="Helvetica" charset="0"/>
                <a:ea typeface="ＭＳ Ｐゴシック" charset="0"/>
              </a:rPr>
              <a:t>, prev = 26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Helvetica" charset="0"/>
                <a:ea typeface="ＭＳ Ｐゴシック" charset="0"/>
              </a:rPr>
              <a:t>Step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Helvetica" charset="0"/>
                <a:ea typeface="ＭＳ Ｐゴシック" charset="0"/>
              </a:rPr>
              <a:t>F(x) = 10, x = 10 - .1(10) = 9, </a:t>
            </a:r>
            <a:r>
              <a:rPr lang="en-US" sz="2400" b="1">
                <a:latin typeface="Helvetica" charset="0"/>
                <a:ea typeface="ＭＳ Ｐゴシック" charset="0"/>
              </a:rPr>
              <a:t>f(x) = 17</a:t>
            </a:r>
            <a:r>
              <a:rPr lang="en-US" sz="2400">
                <a:latin typeface="Helvetica" charset="0"/>
                <a:ea typeface="ＭＳ Ｐゴシック" charset="0"/>
              </a:rPr>
              <a:t>, prev = 17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Helvetica" charset="0"/>
                <a:ea typeface="ＭＳ Ｐゴシック" charset="0"/>
              </a:rPr>
              <a:t>Step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Helvetica" charset="0"/>
                <a:ea typeface="ＭＳ Ｐゴシック" charset="0"/>
              </a:rPr>
              <a:t>F(x) = 8, x = 9 - .1(8) = 8.2, </a:t>
            </a:r>
            <a:r>
              <a:rPr lang="en-US" sz="2400" b="1">
                <a:latin typeface="Helvetica" charset="0"/>
                <a:ea typeface="ＭＳ Ｐゴシック" charset="0"/>
              </a:rPr>
              <a:t>f(x) = 11.24</a:t>
            </a:r>
            <a:r>
              <a:rPr lang="en-US" sz="2400">
                <a:latin typeface="Helvetica" charset="0"/>
                <a:ea typeface="ＭＳ Ｐゴシック" charset="0"/>
              </a:rPr>
              <a:t>, prev = 11.24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Helvetica" charset="0"/>
                <a:ea typeface="ＭＳ Ｐゴシック" charset="0"/>
              </a:rPr>
              <a:t>Step 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Helvetica" charset="0"/>
                <a:ea typeface="ＭＳ Ｐゴシック" charset="0"/>
              </a:rPr>
              <a:t>F(x) = 6.4, x = 8.2 - .1(6.4)  = 7.56, </a:t>
            </a:r>
            <a:r>
              <a:rPr lang="en-US" sz="2400" b="1">
                <a:latin typeface="Helvetica" charset="0"/>
                <a:ea typeface="ＭＳ Ｐゴシック" charset="0"/>
              </a:rPr>
              <a:t>f(x) = 7.5536</a:t>
            </a:r>
            <a:r>
              <a:rPr lang="en-US" sz="2400">
                <a:latin typeface="Helvetica" charset="0"/>
                <a:ea typeface="ＭＳ Ｐゴシック" charset="0"/>
              </a:rPr>
              <a:t>, prev = 7.5536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Helvetica" charset="0"/>
                <a:ea typeface="ＭＳ Ｐゴシック" charset="0"/>
              </a:rPr>
              <a:t>Step 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Helvetica" charset="0"/>
                <a:ea typeface="ＭＳ Ｐゴシック" charset="0"/>
              </a:rPr>
              <a:t>F(x) = 5.12, x = 7.56 - .512 = 7.048, </a:t>
            </a:r>
            <a:r>
              <a:rPr lang="en-US" sz="2400" b="1">
                <a:latin typeface="Helvetica" charset="0"/>
                <a:ea typeface="ＭＳ Ｐゴシック" charset="0"/>
              </a:rPr>
              <a:t>f(x) = 5.19</a:t>
            </a:r>
            <a:r>
              <a:rPr lang="en-US" sz="2400">
                <a:latin typeface="Helvetica" charset="0"/>
                <a:ea typeface="ＭＳ Ｐゴシック" charset="0"/>
              </a:rPr>
              <a:t>, prev = 5.19</a:t>
            </a:r>
          </a:p>
        </p:txBody>
      </p:sp>
    </p:spTree>
    <p:extLst>
      <p:ext uri="{BB962C8B-B14F-4D97-AF65-F5344CB8AC3E}">
        <p14:creationId xmlns:p14="http://schemas.microsoft.com/office/powerpoint/2010/main" val="412908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Constrained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machine learning problems require optimizing a convex function with convex constraints</a:t>
            </a:r>
          </a:p>
          <a:p>
            <a:r>
              <a:rPr lang="en-US" dirty="0" smtClean="0"/>
              <a:t>In this case we apply Lagrange multipliers</a:t>
            </a:r>
          </a:p>
          <a:p>
            <a:r>
              <a:rPr lang="en-US" dirty="0" smtClean="0"/>
              <a:t>The KKT theorem is their generalization (see handout)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6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optimization of NP-hard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K-means is the classic example for unsupervised learning</a:t>
            </a:r>
          </a:p>
          <a:p>
            <a:r>
              <a:rPr lang="en-US" dirty="0" smtClean="0"/>
              <a:t>For supervised learning consider finding the plane that gives lowest number of misclassified points.</a:t>
            </a:r>
          </a:p>
          <a:p>
            <a:r>
              <a:rPr lang="en-US" dirty="0" smtClean="0"/>
              <a:t>Why would we want to find such planes?</a:t>
            </a:r>
          </a:p>
          <a:p>
            <a:r>
              <a:rPr lang="en-US" dirty="0" smtClean="0"/>
              <a:t>Reduces effect of outliers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9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optimization motivation</a:t>
            </a:r>
            <a:endParaRPr lang="en-US" dirty="0"/>
          </a:p>
        </p:txBody>
      </p:sp>
      <p:pic>
        <p:nvPicPr>
          <p:cNvPr id="4" name="Content Placeholder 3" descr="Screen Shot 2015-02-26 at 11.47.49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8" b="1998"/>
          <a:stretch/>
        </p:blipFill>
        <p:spPr>
          <a:xfrm>
            <a:off x="1851368" y="1530026"/>
            <a:ext cx="4999364" cy="4814203"/>
          </a:xfrm>
        </p:spPr>
      </p:pic>
    </p:spTree>
    <p:extLst>
      <p:ext uri="{BB962C8B-B14F-4D97-AF65-F5344CB8AC3E}">
        <p14:creationId xmlns:p14="http://schemas.microsoft.com/office/powerpoint/2010/main" val="566539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optimization motivation</a:t>
            </a:r>
          </a:p>
        </p:txBody>
      </p:sp>
      <p:pic>
        <p:nvPicPr>
          <p:cNvPr id="4" name="Content Placeholder 3" descr="Screen Shot 2015-02-26 at 11.56.11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6" r="-2005"/>
          <a:stretch/>
        </p:blipFill>
        <p:spPr>
          <a:xfrm>
            <a:off x="2402189" y="1600200"/>
            <a:ext cx="4360662" cy="4525963"/>
          </a:xfrm>
        </p:spPr>
      </p:pic>
    </p:spTree>
    <p:extLst>
      <p:ext uri="{BB962C8B-B14F-4D97-AF65-F5344CB8AC3E}">
        <p14:creationId xmlns:p14="http://schemas.microsoft.com/office/powerpoint/2010/main" val="1528796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620</Words>
  <Application>Microsoft Macintosh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Machine learning optimization</vt:lpstr>
      <vt:lpstr>Machine learning</vt:lpstr>
      <vt:lpstr>Gradient descent</vt:lpstr>
      <vt:lpstr>Gradient descent example</vt:lpstr>
      <vt:lpstr>Gradient descent example</vt:lpstr>
      <vt:lpstr>Constrained optimization</vt:lpstr>
      <vt:lpstr>Direct optimization of NP-hard</vt:lpstr>
      <vt:lpstr>Direct optimization motivation</vt:lpstr>
      <vt:lpstr>Direct optimization motivation</vt:lpstr>
      <vt:lpstr>How do we directly optimize?</vt:lpstr>
      <vt:lpstr>Local search</vt:lpstr>
      <vt:lpstr>Local minima</vt:lpstr>
      <vt:lpstr>Iterated local search</vt:lpstr>
      <vt:lpstr>Results</vt:lpstr>
      <vt:lpstr>Results</vt:lpstr>
      <vt:lpstr>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optimization</dc:title>
  <dc:creator>Usman Roshan</dc:creator>
  <cp:lastModifiedBy>Usman Roshan</cp:lastModifiedBy>
  <cp:revision>80</cp:revision>
  <dcterms:created xsi:type="dcterms:W3CDTF">2015-02-18T20:22:00Z</dcterms:created>
  <dcterms:modified xsi:type="dcterms:W3CDTF">2015-02-27T16:05:08Z</dcterms:modified>
</cp:coreProperties>
</file>