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33"/>
    <p:restoredTop sz="92761"/>
  </p:normalViewPr>
  <p:slideViewPr>
    <p:cSldViewPr snapToGrid="0" snapToObjects="1">
      <p:cViewPr>
        <p:scale>
          <a:sx n="114" d="100"/>
          <a:sy n="114" d="100"/>
        </p:scale>
        <p:origin x="232"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8349-3BB7-A647-8FC4-69D4F5E5A5F8}"/>
              </a:ext>
            </a:extLst>
          </p:cNvPr>
          <p:cNvSpPr>
            <a:spLocks noGrp="1"/>
          </p:cNvSpPr>
          <p:nvPr>
            <p:ph type="ctrTitle"/>
          </p:nvPr>
        </p:nvSpPr>
        <p:spPr/>
        <p:txBody>
          <a:bodyPr/>
          <a:lstStyle/>
          <a:p>
            <a:pPr algn="l"/>
            <a:r>
              <a:rPr lang="en-US" sz="4000" dirty="0"/>
              <a:t>Predicting Alzheimer’s disease: A neuroimaging study with 3D convolutional neural networks </a:t>
            </a:r>
          </a:p>
        </p:txBody>
      </p:sp>
      <p:sp>
        <p:nvSpPr>
          <p:cNvPr id="3" name="Subtitle 2">
            <a:extLst>
              <a:ext uri="{FF2B5EF4-FFF2-40B4-BE49-F238E27FC236}">
                <a16:creationId xmlns:a16="http://schemas.microsoft.com/office/drawing/2014/main" id="{E197F4D2-F01D-2941-A7FF-41081EF87924}"/>
              </a:ext>
            </a:extLst>
          </p:cNvPr>
          <p:cNvSpPr>
            <a:spLocks noGrp="1"/>
          </p:cNvSpPr>
          <p:nvPr>
            <p:ph type="subTitle" idx="1"/>
          </p:nvPr>
        </p:nvSpPr>
        <p:spPr/>
        <p:txBody>
          <a:bodyPr>
            <a:normAutofit/>
          </a:bodyPr>
          <a:lstStyle/>
          <a:p>
            <a:pPr algn="l"/>
            <a:r>
              <a:rPr lang="en-US" sz="2400" dirty="0"/>
              <a:t>Kannan </a:t>
            </a:r>
            <a:r>
              <a:rPr lang="en-US" sz="2400" dirty="0" err="1"/>
              <a:t>Neten</a:t>
            </a:r>
            <a:r>
              <a:rPr lang="en-US" sz="2400" dirty="0"/>
              <a:t> Dharan</a:t>
            </a:r>
          </a:p>
        </p:txBody>
      </p:sp>
    </p:spTree>
    <p:extLst>
      <p:ext uri="{BB962C8B-B14F-4D97-AF65-F5344CB8AC3E}">
        <p14:creationId xmlns:p14="http://schemas.microsoft.com/office/powerpoint/2010/main" val="4156569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C48C-2213-4E41-8A3B-48F9917573AE}"/>
              </a:ext>
            </a:extLst>
          </p:cNvPr>
          <p:cNvSpPr>
            <a:spLocks noGrp="1"/>
          </p:cNvSpPr>
          <p:nvPr>
            <p:ph type="title"/>
          </p:nvPr>
        </p:nvSpPr>
        <p:spPr/>
        <p:txBody>
          <a:bodyPr>
            <a:normAutofit/>
          </a:bodyPr>
          <a:lstStyle/>
          <a:p>
            <a:r>
              <a:rPr lang="en-US" dirty="0"/>
              <a:t>3D Convolutional Network Model</a:t>
            </a:r>
            <a:br>
              <a:rPr lang="en-US" dirty="0"/>
            </a:br>
            <a:endParaRPr lang="en-US" dirty="0"/>
          </a:p>
        </p:txBody>
      </p:sp>
      <p:sp>
        <p:nvSpPr>
          <p:cNvPr id="3" name="Content Placeholder 2">
            <a:extLst>
              <a:ext uri="{FF2B5EF4-FFF2-40B4-BE49-F238E27FC236}">
                <a16:creationId xmlns:a16="http://schemas.microsoft.com/office/drawing/2014/main" id="{D01B0035-A0D1-704F-BE79-D7C91BB07174}"/>
              </a:ext>
            </a:extLst>
          </p:cNvPr>
          <p:cNvSpPr>
            <a:spLocks noGrp="1"/>
          </p:cNvSpPr>
          <p:nvPr>
            <p:ph idx="1"/>
          </p:nvPr>
        </p:nvSpPr>
        <p:spPr/>
        <p:txBody>
          <a:bodyPr/>
          <a:lstStyle/>
          <a:p>
            <a:r>
              <a:rPr lang="en-US" dirty="0"/>
              <a:t>After training the sparse autoencoder, we build a 3D convolutional network which takes as input an MRI scan </a:t>
            </a:r>
          </a:p>
          <a:p>
            <a:r>
              <a:rPr lang="en-US" dirty="0"/>
              <a:t>Convolutional neural networks are artificial neural networks made up of convolutional, pooling and fully-connected layers. </a:t>
            </a:r>
          </a:p>
          <a:p>
            <a:r>
              <a:rPr lang="en-US" dirty="0"/>
              <a:t>The networks are characterized by three main properties: local connectivity of the hidden units, parameter sharing and the use of pooling operations. </a:t>
            </a:r>
          </a:p>
          <a:p>
            <a:r>
              <a:rPr lang="en-US" dirty="0"/>
              <a:t>In a hidden layer, a unit is not connected to all the units in the previous layer, but only to a small number of units in a spatially </a:t>
            </a:r>
            <a:r>
              <a:rPr lang="en-US" dirty="0" err="1"/>
              <a:t>localised</a:t>
            </a:r>
            <a:r>
              <a:rPr lang="en-US" dirty="0"/>
              <a:t> region. This property is beneficial in a number of ways. </a:t>
            </a:r>
          </a:p>
          <a:p>
            <a:endParaRPr lang="en-US" dirty="0"/>
          </a:p>
        </p:txBody>
      </p:sp>
    </p:spTree>
    <p:extLst>
      <p:ext uri="{BB962C8B-B14F-4D97-AF65-F5344CB8AC3E}">
        <p14:creationId xmlns:p14="http://schemas.microsoft.com/office/powerpoint/2010/main" val="331027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5F65-A6C0-554B-8E79-A5E83E1CC4BD}"/>
              </a:ext>
            </a:extLst>
          </p:cNvPr>
          <p:cNvSpPr>
            <a:spLocks noGrp="1"/>
          </p:cNvSpPr>
          <p:nvPr>
            <p:ph type="title"/>
          </p:nvPr>
        </p:nvSpPr>
        <p:spPr/>
        <p:txBody>
          <a:bodyPr/>
          <a:lstStyle/>
          <a:p>
            <a:r>
              <a:rPr lang="en-US" dirty="0"/>
              <a:t>3D Convolutional Network Model cont..</a:t>
            </a:r>
            <a:br>
              <a:rPr lang="en-US" dirty="0"/>
            </a:br>
            <a:endParaRPr lang="en-US" dirty="0"/>
          </a:p>
        </p:txBody>
      </p:sp>
      <p:sp>
        <p:nvSpPr>
          <p:cNvPr id="3" name="Content Placeholder 2">
            <a:extLst>
              <a:ext uri="{FF2B5EF4-FFF2-40B4-BE49-F238E27FC236}">
                <a16:creationId xmlns:a16="http://schemas.microsoft.com/office/drawing/2014/main" id="{B6DF55A8-4F1E-B34B-AD46-67F1E22918E9}"/>
              </a:ext>
            </a:extLst>
          </p:cNvPr>
          <p:cNvSpPr>
            <a:spLocks noGrp="1"/>
          </p:cNvSpPr>
          <p:nvPr>
            <p:ph idx="1"/>
          </p:nvPr>
        </p:nvSpPr>
        <p:spPr/>
        <p:txBody>
          <a:bodyPr/>
          <a:lstStyle/>
          <a:p>
            <a:r>
              <a:rPr lang="en-US" dirty="0"/>
              <a:t>On one hand, it reduces the number of parameters, thus making the architecture less prone to overfitting whilst also alleviating memory and computational issues. </a:t>
            </a:r>
          </a:p>
          <a:p>
            <a:r>
              <a:rPr lang="en-US" dirty="0"/>
              <a:t>On the other hand, by modelling portions of the image, the hidden units are able to detect local patterns and features which may be important for discrimination. </a:t>
            </a:r>
          </a:p>
          <a:p>
            <a:r>
              <a:rPr lang="en-US" dirty="0"/>
              <a:t>A hidden layer has several feature maps and all the hidden units within a feature map share the same parameters. </a:t>
            </a:r>
          </a:p>
          <a:p>
            <a:r>
              <a:rPr lang="en-US" dirty="0"/>
              <a:t>This parameter sharing feature is useful because it further reduces the number of parameters, and because hidden units within a feature map extract the same features at every position in the input. </a:t>
            </a:r>
          </a:p>
          <a:p>
            <a:endParaRPr lang="en-US" dirty="0"/>
          </a:p>
          <a:p>
            <a:endParaRPr lang="en-US" dirty="0"/>
          </a:p>
        </p:txBody>
      </p:sp>
    </p:spTree>
    <p:extLst>
      <p:ext uri="{BB962C8B-B14F-4D97-AF65-F5344CB8AC3E}">
        <p14:creationId xmlns:p14="http://schemas.microsoft.com/office/powerpoint/2010/main" val="69555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F5284-0664-1846-A590-E389FDA9EAB5}"/>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1DA613A7-6742-7F46-8ECB-4D2A566E5191}"/>
              </a:ext>
            </a:extLst>
          </p:cNvPr>
          <p:cNvPicPr>
            <a:picLocks noGrp="1" noChangeAspect="1"/>
          </p:cNvPicPr>
          <p:nvPr>
            <p:ph idx="1"/>
          </p:nvPr>
        </p:nvPicPr>
        <p:blipFill>
          <a:blip r:embed="rId2"/>
          <a:stretch>
            <a:fillRect/>
          </a:stretch>
        </p:blipFill>
        <p:spPr>
          <a:xfrm>
            <a:off x="872792" y="1045029"/>
            <a:ext cx="8205751" cy="4866367"/>
          </a:xfrm>
        </p:spPr>
      </p:pic>
    </p:spTree>
    <p:extLst>
      <p:ext uri="{BB962C8B-B14F-4D97-AF65-F5344CB8AC3E}">
        <p14:creationId xmlns:p14="http://schemas.microsoft.com/office/powerpoint/2010/main" val="2952172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9F880-E664-874A-8595-E628FB57DFC0}"/>
              </a:ext>
            </a:extLst>
          </p:cNvPr>
          <p:cNvSpPr>
            <a:spLocks noGrp="1"/>
          </p:cNvSpPr>
          <p:nvPr>
            <p:ph type="title"/>
          </p:nvPr>
        </p:nvSpPr>
        <p:spPr/>
        <p:txBody>
          <a:bodyPr/>
          <a:lstStyle/>
          <a:p>
            <a:r>
              <a:rPr lang="en-US" dirty="0"/>
              <a:t>3D Convolutional Network Model cont..</a:t>
            </a:r>
            <a:br>
              <a:rPr lang="en-US" dirty="0"/>
            </a:br>
            <a:endParaRPr lang="en-US" dirty="0"/>
          </a:p>
        </p:txBody>
      </p:sp>
      <p:sp>
        <p:nvSpPr>
          <p:cNvPr id="3" name="Content Placeholder 2">
            <a:extLst>
              <a:ext uri="{FF2B5EF4-FFF2-40B4-BE49-F238E27FC236}">
                <a16:creationId xmlns:a16="http://schemas.microsoft.com/office/drawing/2014/main" id="{206D855D-E393-D946-8108-85A8F0005134}"/>
              </a:ext>
            </a:extLst>
          </p:cNvPr>
          <p:cNvSpPr>
            <a:spLocks noGrp="1"/>
          </p:cNvSpPr>
          <p:nvPr>
            <p:ph idx="1"/>
          </p:nvPr>
        </p:nvSpPr>
        <p:spPr/>
        <p:txBody>
          <a:bodyPr>
            <a:normAutofit lnSpcReduction="10000"/>
          </a:bodyPr>
          <a:lstStyle/>
          <a:p>
            <a:r>
              <a:rPr lang="en-US" dirty="0"/>
              <a:t>Our network model has 3 hidden layers which are convolutional layer followed by a pooling layer and a fully connected layer. </a:t>
            </a:r>
          </a:p>
          <a:p>
            <a:r>
              <a:rPr lang="en-US" dirty="0"/>
              <a:t>The output layer of our convolutional layer depends on the size of our filters. </a:t>
            </a:r>
          </a:p>
          <a:p>
            <a:r>
              <a:rPr lang="en-US" dirty="0"/>
              <a:t>The convolution of an input map of size </a:t>
            </a:r>
            <a:r>
              <a:rPr lang="en-US" i="1" dirty="0" err="1"/>
              <a:t>m</a:t>
            </a:r>
            <a:r>
              <a:rPr lang="en-US" dirty="0" err="1"/>
              <a:t>×</a:t>
            </a:r>
            <a:r>
              <a:rPr lang="en-US" i="1" dirty="0" err="1"/>
              <a:t>p</a:t>
            </a:r>
            <a:r>
              <a:rPr lang="en-US" dirty="0" err="1"/>
              <a:t>×</a:t>
            </a:r>
            <a:r>
              <a:rPr lang="en-US" i="1" dirty="0" err="1"/>
              <a:t>q</a:t>
            </a:r>
            <a:r>
              <a:rPr lang="en-US" i="1" dirty="0"/>
              <a:t> </a:t>
            </a:r>
            <a:r>
              <a:rPr lang="en-US" dirty="0"/>
              <a:t>with a filter of size </a:t>
            </a:r>
            <a:r>
              <a:rPr lang="en-US" i="1" dirty="0"/>
              <a:t>r </a:t>
            </a:r>
            <a:r>
              <a:rPr lang="en-US" dirty="0"/>
              <a:t>× </a:t>
            </a:r>
            <a:r>
              <a:rPr lang="en-US" i="1" dirty="0"/>
              <a:t>s </a:t>
            </a:r>
            <a:r>
              <a:rPr lang="en-US" dirty="0"/>
              <a:t>× </a:t>
            </a:r>
            <a:r>
              <a:rPr lang="en-US" i="1" dirty="0"/>
              <a:t>t </a:t>
            </a:r>
            <a:r>
              <a:rPr lang="en-US" dirty="0"/>
              <a:t>gives an output of size </a:t>
            </a:r>
            <a:r>
              <a:rPr lang="en-US" i="1" dirty="0"/>
              <a:t>(m-r+1) </a:t>
            </a:r>
            <a:r>
              <a:rPr lang="en-US" dirty="0"/>
              <a:t>× </a:t>
            </a:r>
            <a:r>
              <a:rPr lang="en-US" i="1" dirty="0"/>
              <a:t>(p-s+1) </a:t>
            </a:r>
            <a:r>
              <a:rPr lang="en-US" dirty="0"/>
              <a:t>× </a:t>
            </a:r>
            <a:r>
              <a:rPr lang="en-US" i="1" dirty="0"/>
              <a:t>(q-t+1)</a:t>
            </a:r>
            <a:r>
              <a:rPr lang="en-US" dirty="0"/>
              <a:t>. </a:t>
            </a:r>
          </a:p>
          <a:p>
            <a:r>
              <a:rPr lang="en-US" dirty="0"/>
              <a:t>For every basis of the sparse autoencoder that we trained previously, we use the set of learned weights of that basis as a 3D filter of a 3D convolutional layer. </a:t>
            </a:r>
          </a:p>
          <a:p>
            <a:r>
              <a:rPr lang="en-US" dirty="0"/>
              <a:t>By applying the convolutions with all the bases, we obtain a convolutional layer of 150 3D feature maps. </a:t>
            </a:r>
          </a:p>
          <a:p>
            <a:r>
              <a:rPr lang="en-US" dirty="0"/>
              <a:t>Since the patches are of size 5 × 5 × 5, a convolution of an image with a basis produces a feature map of size (68−5+1)×(95−5+1)×(79−5+1) = 64 × 91 × 75. </a:t>
            </a:r>
          </a:p>
          <a:p>
            <a:endParaRPr lang="en-US" dirty="0"/>
          </a:p>
        </p:txBody>
      </p:sp>
    </p:spTree>
    <p:extLst>
      <p:ext uri="{BB962C8B-B14F-4D97-AF65-F5344CB8AC3E}">
        <p14:creationId xmlns:p14="http://schemas.microsoft.com/office/powerpoint/2010/main" val="1596710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159D0-866D-4444-9C80-81C587389B20}"/>
              </a:ext>
            </a:extLst>
          </p:cNvPr>
          <p:cNvSpPr>
            <a:spLocks noGrp="1"/>
          </p:cNvSpPr>
          <p:nvPr>
            <p:ph type="title"/>
          </p:nvPr>
        </p:nvSpPr>
        <p:spPr/>
        <p:txBody>
          <a:bodyPr/>
          <a:lstStyle/>
          <a:p>
            <a:r>
              <a:rPr lang="en-US" dirty="0"/>
              <a:t>3D Convolutional Network Model cont..</a:t>
            </a:r>
            <a:br>
              <a:rPr lang="en-US" dirty="0"/>
            </a:br>
            <a:endParaRPr lang="en-US" dirty="0"/>
          </a:p>
        </p:txBody>
      </p:sp>
      <p:sp>
        <p:nvSpPr>
          <p:cNvPr id="3" name="Content Placeholder 2">
            <a:extLst>
              <a:ext uri="{FF2B5EF4-FFF2-40B4-BE49-F238E27FC236}">
                <a16:creationId xmlns:a16="http://schemas.microsoft.com/office/drawing/2014/main" id="{06AB7992-96C0-4244-AEFE-E188EA06C60B}"/>
              </a:ext>
            </a:extLst>
          </p:cNvPr>
          <p:cNvSpPr>
            <a:spLocks noGrp="1"/>
          </p:cNvSpPr>
          <p:nvPr>
            <p:ph idx="1"/>
          </p:nvPr>
        </p:nvSpPr>
        <p:spPr/>
        <p:txBody>
          <a:bodyPr/>
          <a:lstStyle/>
          <a:p>
            <a:r>
              <a:rPr lang="en-US" dirty="0"/>
              <a:t>We also add the bias term associated with the basis and apply a sigmoid activation function to every unit in the feature map. </a:t>
            </a:r>
          </a:p>
          <a:p>
            <a:r>
              <a:rPr lang="en-US" dirty="0"/>
              <a:t>This convolutional layer is likely to discover local patterns and structures in the 3D input image: it allows the algorithm to exploit the 3D topology/spatial information of the image. </a:t>
            </a:r>
          </a:p>
          <a:p>
            <a:r>
              <a:rPr lang="en-US" dirty="0"/>
              <a:t>We then use max-pooling in the next layer, which consists of segmenting each feature map into several non-overlapping and adjacent neighborhoods of hidden units. </a:t>
            </a:r>
          </a:p>
          <a:p>
            <a:r>
              <a:rPr lang="en-US" dirty="0"/>
              <a:t>Pooling also builds robustness to small distortions of the image such as translations. </a:t>
            </a:r>
          </a:p>
          <a:p>
            <a:endParaRPr lang="en-US" dirty="0"/>
          </a:p>
        </p:txBody>
      </p:sp>
    </p:spTree>
    <p:extLst>
      <p:ext uri="{BB962C8B-B14F-4D97-AF65-F5344CB8AC3E}">
        <p14:creationId xmlns:p14="http://schemas.microsoft.com/office/powerpoint/2010/main" val="2923503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151A1-9928-DF4F-9782-AEE3D88A3851}"/>
              </a:ext>
            </a:extLst>
          </p:cNvPr>
          <p:cNvSpPr>
            <a:spLocks noGrp="1"/>
          </p:cNvSpPr>
          <p:nvPr>
            <p:ph type="title"/>
          </p:nvPr>
        </p:nvSpPr>
        <p:spPr/>
        <p:txBody>
          <a:bodyPr/>
          <a:lstStyle/>
          <a:p>
            <a:r>
              <a:rPr lang="en-US" dirty="0"/>
              <a:t>3D Convolutional Network Model cont..</a:t>
            </a:r>
            <a:br>
              <a:rPr lang="en-US" dirty="0"/>
            </a:br>
            <a:endParaRPr lang="en-US" dirty="0"/>
          </a:p>
        </p:txBody>
      </p:sp>
      <p:sp>
        <p:nvSpPr>
          <p:cNvPr id="3" name="Content Placeholder 2">
            <a:extLst>
              <a:ext uri="{FF2B5EF4-FFF2-40B4-BE49-F238E27FC236}">
                <a16:creationId xmlns:a16="http://schemas.microsoft.com/office/drawing/2014/main" id="{9CB02BEF-5C6A-5A4B-93D5-642CEDD3D958}"/>
              </a:ext>
            </a:extLst>
          </p:cNvPr>
          <p:cNvSpPr>
            <a:spLocks noGrp="1"/>
          </p:cNvSpPr>
          <p:nvPr>
            <p:ph idx="1"/>
          </p:nvPr>
        </p:nvSpPr>
        <p:spPr/>
        <p:txBody>
          <a:bodyPr>
            <a:normAutofit lnSpcReduction="10000"/>
          </a:bodyPr>
          <a:lstStyle/>
          <a:p>
            <a:r>
              <a:rPr lang="en-US" dirty="0"/>
              <a:t>In our approach, we apply a 5 × 5 × 5 max-pooling operation to reduce the size of the feature maps of the convolutional layer. </a:t>
            </a:r>
          </a:p>
          <a:p>
            <a:r>
              <a:rPr lang="en-US" dirty="0"/>
              <a:t>Each feature map therefore becomes a max-pooled feature map of size (64/5) × (91/5) × (75/5) = 12 × 18 × 15, where we round down to the nearest integer because we ignore the borders. </a:t>
            </a:r>
          </a:p>
          <a:p>
            <a:r>
              <a:rPr lang="en-US" dirty="0"/>
              <a:t>The outputs of every max-pooled feature map are then stacked. With 150 feature maps of size 12 × 18 × 15, there is a total of 150 × 12 × 18 × 15 = 486, 000 outputs. </a:t>
            </a:r>
          </a:p>
          <a:p>
            <a:r>
              <a:rPr lang="en-US" dirty="0"/>
              <a:t>These outputs are used as inputs for a 3-layer fully-connected neural network (i.e. with an input, hidden and output layer). </a:t>
            </a:r>
          </a:p>
          <a:p>
            <a:r>
              <a:rPr lang="en-US" dirty="0"/>
              <a:t>We choose a hidden layer with 800 units with a sigmoid activation function, and an output layer with 3 units with a </a:t>
            </a:r>
            <a:r>
              <a:rPr lang="en-US" dirty="0" err="1"/>
              <a:t>softmax</a:t>
            </a:r>
            <a:r>
              <a:rPr lang="en-US" dirty="0"/>
              <a:t> activation function. </a:t>
            </a:r>
          </a:p>
          <a:p>
            <a:endParaRPr lang="en-US" dirty="0"/>
          </a:p>
        </p:txBody>
      </p:sp>
    </p:spTree>
    <p:extLst>
      <p:ext uri="{BB962C8B-B14F-4D97-AF65-F5344CB8AC3E}">
        <p14:creationId xmlns:p14="http://schemas.microsoft.com/office/powerpoint/2010/main" val="140459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EA667-D84D-1F4E-863C-B5006FBEF9A1}"/>
              </a:ext>
            </a:extLst>
          </p:cNvPr>
          <p:cNvSpPr>
            <a:spLocks noGrp="1"/>
          </p:cNvSpPr>
          <p:nvPr>
            <p:ph type="title"/>
          </p:nvPr>
        </p:nvSpPr>
        <p:spPr/>
        <p:txBody>
          <a:bodyPr/>
          <a:lstStyle/>
          <a:p>
            <a:r>
              <a:rPr lang="en-US" dirty="0"/>
              <a:t>3D Convolutional Network Model cont..</a:t>
            </a:r>
            <a:br>
              <a:rPr lang="en-US" dirty="0"/>
            </a:br>
            <a:endParaRPr lang="en-US" dirty="0"/>
          </a:p>
        </p:txBody>
      </p:sp>
      <p:sp>
        <p:nvSpPr>
          <p:cNvPr id="3" name="Content Placeholder 2">
            <a:extLst>
              <a:ext uri="{FF2B5EF4-FFF2-40B4-BE49-F238E27FC236}">
                <a16:creationId xmlns:a16="http://schemas.microsoft.com/office/drawing/2014/main" id="{8BF98F25-4866-D043-943C-20BECEABB05A}"/>
              </a:ext>
            </a:extLst>
          </p:cNvPr>
          <p:cNvSpPr>
            <a:spLocks noGrp="1"/>
          </p:cNvSpPr>
          <p:nvPr>
            <p:ph idx="1"/>
          </p:nvPr>
        </p:nvSpPr>
        <p:spPr/>
        <p:txBody>
          <a:bodyPr/>
          <a:lstStyle/>
          <a:p>
            <a:r>
              <a:rPr lang="en-US" dirty="0"/>
              <a:t>The 3-layer network is trained with mini batch gradient descent. </a:t>
            </a:r>
          </a:p>
          <a:p>
            <a:r>
              <a:rPr lang="en-US" dirty="0"/>
              <a:t>The weights of the hidden layer are randomly </a:t>
            </a:r>
            <a:r>
              <a:rPr lang="en-US" dirty="0" err="1"/>
              <a:t>initialised</a:t>
            </a:r>
            <a:r>
              <a:rPr lang="en-US" dirty="0"/>
              <a:t>, and the weights of the </a:t>
            </a:r>
            <a:r>
              <a:rPr lang="en-US" dirty="0" err="1"/>
              <a:t>softmax</a:t>
            </a:r>
            <a:r>
              <a:rPr lang="en-US" dirty="0"/>
              <a:t> layer are </a:t>
            </a:r>
            <a:r>
              <a:rPr lang="en-US" dirty="0" err="1"/>
              <a:t>initialised</a:t>
            </a:r>
            <a:r>
              <a:rPr lang="en-US" dirty="0"/>
              <a:t> to zero. </a:t>
            </a:r>
          </a:p>
          <a:p>
            <a:r>
              <a:rPr lang="en-US" dirty="0"/>
              <a:t>It is important to note that the convolutional layer is not included in the final training, the convolutional layer is only ”pre-trained” with an autoencoder. </a:t>
            </a:r>
          </a:p>
          <a:p>
            <a:endParaRPr lang="en-US" dirty="0"/>
          </a:p>
        </p:txBody>
      </p:sp>
    </p:spTree>
    <p:extLst>
      <p:ext uri="{BB962C8B-B14F-4D97-AF65-F5344CB8AC3E}">
        <p14:creationId xmlns:p14="http://schemas.microsoft.com/office/powerpoint/2010/main" val="3294359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D3BE8-6A32-4346-A731-577008572F18}"/>
              </a:ext>
            </a:extLst>
          </p:cNvPr>
          <p:cNvSpPr>
            <a:spLocks noGrp="1"/>
          </p:cNvSpPr>
          <p:nvPr>
            <p:ph type="title"/>
          </p:nvPr>
        </p:nvSpPr>
        <p:spPr/>
        <p:txBody>
          <a:bodyPr/>
          <a:lstStyle/>
          <a:p>
            <a:r>
              <a:rPr lang="en-US" dirty="0"/>
              <a:t>2D Convolutional Network Model</a:t>
            </a:r>
            <a:br>
              <a:rPr lang="en-US" dirty="0"/>
            </a:br>
            <a:endParaRPr lang="en-US" dirty="0"/>
          </a:p>
        </p:txBody>
      </p:sp>
      <p:sp>
        <p:nvSpPr>
          <p:cNvPr id="3" name="Content Placeholder 2">
            <a:extLst>
              <a:ext uri="{FF2B5EF4-FFF2-40B4-BE49-F238E27FC236}">
                <a16:creationId xmlns:a16="http://schemas.microsoft.com/office/drawing/2014/main" id="{7AFE35E8-466F-674C-A442-0DA0B31A2486}"/>
              </a:ext>
            </a:extLst>
          </p:cNvPr>
          <p:cNvSpPr>
            <a:spLocks noGrp="1"/>
          </p:cNvSpPr>
          <p:nvPr>
            <p:ph idx="1"/>
          </p:nvPr>
        </p:nvSpPr>
        <p:spPr>
          <a:xfrm>
            <a:off x="677334" y="2160589"/>
            <a:ext cx="8596668" cy="4151001"/>
          </a:xfrm>
        </p:spPr>
        <p:txBody>
          <a:bodyPr>
            <a:normAutofit lnSpcReduction="10000"/>
          </a:bodyPr>
          <a:lstStyle/>
          <a:p>
            <a:r>
              <a:rPr lang="en-US" dirty="0"/>
              <a:t>The 2D approach consists in training a sparse autoencoder on 2D patches extracted from slices of the MRI scans. In this case, we extract patches of size 11 × 11 = 121. We again use 150 hidden units for the autoencoder, </a:t>
            </a:r>
          </a:p>
          <a:p>
            <a:r>
              <a:rPr lang="en-US" dirty="0"/>
              <a:t>We then apply 2D convolutions on all 68 slices of a scan in order to obtain a feature map: since each slice has size 95 × 79, a convolution of a slice with an autoencoder basis gives us an output of size (95−11+1)×(79−11+1) = 85×69. </a:t>
            </a:r>
          </a:p>
          <a:p>
            <a:r>
              <a:rPr lang="en-US" dirty="0"/>
              <a:t>As in the previous architecture, we also add a bias term and use a sigmoid activation function. </a:t>
            </a:r>
          </a:p>
          <a:p>
            <a:r>
              <a:rPr lang="en-US" dirty="0"/>
              <a:t>The max-pooling operation in this case consists of 10 × 10 patches, and reduces the size of a slice to (85/10) × (69/10) = 8 × 6. The outputs of all the max-pooled feature maps are then stacked. </a:t>
            </a:r>
          </a:p>
          <a:p>
            <a:r>
              <a:rPr lang="en-US" dirty="0"/>
              <a:t>Since we have 68 slices for each feature map, we obtain a total of 150 × 68 × 8 × 6 = 489, 600 outputs, which is comparable in size to the previous architecture. </a:t>
            </a:r>
          </a:p>
          <a:p>
            <a:endParaRPr lang="en-US" dirty="0"/>
          </a:p>
        </p:txBody>
      </p:sp>
    </p:spTree>
    <p:extLst>
      <p:ext uri="{BB962C8B-B14F-4D97-AF65-F5344CB8AC3E}">
        <p14:creationId xmlns:p14="http://schemas.microsoft.com/office/powerpoint/2010/main" val="3252727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12E5A-E6C6-9A42-9E47-B694C427BEBA}"/>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0447226B-D4D4-E14A-81EC-810C3CEEBF41}"/>
              </a:ext>
            </a:extLst>
          </p:cNvPr>
          <p:cNvSpPr>
            <a:spLocks noGrp="1"/>
          </p:cNvSpPr>
          <p:nvPr>
            <p:ph idx="1"/>
          </p:nvPr>
        </p:nvSpPr>
        <p:spPr/>
        <p:txBody>
          <a:bodyPr/>
          <a:lstStyle/>
          <a:p>
            <a:r>
              <a:rPr lang="en-US" dirty="0"/>
              <a:t>Results of the models on the test set. The accuracy refers to the proportion of correct predictions. 3-way means that we are trying to classify a scan as AD, MCI or HC, and the other three lines (AD vs. HC, AD vs. MCI and HC vs. MCI), refer to binary classifications. The second column corresponds to results with 2D convolutions, and the third column corresponds to results with 3D convolutions. </a:t>
            </a:r>
          </a:p>
          <a:p>
            <a:endParaRPr lang="en-US" dirty="0"/>
          </a:p>
        </p:txBody>
      </p:sp>
      <p:pic>
        <p:nvPicPr>
          <p:cNvPr id="4" name="Content Placeholder 5">
            <a:extLst>
              <a:ext uri="{FF2B5EF4-FFF2-40B4-BE49-F238E27FC236}">
                <a16:creationId xmlns:a16="http://schemas.microsoft.com/office/drawing/2014/main" id="{F89A0F8E-E11E-C947-8F5B-5DA854F14D77}"/>
              </a:ext>
            </a:extLst>
          </p:cNvPr>
          <p:cNvPicPr>
            <a:picLocks noChangeAspect="1"/>
          </p:cNvPicPr>
          <p:nvPr/>
        </p:nvPicPr>
        <p:blipFill>
          <a:blip r:embed="rId2"/>
          <a:stretch>
            <a:fillRect/>
          </a:stretch>
        </p:blipFill>
        <p:spPr>
          <a:xfrm>
            <a:off x="1968906" y="3884632"/>
            <a:ext cx="5791200" cy="1816100"/>
          </a:xfrm>
          <a:prstGeom prst="rect">
            <a:avLst/>
          </a:prstGeom>
        </p:spPr>
      </p:pic>
    </p:spTree>
    <p:extLst>
      <p:ext uri="{BB962C8B-B14F-4D97-AF65-F5344CB8AC3E}">
        <p14:creationId xmlns:p14="http://schemas.microsoft.com/office/powerpoint/2010/main" val="244359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F69A4-8B52-1942-A1BC-9BD666DD20B0}"/>
              </a:ext>
            </a:extLst>
          </p:cNvPr>
          <p:cNvSpPr>
            <a:spLocks noGrp="1"/>
          </p:cNvSpPr>
          <p:nvPr>
            <p:ph type="title"/>
          </p:nvPr>
        </p:nvSpPr>
        <p:spPr/>
        <p:txBody>
          <a:bodyPr/>
          <a:lstStyle/>
          <a:p>
            <a:endParaRPr lang="en-US" dirty="0"/>
          </a:p>
        </p:txBody>
      </p:sp>
      <p:pic>
        <p:nvPicPr>
          <p:cNvPr id="9" name="Content Placeholder 8">
            <a:extLst>
              <a:ext uri="{FF2B5EF4-FFF2-40B4-BE49-F238E27FC236}">
                <a16:creationId xmlns:a16="http://schemas.microsoft.com/office/drawing/2014/main" id="{7432BE73-B7C1-0A44-8662-A6B1F60E410F}"/>
              </a:ext>
            </a:extLst>
          </p:cNvPr>
          <p:cNvPicPr>
            <a:picLocks noGrp="1" noChangeAspect="1"/>
          </p:cNvPicPr>
          <p:nvPr>
            <p:ph idx="1"/>
          </p:nvPr>
        </p:nvPicPr>
        <p:blipFill>
          <a:blip r:embed="rId2"/>
          <a:stretch>
            <a:fillRect/>
          </a:stretch>
        </p:blipFill>
        <p:spPr>
          <a:xfrm>
            <a:off x="1630569" y="278782"/>
            <a:ext cx="6030989" cy="5740942"/>
          </a:xfrm>
        </p:spPr>
      </p:pic>
    </p:spTree>
    <p:extLst>
      <p:ext uri="{BB962C8B-B14F-4D97-AF65-F5344CB8AC3E}">
        <p14:creationId xmlns:p14="http://schemas.microsoft.com/office/powerpoint/2010/main" val="377823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6E7D-9481-0C46-8CC6-C1A1F2CB8692}"/>
              </a:ext>
            </a:extLst>
          </p:cNvPr>
          <p:cNvSpPr>
            <a:spLocks noGrp="1"/>
          </p:cNvSpPr>
          <p:nvPr>
            <p:ph type="title"/>
          </p:nvPr>
        </p:nvSpPr>
        <p:spPr/>
        <p:txBody>
          <a:bodyPr/>
          <a:lstStyle/>
          <a:p>
            <a:r>
              <a:rPr lang="en-US" dirty="0"/>
              <a:t>Introduction </a:t>
            </a:r>
            <a:br>
              <a:rPr lang="en-US" dirty="0"/>
            </a:br>
            <a:endParaRPr lang="en-US" dirty="0"/>
          </a:p>
        </p:txBody>
      </p:sp>
      <p:sp>
        <p:nvSpPr>
          <p:cNvPr id="3" name="Content Placeholder 2">
            <a:extLst>
              <a:ext uri="{FF2B5EF4-FFF2-40B4-BE49-F238E27FC236}">
                <a16:creationId xmlns:a16="http://schemas.microsoft.com/office/drawing/2014/main" id="{B5527CE3-79E6-5D47-9633-0EB99CF6B55A}"/>
              </a:ext>
            </a:extLst>
          </p:cNvPr>
          <p:cNvSpPr>
            <a:spLocks noGrp="1"/>
          </p:cNvSpPr>
          <p:nvPr>
            <p:ph idx="1"/>
          </p:nvPr>
        </p:nvSpPr>
        <p:spPr/>
        <p:txBody>
          <a:bodyPr>
            <a:normAutofit/>
          </a:bodyPr>
          <a:lstStyle/>
          <a:p>
            <a:r>
              <a:rPr lang="en-US" sz="2000" dirty="0"/>
              <a:t>Alzheimer’s Disease is a kind of dementia which is caused by damage to nerve cells in the brain and the usual side effects of it are loss of memory or other cognitive impairments.</a:t>
            </a:r>
          </a:p>
          <a:p>
            <a:r>
              <a:rPr lang="en-US" sz="2000" dirty="0"/>
              <a:t>This paper introduces a method of predicting Alzheimer's disease using 3D convolutional neural networks using Neuroimages</a:t>
            </a:r>
          </a:p>
          <a:p>
            <a:r>
              <a:rPr lang="en-US" sz="2000" dirty="0"/>
              <a:t>We create a 3 way classifier which classifies as HC, AD or MCI and three binary classifiers (AD vs HC, AD vs MCI, HC vs MCI). </a:t>
            </a:r>
          </a:p>
          <a:p>
            <a:endParaRPr lang="en-US" sz="2000" dirty="0"/>
          </a:p>
          <a:p>
            <a:endParaRPr lang="en-US" sz="2000" dirty="0"/>
          </a:p>
        </p:txBody>
      </p:sp>
    </p:spTree>
    <p:extLst>
      <p:ext uri="{BB962C8B-B14F-4D97-AF65-F5344CB8AC3E}">
        <p14:creationId xmlns:p14="http://schemas.microsoft.com/office/powerpoint/2010/main" val="1785028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5367EC-FB7D-FB4D-9308-57F3543D50A1}"/>
              </a:ext>
            </a:extLst>
          </p:cNvPr>
          <p:cNvSpPr>
            <a:spLocks noGrp="1"/>
          </p:cNvSpPr>
          <p:nvPr>
            <p:ph idx="1"/>
          </p:nvPr>
        </p:nvSpPr>
        <p:spPr>
          <a:xfrm>
            <a:off x="677334" y="312235"/>
            <a:ext cx="8596668" cy="5729128"/>
          </a:xfrm>
        </p:spPr>
        <p:txBody>
          <a:bodyPr>
            <a:normAutofit fontScale="92500"/>
          </a:bodyPr>
          <a:lstStyle/>
          <a:p>
            <a:r>
              <a:rPr lang="en-US" dirty="0"/>
              <a:t>[8] used SVMs with linear kernels for the classification of grey matter signatures, and benchmarked their results against the performance achieved by expert radiologists, which surprisingly were found to be less accurate than the algorithm. </a:t>
            </a:r>
          </a:p>
          <a:p>
            <a:r>
              <a:rPr lang="en-US" dirty="0"/>
              <a:t>[13] uses a independent component analysis (ICA) as a feature extractor, coupled with a SVM algorithm </a:t>
            </a:r>
          </a:p>
          <a:p>
            <a:r>
              <a:rPr lang="en-US" dirty="0"/>
              <a:t>[6] describe an approach that combines </a:t>
            </a:r>
            <a:r>
              <a:rPr lang="en-US" dirty="0" err="1"/>
              <a:t>penalised</a:t>
            </a:r>
            <a:r>
              <a:rPr lang="en-US" dirty="0"/>
              <a:t> regression and data resampling for feature extraction prior to the classification using SVMs with Gaussian kernels. </a:t>
            </a:r>
          </a:p>
          <a:p>
            <a:r>
              <a:rPr lang="en-US" dirty="0"/>
              <a:t>[2] report that best performance is achieved using a SVM classifier with the bagging method (for AD vs HC) and a logistic regression model with a boosting algorithm (for MCI vs HC). </a:t>
            </a:r>
          </a:p>
          <a:p>
            <a:r>
              <a:rPr lang="en-US" dirty="0"/>
              <a:t>[12] extract highly discriminative patches which are then classified using a SVM with graph kernels; using methods such as t-tests or sparse coding, each patch is assigned a probability which quantifies its discriminative ability. </a:t>
            </a:r>
          </a:p>
          <a:p>
            <a:r>
              <a:rPr lang="en-US" dirty="0"/>
              <a:t>[5], an autoencoder is first used to learn features from 2D patches extracted from either MRI scans or natural images. The parameters of the autoencoder are then used as filters of a convolutional layer. </a:t>
            </a:r>
          </a:p>
          <a:p>
            <a:r>
              <a:rPr lang="en-US" dirty="0"/>
              <a:t>[10] report on a deep fully-connected network pre-trained with stacked autoencoders which is then fine-tuned</a:t>
            </a:r>
          </a:p>
          <a:p>
            <a:endParaRPr lang="en-US" dirty="0"/>
          </a:p>
        </p:txBody>
      </p:sp>
    </p:spTree>
    <p:extLst>
      <p:ext uri="{BB962C8B-B14F-4D97-AF65-F5344CB8AC3E}">
        <p14:creationId xmlns:p14="http://schemas.microsoft.com/office/powerpoint/2010/main" val="1144809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080A2-A4D2-F147-AECC-0C1913D4D56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B40BB5E-EE16-8B47-B879-82443A323662}"/>
              </a:ext>
            </a:extLst>
          </p:cNvPr>
          <p:cNvSpPr>
            <a:spLocks noGrp="1"/>
          </p:cNvSpPr>
          <p:nvPr>
            <p:ph idx="1"/>
          </p:nvPr>
        </p:nvSpPr>
        <p:spPr/>
        <p:txBody>
          <a:bodyPr/>
          <a:lstStyle/>
          <a:p>
            <a:r>
              <a:rPr lang="en-US" dirty="0"/>
              <a:t>This paper was primarily interested in assessing the accuracy of such an approach on a relatively large patient population, but also wanted to compare the performance of 2D and 3D convolutions in a convolutional neural network architecture. </a:t>
            </a:r>
          </a:p>
          <a:p>
            <a:r>
              <a:rPr lang="en-US" dirty="0"/>
              <a:t>Our experiments indicate that a 3D approach has the potential to capture local 3D patterns which may boost the classification performance, albeit only by a small margin. </a:t>
            </a:r>
          </a:p>
          <a:p>
            <a:r>
              <a:rPr lang="en-US" dirty="0"/>
              <a:t>These investigations could be further improved in future studies by carrying out more exhaustive searches for the optimal hyper-parameters in both architectures. </a:t>
            </a:r>
          </a:p>
          <a:p>
            <a:endParaRPr lang="en-US" dirty="0"/>
          </a:p>
        </p:txBody>
      </p:sp>
    </p:spTree>
    <p:extLst>
      <p:ext uri="{BB962C8B-B14F-4D97-AF65-F5344CB8AC3E}">
        <p14:creationId xmlns:p14="http://schemas.microsoft.com/office/powerpoint/2010/main" val="330660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2B4B-0B89-AF45-8018-E16060C03EB2}"/>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5212AE74-43D9-B048-9DAE-69ECAFD459C1}"/>
              </a:ext>
            </a:extLst>
          </p:cNvPr>
          <p:cNvSpPr>
            <a:spLocks noGrp="1"/>
          </p:cNvSpPr>
          <p:nvPr>
            <p:ph idx="1"/>
          </p:nvPr>
        </p:nvSpPr>
        <p:spPr>
          <a:xfrm>
            <a:off x="677334" y="1814901"/>
            <a:ext cx="8596668" cy="3880773"/>
          </a:xfrm>
        </p:spPr>
        <p:txBody>
          <a:bodyPr/>
          <a:lstStyle/>
          <a:p>
            <a:r>
              <a:rPr lang="en-US" dirty="0"/>
              <a:t>The original dataset consists of 2265 from 755 patients with one image in each of the three classes (AD, MCI, HC)</a:t>
            </a:r>
          </a:p>
          <a:p>
            <a:r>
              <a:rPr lang="en-US" dirty="0"/>
              <a:t>Statistical Parametric Mapping (SPM) was used on the dataset to examine the differences in brain activity recorded during functional neuroimaging</a:t>
            </a:r>
          </a:p>
          <a:p>
            <a:r>
              <a:rPr lang="en-US" dirty="0"/>
              <a:t>Dimensions of each image are 68x95x79, which results in 510340 voxels.</a:t>
            </a:r>
          </a:p>
        </p:txBody>
      </p:sp>
      <p:pic>
        <p:nvPicPr>
          <p:cNvPr id="5" name="Picture 4">
            <a:extLst>
              <a:ext uri="{FF2B5EF4-FFF2-40B4-BE49-F238E27FC236}">
                <a16:creationId xmlns:a16="http://schemas.microsoft.com/office/drawing/2014/main" id="{C9D9B9DD-FD54-5A46-85EF-233D538369F9}"/>
              </a:ext>
            </a:extLst>
          </p:cNvPr>
          <p:cNvPicPr>
            <a:picLocks noChangeAspect="1"/>
          </p:cNvPicPr>
          <p:nvPr/>
        </p:nvPicPr>
        <p:blipFill>
          <a:blip r:embed="rId2"/>
          <a:stretch>
            <a:fillRect/>
          </a:stretch>
        </p:blipFill>
        <p:spPr>
          <a:xfrm>
            <a:off x="3942310" y="3862732"/>
            <a:ext cx="1600188" cy="1832942"/>
          </a:xfrm>
          <a:prstGeom prst="rect">
            <a:avLst/>
          </a:prstGeom>
        </p:spPr>
      </p:pic>
    </p:spTree>
    <p:extLst>
      <p:ext uri="{BB962C8B-B14F-4D97-AF65-F5344CB8AC3E}">
        <p14:creationId xmlns:p14="http://schemas.microsoft.com/office/powerpoint/2010/main" val="929832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96A13-7F0E-7D44-8446-32856178F09B}"/>
              </a:ext>
            </a:extLst>
          </p:cNvPr>
          <p:cNvSpPr>
            <a:spLocks noGrp="1"/>
          </p:cNvSpPr>
          <p:nvPr>
            <p:ph type="title"/>
          </p:nvPr>
        </p:nvSpPr>
        <p:spPr/>
        <p:txBody>
          <a:bodyPr/>
          <a:lstStyle/>
          <a:p>
            <a:r>
              <a:rPr lang="en-US" dirty="0"/>
              <a:t>Models</a:t>
            </a:r>
          </a:p>
        </p:txBody>
      </p:sp>
      <p:sp>
        <p:nvSpPr>
          <p:cNvPr id="3" name="Content Placeholder 2">
            <a:extLst>
              <a:ext uri="{FF2B5EF4-FFF2-40B4-BE49-F238E27FC236}">
                <a16:creationId xmlns:a16="http://schemas.microsoft.com/office/drawing/2014/main" id="{6280825D-0CA8-7440-B2E5-1CC5965B74FA}"/>
              </a:ext>
            </a:extLst>
          </p:cNvPr>
          <p:cNvSpPr>
            <a:spLocks noGrp="1"/>
          </p:cNvSpPr>
          <p:nvPr>
            <p:ph idx="1"/>
          </p:nvPr>
        </p:nvSpPr>
        <p:spPr/>
        <p:txBody>
          <a:bodyPr>
            <a:normAutofit/>
          </a:bodyPr>
          <a:lstStyle/>
          <a:p>
            <a:pPr marL="0" indent="0">
              <a:buNone/>
            </a:pPr>
            <a:r>
              <a:rPr lang="en-US" b="1" dirty="0"/>
              <a:t>3D Convolutional Network Methodology</a:t>
            </a:r>
          </a:p>
          <a:p>
            <a:r>
              <a:rPr lang="en-US" dirty="0"/>
              <a:t>This model was created using a two stage approach for building the model where in we initially build the initial layer for our model using a Sparse Autoencoder. </a:t>
            </a:r>
          </a:p>
          <a:p>
            <a:r>
              <a:rPr lang="en-US" dirty="0"/>
              <a:t>Then we add the other layers of the neural network to build the models</a:t>
            </a:r>
          </a:p>
          <a:p>
            <a:pPr marL="0" indent="0">
              <a:buNone/>
            </a:pPr>
            <a:r>
              <a:rPr lang="en-US" b="1" dirty="0"/>
              <a:t>2D Convolutional Neural Networks</a:t>
            </a:r>
          </a:p>
          <a:p>
            <a:r>
              <a:rPr lang="en-US" dirty="0"/>
              <a:t>In this, we create convolutional neural network models in a </a:t>
            </a:r>
            <a:r>
              <a:rPr lang="en-US"/>
              <a:t>very similar way, </a:t>
            </a:r>
            <a:r>
              <a:rPr lang="en-US" dirty="0"/>
              <a:t>which take 2D images as inputs to learn the model</a:t>
            </a:r>
          </a:p>
          <a:p>
            <a:endParaRPr lang="en-US" i="1" dirty="0"/>
          </a:p>
          <a:p>
            <a:endParaRPr lang="en-US" i="1" dirty="0"/>
          </a:p>
          <a:p>
            <a:endParaRPr lang="en-US" dirty="0"/>
          </a:p>
          <a:p>
            <a:endParaRPr lang="en-US" dirty="0"/>
          </a:p>
          <a:p>
            <a:endParaRPr lang="en-US" dirty="0"/>
          </a:p>
        </p:txBody>
      </p:sp>
    </p:spTree>
    <p:extLst>
      <p:ext uri="{BB962C8B-B14F-4D97-AF65-F5344CB8AC3E}">
        <p14:creationId xmlns:p14="http://schemas.microsoft.com/office/powerpoint/2010/main" val="387859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383A-17FC-3147-A931-BF92A73A36E2}"/>
              </a:ext>
            </a:extLst>
          </p:cNvPr>
          <p:cNvSpPr>
            <a:spLocks noGrp="1"/>
          </p:cNvSpPr>
          <p:nvPr>
            <p:ph type="title"/>
          </p:nvPr>
        </p:nvSpPr>
        <p:spPr/>
        <p:txBody>
          <a:bodyPr/>
          <a:lstStyle/>
          <a:p>
            <a:r>
              <a:rPr lang="en-US" dirty="0"/>
              <a:t>Sparse Autoencoder</a:t>
            </a:r>
          </a:p>
        </p:txBody>
      </p:sp>
      <p:sp>
        <p:nvSpPr>
          <p:cNvPr id="3" name="Content Placeholder 2">
            <a:extLst>
              <a:ext uri="{FF2B5EF4-FFF2-40B4-BE49-F238E27FC236}">
                <a16:creationId xmlns:a16="http://schemas.microsoft.com/office/drawing/2014/main" id="{1AC72E4A-31D8-9141-BD7F-0BEE9D7D62E8}"/>
              </a:ext>
            </a:extLst>
          </p:cNvPr>
          <p:cNvSpPr>
            <a:spLocks noGrp="1"/>
          </p:cNvSpPr>
          <p:nvPr>
            <p:ph idx="1"/>
          </p:nvPr>
        </p:nvSpPr>
        <p:spPr>
          <a:xfrm>
            <a:off x="677334" y="2160589"/>
            <a:ext cx="8596668" cy="3880773"/>
          </a:xfrm>
        </p:spPr>
        <p:txBody>
          <a:bodyPr>
            <a:normAutofit/>
          </a:bodyPr>
          <a:lstStyle/>
          <a:p>
            <a:r>
              <a:rPr lang="en-US" dirty="0"/>
              <a:t>An autoencoder learns to compress data from the input layer into a short code, and then </a:t>
            </a:r>
            <a:r>
              <a:rPr lang="en-US" dirty="0" err="1"/>
              <a:t>uncompress</a:t>
            </a:r>
            <a:r>
              <a:rPr lang="en-US" dirty="0"/>
              <a:t> that code into something that closely matches the original data.	</a:t>
            </a:r>
          </a:p>
          <a:p>
            <a:endParaRPr lang="en-US" dirty="0"/>
          </a:p>
        </p:txBody>
      </p:sp>
      <p:pic>
        <p:nvPicPr>
          <p:cNvPr id="5" name="Picture 4">
            <a:extLst>
              <a:ext uri="{FF2B5EF4-FFF2-40B4-BE49-F238E27FC236}">
                <a16:creationId xmlns:a16="http://schemas.microsoft.com/office/drawing/2014/main" id="{6AFF7B1C-47DD-FC40-8EE7-7090B48A2C25}"/>
              </a:ext>
            </a:extLst>
          </p:cNvPr>
          <p:cNvPicPr>
            <a:picLocks noChangeAspect="1"/>
          </p:cNvPicPr>
          <p:nvPr/>
        </p:nvPicPr>
        <p:blipFill>
          <a:blip r:embed="rId2"/>
          <a:stretch>
            <a:fillRect/>
          </a:stretch>
        </p:blipFill>
        <p:spPr>
          <a:xfrm>
            <a:off x="2753168" y="2944151"/>
            <a:ext cx="4445000" cy="3327400"/>
          </a:xfrm>
          <a:prstGeom prst="rect">
            <a:avLst/>
          </a:prstGeom>
        </p:spPr>
      </p:pic>
    </p:spTree>
    <p:extLst>
      <p:ext uri="{BB962C8B-B14F-4D97-AF65-F5344CB8AC3E}">
        <p14:creationId xmlns:p14="http://schemas.microsoft.com/office/powerpoint/2010/main" val="589998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0C510-3A35-1749-8E60-4E62285FF05E}"/>
              </a:ext>
            </a:extLst>
          </p:cNvPr>
          <p:cNvSpPr>
            <a:spLocks noGrp="1"/>
          </p:cNvSpPr>
          <p:nvPr>
            <p:ph type="title"/>
          </p:nvPr>
        </p:nvSpPr>
        <p:spPr/>
        <p:txBody>
          <a:bodyPr/>
          <a:lstStyle/>
          <a:p>
            <a:r>
              <a:rPr lang="en-US" dirty="0"/>
              <a:t>Sparse Autoencoder cont..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A9C1B8F-6DE0-EC4A-B188-D1359D9E9482}"/>
                  </a:ext>
                </a:extLst>
              </p:cNvPr>
              <p:cNvSpPr>
                <a:spLocks noGrp="1"/>
              </p:cNvSpPr>
              <p:nvPr>
                <p:ph idx="1"/>
              </p:nvPr>
            </p:nvSpPr>
            <p:spPr/>
            <p:txBody>
              <a:bodyPr>
                <a:normAutofit/>
              </a:bodyPr>
              <a:lstStyle/>
              <a:p>
                <a:r>
                  <a:rPr lang="en-US" dirty="0"/>
                  <a:t>The network has an encoder function f, which maps a given input </a:t>
                </a:r>
              </a:p>
              <a:p>
                <a:pPr marL="0" indent="0">
                  <a:buNone/>
                </a:pPr>
                <a:r>
                  <a:rPr lang="en-US" dirty="0"/>
                  <a:t>	</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 </m:t>
                    </m:r>
                    <m:r>
                      <a:rPr lang="en-US" i="1">
                        <a:latin typeface="Cambria Math" panose="02040503050406030204" pitchFamily="18" charset="0"/>
                        <a:ea typeface="Cambria Math" panose="02040503050406030204" pitchFamily="18" charset="0"/>
                      </a:rPr>
                      <m:t>ℜ</m:t>
                    </m:r>
                    <m:r>
                      <a:rPr lang="en-US" i="1" baseline="30000">
                        <a:latin typeface="Cambria Math" panose="02040503050406030204" pitchFamily="18" charset="0"/>
                        <a:ea typeface="Cambria Math" panose="02040503050406030204" pitchFamily="18" charset="0"/>
                      </a:rPr>
                      <m:t>𝑛</m:t>
                    </m:r>
                  </m:oMath>
                </a14:m>
                <a:r>
                  <a:rPr lang="en-US" baseline="30000" dirty="0"/>
                  <a:t> </a:t>
                </a:r>
                <a:r>
                  <a:rPr lang="en-US" dirty="0"/>
                  <a:t>, to a hidden representation, </a:t>
                </a:r>
                <a14:m>
                  <m:oMath xmlns:m="http://schemas.openxmlformats.org/officeDocument/2006/math">
                    <m:r>
                      <a:rPr lang="en-US" i="1">
                        <a:latin typeface="Cambria Math" panose="02040503050406030204" pitchFamily="18" charset="0"/>
                      </a:rPr>
                      <m:t> </m:t>
                    </m:r>
                    <m:r>
                      <a:rPr lang="en-US" i="1">
                        <a:latin typeface="Cambria Math" panose="02040503050406030204" pitchFamily="18" charset="0"/>
                      </a:rPr>
                      <m:t>h</m:t>
                    </m:r>
                    <m:r>
                      <a:rPr lang="en-US" i="1">
                        <a:latin typeface="Cambria Math" panose="02040503050406030204" pitchFamily="18" charset="0"/>
                      </a:rPr>
                      <m:t>∈ </m:t>
                    </m:r>
                    <m:r>
                      <a:rPr lang="en-US" i="1">
                        <a:latin typeface="Cambria Math" panose="02040503050406030204" pitchFamily="18" charset="0"/>
                        <a:ea typeface="Cambria Math" panose="02040503050406030204" pitchFamily="18" charset="0"/>
                      </a:rPr>
                      <m:t>ℜ</m:t>
                    </m:r>
                    <m:r>
                      <a:rPr lang="en-US" i="1" baseline="30000">
                        <a:latin typeface="Cambria Math" panose="02040503050406030204" pitchFamily="18" charset="0"/>
                        <a:ea typeface="Cambria Math" panose="02040503050406030204" pitchFamily="18" charset="0"/>
                      </a:rPr>
                      <m:t>𝑝</m:t>
                    </m:r>
                  </m:oMath>
                </a14:m>
                <a:r>
                  <a:rPr lang="en-US" baseline="30000" dirty="0"/>
                  <a:t> </a:t>
                </a:r>
              </a:p>
              <a:p>
                <a:r>
                  <a:rPr lang="en-US" dirty="0"/>
                  <a:t>Then we have a decoder function which maps the representation </a:t>
                </a:r>
                <a:r>
                  <a:rPr lang="en-US" i="1" dirty="0"/>
                  <a:t>h </a:t>
                </a:r>
                <a:r>
                  <a:rPr lang="en-US" dirty="0"/>
                  <a:t>to the output </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 ∈ </m:t>
                    </m:r>
                    <m:r>
                      <a:rPr lang="en-US" i="1">
                        <a:latin typeface="Cambria Math" panose="02040503050406030204" pitchFamily="18" charset="0"/>
                        <a:ea typeface="Cambria Math" panose="02040503050406030204" pitchFamily="18" charset="0"/>
                      </a:rPr>
                      <m:t>ℜ</m:t>
                    </m:r>
                    <m:r>
                      <a:rPr lang="en-US" i="1" baseline="30000">
                        <a:latin typeface="Cambria Math" panose="02040503050406030204" pitchFamily="18" charset="0"/>
                        <a:ea typeface="Cambria Math" panose="02040503050406030204" pitchFamily="18" charset="0"/>
                      </a:rPr>
                      <m:t>𝑛</m:t>
                    </m:r>
                  </m:oMath>
                </a14:m>
                <a:endParaRPr lang="en-US" i="1" dirty="0"/>
              </a:p>
              <a:p>
                <a:r>
                  <a:rPr lang="en-US" dirty="0"/>
                  <a:t>Let </a:t>
                </a:r>
                <a14:m>
                  <m:oMath xmlns:m="http://schemas.openxmlformats.org/officeDocument/2006/math">
                    <m:r>
                      <a:rPr lang="en-US" i="1">
                        <a:latin typeface="Cambria Math" panose="02040503050406030204" pitchFamily="18" charset="0"/>
                      </a:rPr>
                      <m:t>𝑊</m:t>
                    </m:r>
                    <m:r>
                      <a:rPr lang="en-US" i="1">
                        <a:latin typeface="Cambria Math" panose="02040503050406030204" pitchFamily="18" charset="0"/>
                      </a:rPr>
                      <m:t> ∈ </m:t>
                    </m:r>
                    <m:r>
                      <a:rPr lang="en-US" i="1">
                        <a:latin typeface="Cambria Math" panose="02040503050406030204" pitchFamily="18" charset="0"/>
                        <a:ea typeface="Cambria Math" panose="02040503050406030204" pitchFamily="18" charset="0"/>
                      </a:rPr>
                      <m:t>ℜ</m:t>
                    </m:r>
                    <m:r>
                      <a:rPr lang="en-US" i="1" baseline="30000">
                        <a:latin typeface="Cambria Math" panose="02040503050406030204" pitchFamily="18" charset="0"/>
                        <a:ea typeface="Cambria Math" panose="02040503050406030204" pitchFamily="18" charset="0"/>
                      </a:rPr>
                      <m:t>𝑝𝑥𝑛</m:t>
                    </m:r>
                  </m:oMath>
                </a14:m>
                <a:r>
                  <a:rPr lang="en-US" baseline="30000" dirty="0"/>
                  <a:t> </a:t>
                </a:r>
                <a:r>
                  <a:rPr lang="en-US" dirty="0"/>
                  <a:t>and </a:t>
                </a:r>
                <a14:m>
                  <m:oMath xmlns:m="http://schemas.openxmlformats.org/officeDocument/2006/math">
                    <m:r>
                      <a:rPr lang="en-US" i="1">
                        <a:latin typeface="Cambria Math" panose="02040503050406030204" pitchFamily="18" charset="0"/>
                      </a:rPr>
                      <m:t>𝑏</m:t>
                    </m:r>
                    <m:r>
                      <a:rPr lang="en-US" i="1">
                        <a:latin typeface="Cambria Math" panose="02040503050406030204" pitchFamily="18" charset="0"/>
                      </a:rPr>
                      <m:t> ∈ </m:t>
                    </m:r>
                    <m:r>
                      <a:rPr lang="en-US" i="1">
                        <a:latin typeface="Cambria Math" panose="02040503050406030204" pitchFamily="18" charset="0"/>
                        <a:ea typeface="Cambria Math" panose="02040503050406030204" pitchFamily="18" charset="0"/>
                      </a:rPr>
                      <m:t>ℜ</m:t>
                    </m:r>
                    <m:r>
                      <a:rPr lang="en-US" i="1" baseline="30000">
                        <a:latin typeface="Cambria Math" panose="02040503050406030204" pitchFamily="18" charset="0"/>
                        <a:ea typeface="Cambria Math" panose="02040503050406030204" pitchFamily="18" charset="0"/>
                      </a:rPr>
                      <m:t>𝑝</m:t>
                    </m:r>
                  </m:oMath>
                </a14:m>
                <a:r>
                  <a:rPr lang="en-US" dirty="0"/>
                  <a:t> be the matrix of weights and vector of biases of the encoder function respectively, and similarly let</a:t>
                </a:r>
                <a:r>
                  <a:rPr lang="en-US" baseline="30000" dirty="0"/>
                  <a:t> </a:t>
                </a:r>
                <a14:m>
                  <m:oMath xmlns:m="http://schemas.openxmlformats.org/officeDocument/2006/math">
                    <m:r>
                      <a:rPr lang="en-US" i="1">
                        <a:latin typeface="Cambria Math" panose="02040503050406030204" pitchFamily="18" charset="0"/>
                      </a:rPr>
                      <m:t>𝑊</m:t>
                    </m:r>
                    <m:r>
                      <a:rPr lang="en-US" i="1">
                        <a:latin typeface="Cambria Math" panose="02040503050406030204" pitchFamily="18" charset="0"/>
                      </a:rPr>
                      <m:t>’ ∈ </m:t>
                    </m:r>
                    <m:r>
                      <a:rPr lang="en-US" i="1">
                        <a:latin typeface="Cambria Math" panose="02040503050406030204" pitchFamily="18" charset="0"/>
                        <a:ea typeface="Cambria Math" panose="02040503050406030204" pitchFamily="18" charset="0"/>
                      </a:rPr>
                      <m:t>ℜ</m:t>
                    </m:r>
                    <m:r>
                      <a:rPr lang="en-US" i="1" baseline="30000">
                        <a:latin typeface="Cambria Math" panose="02040503050406030204" pitchFamily="18" charset="0"/>
                        <a:ea typeface="Cambria Math" panose="02040503050406030204" pitchFamily="18" charset="0"/>
                      </a:rPr>
                      <m:t>𝑝𝑥𝑛</m:t>
                    </m:r>
                  </m:oMath>
                </a14:m>
                <a:r>
                  <a:rPr lang="en-US" baseline="30000" dirty="0"/>
                  <a:t> </a:t>
                </a:r>
                <a:r>
                  <a:rPr lang="en-US" dirty="0"/>
                  <a:t>and </a:t>
                </a:r>
                <a14:m>
                  <m:oMath xmlns:m="http://schemas.openxmlformats.org/officeDocument/2006/math">
                    <m:r>
                      <a:rPr lang="en-US" i="1">
                        <a:latin typeface="Cambria Math" panose="02040503050406030204" pitchFamily="18" charset="0"/>
                      </a:rPr>
                      <m:t>𝑏</m:t>
                    </m:r>
                    <m:r>
                      <a:rPr lang="en-US" i="1">
                        <a:latin typeface="Cambria Math" panose="02040503050406030204" pitchFamily="18" charset="0"/>
                      </a:rPr>
                      <m:t>’ ∈ </m:t>
                    </m:r>
                    <m:r>
                      <a:rPr lang="en-US" i="1">
                        <a:latin typeface="Cambria Math" panose="02040503050406030204" pitchFamily="18" charset="0"/>
                        <a:ea typeface="Cambria Math" panose="02040503050406030204" pitchFamily="18" charset="0"/>
                      </a:rPr>
                      <m:t>ℜ</m:t>
                    </m:r>
                    <m:r>
                      <a:rPr lang="en-US" i="1" baseline="30000">
                        <a:latin typeface="Cambria Math" panose="02040503050406030204" pitchFamily="18" charset="0"/>
                        <a:ea typeface="Cambria Math" panose="02040503050406030204" pitchFamily="18" charset="0"/>
                      </a:rPr>
                      <m:t>𝑝</m:t>
                    </m:r>
                  </m:oMath>
                </a14:m>
                <a:r>
                  <a:rPr lang="en-US" dirty="0"/>
                  <a:t> be the weights an biases of the decoder function. </a:t>
                </a:r>
              </a:p>
              <a:p>
                <a:r>
                  <a:rPr lang="en-US" dirty="0"/>
                  <a:t>This is a 3-layer neural network	which has input layer, a hidden layer and an output layer.</a:t>
                </a:r>
              </a:p>
              <a:p>
                <a:endParaRPr lang="en-US" i="1" dirty="0"/>
              </a:p>
              <a:p>
                <a:endParaRPr lang="en-US" dirty="0"/>
              </a:p>
              <a:p>
                <a:endParaRPr lang="en-US" dirty="0"/>
              </a:p>
            </p:txBody>
          </p:sp>
        </mc:Choice>
        <mc:Fallback>
          <p:sp>
            <p:nvSpPr>
              <p:cNvPr id="3" name="Content Placeholder 2">
                <a:extLst>
                  <a:ext uri="{FF2B5EF4-FFF2-40B4-BE49-F238E27FC236}">
                    <a16:creationId xmlns:a16="http://schemas.microsoft.com/office/drawing/2014/main" id="{FA9C1B8F-6DE0-EC4A-B188-D1359D9E9482}"/>
                  </a:ext>
                </a:extLst>
              </p:cNvPr>
              <p:cNvSpPr>
                <a:spLocks noGrp="1" noRot="1" noChangeAspect="1" noMove="1" noResize="1" noEditPoints="1" noAdjustHandles="1" noChangeArrowheads="1" noChangeShapeType="1" noTextEdit="1"/>
              </p:cNvSpPr>
              <p:nvPr>
                <p:ph idx="1"/>
              </p:nvPr>
            </p:nvSpPr>
            <p:spPr>
              <a:blipFill>
                <a:blip r:embed="rId2"/>
                <a:stretch>
                  <a:fillRect t="-326" r="-295"/>
                </a:stretch>
              </a:blipFill>
            </p:spPr>
            <p:txBody>
              <a:bodyPr/>
              <a:lstStyle/>
              <a:p>
                <a:r>
                  <a:rPr lang="en-US">
                    <a:noFill/>
                  </a:rPr>
                  <a:t> </a:t>
                </a:r>
              </a:p>
            </p:txBody>
          </p:sp>
        </mc:Fallback>
      </mc:AlternateContent>
    </p:spTree>
    <p:extLst>
      <p:ext uri="{BB962C8B-B14F-4D97-AF65-F5344CB8AC3E}">
        <p14:creationId xmlns:p14="http://schemas.microsoft.com/office/powerpoint/2010/main" val="148575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0C80B-614D-1A4E-8565-C76BD5A44D87}"/>
              </a:ext>
            </a:extLst>
          </p:cNvPr>
          <p:cNvSpPr>
            <a:spLocks noGrp="1"/>
          </p:cNvSpPr>
          <p:nvPr>
            <p:ph type="title"/>
          </p:nvPr>
        </p:nvSpPr>
        <p:spPr/>
        <p:txBody>
          <a:bodyPr/>
          <a:lstStyle/>
          <a:p>
            <a:r>
              <a:rPr lang="en-US" dirty="0"/>
              <a:t>Sparse Autoencoder cont..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A2736A7-2B38-294A-B09A-2343C40FEA45}"/>
                  </a:ext>
                </a:extLst>
              </p:cNvPr>
              <p:cNvSpPr>
                <a:spLocks noGrp="1"/>
              </p:cNvSpPr>
              <p:nvPr>
                <p:ph idx="1"/>
              </p:nvPr>
            </p:nvSpPr>
            <p:spPr/>
            <p:txBody>
              <a:bodyPr>
                <a:normAutofit/>
              </a:bodyPr>
              <a:lstStyle/>
              <a:p>
                <a:r>
                  <a:rPr lang="en-US" dirty="0"/>
                  <a:t>The autoencoder estimates the following parameters</a:t>
                </a:r>
              </a:p>
              <a:p>
                <a:pPr marL="0" indent="0">
                  <a:buNone/>
                </a:pPr>
                <a:r>
                  <a:rPr lang="en-US" dirty="0"/>
                  <a:t>	 	</a:t>
                </a:r>
                <a14:m>
                  <m:oMath xmlns:m="http://schemas.openxmlformats.org/officeDocument/2006/math">
                    <m:r>
                      <a:rPr lang="en-US" i="1">
                        <a:latin typeface="Cambria Math" panose="02040503050406030204" pitchFamily="18" charset="0"/>
                      </a:rPr>
                      <m:t>h</m:t>
                    </m:r>
                    <m:r>
                      <a:rPr lang="en-US" i="1">
                        <a:latin typeface="Cambria Math" panose="02040503050406030204" pitchFamily="18" charset="0"/>
                      </a:rPr>
                      <m:t>= </m:t>
                    </m:r>
                    <m:r>
                      <a:rPr lang="en-US" i="1">
                        <a:latin typeface="Cambria Math" panose="02040503050406030204" pitchFamily="18" charset="0"/>
                        <a:ea typeface="Cambria Math" panose="02040503050406030204" pitchFamily="18" charset="0"/>
                      </a:rPr>
                      <m:t>𝑓</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𝑊𝑥</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𝑏</m:t>
                    </m:r>
                    <m:r>
                      <a:rPr lang="en-US" i="1">
                        <a:latin typeface="Cambria Math" panose="02040503050406030204" pitchFamily="18" charset="0"/>
                        <a:ea typeface="Cambria Math" panose="02040503050406030204" pitchFamily="18" charset="0"/>
                      </a:rPr>
                      <m:t>)</m:t>
                    </m:r>
                  </m:oMath>
                </a14:m>
                <a:r>
                  <a:rPr lang="en-US" baseline="30000" dirty="0"/>
                  <a:t> </a:t>
                </a:r>
              </a:p>
              <a:p>
                <a:pPr marL="0" indent="0">
                  <a:buNone/>
                </a:pPr>
                <a:r>
                  <a:rPr lang="en-US" dirty="0"/>
                  <a:t>		</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𝑔</m:t>
                    </m:r>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h</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e>
                    </m:d>
                  </m:oMath>
                </a14:m>
                <a:endParaRPr lang="en-US" dirty="0"/>
              </a:p>
              <a:p>
                <a:pPr marL="0" indent="0">
                  <a:buNone/>
                </a:pPr>
                <a:r>
                  <a:rPr lang="en-US" dirty="0"/>
                  <a:t>	where f is the sigmoid function and g is the identity function.</a:t>
                </a:r>
              </a:p>
              <a:p>
                <a:r>
                  <a:rPr lang="en-US" dirty="0"/>
                  <a:t>The autoencoder can be used to obtain a new representation of the input data through its hidden layer. </a:t>
                </a:r>
              </a:p>
              <a:p>
                <a:endParaRPr lang="en-US" dirty="0"/>
              </a:p>
            </p:txBody>
          </p:sp>
        </mc:Choice>
        <mc:Fallback>
          <p:sp>
            <p:nvSpPr>
              <p:cNvPr id="3" name="Content Placeholder 2">
                <a:extLst>
                  <a:ext uri="{FF2B5EF4-FFF2-40B4-BE49-F238E27FC236}">
                    <a16:creationId xmlns:a16="http://schemas.microsoft.com/office/drawing/2014/main" id="{4A2736A7-2B38-294A-B09A-2343C40FEA45}"/>
                  </a:ext>
                </a:extLst>
              </p:cNvPr>
              <p:cNvSpPr>
                <a:spLocks noGrp="1" noRot="1" noChangeAspect="1" noMove="1" noResize="1" noEditPoints="1" noAdjustHandles="1" noChangeArrowheads="1" noChangeShapeType="1" noTextEdit="1"/>
              </p:cNvSpPr>
              <p:nvPr>
                <p:ph idx="1"/>
              </p:nvPr>
            </p:nvSpPr>
            <p:spPr>
              <a:blipFill>
                <a:blip r:embed="rId2"/>
                <a:stretch>
                  <a:fillRect t="-326"/>
                </a:stretch>
              </a:blipFill>
            </p:spPr>
            <p:txBody>
              <a:bodyPr/>
              <a:lstStyle/>
              <a:p>
                <a:r>
                  <a:rPr lang="en-US">
                    <a:noFill/>
                  </a:rPr>
                  <a:t> </a:t>
                </a:r>
              </a:p>
            </p:txBody>
          </p:sp>
        </mc:Fallback>
      </mc:AlternateContent>
    </p:spTree>
    <p:extLst>
      <p:ext uri="{BB962C8B-B14F-4D97-AF65-F5344CB8AC3E}">
        <p14:creationId xmlns:p14="http://schemas.microsoft.com/office/powerpoint/2010/main" val="3080269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EC958-CE27-2F4A-B0EA-A904573D2BFD}"/>
              </a:ext>
            </a:extLst>
          </p:cNvPr>
          <p:cNvSpPr>
            <a:spLocks noGrp="1"/>
          </p:cNvSpPr>
          <p:nvPr>
            <p:ph type="title"/>
          </p:nvPr>
        </p:nvSpPr>
        <p:spPr/>
        <p:txBody>
          <a:bodyPr/>
          <a:lstStyle/>
          <a:p>
            <a:r>
              <a:rPr lang="en-US" dirty="0"/>
              <a:t>Sparse Autoencoder cont.. </a:t>
            </a:r>
          </a:p>
        </p:txBody>
      </p:sp>
      <p:sp>
        <p:nvSpPr>
          <p:cNvPr id="3" name="Content Placeholder 2">
            <a:extLst>
              <a:ext uri="{FF2B5EF4-FFF2-40B4-BE49-F238E27FC236}">
                <a16:creationId xmlns:a16="http://schemas.microsoft.com/office/drawing/2014/main" id="{7C2368A3-777D-AA4B-AAC8-5E085232C2B8}"/>
              </a:ext>
            </a:extLst>
          </p:cNvPr>
          <p:cNvSpPr>
            <a:spLocks noGrp="1"/>
          </p:cNvSpPr>
          <p:nvPr>
            <p:ph idx="1"/>
          </p:nvPr>
        </p:nvSpPr>
        <p:spPr/>
        <p:txBody>
          <a:bodyPr>
            <a:normAutofit lnSpcReduction="10000"/>
          </a:bodyPr>
          <a:lstStyle/>
          <a:p>
            <a:r>
              <a:rPr lang="en-US" dirty="0"/>
              <a:t>We try to make use of an autoencoder with an overcomplete hidden layer, </a:t>
            </a:r>
            <a:r>
              <a:rPr lang="en-US" dirty="0" err="1"/>
              <a:t>i.e</a:t>
            </a:r>
            <a:r>
              <a:rPr lang="en-US" dirty="0"/>
              <a:t> an autoencoder which has an equal or larger number of hidden units than the input units. </a:t>
            </a:r>
          </a:p>
          <a:p>
            <a:r>
              <a:rPr lang="en-US" dirty="0"/>
              <a:t>Overcomplete hidden layers can be useful for feature extraction.</a:t>
            </a:r>
          </a:p>
          <a:p>
            <a:r>
              <a:rPr lang="en-US" dirty="0"/>
              <a:t>One potential issue with overcomplete autoencoders is that if we only minimize the reconstruction error, then the hidden layer can potentially just learn the identity function </a:t>
            </a:r>
          </a:p>
          <a:p>
            <a:r>
              <a:rPr lang="en-US" dirty="0"/>
              <a:t>We therefore need to impose additional constraints. In our experiments we use autoencoders with sparsity constraints </a:t>
            </a:r>
          </a:p>
          <a:p>
            <a:r>
              <a:rPr lang="en-US" dirty="0"/>
              <a:t>The sparsity constraint is expected to be advantageous in this context because it encourages representations that may disentangle the underlying factors controlling the variability of MRI images. </a:t>
            </a:r>
          </a:p>
          <a:p>
            <a:endParaRPr lang="en-US" dirty="0"/>
          </a:p>
          <a:p>
            <a:endParaRPr lang="en-US" dirty="0"/>
          </a:p>
        </p:txBody>
      </p:sp>
    </p:spTree>
    <p:extLst>
      <p:ext uri="{BB962C8B-B14F-4D97-AF65-F5344CB8AC3E}">
        <p14:creationId xmlns:p14="http://schemas.microsoft.com/office/powerpoint/2010/main" val="317387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1DFF5-2278-774A-9800-B517AC966D0C}"/>
              </a:ext>
            </a:extLst>
          </p:cNvPr>
          <p:cNvSpPr>
            <a:spLocks noGrp="1"/>
          </p:cNvSpPr>
          <p:nvPr>
            <p:ph type="title"/>
          </p:nvPr>
        </p:nvSpPr>
        <p:spPr/>
        <p:txBody>
          <a:bodyPr/>
          <a:lstStyle/>
          <a:p>
            <a:r>
              <a:rPr lang="en-US" dirty="0"/>
              <a:t>Sparse Autoencoder cont.. </a:t>
            </a:r>
          </a:p>
        </p:txBody>
      </p:sp>
      <p:sp>
        <p:nvSpPr>
          <p:cNvPr id="3" name="Content Placeholder 2">
            <a:extLst>
              <a:ext uri="{FF2B5EF4-FFF2-40B4-BE49-F238E27FC236}">
                <a16:creationId xmlns:a16="http://schemas.microsoft.com/office/drawing/2014/main" id="{EBBB82A1-9DEF-1B4A-ADE0-20C1EB43E70C}"/>
              </a:ext>
            </a:extLst>
          </p:cNvPr>
          <p:cNvSpPr>
            <a:spLocks noGrp="1"/>
          </p:cNvSpPr>
          <p:nvPr>
            <p:ph idx="1"/>
          </p:nvPr>
        </p:nvSpPr>
        <p:spPr>
          <a:xfrm>
            <a:off x="677334" y="2160589"/>
            <a:ext cx="8596668" cy="4187960"/>
          </a:xfrm>
        </p:spPr>
        <p:txBody>
          <a:bodyPr>
            <a:normAutofit lnSpcReduction="10000"/>
          </a:bodyPr>
          <a:lstStyle/>
          <a:p>
            <a:r>
              <a:rPr lang="en-US" dirty="0"/>
              <a:t>We train an autoencoder on a set of randomly selected 3D patches of size 5 × 5 × 5 = 125 extracted from the MRI scans. </a:t>
            </a:r>
          </a:p>
          <a:p>
            <a:r>
              <a:rPr lang="en-US" dirty="0"/>
              <a:t>The purpose of this autoencoder training is to learn filters for convolution operations, a convolution covers a series of spatially localized regions in an input. </a:t>
            </a:r>
          </a:p>
          <a:p>
            <a:r>
              <a:rPr lang="en-US" dirty="0"/>
              <a:t>In total, we extract 1,000 patches from 100 scans in the training set, so we have a total of 1,00,000 patches. </a:t>
            </a:r>
          </a:p>
          <a:p>
            <a:r>
              <a:rPr lang="en-US" dirty="0"/>
              <a:t>We train a sparse overcomplete autoencoder with 150 hidden units on this set of patches. We use 80,000 patches for the training set, 10,000 patches for the validation set and 10,000 patches for the test set. Each patch is unrolled into a vector of size 125. </a:t>
            </a:r>
          </a:p>
          <a:p>
            <a:r>
              <a:rPr lang="en-US" dirty="0"/>
              <a:t>We also define as a basis the set of all the weights linking one unit in the hidden layer to all the units in the input layer. </a:t>
            </a:r>
          </a:p>
          <a:p>
            <a:r>
              <a:rPr lang="en-US" dirty="0"/>
              <a:t>A basis will try to extract spatially </a:t>
            </a:r>
            <a:r>
              <a:rPr lang="en-US" dirty="0" err="1"/>
              <a:t>localised</a:t>
            </a:r>
            <a:r>
              <a:rPr lang="en-US" dirty="0"/>
              <a:t> features in the input. </a:t>
            </a:r>
          </a:p>
          <a:p>
            <a:endParaRPr lang="en-US" dirty="0"/>
          </a:p>
          <a:p>
            <a:endParaRPr lang="en-US" dirty="0"/>
          </a:p>
          <a:p>
            <a:endParaRPr lang="en-US" dirty="0"/>
          </a:p>
        </p:txBody>
      </p:sp>
    </p:spTree>
    <p:extLst>
      <p:ext uri="{BB962C8B-B14F-4D97-AF65-F5344CB8AC3E}">
        <p14:creationId xmlns:p14="http://schemas.microsoft.com/office/powerpoint/2010/main" val="19219104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1240</TotalTime>
  <Words>1941</Words>
  <Application>Microsoft Macintosh PowerPoint</Application>
  <PresentationFormat>Widescreen</PresentationFormat>
  <Paragraphs>99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Cambria Math</vt:lpstr>
      <vt:lpstr>Trebuchet MS</vt:lpstr>
      <vt:lpstr>Wingdings 3</vt:lpstr>
      <vt:lpstr>Facet</vt:lpstr>
      <vt:lpstr>Predicting Alzheimer’s disease: A neuroimaging study with 3D convolutional neural networks </vt:lpstr>
      <vt:lpstr>Introduction  </vt:lpstr>
      <vt:lpstr>Data</vt:lpstr>
      <vt:lpstr>Models</vt:lpstr>
      <vt:lpstr>Sparse Autoencoder</vt:lpstr>
      <vt:lpstr>Sparse Autoencoder cont..</vt:lpstr>
      <vt:lpstr>Sparse Autoencoder cont..</vt:lpstr>
      <vt:lpstr>Sparse Autoencoder cont.. </vt:lpstr>
      <vt:lpstr>Sparse Autoencoder cont.. </vt:lpstr>
      <vt:lpstr>3D Convolutional Network Model </vt:lpstr>
      <vt:lpstr>3D Convolutional Network Model cont.. </vt:lpstr>
      <vt:lpstr>PowerPoint Presentation</vt:lpstr>
      <vt:lpstr>3D Convolutional Network Model cont.. </vt:lpstr>
      <vt:lpstr>3D Convolutional Network Model cont.. </vt:lpstr>
      <vt:lpstr>3D Convolutional Network Model cont.. </vt:lpstr>
      <vt:lpstr>3D Convolutional Network Model cont.. </vt:lpstr>
      <vt:lpstr>2D Convolutional Network Model </vt:lpstr>
      <vt:lpstr>Results</vt:lpstr>
      <vt:lpstr>PowerPoint Presentation</vt:lpstr>
      <vt:lpstr>PowerPoint Presentation</vt:lpstr>
      <vt:lpstr>Conclusion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Predicting Alzheimer’s disease: A neuroimaging study with 3D convolutional neural networks </dc:title>
  <dc:creator>Microsoft Office User</dc:creator>
  <cp:lastModifiedBy>Microsoft Office User</cp:lastModifiedBy>
  <cp:revision>29</cp:revision>
  <dcterms:created xsi:type="dcterms:W3CDTF">2019-03-23T23:17:04Z</dcterms:created>
  <dcterms:modified xsi:type="dcterms:W3CDTF">2019-03-25T18:43:54Z</dcterms:modified>
</cp:coreProperties>
</file>