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2" r:id="rId5"/>
    <p:sldId id="258" r:id="rId6"/>
    <p:sldId id="266" r:id="rId7"/>
    <p:sldId id="259" r:id="rId8"/>
    <p:sldId id="265" r:id="rId9"/>
    <p:sldId id="268" r:id="rId10"/>
    <p:sldId id="260" r:id="rId11"/>
    <p:sldId id="264" r:id="rId12"/>
    <p:sldId id="263"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8117" y="551329"/>
            <a:ext cx="10195765" cy="2262781"/>
          </a:xfrm>
        </p:spPr>
        <p:txBody>
          <a:bodyPr>
            <a:normAutofit/>
          </a:bodyPr>
          <a:lstStyle/>
          <a:p>
            <a:pPr algn="ctr"/>
            <a:r>
              <a:rPr lang="en-US" sz="4000" dirty="0" err="1">
                <a:latin typeface="Times New Roman" panose="02020603050405020304" pitchFamily="18" charset="0"/>
                <a:cs typeface="Times New Roman" panose="02020603050405020304" pitchFamily="18" charset="0"/>
              </a:rPr>
              <a:t>LightGBM</a:t>
            </a:r>
            <a:r>
              <a:rPr lang="en-US" sz="4000" dirty="0">
                <a:latin typeface="Times New Roman" panose="02020603050405020304" pitchFamily="18" charset="0"/>
                <a:cs typeface="Times New Roman" panose="02020603050405020304" pitchFamily="18" charset="0"/>
              </a:rPr>
              <a:t>: A Highly Efficient Gradient Boosting Decision Tree </a:t>
            </a:r>
          </a:p>
        </p:txBody>
      </p:sp>
      <p:sp>
        <p:nvSpPr>
          <p:cNvPr id="3" name="Subtitle 2"/>
          <p:cNvSpPr>
            <a:spLocks noGrp="1"/>
          </p:cNvSpPr>
          <p:nvPr>
            <p:ph type="subTitle" idx="1"/>
          </p:nvPr>
        </p:nvSpPr>
        <p:spPr>
          <a:xfrm>
            <a:off x="2544390" y="3154767"/>
            <a:ext cx="8915399" cy="1126283"/>
          </a:xfrm>
        </p:spPr>
        <p:txBody>
          <a:bodyPr/>
          <a:lstStyle/>
          <a:p>
            <a:pPr algn="ctr"/>
            <a:r>
              <a:rPr lang="en-US" altLang="zh-CN" dirty="0" smtClean="0"/>
              <a:t>Presented by: </a:t>
            </a:r>
            <a:r>
              <a:rPr lang="en-US" altLang="zh-CN" dirty="0" err="1" smtClean="0"/>
              <a:t>Xiaowei</a:t>
            </a:r>
            <a:r>
              <a:rPr lang="en-US" altLang="zh-CN" dirty="0" smtClean="0"/>
              <a:t> Shang</a:t>
            </a:r>
            <a:endParaRPr lang="en-US" dirty="0"/>
          </a:p>
        </p:txBody>
      </p:sp>
    </p:spTree>
    <p:extLst>
      <p:ext uri="{BB962C8B-B14F-4D97-AF65-F5344CB8AC3E}">
        <p14:creationId xmlns:p14="http://schemas.microsoft.com/office/powerpoint/2010/main" val="382365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Our </a:t>
            </a:r>
            <a:r>
              <a:rPr lang="en-US" dirty="0"/>
              <a:t>experiments on multiple public datasets show that, </a:t>
            </a:r>
            <a:r>
              <a:rPr lang="en-US" dirty="0" err="1"/>
              <a:t>LightGBM</a:t>
            </a:r>
            <a:r>
              <a:rPr lang="en-US" dirty="0"/>
              <a:t> speeds up the training process of conventional GBDT by up to over 20 times while achieving almost the </a:t>
            </a:r>
            <a:r>
              <a:rPr lang="en-US" dirty="0" smtClean="0"/>
              <a:t>same </a:t>
            </a:r>
            <a:r>
              <a:rPr lang="en-US" dirty="0"/>
              <a:t>accuracy. </a:t>
            </a:r>
            <a:r>
              <a:rPr lang="en-US" dirty="0" err="1"/>
              <a:t>XGBoost</a:t>
            </a:r>
            <a:r>
              <a:rPr lang="en-US" dirty="0"/>
              <a:t> outperforms the other tools. So, we use </a:t>
            </a:r>
            <a:r>
              <a:rPr lang="en-US" dirty="0" err="1"/>
              <a:t>XGBoost</a:t>
            </a:r>
            <a:r>
              <a:rPr lang="en-US" dirty="0"/>
              <a:t> as our baseline in the </a:t>
            </a:r>
            <a:r>
              <a:rPr lang="en-US" dirty="0" smtClean="0"/>
              <a:t>experiment.</a:t>
            </a:r>
          </a:p>
          <a:p>
            <a:r>
              <a:rPr lang="en-US" dirty="0" smtClean="0"/>
              <a:t>experimental </a:t>
            </a:r>
            <a:r>
              <a:rPr lang="en-US" dirty="0"/>
              <a:t>environment is a Linux server with two E5-2670 v3 CPUs (in total 24 cores) and 256GB memories. All experiments run with multi-threading and the number of threads is fixed to </a:t>
            </a:r>
            <a:r>
              <a:rPr lang="en-US" dirty="0" smtClean="0"/>
              <a:t>16.</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7478" y="4318247"/>
            <a:ext cx="6686550" cy="1685925"/>
          </a:xfrm>
          <a:prstGeom prst="rect">
            <a:avLst/>
          </a:prstGeom>
        </p:spPr>
      </p:pic>
    </p:spTree>
    <p:extLst>
      <p:ext uri="{BB962C8B-B14F-4D97-AF65-F5344CB8AC3E}">
        <p14:creationId xmlns:p14="http://schemas.microsoft.com/office/powerpoint/2010/main" val="340273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9750" y="2998787"/>
            <a:ext cx="7934325" cy="2047875"/>
          </a:xfrm>
        </p:spPr>
      </p:pic>
    </p:spTree>
    <p:extLst>
      <p:ext uri="{BB962C8B-B14F-4D97-AF65-F5344CB8AC3E}">
        <p14:creationId xmlns:p14="http://schemas.microsoft.com/office/powerpoint/2010/main" val="335463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5475" y="3022600"/>
            <a:ext cx="7762875" cy="2000250"/>
          </a:xfrm>
        </p:spPr>
      </p:pic>
    </p:spTree>
    <p:extLst>
      <p:ext uri="{BB962C8B-B14F-4D97-AF65-F5344CB8AC3E}">
        <p14:creationId xmlns:p14="http://schemas.microsoft.com/office/powerpoint/2010/main" val="3948840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a:t>For the future work, we will study the optimal selection of a and b in Gradient-based One-Side Sampling and continue improving the performance of Exclusive Feature Bundling to deal with large number of features no matter they are sparse or not. </a:t>
            </a:r>
          </a:p>
        </p:txBody>
      </p:sp>
    </p:spTree>
    <p:extLst>
      <p:ext uri="{BB962C8B-B14F-4D97-AF65-F5344CB8AC3E}">
        <p14:creationId xmlns:p14="http://schemas.microsoft.com/office/powerpoint/2010/main" val="81912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Gradient </a:t>
            </a:r>
            <a:r>
              <a:rPr lang="en-US" dirty="0"/>
              <a:t>boosting decision tree (GBDT</a:t>
            </a:r>
            <a:r>
              <a:rPr lang="en-US" dirty="0" smtClean="0"/>
              <a:t>) </a:t>
            </a:r>
            <a:r>
              <a:rPr lang="en-US" dirty="0"/>
              <a:t>is a widely-used machine learning algorithm, due to its efficiency, accuracy, and interpretability. GBDT achieves state-of-the-art performances in many machine learning tasks, such as multi-class </a:t>
            </a:r>
            <a:r>
              <a:rPr lang="en-US" dirty="0" smtClean="0"/>
              <a:t>classification, </a:t>
            </a:r>
            <a:r>
              <a:rPr lang="en-US" dirty="0"/>
              <a:t>click </a:t>
            </a:r>
            <a:r>
              <a:rPr lang="en-US" dirty="0" smtClean="0"/>
              <a:t>prediction, </a:t>
            </a:r>
            <a:r>
              <a:rPr lang="en-US" dirty="0"/>
              <a:t>and learning to </a:t>
            </a:r>
            <a:r>
              <a:rPr lang="en-US" dirty="0" smtClean="0"/>
              <a:t>rank. </a:t>
            </a:r>
            <a:r>
              <a:rPr lang="en-US" dirty="0"/>
              <a:t>In recent years, with the emergence of big </a:t>
            </a:r>
            <a:r>
              <a:rPr lang="en-US" dirty="0" smtClean="0"/>
              <a:t>data, </a:t>
            </a:r>
            <a:r>
              <a:rPr lang="en-US" dirty="0"/>
              <a:t>GBDT is facing new challenges, especially in the tradeoff between accuracy and efficiency. </a:t>
            </a:r>
            <a:r>
              <a:rPr lang="en-US" b="1" dirty="0"/>
              <a:t>Conventional implementations of GBDT need to, for every feature, scan all the data instances to estimate the information gain of all the possible split points. </a:t>
            </a:r>
            <a:r>
              <a:rPr lang="en-US" dirty="0"/>
              <a:t>Therefore, their computational complexities will be proportional to both the number of features and the number of instances. This makes these implementations very time consuming when handling big data.</a:t>
            </a:r>
          </a:p>
        </p:txBody>
      </p:sp>
    </p:spTree>
    <p:extLst>
      <p:ext uri="{BB962C8B-B14F-4D97-AF65-F5344CB8AC3E}">
        <p14:creationId xmlns:p14="http://schemas.microsoft.com/office/powerpoint/2010/main" val="254450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decision tree model splits each node at the most informative feature (with the largest information gain). For GBDT, the information gain is usually measured by the variance after splitting, </a:t>
            </a:r>
            <a:r>
              <a:rPr lang="en-US" dirty="0" smtClean="0"/>
              <a:t>which </a:t>
            </a:r>
            <a:r>
              <a:rPr lang="en-US" dirty="0"/>
              <a:t>is defined as below</a:t>
            </a:r>
            <a:r>
              <a:rPr lang="en-US" dirty="0" smtClean="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9887" y="3576357"/>
            <a:ext cx="7896225" cy="1085850"/>
          </a:xfrm>
          <a:prstGeom prst="rect">
            <a:avLst/>
          </a:prstGeom>
        </p:spPr>
      </p:pic>
    </p:spTree>
    <p:extLst>
      <p:ext uri="{BB962C8B-B14F-4D97-AF65-F5344CB8AC3E}">
        <p14:creationId xmlns:p14="http://schemas.microsoft.com/office/powerpoint/2010/main" val="372832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straightforward idea is to reduce the number of data instances and the number of features. While there are some works that sample data according to their weights to speed up the training process of boosting </a:t>
            </a:r>
            <a:r>
              <a:rPr lang="en-US" dirty="0" smtClean="0"/>
              <a:t>, they </a:t>
            </a:r>
            <a:r>
              <a:rPr lang="en-US" dirty="0"/>
              <a:t>cannot be directly applied to GBDT </a:t>
            </a:r>
          </a:p>
        </p:txBody>
      </p:sp>
    </p:spTree>
    <p:extLst>
      <p:ext uri="{BB962C8B-B14F-4D97-AF65-F5344CB8AC3E}">
        <p14:creationId xmlns:p14="http://schemas.microsoft.com/office/powerpoint/2010/main" val="414484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roblem</a:t>
            </a:r>
            <a:endParaRPr lang="en-US" dirty="0"/>
          </a:p>
        </p:txBody>
      </p:sp>
      <p:sp>
        <p:nvSpPr>
          <p:cNvPr id="3" name="Content Placeholder 2"/>
          <p:cNvSpPr>
            <a:spLocks noGrp="1"/>
          </p:cNvSpPr>
          <p:nvPr>
            <p:ph idx="1"/>
          </p:nvPr>
        </p:nvSpPr>
        <p:spPr/>
        <p:txBody>
          <a:bodyPr/>
          <a:lstStyle/>
          <a:p>
            <a:r>
              <a:rPr lang="en-US" dirty="0"/>
              <a:t>Although many engineering optimizations have been adopted in these implementations, the </a:t>
            </a:r>
            <a:r>
              <a:rPr lang="en-US" b="1" dirty="0"/>
              <a:t>efficiency </a:t>
            </a:r>
            <a:r>
              <a:rPr lang="en-US" dirty="0"/>
              <a:t>and </a:t>
            </a:r>
            <a:r>
              <a:rPr lang="en-US" b="1" dirty="0"/>
              <a:t>scalability</a:t>
            </a:r>
            <a:r>
              <a:rPr lang="en-US" dirty="0"/>
              <a:t> are still </a:t>
            </a:r>
            <a:r>
              <a:rPr lang="en-US" b="1" dirty="0"/>
              <a:t>unsatisfactory</a:t>
            </a:r>
            <a:r>
              <a:rPr lang="en-US" dirty="0"/>
              <a:t> when the feature dimension is high and data size is large. </a:t>
            </a:r>
            <a:endParaRPr lang="en-US" dirty="0" smtClean="0"/>
          </a:p>
          <a:p>
            <a:r>
              <a:rPr lang="en-US" dirty="0" smtClean="0"/>
              <a:t>A </a:t>
            </a:r>
            <a:r>
              <a:rPr lang="en-US" dirty="0"/>
              <a:t>major reason is that for each feature, they need to scan all the data instances to estimate the information gain of all possible split points, which is very time consuming. </a:t>
            </a:r>
          </a:p>
        </p:txBody>
      </p:sp>
    </p:spTree>
    <p:extLst>
      <p:ext uri="{BB962C8B-B14F-4D97-AF65-F5344CB8AC3E}">
        <p14:creationId xmlns:p14="http://schemas.microsoft.com/office/powerpoint/2010/main" val="41744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a:t>Since the histogram-based algorithm is more efficient in both memory consumption and training speed, we will develop our work on its basis</a:t>
            </a:r>
            <a:r>
              <a:rPr lang="en-US" dirty="0" smtClean="0"/>
              <a:t>.</a:t>
            </a:r>
          </a:p>
          <a:p>
            <a:r>
              <a:rPr lang="en-US" dirty="0" smtClean="0"/>
              <a:t>To reduce instance number, GOSS is proposed.</a:t>
            </a:r>
          </a:p>
          <a:p>
            <a:r>
              <a:rPr lang="en-US" dirty="0" smtClean="0"/>
              <a:t>To reduce feature number, EFB is proposed.</a:t>
            </a:r>
            <a:endParaRPr lang="en-US" dirty="0"/>
          </a:p>
        </p:txBody>
      </p:sp>
    </p:spTree>
    <p:extLst>
      <p:ext uri="{BB962C8B-B14F-4D97-AF65-F5344CB8AC3E}">
        <p14:creationId xmlns:p14="http://schemas.microsoft.com/office/powerpoint/2010/main" val="107371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Gradient-based </a:t>
            </a:r>
            <a:r>
              <a:rPr lang="en-US" b="1" dirty="0"/>
              <a:t>One-Side Sampling (GOSS) </a:t>
            </a:r>
            <a:r>
              <a:rPr lang="en-US" dirty="0" smtClean="0"/>
              <a:t>. we </a:t>
            </a:r>
            <a:r>
              <a:rPr lang="en-US" dirty="0"/>
              <a:t>should better </a:t>
            </a:r>
            <a:r>
              <a:rPr lang="en-US" b="1" dirty="0"/>
              <a:t>keep those instances with large gradients</a:t>
            </a:r>
            <a:r>
              <a:rPr lang="en-US" dirty="0"/>
              <a:t> </a:t>
            </a:r>
            <a:r>
              <a:rPr lang="en-US" dirty="0" smtClean="0"/>
              <a:t>,and </a:t>
            </a:r>
            <a:r>
              <a:rPr lang="en-US" dirty="0"/>
              <a:t>only </a:t>
            </a:r>
            <a:r>
              <a:rPr lang="en-US" b="1" dirty="0"/>
              <a:t>randomly drop those instances with small gradients</a:t>
            </a:r>
            <a:r>
              <a:rPr lang="en-US" dirty="0"/>
              <a:t>. </a:t>
            </a:r>
            <a:r>
              <a:rPr lang="en-US" dirty="0" smtClean="0"/>
              <a:t> </a:t>
            </a:r>
            <a:r>
              <a:rPr lang="en-US" dirty="0"/>
              <a:t>Specifically, GOSS firstly sorts the data instances according to the absolute value of their </a:t>
            </a:r>
            <a:r>
              <a:rPr lang="en-US" dirty="0" smtClean="0"/>
              <a:t>gradients. </a:t>
            </a:r>
            <a:r>
              <a:rPr lang="en-US" dirty="0"/>
              <a:t>second, </a:t>
            </a:r>
            <a:r>
              <a:rPr lang="en-US" dirty="0" smtClean="0"/>
              <a:t>it keeps </a:t>
            </a:r>
            <a:r>
              <a:rPr lang="en-US" dirty="0"/>
              <a:t>the top-a × 100% instances with the larger gradients and get an instance subset A; then, for the remaining set Ac consisting (1 − a) × 100% instances with smaller gradients, </a:t>
            </a:r>
            <a:r>
              <a:rPr lang="en-US" dirty="0" smtClean="0"/>
              <a:t>further </a:t>
            </a:r>
            <a:r>
              <a:rPr lang="en-US" dirty="0"/>
              <a:t>randomly sample a subset B with size b × |Ac |; finally, we split the instances according to the estimated variance gain V˜ j (d) over the subset A ∪ B, i.e</a:t>
            </a:r>
            <a:r>
              <a:rPr lang="en-US"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6831" y="4721878"/>
            <a:ext cx="7753350" cy="1304925"/>
          </a:xfrm>
          <a:prstGeom prst="rect">
            <a:avLst/>
          </a:prstGeom>
        </p:spPr>
      </p:pic>
    </p:spTree>
    <p:extLst>
      <p:ext uri="{BB962C8B-B14F-4D97-AF65-F5344CB8AC3E}">
        <p14:creationId xmlns:p14="http://schemas.microsoft.com/office/powerpoint/2010/main" val="84838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Exclusive Feature Bundling (EFB). </a:t>
            </a:r>
            <a:r>
              <a:rPr lang="en-US" dirty="0"/>
              <a:t>With EFB, we </a:t>
            </a:r>
            <a:r>
              <a:rPr lang="en-US" b="1" dirty="0"/>
              <a:t>bundle mutually exclusive features </a:t>
            </a:r>
            <a:r>
              <a:rPr lang="en-US" dirty="0"/>
              <a:t>(i.e., they rarely take nonzero values simultaneously), to reduce the number of features. we design an efficient algorithm by reducing the optimal bundling problem to a graph coloring problem and solving it by a greedy algorithm with a constant approximation ratio</a:t>
            </a:r>
            <a:r>
              <a:rPr lang="en-US" dirty="0" smtClean="0"/>
              <a:t>.</a:t>
            </a:r>
          </a:p>
          <a:p>
            <a:pPr marL="0" indent="0">
              <a:buNone/>
            </a:pPr>
            <a:r>
              <a:rPr lang="en-US" dirty="0" smtClean="0"/>
              <a:t>     There </a:t>
            </a:r>
            <a:r>
              <a:rPr lang="en-US" dirty="0"/>
              <a:t>are two issues to be addressed. The first one is to determine which </a:t>
            </a:r>
            <a:r>
              <a:rPr lang="en-US" dirty="0" smtClean="0"/>
              <a:t>    features </a:t>
            </a:r>
            <a:r>
              <a:rPr lang="en-US" dirty="0"/>
              <a:t>should be bundled together. The second is how to construct the bundle.</a:t>
            </a:r>
          </a:p>
          <a:p>
            <a:endParaRPr lang="en-US" dirty="0"/>
          </a:p>
        </p:txBody>
      </p:sp>
    </p:spTree>
    <p:extLst>
      <p:ext uri="{BB962C8B-B14F-4D97-AF65-F5344CB8AC3E}">
        <p14:creationId xmlns:p14="http://schemas.microsoft.com/office/powerpoint/2010/main" val="78632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660" y="2006226"/>
            <a:ext cx="7800975" cy="3333750"/>
          </a:xfrm>
        </p:spPr>
      </p:pic>
    </p:spTree>
    <p:extLst>
      <p:ext uri="{BB962C8B-B14F-4D97-AF65-F5344CB8AC3E}">
        <p14:creationId xmlns:p14="http://schemas.microsoft.com/office/powerpoint/2010/main" val="36050482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910</TotalTime>
  <Words>689</Words>
  <Application>Microsoft Office PowerPoint</Application>
  <PresentationFormat>Widescreen</PresentationFormat>
  <Paragraphs>21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幼圆</vt:lpstr>
      <vt:lpstr>Arial</vt:lpstr>
      <vt:lpstr>Century Gothic</vt:lpstr>
      <vt:lpstr>Times New Roman</vt:lpstr>
      <vt:lpstr>Wingdings 3</vt:lpstr>
      <vt:lpstr>Wisp</vt:lpstr>
      <vt:lpstr>LightGBM: A Highly Efficient Gradient Boosting Decision Tree </vt:lpstr>
      <vt:lpstr>Background</vt:lpstr>
      <vt:lpstr>PowerPoint Presentation</vt:lpstr>
      <vt:lpstr>PowerPoint Presentation</vt:lpstr>
      <vt:lpstr>Problem</vt:lpstr>
      <vt:lpstr>Solution</vt:lpstr>
      <vt:lpstr>PowerPoint Presentation</vt:lpstr>
      <vt:lpstr>PowerPoint Presentation</vt:lpstr>
      <vt:lpstr>PowerPoint Presentation</vt:lpstr>
      <vt:lpstr>Evaluation</vt:lpstr>
      <vt:lpstr>PowerPoint Presentation</vt:lpstr>
      <vt:lpstr>PowerPoint Presentation</vt:lpstr>
      <vt:lpstr>Future work</vt:lpstr>
    </vt:vector>
  </TitlesOfParts>
  <Company>NJIT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LightGBM: A Highly Efficient Gradient Boosting Decision Tree</dc:title>
  <dc:creator>sxw</dc:creator>
  <cp:lastModifiedBy>sxw</cp:lastModifiedBy>
  <cp:revision>9</cp:revision>
  <dcterms:created xsi:type="dcterms:W3CDTF">2019-04-01T03:20:55Z</dcterms:created>
  <dcterms:modified xsi:type="dcterms:W3CDTF">2019-04-01T18:31:22Z</dcterms:modified>
</cp:coreProperties>
</file>