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70" r:id="rId14"/>
    <p:sldId id="271" r:id="rId15"/>
    <p:sldId id="272" r:id="rId16"/>
    <p:sldId id="269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018D-5DD4-43D6-81D5-BBCE30E7F013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716C2-C1F4-4342-9168-60565D33A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2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716C2-C1F4-4342-9168-60565D33A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1" y="1866652"/>
            <a:ext cx="10067364" cy="1646302"/>
          </a:xfrm>
        </p:spPr>
        <p:txBody>
          <a:bodyPr/>
          <a:lstStyle/>
          <a:p>
            <a:pPr algn="ctr"/>
            <a:r>
              <a:rPr lang="en-US" sz="2800" dirty="0"/>
              <a:t>Optimus: An Efficient Dynamic </a:t>
            </a:r>
            <a:r>
              <a:rPr lang="en-US" sz="2800" dirty="0" smtClean="0"/>
              <a:t>Resource Scheduler </a:t>
            </a:r>
            <a:r>
              <a:rPr lang="en-US" sz="2800" dirty="0"/>
              <a:t>for Deep</a:t>
            </a:r>
            <a:br>
              <a:rPr lang="en-US" sz="2800" dirty="0"/>
            </a:br>
            <a:r>
              <a:rPr lang="en-US" sz="2800" dirty="0"/>
              <a:t>Learning Clusters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Xiaowei</a:t>
            </a:r>
            <a:r>
              <a:rPr lang="en-US" dirty="0" smtClean="0"/>
              <a:t> Shang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3388"/>
            <a:ext cx="8596668" cy="9801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Greedy Resource Allocation Algorithm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4659"/>
            <a:ext cx="8596668" cy="4176703"/>
          </a:xfrm>
        </p:spPr>
        <p:txBody>
          <a:bodyPr>
            <a:normAutofit/>
          </a:bodyPr>
          <a:lstStyle/>
          <a:p>
            <a:r>
              <a:rPr lang="en-US" dirty="0" smtClean="0"/>
              <a:t>Marginal gain: reduced job completion time per unit resource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each iteration: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Try to increase one parameter server or one worker for each job and calculate the marginal gain.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job with highest marginal gain is selected.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Allocate one parameter server or worker depending on which brings higher gain.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Update </a:t>
            </a:r>
            <a:r>
              <a:rPr lang="en-US" dirty="0" err="1" smtClean="0"/>
              <a:t>maginal</a:t>
            </a:r>
            <a:r>
              <a:rPr lang="en-US" dirty="0" smtClean="0"/>
              <a:t> gain and available resources.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90C226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Stop when some resource is used up, or the marginal gain is non-positive.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Task placement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777"/>
            <a:ext cx="8596668" cy="4714586"/>
          </a:xfrm>
        </p:spPr>
        <p:txBody>
          <a:bodyPr/>
          <a:lstStyle/>
          <a:p>
            <a:r>
              <a:rPr lang="en-US" dirty="0" smtClean="0"/>
              <a:t>Decide the optimal placement given the numbers of parameter servers and workers of a job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Minimize communication overhead, </a:t>
            </a:r>
            <a:r>
              <a:rPr lang="en-US" dirty="0" err="1" smtClean="0"/>
              <a:t>i.e.,cross</a:t>
            </a:r>
            <a:r>
              <a:rPr lang="en-US" dirty="0" smtClean="0"/>
              <a:t>-server data transfer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Placement principles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Co-locate parameter servers and workers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Each physical server holds the same number of parameter servers and workers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40" y="3913654"/>
            <a:ext cx="56864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611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4329"/>
            <a:ext cx="8596668" cy="4347034"/>
          </a:xfrm>
        </p:spPr>
        <p:txBody>
          <a:bodyPr/>
          <a:lstStyle/>
          <a:p>
            <a:r>
              <a:rPr lang="en-US" dirty="0" err="1" smtClean="0"/>
              <a:t>Testbed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13 servers</a:t>
            </a:r>
          </a:p>
          <a:p>
            <a:r>
              <a:rPr lang="en-US" dirty="0" smtClean="0"/>
              <a:t>Trace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9 types of DL Jobs</a:t>
            </a:r>
          </a:p>
          <a:p>
            <a:r>
              <a:rPr lang="en-US" dirty="0" smtClean="0"/>
              <a:t>Baselines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DRF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Teris</a:t>
            </a:r>
            <a:endParaRPr lang="en-US" dirty="0" smtClean="0"/>
          </a:p>
          <a:p>
            <a:r>
              <a:rPr lang="en-US" dirty="0" smtClean="0"/>
              <a:t>Metrics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Average Job Completion Time(JCT)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Makespan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" t="6529" r="14522" b="4640"/>
          <a:stretch/>
        </p:blipFill>
        <p:spPr>
          <a:xfrm>
            <a:off x="2976282" y="2447365"/>
            <a:ext cx="8373035" cy="23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0895"/>
            <a:ext cx="8596668" cy="4490468"/>
          </a:xfrm>
        </p:spPr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012" y="2097742"/>
            <a:ext cx="5298141" cy="435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535291"/>
          </a:xfrm>
        </p:spPr>
        <p:txBody>
          <a:bodyPr/>
          <a:lstStyle/>
          <a:p>
            <a:r>
              <a:rPr lang="en-US" dirty="0" smtClean="0"/>
              <a:t>Normalized CPU usage of parameter servers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41" y="2476168"/>
            <a:ext cx="57150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5719"/>
            <a:ext cx="8596668" cy="4445644"/>
          </a:xfrm>
        </p:spPr>
        <p:txBody>
          <a:bodyPr/>
          <a:lstStyle/>
          <a:p>
            <a:r>
              <a:rPr lang="en-US" dirty="0" smtClean="0"/>
              <a:t>Performance contribution of each component(62% and 17%)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49" y="2123744"/>
            <a:ext cx="67151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12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8447"/>
            <a:ext cx="8596668" cy="4122915"/>
          </a:xfrm>
        </p:spPr>
        <p:txBody>
          <a:bodyPr/>
          <a:lstStyle/>
          <a:p>
            <a:r>
              <a:rPr lang="en-US" dirty="0" smtClean="0"/>
              <a:t>Optimus: a customized cluster scheduler targeting high training performance and resource efficiency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core is the performance model for DL jobs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Extend Optimus to handle more DL/ML workloads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Deal with inaccurate performance model for robust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420471"/>
            <a:ext cx="6436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Questions</a:t>
            </a:r>
            <a:endParaRPr lang="en-US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7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70965"/>
            <a:ext cx="8596668" cy="950259"/>
          </a:xfrm>
        </p:spPr>
        <p:txBody>
          <a:bodyPr/>
          <a:lstStyle/>
          <a:p>
            <a:pPr algn="ctr"/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1907"/>
            <a:ext cx="8596668" cy="4239456"/>
          </a:xfrm>
        </p:spPr>
        <p:txBody>
          <a:bodyPr/>
          <a:lstStyle/>
          <a:p>
            <a:r>
              <a:rPr lang="en-US" dirty="0" smtClean="0"/>
              <a:t>Increasing deep learning workloads in production clusters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Speech </a:t>
            </a:r>
            <a:r>
              <a:rPr lang="en-US" dirty="0"/>
              <a:t>Recognition</a:t>
            </a:r>
          </a:p>
          <a:p>
            <a:pPr marL="0" indent="0">
              <a:buNone/>
            </a:pPr>
            <a:r>
              <a:rPr lang="en-US" dirty="0"/>
              <a:t>     Object classification (automatic car)</a:t>
            </a:r>
          </a:p>
          <a:p>
            <a:pPr marL="0" indent="0">
              <a:buNone/>
            </a:pPr>
            <a:r>
              <a:rPr lang="en-US" dirty="0"/>
              <a:t>     Machine translation (</a:t>
            </a:r>
            <a:r>
              <a:rPr lang="en-US" dirty="0" err="1"/>
              <a:t>google</a:t>
            </a:r>
            <a:r>
              <a:rPr lang="en-US" dirty="0"/>
              <a:t> translate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Many machine learning frameworks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TensorFlow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MXNet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PaddlePaddle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753"/>
          </a:xfrm>
        </p:spPr>
        <p:txBody>
          <a:bodyPr/>
          <a:lstStyle/>
          <a:p>
            <a:pPr algn="ctr"/>
            <a:r>
              <a:rPr lang="en-US" dirty="0" smtClean="0"/>
              <a:t>Distributed </a:t>
            </a:r>
            <a:r>
              <a:rPr lang="en-US" dirty="0" err="1" smtClean="0"/>
              <a:t>Traning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859"/>
            <a:ext cx="3670548" cy="4481503"/>
          </a:xfrm>
        </p:spPr>
        <p:txBody>
          <a:bodyPr/>
          <a:lstStyle/>
          <a:p>
            <a:r>
              <a:rPr lang="en-US" dirty="0" smtClean="0"/>
              <a:t>Parameter server architecture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3406" y="1585903"/>
            <a:ext cx="3639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interativeness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Read data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Compute gradient</a:t>
            </a:r>
          </a:p>
          <a:p>
            <a:pPr marL="342900" indent="-342900">
              <a:buAutoNum type="arabicParenR"/>
            </a:pPr>
            <a:r>
              <a:rPr lang="en-US" dirty="0" smtClean="0"/>
              <a:t>Push gradient</a:t>
            </a:r>
          </a:p>
          <a:p>
            <a:pPr marL="342900" indent="-342900">
              <a:buAutoNum type="arabicParenR"/>
            </a:pPr>
            <a:r>
              <a:rPr lang="en-US" dirty="0" smtClean="0"/>
              <a:t>Update parameters</a:t>
            </a:r>
          </a:p>
          <a:p>
            <a:pPr marL="342900" indent="-342900">
              <a:buAutoNum type="arabicParenR"/>
            </a:pPr>
            <a:r>
              <a:rPr lang="en-US" dirty="0" smtClean="0"/>
              <a:t>Pull parameters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8338"/>
            <a:ext cx="48449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pPr algn="ctr"/>
            <a:r>
              <a:rPr lang="en-US" dirty="0" smtClean="0"/>
              <a:t>Cluster Scheduling-current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929"/>
            <a:ext cx="8596668" cy="4499433"/>
          </a:xfrm>
        </p:spPr>
        <p:txBody>
          <a:bodyPr/>
          <a:lstStyle/>
          <a:p>
            <a:r>
              <a:rPr lang="en-US" dirty="0" smtClean="0"/>
              <a:t>Static allocation(fixed number of </a:t>
            </a:r>
            <a:r>
              <a:rPr lang="en-US" dirty="0" err="1" smtClean="0"/>
              <a:t>ps</a:t>
            </a:r>
            <a:r>
              <a:rPr lang="en-US" dirty="0" smtClean="0"/>
              <a:t> and worker during </a:t>
            </a:r>
            <a:r>
              <a:rPr lang="en-US" dirty="0" err="1" smtClean="0"/>
              <a:t>traing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lower resource utilization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Job size unawareness</a:t>
            </a:r>
          </a:p>
          <a:p>
            <a:pPr marL="0" indent="0">
              <a:buNone/>
            </a:pPr>
            <a:r>
              <a:rPr lang="en-US" dirty="0" smtClean="0"/>
              <a:t>     long </a:t>
            </a:r>
            <a:r>
              <a:rPr lang="en-US" dirty="0"/>
              <a:t>job may block short </a:t>
            </a:r>
            <a:r>
              <a:rPr lang="en-US" dirty="0" smtClean="0"/>
              <a:t>jobs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93" y="3145210"/>
            <a:ext cx="38385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specify resource configuration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suboptimal (not same for all jobs)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28" y="3012701"/>
            <a:ext cx="64960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22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Optimus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7435"/>
            <a:ext cx="8596668" cy="437392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Optimus, a customized </a:t>
            </a:r>
            <a:r>
              <a:rPr lang="en-US" dirty="0" smtClean="0"/>
              <a:t>job scheduler </a:t>
            </a:r>
            <a:r>
              <a:rPr lang="en-US" dirty="0"/>
              <a:t>for deep learning clusters, which minimizes job </a:t>
            </a:r>
            <a:r>
              <a:rPr lang="en-US" dirty="0" smtClean="0"/>
              <a:t>training time </a:t>
            </a:r>
            <a:r>
              <a:rPr lang="en-US" dirty="0"/>
              <a:t>based on online resource-performance models.</a:t>
            </a:r>
            <a:endParaRPr lang="en-US" dirty="0" smtClean="0"/>
          </a:p>
          <a:p>
            <a:r>
              <a:rPr lang="en-US" dirty="0" smtClean="0"/>
              <a:t>Main contribution: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PERFORMANCE </a:t>
            </a:r>
            <a:r>
              <a:rPr lang="en-US" dirty="0">
                <a:solidFill>
                  <a:schemeClr val="accent1"/>
                </a:solidFill>
              </a:rPr>
              <a:t>MODELING OF DL </a:t>
            </a:r>
            <a:r>
              <a:rPr lang="en-US" dirty="0" smtClean="0">
                <a:solidFill>
                  <a:schemeClr val="accent1"/>
                </a:solidFill>
              </a:rPr>
              <a:t>JOBS</a:t>
            </a:r>
          </a:p>
          <a:p>
            <a:pPr marL="0" indent="0">
              <a:buNone/>
            </a:pPr>
            <a:r>
              <a:rPr lang="en-US" dirty="0" smtClean="0"/>
              <a:t>     Learning </a:t>
            </a:r>
            <a:r>
              <a:rPr lang="en-US" dirty="0"/>
              <a:t>the Convergence </a:t>
            </a:r>
            <a:r>
              <a:rPr lang="en-US" dirty="0" smtClean="0"/>
              <a:t>Curve (get remaining steps)</a:t>
            </a:r>
          </a:p>
          <a:p>
            <a:pPr marL="0" indent="0">
              <a:buNone/>
            </a:pPr>
            <a:r>
              <a:rPr lang="en-US" dirty="0" smtClean="0"/>
              <a:t>     Resource-Speed Modeling (speed function)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DYNAMIC SCHEDULING</a:t>
            </a:r>
          </a:p>
          <a:p>
            <a:pPr marL="0" indent="0">
              <a:buNone/>
            </a:pPr>
            <a:r>
              <a:rPr lang="en-US" dirty="0" smtClean="0"/>
              <a:t>     Resource Allocation (minimize JPC)</a:t>
            </a:r>
          </a:p>
          <a:p>
            <a:pPr marL="0" indent="0">
              <a:buNone/>
            </a:pPr>
            <a:r>
              <a:rPr lang="en-US" dirty="0" smtClean="0"/>
              <a:t>     Task </a:t>
            </a:r>
            <a:r>
              <a:rPr lang="en-US" dirty="0"/>
              <a:t>Placement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Learning the Convergence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fitting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Collect and preprocess training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non-negative least square solver to find best B so far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Estimate remaining steps to convergence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355" y="4061751"/>
            <a:ext cx="70675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Resource-Speed Modeling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4425"/>
            <a:ext cx="8596668" cy="3880773"/>
          </a:xfrm>
        </p:spPr>
        <p:txBody>
          <a:bodyPr/>
          <a:lstStyle/>
          <a:p>
            <a:r>
              <a:rPr lang="en-US" dirty="0" smtClean="0"/>
              <a:t>Build a performance model for parameter server architecture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Derive training speed f(</a:t>
            </a:r>
            <a:r>
              <a:rPr lang="en-US" dirty="0" err="1" smtClean="0"/>
              <a:t>p,w</a:t>
            </a:r>
            <a:r>
              <a:rPr lang="en-US" dirty="0" smtClean="0"/>
              <a:t>), replacing unknown constant with coefficient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45" y="2118753"/>
            <a:ext cx="8905937" cy="1792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95" y="4882860"/>
            <a:ext cx="7234517" cy="111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18" y="645460"/>
            <a:ext cx="6266329" cy="5396566"/>
          </a:xfrm>
        </p:spPr>
      </p:pic>
    </p:spTree>
    <p:extLst>
      <p:ext uri="{BB962C8B-B14F-4D97-AF65-F5344CB8AC3E}">
        <p14:creationId xmlns:p14="http://schemas.microsoft.com/office/powerpoint/2010/main" val="37188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4540</TotalTime>
  <Words>422</Words>
  <Application>Microsoft Office PowerPoint</Application>
  <PresentationFormat>Widescreen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Optimus: An Efficient Dynamic Resource Scheduler for Deep Learning Clusters</vt:lpstr>
      <vt:lpstr>Deep Learning</vt:lpstr>
      <vt:lpstr>Distributed Traning</vt:lpstr>
      <vt:lpstr>Cluster Scheduling-current works</vt:lpstr>
      <vt:lpstr>PowerPoint Presentation</vt:lpstr>
      <vt:lpstr>Optimus</vt:lpstr>
      <vt:lpstr>Learning the Convergence Curve</vt:lpstr>
      <vt:lpstr>Resource-Speed Modeling</vt:lpstr>
      <vt:lpstr>PowerPoint Presentation</vt:lpstr>
      <vt:lpstr>Greedy Resource Allocation Algorithm</vt:lpstr>
      <vt:lpstr>Task placement</vt:lpstr>
      <vt:lpstr>Evaluation</vt:lpstr>
      <vt:lpstr>Evaluation</vt:lpstr>
      <vt:lpstr>Evaluation</vt:lpstr>
      <vt:lpstr>Evaluation</vt:lpstr>
      <vt:lpstr>Conclusion</vt:lpstr>
      <vt:lpstr>PowerPoint Presentation</vt:lpstr>
    </vt:vector>
  </TitlesOfParts>
  <Company>NJIT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Optimus: An Efficient Dynamic Resource Scheduler for Deep Learning Clusters</dc:title>
  <dc:creator>sxw</dc:creator>
  <cp:lastModifiedBy>sxw</cp:lastModifiedBy>
  <cp:revision>20</cp:revision>
  <dcterms:created xsi:type="dcterms:W3CDTF">2019-04-29T15:34:12Z</dcterms:created>
  <dcterms:modified xsi:type="dcterms:W3CDTF">2019-05-04T15:32:33Z</dcterms:modified>
</cp:coreProperties>
</file>