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sldIdLst>
    <p:sldId id="256" r:id="rId2"/>
    <p:sldId id="257" r:id="rId3"/>
    <p:sldId id="265" r:id="rId4"/>
    <p:sldId id="281" r:id="rId5"/>
    <p:sldId id="284" r:id="rId6"/>
    <p:sldId id="282" r:id="rId7"/>
    <p:sldId id="283" r:id="rId8"/>
    <p:sldId id="291" r:id="rId9"/>
    <p:sldId id="287" r:id="rId10"/>
    <p:sldId id="285" r:id="rId11"/>
    <p:sldId id="286" r:id="rId12"/>
    <p:sldId id="288" r:id="rId13"/>
    <p:sldId id="289" r:id="rId14"/>
    <p:sldId id="28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13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EF50CF8-F1F9-2441-A40E-A13F58FAA7CD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635882B-BAAE-D94F-BD02-0D987A900710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37299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0CF8-F1F9-2441-A40E-A13F58FAA7CD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5882B-BAAE-D94F-BD02-0D987A900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2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0CF8-F1F9-2441-A40E-A13F58FAA7CD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5882B-BAAE-D94F-BD02-0D987A900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1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0CF8-F1F9-2441-A40E-A13F58FAA7CD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5882B-BAAE-D94F-BD02-0D987A900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3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F50CF8-F1F9-2441-A40E-A13F58FAA7CD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35882B-BAAE-D94F-BD02-0D987A90071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75669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0CF8-F1F9-2441-A40E-A13F58FAA7CD}" type="datetimeFigureOut">
              <a:rPr lang="en-US" smtClean="0"/>
              <a:t>4/8/19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5882B-BAAE-D94F-BD02-0D987A900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7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0CF8-F1F9-2441-A40E-A13F58FAA7CD}" type="datetimeFigureOut">
              <a:rPr lang="en-US" smtClean="0"/>
              <a:t>4/8/19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5882B-BAAE-D94F-BD02-0D987A900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22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0CF8-F1F9-2441-A40E-A13F58FAA7CD}" type="datetimeFigureOut">
              <a:rPr lang="en-US" smtClean="0"/>
              <a:t>4/8/19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5882B-BAAE-D94F-BD02-0D987A900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4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0CF8-F1F9-2441-A40E-A13F58FAA7CD}" type="datetimeFigureOut">
              <a:rPr lang="en-US" smtClean="0"/>
              <a:t>4/8/19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5882B-BAAE-D94F-BD02-0D987A900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10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F50CF8-F1F9-2441-A40E-A13F58FAA7CD}" type="datetimeFigureOut">
              <a:rPr lang="en-US" smtClean="0"/>
              <a:t>4/8/19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35882B-BAAE-D94F-BD02-0D987A90071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1880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F50CF8-F1F9-2441-A40E-A13F58FAA7CD}" type="datetimeFigureOut">
              <a:rPr lang="en-US" smtClean="0"/>
              <a:t>4/8/19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35882B-BAAE-D94F-BD02-0D987A90071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018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EF50CF8-F1F9-2441-A40E-A13F58FAA7CD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635882B-BAAE-D94F-BD02-0D987A90071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850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62080-A540-E340-9B9F-A7E92E7DA1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/>
              <a:t>Automatic segmentation method of pelvic floor levator hiatus in ultrasound using a self-normalising neural network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E07B29-8C3B-E04A-AD19-539003C558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Bonmati</a:t>
            </a:r>
            <a:r>
              <a:rPr lang="en-US" dirty="0"/>
              <a:t> et al, 201</a:t>
            </a:r>
            <a:r>
              <a:rPr lang="en-US" altLang="zh-CN" dirty="0"/>
              <a:t>7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5226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70C7-F3DF-4B4C-A206-263225E7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758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38872-8A57-154E-B714-CC7E3A898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81665"/>
            <a:ext cx="9601200" cy="428573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Accuracy does not increase.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E684CF-A038-DC4C-8C92-46AD79EBC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2660135"/>
            <a:ext cx="89789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03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70C7-F3DF-4B4C-A206-263225E7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758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38872-8A57-154E-B714-CC7E3A898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81665"/>
            <a:ext cx="9601200" cy="428573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Accuracy does not increase.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B08059-1597-7548-9896-92507853D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0" y="2501900"/>
            <a:ext cx="88138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47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70C7-F3DF-4B4C-A206-263225E7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758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38872-8A57-154E-B714-CC7E3A898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81665"/>
            <a:ext cx="9601200" cy="428573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Converge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faster.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CE4FC4-9E6A-A44F-BE93-62D656FA6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847" y="2306631"/>
            <a:ext cx="7107660" cy="386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34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70C7-F3DF-4B4C-A206-263225E7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758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38872-8A57-154E-B714-CC7E3A898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81665"/>
            <a:ext cx="9601200" cy="428573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Converge faster.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68F68D-DA55-FE46-BFD6-B39359877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166" y="2207897"/>
            <a:ext cx="87122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26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70C7-F3DF-4B4C-A206-263225E7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75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38872-8A57-154E-B714-CC7E3A898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81665"/>
            <a:ext cx="9601200" cy="4285735"/>
          </a:xfrm>
        </p:spPr>
        <p:txBody>
          <a:bodyPr>
            <a:norm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hank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584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70C7-F3DF-4B4C-A206-263225E7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758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38872-8A57-154E-B714-CC7E3A898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81665"/>
            <a:ext cx="9601200" cy="428573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713172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70C7-F3DF-4B4C-A206-263225E7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758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38872-8A57-154E-B714-CC7E3A898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81665"/>
            <a:ext cx="9601200" cy="428573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Pelvic Organ Prolapse (POP) is the abnormal downward descent of pelvic organs</a:t>
            </a:r>
            <a:endParaRPr lang="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transperineal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ultrasound examination, 3D volumes are acquired during Valsalva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manoeuvre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hiatal dimensions and its area are then recorded by manually outlining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levator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hiatus in the oblique axial 2D plane at the level of minimal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anterioposterior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hiatal dimensions (referred to as the C-plane hereinafter).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segment in manually defined 2D C-planes.</a:t>
            </a:r>
            <a:endParaRPr lang="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r>
              <a:rPr lang="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posterior</a:t>
            </a:r>
            <a:r>
              <a:rPr lang="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information.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271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70C7-F3DF-4B4C-A206-263225E7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758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38872-8A57-154E-B714-CC7E3A898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81665"/>
            <a:ext cx="9601200" cy="428573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U-Net</a:t>
            </a:r>
            <a:endParaRPr lang="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SELU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Label smoothing &amp; dice coefficient </a:t>
            </a:r>
          </a:p>
          <a:p>
            <a:endParaRPr lang="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489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70C7-F3DF-4B4C-A206-263225E7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758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38872-8A57-154E-B714-CC7E3A898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81665"/>
            <a:ext cx="9601200" cy="428573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U-Net</a:t>
            </a:r>
            <a:endParaRPr lang="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44D97-03CB-884E-8DD3-610D9C20D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0" y="1711909"/>
            <a:ext cx="7289800" cy="4394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984E8A-A7CE-B84E-A983-E5253E9CA9A6}"/>
              </a:ext>
            </a:extLst>
          </p:cNvPr>
          <p:cNvSpPr txBox="1"/>
          <p:nvPr/>
        </p:nvSpPr>
        <p:spPr>
          <a:xfrm>
            <a:off x="1446245" y="6344817"/>
            <a:ext cx="58129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Ronneberger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et al, “U-Net: Convolutional Networks for Biomedical Image Segmentation,”  (2015).</a:t>
            </a:r>
          </a:p>
        </p:txBody>
      </p:sp>
    </p:spTree>
    <p:extLst>
      <p:ext uri="{BB962C8B-B14F-4D97-AF65-F5344CB8AC3E}">
        <p14:creationId xmlns:p14="http://schemas.microsoft.com/office/powerpoint/2010/main" val="3843810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70C7-F3DF-4B4C-A206-263225E7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758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38872-8A57-154E-B714-CC7E3A898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1581665"/>
            <a:ext cx="4678406" cy="4285735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SELU</a:t>
            </a:r>
          </a:p>
          <a:p>
            <a:pPr marL="530352" lvl="1" indent="0">
              <a:buNone/>
            </a:pP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SELU constructs a particular form of parameter-free scaled exponential linear unit so that the mapped variance can be effectively </a:t>
            </a:r>
            <a:r>
              <a:rPr 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normalised</a:t>
            </a: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i.e. by dampening the larger variances and accelerate the smaller ones.</a:t>
            </a:r>
          </a:p>
          <a:p>
            <a:pPr marL="530352" lvl="1" indent="0">
              <a:buNone/>
            </a:pP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Batch-dependent </a:t>
            </a:r>
            <a:r>
              <a:rPr 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normalisation</a:t>
            </a: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not be needed, which means that there is no mini-batch size </a:t>
            </a:r>
          </a:p>
          <a:p>
            <a:pPr marL="530352" lvl="1" indent="0">
              <a:buNone/>
            </a:pPr>
            <a:endParaRPr lang="en-US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0352" lvl="1" indent="0">
              <a:buNone/>
            </a:pP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𝜆 = 1.0507 and 𝛼 = 1.6733 </a:t>
            </a:r>
            <a:endParaRPr lang="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09D8A3-11DB-674C-8F9A-98E198625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328" y="3252916"/>
            <a:ext cx="4971878" cy="3408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7D54E0-E242-D742-A49D-0BDDA959A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795" y="1104248"/>
            <a:ext cx="5664200" cy="2171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6AB6E9-06E0-9847-9527-4776335EBD96}"/>
              </a:ext>
            </a:extLst>
          </p:cNvPr>
          <p:cNvSpPr txBox="1"/>
          <p:nvPr/>
        </p:nvSpPr>
        <p:spPr>
          <a:xfrm>
            <a:off x="1446245" y="6344817"/>
            <a:ext cx="66474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Klambauer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“Self-Normalizing Neural Networks,” in Advances in Neural Information Processing Systems (2017).</a:t>
            </a:r>
          </a:p>
        </p:txBody>
      </p:sp>
    </p:spTree>
    <p:extLst>
      <p:ext uri="{BB962C8B-B14F-4D97-AF65-F5344CB8AC3E}">
        <p14:creationId xmlns:p14="http://schemas.microsoft.com/office/powerpoint/2010/main" val="2997581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70C7-F3DF-4B4C-A206-263225E7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758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38872-8A57-154E-B714-CC7E3A898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81665"/>
            <a:ext cx="9601200" cy="428573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Label smoothing &amp; dice coefficient </a:t>
            </a:r>
          </a:p>
          <a:p>
            <a:pPr marL="530352" lvl="1" indent="0">
              <a:buNone/>
            </a:pP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weighted sum of a L2 regularization loss with of the probabilistic Dice score using label smoothing is used as a loss function.</a:t>
            </a:r>
          </a:p>
          <a:p>
            <a:pPr marL="530352" lvl="1" indent="0">
              <a:buNone/>
            </a:pPr>
            <a:endParaRPr lang="en-US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0352" lvl="1" indent="0">
              <a:buNone/>
            </a:pP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Dice similarity coefficient 𝐷(𝐴, 𝐵) = 2|𝐴 ∩ 𝐵|/(|𝐴| + |𝐵|) expresses the overlap or similarity between label 𝐴 and 𝐵</a:t>
            </a:r>
          </a:p>
          <a:p>
            <a:pPr marL="530352" lvl="1" indent="0">
              <a:buNone/>
            </a:pPr>
            <a:endParaRPr lang="en-US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0352" lvl="1" indent="0">
              <a:buNone/>
            </a:pP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Label smoothing : makes the model more adaptable. </a:t>
            </a:r>
          </a:p>
          <a:p>
            <a:pPr marL="530352" lvl="1" indent="0">
              <a:buNone/>
            </a:pP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replace the label distribution q(</a:t>
            </a:r>
            <a:r>
              <a:rPr 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k|x</a:t>
            </a: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l-GR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i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k,y</a:t>
            </a: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q′(</a:t>
            </a:r>
            <a:r>
              <a:rPr 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k|x</a:t>
            </a: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(1 − </a:t>
            </a:r>
            <a:r>
              <a:rPr lang="el-GR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ε)δ</a:t>
            </a:r>
            <a:r>
              <a:rPr lang="en-US" i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k,y</a:t>
            </a: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l-GR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u(k)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001E6B-0B4A-EF46-89D3-13180BED27A5}"/>
              </a:ext>
            </a:extLst>
          </p:cNvPr>
          <p:cNvSpPr txBox="1"/>
          <p:nvPr/>
        </p:nvSpPr>
        <p:spPr>
          <a:xfrm>
            <a:off x="1446245" y="6344817"/>
            <a:ext cx="8253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Pereyra et al., “Regularizing Neural Networks by Penalizing Confident Output Distributions,”  (2017).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Milletari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Navab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S.-A. Ahmadi, “V-Net: Fully Convolutional Neural Networks for Volumetric Medical Image Segmentation,” (2016).</a:t>
            </a:r>
          </a:p>
        </p:txBody>
      </p:sp>
    </p:spTree>
    <p:extLst>
      <p:ext uri="{BB962C8B-B14F-4D97-AF65-F5344CB8AC3E}">
        <p14:creationId xmlns:p14="http://schemas.microsoft.com/office/powerpoint/2010/main" val="3779157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70C7-F3DF-4B4C-A206-263225E7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758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38872-8A57-154E-B714-CC7E3A898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81665"/>
            <a:ext cx="9601200" cy="428573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Post-processing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automatic segmentation obtained, post-processing morphological operators to fill holes (i.e., flood fill of pixels that cannot be reached from the boundary of the image)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Remove unconnected regions by selecting the region with the largest area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3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70C7-F3DF-4B4C-A206-263225E7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758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38872-8A57-154E-B714-CC7E3A898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81665"/>
            <a:ext cx="9601200" cy="428573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 ultrasound images, from 35 patients.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images acquired during Valsalva, 20 images during contraction and 36 images at rest to cover all the stages during a standard diagnosis.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91 images were manually segmented by 3 different operators.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augmentation strategy, applying an affine transformation with 6 degrees-of-freedom.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35-fold validation, leave-one-patient-out cross-validation.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67026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{F4553351-C342-6A4B-9561-358976041F5D}tf10001072</Template>
  <TotalTime>1166</TotalTime>
  <Words>508</Words>
  <Application>Microsoft Macintosh PowerPoint</Application>
  <PresentationFormat>Widescreen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Franklin Gothic Book</vt:lpstr>
      <vt:lpstr>Times New Roman</vt:lpstr>
      <vt:lpstr>Crop</vt:lpstr>
      <vt:lpstr>Automatic segmentation method of pelvic floor levator hiatus in ultrasound using a self-normalising neural network</vt:lpstr>
      <vt:lpstr>Outline</vt:lpstr>
      <vt:lpstr>Background</vt:lpstr>
      <vt:lpstr>Methods</vt:lpstr>
      <vt:lpstr>Methods</vt:lpstr>
      <vt:lpstr>Methods</vt:lpstr>
      <vt:lpstr>Methods</vt:lpstr>
      <vt:lpstr>Methods</vt:lpstr>
      <vt:lpstr>Dataset</vt:lpstr>
      <vt:lpstr>Results</vt:lpstr>
      <vt:lpstr>Results</vt:lpstr>
      <vt:lpstr>Results</vt:lpstr>
      <vt:lpstr>Results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improved deep learning approach for detection of thyroid papillary cancer in ultrasound images</dc:title>
  <dc:creator>C Z</dc:creator>
  <cp:lastModifiedBy>C Z</cp:lastModifiedBy>
  <cp:revision>62</cp:revision>
  <dcterms:created xsi:type="dcterms:W3CDTF">2019-02-17T20:45:51Z</dcterms:created>
  <dcterms:modified xsi:type="dcterms:W3CDTF">2019-04-08T15:05:32Z</dcterms:modified>
</cp:coreProperties>
</file>