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26"/>
  </p:notesMasterIdLst>
  <p:sldIdLst>
    <p:sldId id="290" r:id="rId2"/>
    <p:sldId id="292" r:id="rId3"/>
    <p:sldId id="311" r:id="rId4"/>
    <p:sldId id="293" r:id="rId5"/>
    <p:sldId id="312" r:id="rId6"/>
    <p:sldId id="313" r:id="rId7"/>
    <p:sldId id="294" r:id="rId8"/>
    <p:sldId id="295" r:id="rId9"/>
    <p:sldId id="297" r:id="rId10"/>
    <p:sldId id="298" r:id="rId11"/>
    <p:sldId id="299" r:id="rId12"/>
    <p:sldId id="300" r:id="rId13"/>
    <p:sldId id="301" r:id="rId14"/>
    <p:sldId id="315" r:id="rId15"/>
    <p:sldId id="302" r:id="rId16"/>
    <p:sldId id="303" r:id="rId17"/>
    <p:sldId id="304" r:id="rId18"/>
    <p:sldId id="306" r:id="rId19"/>
    <p:sldId id="307" r:id="rId20"/>
    <p:sldId id="308" r:id="rId21"/>
    <p:sldId id="317" r:id="rId22"/>
    <p:sldId id="318" r:id="rId23"/>
    <p:sldId id="309" r:id="rId24"/>
    <p:sldId id="310" r:id="rId25"/>
  </p:sldIdLst>
  <p:sldSz cx="9144000" cy="6858000" type="screen4x3"/>
  <p:notesSz cx="7099300" cy="10234613"/>
  <p:embeddedFontLst>
    <p:embeddedFont>
      <p:font typeface="Source Sans Pro" panose="020B0503030403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0" y="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4021137" y="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048248" cy="3767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223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0" y="970915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06724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124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11321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01801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32113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14032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63067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89805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80190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35059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85682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62023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5604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80929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74195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76584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04931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98016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1742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899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7336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84957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4758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8959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3853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31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3437" y="833437"/>
            <a:ext cx="7772400" cy="99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85086" cy="371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researchgate.net/figure/Semantic-matching-energy-function-A-triplet-of-tuples-lhs-rel-rhs-is-first-mapped-to_fig1_26535207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6" name="Shape 496"/>
          <p:cNvCxnSpPr/>
          <p:nvPr/>
        </p:nvCxnSpPr>
        <p:spPr>
          <a:xfrm>
            <a:off x="190985" y="2933132"/>
            <a:ext cx="8077200" cy="1500"/>
          </a:xfrm>
          <a:prstGeom prst="straightConnector1">
            <a:avLst/>
          </a:prstGeom>
          <a:noFill/>
          <a:ln w="604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6400800" y="2560635"/>
            <a:ext cx="24129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301821" y="1083797"/>
            <a:ext cx="8169564" cy="184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3600" dirty="0">
                <a:solidFill>
                  <a:schemeClr val="dk1"/>
                </a:solidFill>
              </a:rPr>
              <a:t>Joint Learning of Words and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sz="3600" dirty="0">
                <a:solidFill>
                  <a:schemeClr val="dk1"/>
                </a:solidFill>
              </a:rPr>
              <a:t>Meaning Representation for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sz="3600" dirty="0">
                <a:solidFill>
                  <a:schemeClr val="dk1"/>
                </a:solidFill>
              </a:rPr>
              <a:t>Open-Text Semantic Parsing</a:t>
            </a:r>
            <a:endParaRPr sz="3600" dirty="0">
              <a:solidFill>
                <a:schemeClr val="dk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985" y="3144735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Chih-yuan Li</a:t>
            </a:r>
          </a:p>
          <a:p>
            <a:r>
              <a:rPr lang="en-US" b="1" dirty="0"/>
              <a:t>cl524@njit.edu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9960" y="3015509"/>
            <a:ext cx="3124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Antoine </a:t>
            </a:r>
            <a:r>
              <a:rPr lang="en-US" b="1" dirty="0" err="1"/>
              <a:t>Bordes</a:t>
            </a:r>
            <a:r>
              <a:rPr lang="en-US" b="1" dirty="0"/>
              <a:t>, Xavier </a:t>
            </a:r>
            <a:r>
              <a:rPr lang="en-US" b="1" dirty="0" err="1"/>
              <a:t>Glorot</a:t>
            </a:r>
            <a:r>
              <a:rPr lang="en-US" b="1" dirty="0"/>
              <a:t>,</a:t>
            </a:r>
          </a:p>
          <a:p>
            <a:r>
              <a:rPr lang="en-US" b="1" dirty="0"/>
              <a:t>Jason Weston, </a:t>
            </a:r>
            <a:r>
              <a:rPr lang="en-US" b="1" dirty="0" err="1"/>
              <a:t>Yoshua</a:t>
            </a:r>
            <a:r>
              <a:rPr lang="en-US" b="1" dirty="0"/>
              <a:t> </a:t>
            </a:r>
            <a:r>
              <a:rPr lang="en-US" b="1" dirty="0" err="1"/>
              <a:t>Bengio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1A263A-97D5-4CF5-B4C9-E8875B1069C5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12526" y="1810908"/>
            <a:ext cx="9144000" cy="461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000" b="1" dirty="0"/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000" b="1" dirty="0"/>
              <a:t>	3. Output (MR):</a:t>
            </a:r>
            <a:r>
              <a:rPr lang="en-US" sz="2000" dirty="0"/>
              <a:t> _accompany_VB_1((_musical_JJ_1 score_NN_2), television_program_NN_1)</a:t>
            </a:r>
            <a:endParaRPr lang="en-US" sz="2800" dirty="0">
              <a:solidFill>
                <a:schemeClr val="dk1"/>
              </a:solidFill>
            </a:endParaRPr>
          </a:p>
          <a:p>
            <a:pPr lvl="2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500" i="1" dirty="0">
                <a:solidFill>
                  <a:schemeClr val="dk1"/>
                </a:solidFill>
              </a:rPr>
              <a:t>Detection of MR entities (Word-sense Disambiguation)</a:t>
            </a:r>
          </a:p>
          <a:p>
            <a:pPr lvl="2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	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Parsing Framework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8C4EC4-CC91-4E0B-8A72-1736338855C6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40873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2078182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Framework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Parametrization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Training Objective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Matching Energy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32C4D5-E35A-46BF-9E0A-1E106D4EA4C1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66899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717976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Framework</a:t>
            </a:r>
          </a:p>
          <a:p>
            <a:pPr lvl="4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1. </a:t>
            </a:r>
            <a:r>
              <a:rPr lang="en-US" sz="2400" dirty="0">
                <a:solidFill>
                  <a:schemeClr val="dk1"/>
                </a:solidFill>
              </a:rPr>
              <a:t>Entities(</a:t>
            </a:r>
            <a:r>
              <a:rPr lang="en-US" sz="2400" dirty="0" err="1">
                <a:solidFill>
                  <a:schemeClr val="dk1"/>
                </a:solidFill>
              </a:rPr>
              <a:t>Synsets</a:t>
            </a:r>
            <a:r>
              <a:rPr lang="en-US" sz="2400" dirty="0">
                <a:solidFill>
                  <a:schemeClr val="dk1"/>
                </a:solidFill>
              </a:rPr>
              <a:t>, Relations Types, Lemmas) </a:t>
            </a:r>
          </a:p>
          <a:p>
            <a:pPr lvl="4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dk1"/>
                </a:solidFill>
              </a:rPr>
              <a:t>	2. Parametrized Function </a:t>
            </a:r>
            <a:r>
              <a:rPr lang="en-US" sz="2400" dirty="0"/>
              <a:t>ɛ</a:t>
            </a:r>
          </a:p>
          <a:p>
            <a:pPr lvl="4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4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Matching Energy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1A2CF5-6784-4C48-9802-9975297E1AE0}"/>
              </a:ext>
            </a:extLst>
          </p:cNvPr>
          <p:cNvSpPr txBox="1"/>
          <p:nvPr/>
        </p:nvSpPr>
        <p:spPr>
          <a:xfrm>
            <a:off x="7631429" y="5733622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4845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592854"/>
            <a:ext cx="9144000" cy="5340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Parametrization</a:t>
            </a: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800" dirty="0"/>
              <a:t> Function ɛ </a:t>
            </a:r>
            <a:r>
              <a:rPr lang="en-US" sz="2800" dirty="0">
                <a:solidFill>
                  <a:schemeClr val="dk1"/>
                </a:solidFill>
              </a:rPr>
              <a:t>starts by mapping all of the symbols into embedding triplets and </a:t>
            </a:r>
            <a:r>
              <a:rPr lang="en-US" sz="2800" dirty="0"/>
              <a:t>must also be able to handle variable-size arguments.</a:t>
            </a: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/>
              <a:t>	ɛ is also optimized to be lower for training examples than for other possible configurations of symbols.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/>
              <a:t>	</a:t>
            </a:r>
            <a:endParaRPr lang="en-US" sz="2800" dirty="0">
              <a:solidFill>
                <a:schemeClr val="dk1"/>
              </a:solidFill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51949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Matching Energy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169A59-F81A-47A2-A853-D94CAC1EBCF5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014820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465544"/>
            <a:ext cx="9144000" cy="744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3000" dirty="0">
                <a:solidFill>
                  <a:schemeClr val="dk1"/>
                </a:solidFill>
              </a:rPr>
              <a:t>* g is a parametrized function whose parameters are tuned during training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3000" dirty="0">
                <a:solidFill>
                  <a:schemeClr val="dk1"/>
                </a:solidFill>
              </a:rPr>
              <a:t>* h is a function that can be hard-coded or parametrized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  <a:highlight>
                  <a:srgbClr val="FFFF00"/>
                </a:highlight>
              </a:rPr>
              <a:t>Fig.: Semantic Matching Energy Function 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  <a:highlight>
                  <a:srgbClr val="FFFF00"/>
                </a:highlight>
                <a:hlinkClick r:id="rId4"/>
              </a:rPr>
              <a:t>https://tinyurl.com/yasvpnfn</a:t>
            </a:r>
            <a:endParaRPr lang="en-US" sz="2800" dirty="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6517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Matching Energy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1039" name="Picture 15" descr="Semantic matching energy function. A triplet of tuples (lhs, rel, rhs) is first mapped to its embeddings E lhs , E rel and E rhs (using an aggregating function for tuples involving more than one symbol). Then E lhs and E rel are combined using g lef t (.) to output E lhs(rel) (similarly E rhs(rel) = g right (E rhs , E rel )). Finally the energy E((lhs, rel, rhs)) is obtained by merging E lhs(rel) and E rhs(rel) with the h(.) function. Â 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561" y="3303049"/>
            <a:ext cx="3704293" cy="345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3A33EF-4845-4C92-B37F-6B18734C1656}"/>
              </a:ext>
            </a:extLst>
          </p:cNvPr>
          <p:cNvSpPr txBox="1"/>
          <p:nvPr/>
        </p:nvSpPr>
        <p:spPr>
          <a:xfrm>
            <a:off x="7986012" y="6145373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07275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967350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Training Objective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 Intuitively we would like the model to predict the missing triplets correctly.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r>
              <a:rPr lang="en-US" sz="2800" dirty="0"/>
              <a:t>ɛ</a:t>
            </a:r>
            <a:r>
              <a:rPr lang="it-IT" sz="2800" dirty="0"/>
              <a:t>(x) &lt; </a:t>
            </a:r>
            <a:r>
              <a:rPr lang="en-US" sz="2800" dirty="0"/>
              <a:t>ɛ</a:t>
            </a:r>
            <a:r>
              <a:rPr lang="it-IT" sz="2800" dirty="0"/>
              <a:t>((i; rel</a:t>
            </a:r>
            <a:r>
              <a:rPr lang="it-IT" sz="800" dirty="0"/>
              <a:t>x</a:t>
            </a:r>
            <a:r>
              <a:rPr lang="it-IT" sz="2800" dirty="0"/>
              <a:t>; rhs</a:t>
            </a:r>
            <a:r>
              <a:rPr lang="it-IT" sz="800" dirty="0"/>
              <a:t>x</a:t>
            </a:r>
            <a:r>
              <a:rPr lang="it-IT" sz="2800" dirty="0"/>
              <a:t>)); for all i : (i, rel</a:t>
            </a:r>
            <a:r>
              <a:rPr lang="it-IT" sz="800" dirty="0"/>
              <a:t>x</a:t>
            </a:r>
            <a:r>
              <a:rPr lang="it-IT" sz="2800" dirty="0"/>
              <a:t> , rhs</a:t>
            </a:r>
            <a:r>
              <a:rPr lang="it-IT" sz="800" dirty="0"/>
              <a:t>x</a:t>
            </a:r>
            <a:r>
              <a:rPr lang="it-IT" sz="2800" dirty="0"/>
              <a:t>) </a:t>
            </a:r>
            <a:r>
              <a:rPr lang="en-US" sz="2400" dirty="0"/>
              <a:t>∉</a:t>
            </a:r>
            <a:r>
              <a:rPr lang="it-IT" sz="2800" dirty="0"/>
              <a:t> D</a:t>
            </a:r>
          </a:p>
          <a:p>
            <a:r>
              <a:rPr lang="en-US" sz="2800" dirty="0"/>
              <a:t>ɛ</a:t>
            </a:r>
            <a:r>
              <a:rPr lang="pt-BR" sz="2800" dirty="0"/>
              <a:t>(x) &lt; </a:t>
            </a:r>
            <a:r>
              <a:rPr lang="en-US" sz="2800" dirty="0"/>
              <a:t>ɛ</a:t>
            </a:r>
            <a:r>
              <a:rPr lang="pt-BR" sz="2800" dirty="0"/>
              <a:t>((lhs</a:t>
            </a:r>
            <a:r>
              <a:rPr lang="pt-BR" sz="800" dirty="0"/>
              <a:t>x</a:t>
            </a:r>
            <a:r>
              <a:rPr lang="pt-BR" sz="2800" dirty="0"/>
              <a:t>; j; rhs</a:t>
            </a:r>
            <a:r>
              <a:rPr lang="pt-BR" sz="800" dirty="0"/>
              <a:t>x</a:t>
            </a:r>
            <a:r>
              <a:rPr lang="pt-BR" sz="2800" dirty="0"/>
              <a:t>)); for all j : (lhs</a:t>
            </a:r>
            <a:r>
              <a:rPr lang="pt-BR" sz="800" dirty="0"/>
              <a:t>x</a:t>
            </a:r>
            <a:r>
              <a:rPr lang="pt-BR" sz="2800" dirty="0"/>
              <a:t> , j, rhs</a:t>
            </a:r>
            <a:r>
              <a:rPr lang="pt-BR" sz="800" dirty="0"/>
              <a:t>x</a:t>
            </a:r>
            <a:r>
              <a:rPr lang="pt-BR" sz="2800" dirty="0"/>
              <a:t>) </a:t>
            </a:r>
            <a:r>
              <a:rPr lang="en-US" sz="2400" dirty="0"/>
              <a:t>∉</a:t>
            </a:r>
            <a:r>
              <a:rPr lang="pt-BR" sz="2800" dirty="0"/>
              <a:t> D</a:t>
            </a:r>
          </a:p>
          <a:p>
            <a:r>
              <a:rPr lang="en-US" sz="2800" dirty="0"/>
              <a:t>ɛ</a:t>
            </a:r>
            <a:r>
              <a:rPr lang="pt-BR" sz="2800" dirty="0"/>
              <a:t>(x) &lt; </a:t>
            </a:r>
            <a:r>
              <a:rPr lang="en-US" sz="2800" dirty="0"/>
              <a:t>ɛ</a:t>
            </a:r>
            <a:r>
              <a:rPr lang="pt-BR" sz="2800" dirty="0"/>
              <a:t>((lhs</a:t>
            </a:r>
            <a:r>
              <a:rPr lang="pt-BR" sz="800" dirty="0"/>
              <a:t>x</a:t>
            </a:r>
            <a:r>
              <a:rPr lang="pt-BR" sz="2800" dirty="0"/>
              <a:t>; rel</a:t>
            </a:r>
            <a:r>
              <a:rPr lang="pt-BR" sz="800" dirty="0"/>
              <a:t>x</a:t>
            </a:r>
            <a:r>
              <a:rPr lang="pt-BR" sz="2800" dirty="0"/>
              <a:t>; k)); for all k</a:t>
            </a:r>
            <a:r>
              <a:rPr lang="pt-BR" sz="800" dirty="0"/>
              <a:t> </a:t>
            </a:r>
            <a:r>
              <a:rPr lang="pt-BR" sz="2800" dirty="0"/>
              <a:t>: (lhs</a:t>
            </a:r>
            <a:r>
              <a:rPr lang="pt-BR" sz="800" dirty="0"/>
              <a:t>x</a:t>
            </a:r>
            <a:r>
              <a:rPr lang="pt-BR" sz="2800" dirty="0"/>
              <a:t> , rel</a:t>
            </a:r>
            <a:r>
              <a:rPr lang="pt-BR" sz="800" dirty="0"/>
              <a:t>x</a:t>
            </a:r>
            <a:r>
              <a:rPr lang="pt-BR" sz="2800" dirty="0"/>
              <a:t> , k) </a:t>
            </a:r>
            <a:r>
              <a:rPr lang="en-US" sz="2400" dirty="0"/>
              <a:t>∉</a:t>
            </a:r>
            <a:r>
              <a:rPr lang="pt-BR" sz="2800" dirty="0"/>
              <a:t> D </a:t>
            </a:r>
          </a:p>
          <a:p>
            <a:endParaRPr lang="pt-BR" sz="2800" dirty="0">
              <a:solidFill>
                <a:schemeClr val="dk1"/>
              </a:solidFill>
            </a:endParaRPr>
          </a:p>
          <a:p>
            <a:r>
              <a:rPr lang="pt-BR" sz="2800" dirty="0">
                <a:solidFill>
                  <a:schemeClr val="dk1"/>
                </a:solidFill>
              </a:rPr>
              <a:t>D is a given training set</a:t>
            </a:r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Matching Energy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9DFA2-F6F9-4407-98BA-B2B60E15CBF8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40555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2078182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Multiple Data Resources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Training Algorithm</a:t>
            </a: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Multi-task Training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85F5A-AC9A-47DF-AED9-3D337FDEC738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20334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524000"/>
            <a:ext cx="9144000" cy="4674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4" indent="-571500">
              <a:lnSpc>
                <a:spcPct val="125000"/>
              </a:lnSpc>
              <a:buClr>
                <a:schemeClr val="dk1"/>
              </a:buClr>
              <a:buSzPts val="1100"/>
              <a:buFont typeface="+mj-lt"/>
              <a:buAutoNum type="romanLcPeriod"/>
            </a:pPr>
            <a:endParaRPr lang="en-US" sz="2800" dirty="0">
              <a:solidFill>
                <a:schemeClr val="dk1"/>
              </a:solidFill>
            </a:endParaRPr>
          </a:p>
          <a:p>
            <a:pPr marL="571500" lvl="4" indent="-571500">
              <a:lnSpc>
                <a:spcPct val="125000"/>
              </a:lnSpc>
              <a:buClr>
                <a:schemeClr val="dk1"/>
              </a:buClr>
              <a:buSzPts val="1100"/>
              <a:buFont typeface="+mj-lt"/>
              <a:buAutoNum type="romanLcPeriod"/>
            </a:pPr>
            <a:r>
              <a:rPr lang="en-US" sz="2800" dirty="0">
                <a:solidFill>
                  <a:schemeClr val="dk1"/>
                </a:solidFill>
              </a:rPr>
              <a:t>	Word</a:t>
            </a:r>
            <a:r>
              <a:rPr lang="en-US" altLang="zh-TW" sz="2800" dirty="0">
                <a:solidFill>
                  <a:schemeClr val="dk1"/>
                </a:solidFill>
              </a:rPr>
              <a:t>Net v3.0 (WN)</a:t>
            </a:r>
          </a:p>
          <a:p>
            <a:pPr lvl="5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dk1"/>
                </a:solidFill>
              </a:rPr>
              <a:t>	</a:t>
            </a:r>
            <a:r>
              <a:rPr lang="en-US" altLang="zh-TW" sz="2000" i="1" dirty="0" err="1">
                <a:solidFill>
                  <a:schemeClr val="dk1"/>
                </a:solidFill>
              </a:rPr>
              <a:t>wordNet</a:t>
            </a:r>
            <a:r>
              <a:rPr lang="en-US" altLang="zh-TW" sz="2000" i="1" dirty="0">
                <a:solidFill>
                  <a:schemeClr val="dk1"/>
                </a:solidFill>
              </a:rPr>
              <a:t> is the main resource for this paper</a:t>
            </a:r>
          </a:p>
          <a:p>
            <a:pPr marL="571500" lvl="4" indent="-571500">
              <a:lnSpc>
                <a:spcPct val="125000"/>
              </a:lnSpc>
              <a:buClr>
                <a:schemeClr val="dk1"/>
              </a:buClr>
              <a:buSzPts val="1100"/>
              <a:buFont typeface="+mj-lt"/>
              <a:buAutoNum type="romanLcPeriod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800" dirty="0" err="1">
                <a:solidFill>
                  <a:schemeClr val="dk1"/>
                </a:solidFill>
              </a:rPr>
              <a:t>ConceptNet</a:t>
            </a:r>
            <a:r>
              <a:rPr lang="en-US" sz="2800" dirty="0">
                <a:solidFill>
                  <a:schemeClr val="dk1"/>
                </a:solidFill>
              </a:rPr>
              <a:t> v2.1 (CN)</a:t>
            </a:r>
          </a:p>
          <a:p>
            <a:pPr lvl="4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000" i="1" dirty="0">
                <a:solidFill>
                  <a:schemeClr val="dk1"/>
                </a:solidFill>
              </a:rPr>
              <a:t>	a common-sense knowledge base in which lemmas or groups of lemmas are linked together with rich semantic relations, based on lemmas and not </a:t>
            </a:r>
            <a:r>
              <a:rPr lang="en-US" sz="2000" i="1" dirty="0" err="1">
                <a:solidFill>
                  <a:schemeClr val="dk1"/>
                </a:solidFill>
              </a:rPr>
              <a:t>synsets</a:t>
            </a:r>
            <a:endParaRPr lang="en-US" sz="2000" i="1" dirty="0">
              <a:solidFill>
                <a:schemeClr val="dk1"/>
              </a:solidFill>
            </a:endParaRPr>
          </a:p>
          <a:p>
            <a:pPr marL="571500" lvl="4" indent="-571500">
              <a:lnSpc>
                <a:spcPct val="125000"/>
              </a:lnSpc>
              <a:buClr>
                <a:schemeClr val="dk1"/>
              </a:buClr>
              <a:buSzPts val="1100"/>
              <a:buFont typeface="+mj-lt"/>
              <a:buAutoNum type="romanLcPeriod"/>
            </a:pPr>
            <a:r>
              <a:rPr lang="en-US" sz="2800" dirty="0">
                <a:solidFill>
                  <a:schemeClr val="dk1"/>
                </a:solidFill>
              </a:rPr>
              <a:t>	Wikipedia (</a:t>
            </a:r>
            <a:r>
              <a:rPr lang="en-US" sz="2800" dirty="0" err="1">
                <a:solidFill>
                  <a:schemeClr val="dk1"/>
                </a:solidFill>
              </a:rPr>
              <a:t>Wk</a:t>
            </a:r>
            <a:r>
              <a:rPr lang="en-US" sz="2800" dirty="0">
                <a:solidFill>
                  <a:schemeClr val="dk1"/>
                </a:solidFill>
              </a:rPr>
              <a:t>)</a:t>
            </a:r>
          </a:p>
          <a:p>
            <a:pPr marL="571500" lvl="4" indent="-571500">
              <a:lnSpc>
                <a:spcPct val="125000"/>
              </a:lnSpc>
              <a:buClr>
                <a:schemeClr val="dk1"/>
              </a:buClr>
              <a:buSzPts val="1100"/>
              <a:buFont typeface="+mj-lt"/>
              <a:buAutoNum type="romanLcPeriod"/>
            </a:pPr>
            <a:r>
              <a:rPr lang="en-US" sz="2800" dirty="0">
                <a:solidFill>
                  <a:schemeClr val="dk1"/>
                </a:solidFill>
              </a:rPr>
              <a:t>	Extended WordNet (XWN)</a:t>
            </a: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Multiple Data Resources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87900-BAE1-4063-BB83-AD716FE7B3DE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09884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2419927"/>
            <a:ext cx="9144000" cy="414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Benchmarks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Representations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Experiments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87C36-9E53-43E5-80FD-48F416F733A2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808158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-9236" y="1017802"/>
            <a:ext cx="9144000" cy="5225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Benchmarks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000" dirty="0">
                <a:solidFill>
                  <a:schemeClr val="dk1"/>
                </a:solidFill>
              </a:rPr>
              <a:t>	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16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1600" dirty="0">
              <a:solidFill>
                <a:schemeClr val="dk1"/>
              </a:solidFill>
            </a:endParaRPr>
          </a:p>
          <a:p>
            <a:r>
              <a:rPr lang="en-US" i="1" dirty="0">
                <a:solidFill>
                  <a:srgbClr val="C00000"/>
                </a:solidFill>
              </a:rPr>
              <a:t>Table 1 is retrieved from this Paper.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Experiments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40" y="2275840"/>
            <a:ext cx="8470179" cy="3301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8864CE-CB16-4615-BDC0-ECCEE4FCB006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8311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398894" y="1981200"/>
            <a:ext cx="7278254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The purpose of Semantic Parsing is to analyze the structure of sentence and formally consists of mapping a natural language sentence into logical meaning representation (MR).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318654" y="918197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Introduction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26ACB7-5C0A-4220-8882-4CD35FBD0EE1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8287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981200"/>
            <a:ext cx="9144000" cy="4322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Representations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Entity </a:t>
            </a:r>
            <a:r>
              <a:rPr lang="en-US" sz="2800" dirty="0" err="1">
                <a:solidFill>
                  <a:schemeClr val="dk1"/>
                </a:solidFill>
              </a:rPr>
              <a:t>Embeddings</a:t>
            </a:r>
            <a:endParaRPr lang="en-US" sz="28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WordNet Enrichment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Experiments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C6F7E1-23D0-48B8-8083-5358971F1C0E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58426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607031"/>
            <a:ext cx="9144000" cy="52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Representations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sz="2800" b="1" i="1" dirty="0">
                <a:solidFill>
                  <a:schemeClr val="dk1"/>
                </a:solidFill>
                <a:latin typeface="+mn-lt"/>
              </a:rPr>
              <a:t>	</a:t>
            </a:r>
            <a:r>
              <a:rPr lang="en-US" sz="2000" b="1" i="1" dirty="0">
                <a:solidFill>
                  <a:schemeClr val="dk1"/>
                </a:solidFill>
                <a:latin typeface="+mn-lt"/>
              </a:rPr>
              <a:t>Entity Embeddings</a:t>
            </a: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r>
              <a:rPr lang="en-US" sz="1600" i="1" dirty="0">
                <a:solidFill>
                  <a:schemeClr val="dk1"/>
                </a:solidFill>
                <a:latin typeface="+mn-lt"/>
              </a:rPr>
              <a:t>	*Table 2 is retrieved from this Paper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Experiments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61" y="2903566"/>
            <a:ext cx="5425440" cy="314163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499">
            <a:extLst>
              <a:ext uri="{FF2B5EF4-FFF2-40B4-BE49-F238E27FC236}">
                <a16:creationId xmlns:a16="http://schemas.microsoft.com/office/drawing/2014/main" id="{D9F49DBC-6F54-4513-BD07-87CAAD386C05}"/>
              </a:ext>
            </a:extLst>
          </p:cNvPr>
          <p:cNvSpPr txBox="1"/>
          <p:nvPr/>
        </p:nvSpPr>
        <p:spPr>
          <a:xfrm>
            <a:off x="0" y="1617191"/>
            <a:ext cx="9144000" cy="52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Representations</a:t>
            </a:r>
          </a:p>
          <a:p>
            <a:pPr>
              <a:lnSpc>
                <a:spcPct val="125000"/>
              </a:lnSpc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sz="2800" b="1" i="1" dirty="0">
                <a:solidFill>
                  <a:schemeClr val="dk1"/>
                </a:solidFill>
                <a:latin typeface="+mn-lt"/>
              </a:rPr>
              <a:t>	</a:t>
            </a:r>
            <a:r>
              <a:rPr lang="en-US" sz="2000" b="1" i="1" dirty="0">
                <a:solidFill>
                  <a:schemeClr val="dk1"/>
                </a:solidFill>
                <a:latin typeface="+mn-lt"/>
              </a:rPr>
              <a:t>Entity Embeddings</a:t>
            </a: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r>
              <a:rPr lang="en-US" sz="1600" i="1" dirty="0">
                <a:solidFill>
                  <a:schemeClr val="dk1"/>
                </a:solidFill>
                <a:latin typeface="+mn-lt"/>
              </a:rPr>
              <a:t>	*Table 2 is retrieved from this Paper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D9F5DD-C911-41AA-9FBD-583C813650DD}"/>
              </a:ext>
            </a:extLst>
          </p:cNvPr>
          <p:cNvSpPr txBox="1"/>
          <p:nvPr/>
        </p:nvSpPr>
        <p:spPr>
          <a:xfrm>
            <a:off x="7956175" y="6411575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257026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560852"/>
            <a:ext cx="9144000" cy="5297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Representations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chemeClr val="dk1"/>
                </a:solidFill>
                <a:latin typeface="+mn-lt"/>
              </a:rPr>
              <a:t>	</a:t>
            </a:r>
            <a:r>
              <a:rPr lang="en-US" sz="2000" b="1" i="1" dirty="0">
                <a:solidFill>
                  <a:schemeClr val="dk1"/>
                </a:solidFill>
                <a:latin typeface="+mn-lt"/>
              </a:rPr>
              <a:t>WordNet Enrichment</a:t>
            </a: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endParaRPr lang="en-US" sz="1600" i="1" dirty="0">
              <a:solidFill>
                <a:schemeClr val="dk1"/>
              </a:solidFill>
              <a:latin typeface="+mn-lt"/>
            </a:endParaRPr>
          </a:p>
          <a:p>
            <a:r>
              <a:rPr lang="en-US" sz="1600" i="1" dirty="0">
                <a:solidFill>
                  <a:schemeClr val="dk1"/>
                </a:solidFill>
                <a:latin typeface="+mn-lt"/>
              </a:rPr>
              <a:t>	*Table 3 is retrieved from this Paper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Experiments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880" y="2753360"/>
            <a:ext cx="4734560" cy="379983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902588-099A-43E5-9B94-D9CC5FC1E756}"/>
              </a:ext>
            </a:extLst>
          </p:cNvPr>
          <p:cNvSpPr txBox="1"/>
          <p:nvPr/>
        </p:nvSpPr>
        <p:spPr>
          <a:xfrm>
            <a:off x="7990553" y="6605589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165315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01091"/>
            <a:ext cx="9144000" cy="4387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>
                <a:latin typeface="+mn-lt"/>
              </a:rPr>
              <a:t>Key contributions: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 An energy-based model that scores triplets of relations between ambiguous lemmas and unambiguous entities (</a:t>
            </a:r>
            <a:r>
              <a:rPr lang="en-US" sz="2800" dirty="0" err="1">
                <a:latin typeface="+mn-lt"/>
              </a:rPr>
              <a:t>synsets</a:t>
            </a:r>
            <a:r>
              <a:rPr lang="en-US" sz="2800" dirty="0">
                <a:latin typeface="+mn-lt"/>
              </a:rPr>
              <a:t>)</a:t>
            </a:r>
          </a:p>
          <a:p>
            <a:endParaRPr lang="en-US" sz="2800" dirty="0">
              <a:latin typeface="+mn-lt"/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Conclusion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696A27-44F9-4292-8F1C-22DCC45BFC79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866102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47271"/>
            <a:ext cx="9144000" cy="3842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>
                <a:latin typeface="+mn-lt"/>
              </a:rPr>
              <a:t>Future Expectation:</a:t>
            </a:r>
          </a:p>
          <a:p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Future work should explore the capabilities of such systems further including other semantic tasks, and more evolved grammars, e.g. by using </a:t>
            </a:r>
            <a:r>
              <a:rPr lang="en-US" sz="2800" dirty="0" err="1">
                <a:latin typeface="+mn-lt"/>
              </a:rPr>
              <a:t>FrameNet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72424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Conclusion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2B09E2-1C6F-4A9A-90B7-8BBCACA95F20}"/>
              </a:ext>
            </a:extLst>
          </p:cNvPr>
          <p:cNvSpPr txBox="1"/>
          <p:nvPr/>
        </p:nvSpPr>
        <p:spPr>
          <a:xfrm>
            <a:off x="7631429" y="5741988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99525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398894" y="1844603"/>
            <a:ext cx="7278254" cy="454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Introduction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Semantic Parsing Framework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Semantic Parsing Energy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Multi-task Training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Experiments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Conclusion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318654" y="918197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What are we going to have?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1B3E9E-D9C0-43D2-98BE-2DDF1C4EDDBF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428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88840"/>
            <a:ext cx="9144000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  Semantic Parsing can be roughly divided into 2 tracks:</a:t>
            </a:r>
          </a:p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In-Domain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Open-Domain (What we focus in this paper)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Introduction (cont.)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B5446-D7D0-4116-B735-CC932349418B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849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738528"/>
            <a:ext cx="9144000" cy="454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In-Domain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Aims at learning to build highly evolved and comprehensive </a:t>
            </a:r>
            <a:r>
              <a:rPr lang="en-US" sz="2800" dirty="0" err="1">
                <a:solidFill>
                  <a:schemeClr val="dk1"/>
                </a:solidFill>
              </a:rPr>
              <a:t>MRs.</a:t>
            </a:r>
            <a:endParaRPr lang="en-US" sz="2800" dirty="0">
              <a:solidFill>
                <a:schemeClr val="dk1"/>
              </a:solidFill>
            </a:endParaRP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800" b="1" i="1" dirty="0">
                <a:solidFill>
                  <a:schemeClr val="dk1"/>
                </a:solidFill>
              </a:rPr>
              <a:t>Flaw: </a:t>
            </a:r>
            <a:r>
              <a:rPr lang="en-US" sz="2800" dirty="0">
                <a:solidFill>
                  <a:schemeClr val="dk1"/>
                </a:solidFill>
              </a:rPr>
              <a:t>Requires highly annotated training data and/or MRs built specifically for one domain, such approach typically have a restricted vocabulary and a correspondingly limited MR representation.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Introduction (cont.)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4A20D9-712E-4148-A0AF-667EAD33276A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24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2347800"/>
            <a:ext cx="9144000" cy="3940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Open-Domain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Associate a MR to any kind of natural language sentence.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Introduction (cont.)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972112-82AA-4190-A98C-4841DB01E01C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8483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88840"/>
            <a:ext cx="9144000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WordNet-based Representations (MRs)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Inference Procedure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99725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Parsing Framework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2D8D79-2303-4F6B-9462-0A7AAC09ED28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351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WordNet-based Representations (MRs)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L="742950" indent="-514350">
              <a:lnSpc>
                <a:spcPct val="12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dk1"/>
                </a:solidFill>
              </a:rPr>
              <a:t>	</a:t>
            </a:r>
            <a:r>
              <a:rPr lang="en-US" sz="2400" dirty="0">
                <a:solidFill>
                  <a:schemeClr val="dk1"/>
                </a:solidFill>
              </a:rPr>
              <a:t>Relations -&gt; REL(</a:t>
            </a:r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0, </a:t>
            </a:r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1, </a:t>
            </a:r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 ……. </a:t>
            </a:r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An</a:t>
            </a:r>
            <a:r>
              <a:rPr lang="en-US" sz="2400" dirty="0">
                <a:solidFill>
                  <a:schemeClr val="dk1"/>
                </a:solidFill>
              </a:rPr>
              <a:t>)</a:t>
            </a:r>
          </a:p>
          <a:p>
            <a:pPr marL="742950" indent="-514350">
              <a:lnSpc>
                <a:spcPct val="12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dk1"/>
                </a:solidFill>
              </a:rPr>
              <a:t>	(a) Part-Of-Speech tag (NN, VB, JJ, RB)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dk1"/>
                </a:solidFill>
              </a:rPr>
              <a:t>	(b) Nodes(</a:t>
            </a:r>
            <a:r>
              <a:rPr lang="en-US" sz="2400" dirty="0" err="1">
                <a:solidFill>
                  <a:schemeClr val="dk1"/>
                </a:solidFill>
              </a:rPr>
              <a:t>synsets</a:t>
            </a:r>
            <a:r>
              <a:rPr lang="en-US" sz="2400" dirty="0">
                <a:solidFill>
                  <a:schemeClr val="dk1"/>
                </a:solidFill>
              </a:rPr>
              <a:t>) correspond to senses, and edges define relations between those senses.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dk1"/>
                </a:solidFill>
              </a:rPr>
              <a:t>	(ex: _score_NN_1 refers to the </a:t>
            </a:r>
            <a:r>
              <a:rPr lang="en-US" sz="2400" dirty="0" err="1">
                <a:solidFill>
                  <a:schemeClr val="dk1"/>
                </a:solidFill>
              </a:rPr>
              <a:t>synset</a:t>
            </a:r>
            <a:r>
              <a:rPr lang="en-US" sz="2400" dirty="0">
                <a:solidFill>
                  <a:schemeClr val="dk1"/>
                </a:solidFill>
              </a:rPr>
              <a:t> representing the first sense of the noun “score”) 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dk1"/>
                </a:solidFill>
              </a:rPr>
              <a:t>3.	Triplets (</a:t>
            </a:r>
            <a:r>
              <a:rPr lang="en-US" sz="2400" dirty="0" err="1">
                <a:solidFill>
                  <a:schemeClr val="dk1"/>
                </a:solidFill>
              </a:rPr>
              <a:t>lhs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rel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rhs</a:t>
            </a:r>
            <a:r>
              <a:rPr lang="en-US" sz="2400" dirty="0">
                <a:solidFill>
                  <a:schemeClr val="dk1"/>
                </a:solidFill>
              </a:rPr>
              <a:t>)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endParaRPr lang="en-US" sz="2400" dirty="0">
              <a:solidFill>
                <a:schemeClr val="dk1"/>
              </a:solidFill>
            </a:endParaRP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Parsing Framework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8694D-3229-49A2-A685-4606466D89B3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609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10908"/>
            <a:ext cx="9144000" cy="461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Inference Procedure</a:t>
            </a:r>
          </a:p>
          <a:p>
            <a:pPr lvl="2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MR Structure Inference</a:t>
            </a:r>
          </a:p>
          <a:p>
            <a:pPr lvl="2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r>
              <a:rPr lang="en-US" sz="2000" b="1" dirty="0">
                <a:solidFill>
                  <a:schemeClr val="dk1"/>
                </a:solidFill>
              </a:rPr>
              <a:t>0. Input(raw sentence):</a:t>
            </a:r>
            <a:r>
              <a:rPr lang="en-US" sz="2000" dirty="0">
                <a:solidFill>
                  <a:schemeClr val="dk1"/>
                </a:solidFill>
              </a:rPr>
              <a:t> “A musical score accompanies a television program”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dk1"/>
                </a:solidFill>
              </a:rPr>
              <a:t>	</a:t>
            </a:r>
            <a:r>
              <a:rPr lang="en-US" sz="2000" b="1" dirty="0">
                <a:solidFill>
                  <a:schemeClr val="dk1"/>
                </a:solidFill>
              </a:rPr>
              <a:t>1. Structure Inference:</a:t>
            </a:r>
            <a:r>
              <a:rPr lang="en-US" sz="2000" dirty="0">
                <a:solidFill>
                  <a:schemeClr val="dk1"/>
                </a:solidFill>
              </a:rPr>
              <a:t> ((_</a:t>
            </a:r>
            <a:r>
              <a:rPr lang="en-US" sz="2000" dirty="0" err="1">
                <a:solidFill>
                  <a:schemeClr val="dk1"/>
                </a:solidFill>
              </a:rPr>
              <a:t>musical_JJ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score_NN</a:t>
            </a:r>
            <a:r>
              <a:rPr lang="en-US" sz="2000" dirty="0">
                <a:solidFill>
                  <a:schemeClr val="dk1"/>
                </a:solidFill>
              </a:rPr>
              <a:t>), _</a:t>
            </a:r>
            <a:r>
              <a:rPr lang="en-US" sz="2000" dirty="0" err="1">
                <a:solidFill>
                  <a:schemeClr val="dk1"/>
                </a:solidFill>
              </a:rPr>
              <a:t>accompany_VB</a:t>
            </a:r>
            <a:r>
              <a:rPr lang="en-US" sz="2000" dirty="0">
                <a:solidFill>
                  <a:schemeClr val="dk1"/>
                </a:solidFill>
              </a:rPr>
              <a:t>, _</a:t>
            </a:r>
            <a:r>
              <a:rPr lang="en-US" sz="2000" dirty="0" err="1">
                <a:solidFill>
                  <a:schemeClr val="dk1"/>
                </a:solidFill>
              </a:rPr>
              <a:t>television_program_NN</a:t>
            </a:r>
            <a:r>
              <a:rPr lang="en-US" sz="2000" dirty="0">
                <a:solidFill>
                  <a:schemeClr val="dk1"/>
                </a:solidFill>
              </a:rPr>
              <a:t>)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dk1"/>
                </a:solidFill>
              </a:rPr>
              <a:t>	</a:t>
            </a:r>
            <a:r>
              <a:rPr lang="en-US" sz="2000" b="1" dirty="0">
                <a:solidFill>
                  <a:schemeClr val="dk1"/>
                </a:solidFill>
              </a:rPr>
              <a:t>2. Entity Detection:</a:t>
            </a:r>
            <a:r>
              <a:rPr lang="en-US" sz="2000" dirty="0">
                <a:solidFill>
                  <a:schemeClr val="dk1"/>
                </a:solidFill>
              </a:rPr>
              <a:t> ((_musical_JJ_1 score_NN_2), _accompany_VB_1, _television_program_NN_1)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dk1"/>
                </a:solidFill>
              </a:rPr>
              <a:t>	3. Output (MR):</a:t>
            </a:r>
            <a:r>
              <a:rPr lang="en-US" sz="2000" dirty="0">
                <a:solidFill>
                  <a:schemeClr val="dk1"/>
                </a:solidFill>
              </a:rPr>
              <a:t> _accompany_VB_1((_musical_JJ_1 score_NN_2), television_program_NN_1)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dk1"/>
                </a:solidFill>
              </a:rPr>
              <a:t>	</a:t>
            </a:r>
          </a:p>
          <a:p>
            <a:pPr marL="228600">
              <a:lnSpc>
                <a:spcPct val="125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dk1"/>
                </a:solidFill>
              </a:rPr>
              <a:t>	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Semantic Parsing Framework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F51B8-2007-4035-9AC3-356E88EF102F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95375886"/>
      </p:ext>
    </p:extLst>
  </p:cSld>
  <p:clrMapOvr>
    <a:masterClrMapping/>
  </p:clrMapOvr>
</p:sld>
</file>

<file path=ppt/theme/theme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319</Words>
  <Application>Microsoft Office PowerPoint</Application>
  <PresentationFormat>On-screen Show (4:3)</PresentationFormat>
  <Paragraphs>253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Source Sans Pro</vt:lpstr>
      <vt:lpstr>Wingdings</vt:lpstr>
      <vt:lpstr>Times New Roman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李智遠九八一哥</dc:creator>
  <cp:lastModifiedBy>Chih-yuan Li</cp:lastModifiedBy>
  <cp:revision>188</cp:revision>
  <dcterms:modified xsi:type="dcterms:W3CDTF">2019-04-08T18:23:26Z</dcterms:modified>
</cp:coreProperties>
</file>