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8" r:id="rId1"/>
  </p:sldMasterIdLst>
  <p:notesMasterIdLst>
    <p:notesMasterId r:id="rId14"/>
  </p:notesMasterIdLst>
  <p:sldIdLst>
    <p:sldId id="290" r:id="rId2"/>
    <p:sldId id="292" r:id="rId3"/>
    <p:sldId id="311" r:id="rId4"/>
    <p:sldId id="293" r:id="rId5"/>
    <p:sldId id="319" r:id="rId6"/>
    <p:sldId id="313" r:id="rId7"/>
    <p:sldId id="294" r:id="rId8"/>
    <p:sldId id="295" r:id="rId9"/>
    <p:sldId id="297" r:id="rId10"/>
    <p:sldId id="298" r:id="rId11"/>
    <p:sldId id="299" r:id="rId12"/>
    <p:sldId id="300" r:id="rId13"/>
  </p:sldIdLst>
  <p:sldSz cx="9144000" cy="6858000" type="screen4x3"/>
  <p:notesSz cx="7099300" cy="10234613"/>
  <p:embeddedFontLst>
    <p:embeddedFont>
      <p:font typeface="Source Sans Pro" panose="020B060402020202020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82" autoAdjust="0"/>
    <p:restoredTop sz="94660"/>
  </p:normalViewPr>
  <p:slideViewPr>
    <p:cSldViewPr snapToGrid="0">
      <p:cViewPr varScale="1">
        <p:scale>
          <a:sx n="83" d="100"/>
          <a:sy n="83" d="100"/>
        </p:scale>
        <p:origin x="133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Shape 4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5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6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Shape 7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8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Shape 9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Shape 13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Shape 14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Shape 15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Shape 17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Shape 19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Shape 20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Shape 21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22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Shape 23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Shape 24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Shape 25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Shape 26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Shape 27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Shape 28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Shape 29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Shape 30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Shape 31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Shape 32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Shape 33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Shape 34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Shape 35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Shape 36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Shape 37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Shape 38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Shape 39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Shape 40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Shape 41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Shape 42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Shape 43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Shape 44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Shape 45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Shape 46"/>
          <p:cNvSpPr/>
          <p:nvPr/>
        </p:nvSpPr>
        <p:spPr>
          <a:xfrm>
            <a:off x="0" y="0"/>
            <a:ext cx="7099300" cy="102346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Shape 47"/>
          <p:cNvSpPr txBox="1"/>
          <p:nvPr/>
        </p:nvSpPr>
        <p:spPr>
          <a:xfrm>
            <a:off x="0" y="0"/>
            <a:ext cx="3017837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Shape 48"/>
          <p:cNvSpPr txBox="1"/>
          <p:nvPr/>
        </p:nvSpPr>
        <p:spPr>
          <a:xfrm>
            <a:off x="4021137" y="0"/>
            <a:ext cx="3017837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048248" cy="37671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10223" cy="4535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1" name="Shape 51"/>
          <p:cNvSpPr txBox="1"/>
          <p:nvPr/>
        </p:nvSpPr>
        <p:spPr>
          <a:xfrm>
            <a:off x="0" y="9709150"/>
            <a:ext cx="3017837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4021137" y="9721850"/>
            <a:ext cx="3006724" cy="441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00" tIns="49675" rIns="99000" bIns="49675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fld id="{00000000-1234-1234-1234-123412341234}" type="slidenum">
              <a:rPr lang="en-US" sz="13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2312467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10300" cy="45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768350"/>
            <a:ext cx="5022850" cy="37671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6113219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10300" cy="45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768350"/>
            <a:ext cx="5022850" cy="37671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2018018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10300" cy="45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768350"/>
            <a:ext cx="5022850" cy="37671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8321135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10300" cy="45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768350"/>
            <a:ext cx="5022850" cy="37671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214032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10300" cy="45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768350"/>
            <a:ext cx="5022850" cy="37671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4280929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10300" cy="45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768350"/>
            <a:ext cx="5022850" cy="37671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3899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10300" cy="45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768350"/>
            <a:ext cx="5022850" cy="37671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1733617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10300" cy="45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768350"/>
            <a:ext cx="5022850" cy="37671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2363944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10300" cy="45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768350"/>
            <a:ext cx="5022850" cy="37671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447585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10300" cy="45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768350"/>
            <a:ext cx="5022850" cy="37671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889597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10300" cy="45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768350"/>
            <a:ext cx="5022850" cy="37671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838533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709612" y="4860925"/>
            <a:ext cx="5610300" cy="45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sz="1800" b="0" i="0" u="none" strike="noStrike" cap="none"/>
          </a:p>
        </p:txBody>
      </p:sp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768350"/>
            <a:ext cx="5022850" cy="37671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7316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135" y="6234112"/>
            <a:ext cx="579436" cy="488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1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  <a:defRPr sz="26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  <a:defRPr sz="26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  <a:defRPr sz="26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  <a:defRPr sz="26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  <a:defRPr sz="26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  <a:defRPr sz="26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  <a:defRPr sz="26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  <a:defRPr sz="26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  <a:defRPr sz="26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4135" y="6234112"/>
            <a:ext cx="579436" cy="488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1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  <a:defRPr sz="26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  <a:defRPr sz="26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  <a:defRPr sz="26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  <a:defRPr sz="26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  <a:defRPr sz="26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  <a:defRPr sz="26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  <a:defRPr sz="26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  <a:defRPr sz="26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  <a:defRPr sz="26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833437" y="833437"/>
            <a:ext cx="7772400" cy="990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1400"/>
              <a:buFont typeface="Source Sans Pro"/>
              <a:buNone/>
              <a:defRPr sz="3600" b="1" i="0" u="none" strike="noStrike" cap="none">
                <a:solidFill>
                  <a:srgbClr val="006666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1400"/>
              <a:buFont typeface="Source Sans Pro"/>
              <a:buNone/>
              <a:defRPr sz="3600" b="1" i="0" u="none" strike="noStrike" cap="none">
                <a:solidFill>
                  <a:srgbClr val="006666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1400"/>
              <a:buFont typeface="Source Sans Pro"/>
              <a:buNone/>
              <a:defRPr sz="3600" b="1" i="0" u="none" strike="noStrike" cap="none">
                <a:solidFill>
                  <a:srgbClr val="006666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1400"/>
              <a:buFont typeface="Source Sans Pro"/>
              <a:buNone/>
              <a:defRPr sz="3600" b="1" i="0" u="none" strike="noStrike" cap="none">
                <a:solidFill>
                  <a:srgbClr val="006666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1400"/>
              <a:buFont typeface="Source Sans Pro"/>
              <a:buNone/>
              <a:defRPr sz="3600" b="1" i="0" u="none" strike="noStrike" cap="none">
                <a:solidFill>
                  <a:srgbClr val="006666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514600" marR="0" lvl="5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1400"/>
              <a:buFont typeface="Arial"/>
              <a:buNone/>
              <a:defRPr sz="3600" b="1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1400"/>
              <a:buFont typeface="Arial"/>
              <a:buNone/>
              <a:defRPr sz="3600" b="1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1400"/>
              <a:buFont typeface="Arial"/>
              <a:buNone/>
              <a:defRPr sz="3600" b="1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666"/>
              </a:buClr>
              <a:buSzPts val="1400"/>
              <a:buFont typeface="Arial"/>
              <a:buNone/>
              <a:defRPr sz="3600" b="1" i="0" u="none" strike="noStrike" cap="none">
                <a:solidFill>
                  <a:srgbClr val="0066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7685086" cy="37163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3366"/>
              </a:buClr>
              <a:buSzPts val="1400"/>
              <a:buFont typeface="Times New Roman"/>
              <a:buNone/>
              <a:defRPr sz="2800" b="0" i="0" u="none" strike="noStrike" cap="none">
                <a:solidFill>
                  <a:srgbClr val="0033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366"/>
              </a:buClr>
              <a:buSzPts val="1400"/>
              <a:buFont typeface="Times New Roman"/>
              <a:buNone/>
              <a:defRPr sz="2400" b="0" i="0" u="none" strike="noStrike" cap="none">
                <a:solidFill>
                  <a:srgbClr val="0033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3366"/>
              </a:buClr>
              <a:buSzPts val="1400"/>
              <a:buFont typeface="Times New Roman"/>
              <a:buNone/>
              <a:defRPr sz="2000" b="0" i="0" u="none" strike="noStrike" cap="none">
                <a:solidFill>
                  <a:srgbClr val="0033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3366"/>
              </a:buClr>
              <a:buSzPts val="1400"/>
              <a:buFont typeface="Times New Roman"/>
              <a:buNone/>
              <a:defRPr sz="1800" b="0" i="0" u="none" strike="noStrike" cap="none">
                <a:solidFill>
                  <a:srgbClr val="0033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3366"/>
              </a:buClr>
              <a:buSzPts val="1400"/>
              <a:buFont typeface="Times New Roman"/>
              <a:buNone/>
              <a:defRPr sz="1800" b="0" i="0" u="none" strike="noStrike" cap="none">
                <a:solidFill>
                  <a:srgbClr val="0033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3366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3366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3366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3366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4135" y="6234112"/>
            <a:ext cx="579436" cy="488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1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  <a:defRPr sz="26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  <a:defRPr sz="26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  <a:defRPr sz="26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  <a:defRPr sz="26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  <a:defRPr sz="26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  <a:defRPr sz="26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  <a:defRPr sz="26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  <a:defRPr sz="26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  <a:defRPr sz="26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/>
          <p:nvPr/>
        </p:nvSpPr>
        <p:spPr>
          <a:xfrm>
            <a:off x="6654800" y="5180012"/>
            <a:ext cx="1660500" cy="3969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1">
                <a:ln>
                  <a:noFill/>
                </a:ln>
                <a:solidFill>
                  <a:srgbClr val="993300"/>
                </a:solidFill>
                <a:latin typeface="Arial"/>
              </a:rPr>
              <a:t>  </a:t>
            </a:r>
          </a:p>
        </p:txBody>
      </p:sp>
      <p:sp>
        <p:nvSpPr>
          <p:cNvPr id="495" name="Shape 495"/>
          <p:cNvSpPr txBox="1"/>
          <p:nvPr/>
        </p:nvSpPr>
        <p:spPr>
          <a:xfrm>
            <a:off x="609600" y="1981200"/>
            <a:ext cx="10668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96" name="Shape 496"/>
          <p:cNvCxnSpPr/>
          <p:nvPr/>
        </p:nvCxnSpPr>
        <p:spPr>
          <a:xfrm>
            <a:off x="190985" y="2933132"/>
            <a:ext cx="8077200" cy="1500"/>
          </a:xfrm>
          <a:prstGeom prst="straightConnector1">
            <a:avLst/>
          </a:prstGeom>
          <a:noFill/>
          <a:ln w="6047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497" name="Shape 497"/>
          <p:cNvSpPr txBox="1"/>
          <p:nvPr/>
        </p:nvSpPr>
        <p:spPr>
          <a:xfrm>
            <a:off x="5410200" y="5538787"/>
            <a:ext cx="36258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dirty="0"/>
          </a:p>
        </p:txBody>
      </p:sp>
      <p:sp>
        <p:nvSpPr>
          <p:cNvPr id="498" name="Shape 498"/>
          <p:cNvSpPr/>
          <p:nvPr/>
        </p:nvSpPr>
        <p:spPr>
          <a:xfrm>
            <a:off x="6650035" y="5029200"/>
            <a:ext cx="2054226" cy="45719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endParaRPr b="0" i="0" dirty="0">
              <a:ln>
                <a:noFill/>
              </a:ln>
              <a:solidFill>
                <a:schemeClr val="dk1"/>
              </a:solidFill>
              <a:latin typeface="Arial"/>
            </a:endParaRPr>
          </a:p>
        </p:txBody>
      </p:sp>
      <p:sp>
        <p:nvSpPr>
          <p:cNvPr id="499" name="Shape 499"/>
          <p:cNvSpPr txBox="1"/>
          <p:nvPr/>
        </p:nvSpPr>
        <p:spPr>
          <a:xfrm>
            <a:off x="6400800" y="2560635"/>
            <a:ext cx="2412900" cy="58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200" dirty="0">
              <a:solidFill>
                <a:schemeClr val="dk1"/>
              </a:solidFill>
            </a:endParaRPr>
          </a:p>
        </p:txBody>
      </p:sp>
      <p:sp>
        <p:nvSpPr>
          <p:cNvPr id="500" name="Shape 500"/>
          <p:cNvSpPr txBox="1"/>
          <p:nvPr/>
        </p:nvSpPr>
        <p:spPr>
          <a:xfrm>
            <a:off x="201613" y="1665962"/>
            <a:ext cx="8169564" cy="12671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US" sz="3600" dirty="0" smtClean="0">
                <a:solidFill>
                  <a:schemeClr val="dk1"/>
                </a:solidFill>
              </a:rPr>
              <a:t>Distributed Representation of Words and Phrases and their Compositionality</a:t>
            </a:r>
            <a:endParaRPr sz="3600" dirty="0">
              <a:solidFill>
                <a:schemeClr val="dk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0985" y="3144735"/>
            <a:ext cx="264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Chih-yuan Li</a:t>
            </a:r>
          </a:p>
          <a:p>
            <a:r>
              <a:rPr lang="en-US" b="1" dirty="0"/>
              <a:t>cl524@njit.edu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26182" y="3015509"/>
            <a:ext cx="3142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Tomas </a:t>
            </a:r>
            <a:r>
              <a:rPr lang="en-US" b="1" dirty="0" err="1" smtClean="0"/>
              <a:t>Mikolov</a:t>
            </a:r>
            <a:r>
              <a:rPr lang="en-US" b="1" dirty="0" smtClean="0"/>
              <a:t>, Ilya </a:t>
            </a:r>
            <a:r>
              <a:rPr lang="en-US" b="1" dirty="0" err="1" smtClean="0"/>
              <a:t>Sutskever</a:t>
            </a:r>
            <a:r>
              <a:rPr lang="en-US" b="1" dirty="0" smtClean="0"/>
              <a:t>, Kai Chen, Greg </a:t>
            </a:r>
            <a:r>
              <a:rPr lang="en-US" b="1" dirty="0" err="1" smtClean="0"/>
              <a:t>Corrado</a:t>
            </a:r>
            <a:r>
              <a:rPr lang="en-US" b="1" dirty="0" smtClean="0"/>
              <a:t>, Jeffery Dean</a:t>
            </a:r>
            <a:endParaRPr lang="en-US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1A263A-97D5-4CF5-B4C9-E8875B1069C5}"/>
              </a:ext>
            </a:extLst>
          </p:cNvPr>
          <p:cNvSpPr txBox="1"/>
          <p:nvPr/>
        </p:nvSpPr>
        <p:spPr>
          <a:xfrm>
            <a:off x="7814309" y="6298470"/>
            <a:ext cx="718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/>
          <p:nvPr/>
        </p:nvSpPr>
        <p:spPr>
          <a:xfrm>
            <a:off x="6654800" y="5180012"/>
            <a:ext cx="1660500" cy="3969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1">
                <a:ln>
                  <a:noFill/>
                </a:ln>
                <a:solidFill>
                  <a:srgbClr val="993300"/>
                </a:solidFill>
                <a:latin typeface="Arial"/>
              </a:rPr>
              <a:t>  </a:t>
            </a:r>
          </a:p>
        </p:txBody>
      </p:sp>
      <p:sp>
        <p:nvSpPr>
          <p:cNvPr id="495" name="Shape 495"/>
          <p:cNvSpPr txBox="1"/>
          <p:nvPr/>
        </p:nvSpPr>
        <p:spPr>
          <a:xfrm>
            <a:off x="609600" y="1981200"/>
            <a:ext cx="10668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Shape 497"/>
          <p:cNvSpPr txBox="1"/>
          <p:nvPr/>
        </p:nvSpPr>
        <p:spPr>
          <a:xfrm>
            <a:off x="5410200" y="5538787"/>
            <a:ext cx="36258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dirty="0"/>
          </a:p>
        </p:txBody>
      </p:sp>
      <p:sp>
        <p:nvSpPr>
          <p:cNvPr id="498" name="Shape 498"/>
          <p:cNvSpPr/>
          <p:nvPr/>
        </p:nvSpPr>
        <p:spPr>
          <a:xfrm>
            <a:off x="6650035" y="5029200"/>
            <a:ext cx="2054226" cy="45719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endParaRPr b="0" i="0" dirty="0">
              <a:ln>
                <a:noFill/>
              </a:ln>
              <a:solidFill>
                <a:schemeClr val="dk1"/>
              </a:solidFill>
              <a:latin typeface="Arial"/>
            </a:endParaRPr>
          </a:p>
        </p:txBody>
      </p:sp>
      <p:sp>
        <p:nvSpPr>
          <p:cNvPr id="499" name="Shape 499"/>
          <p:cNvSpPr txBox="1"/>
          <p:nvPr/>
        </p:nvSpPr>
        <p:spPr>
          <a:xfrm>
            <a:off x="12526" y="1810908"/>
            <a:ext cx="9144000" cy="4613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125000"/>
              </a:lnSpc>
              <a:buClr>
                <a:schemeClr val="dk1"/>
              </a:buClr>
              <a:buSzPts val="1100"/>
            </a:pPr>
            <a:endParaRPr lang="en-US" sz="2000" b="1" dirty="0" smtClean="0"/>
          </a:p>
          <a:p>
            <a:pPr lvl="0">
              <a:lnSpc>
                <a:spcPct val="125000"/>
              </a:lnSpc>
              <a:buClr>
                <a:schemeClr val="dk1"/>
              </a:buClr>
              <a:buSzPts val="1100"/>
            </a:pPr>
            <a:r>
              <a:rPr lang="en-US" sz="2000" b="1" dirty="0" smtClean="0"/>
              <a:t>The Skip-gram representations </a:t>
            </a:r>
            <a:r>
              <a:rPr lang="en-US" sz="2000" b="1" dirty="0"/>
              <a:t>exhibit another kind of </a:t>
            </a:r>
            <a:r>
              <a:rPr lang="en-US" sz="2000" b="1" dirty="0" smtClean="0"/>
              <a:t>linear structure </a:t>
            </a:r>
            <a:r>
              <a:rPr lang="en-US" sz="2000" b="1" dirty="0"/>
              <a:t>that makes it possible to meaningfully combine words by an element-wise addition of </a:t>
            </a:r>
            <a:r>
              <a:rPr lang="en-US" sz="2000" b="1" dirty="0" smtClean="0"/>
              <a:t>their vector </a:t>
            </a:r>
            <a:r>
              <a:rPr lang="en-US" sz="2000" b="1" dirty="0"/>
              <a:t>representations</a:t>
            </a:r>
            <a:r>
              <a:rPr lang="en-US" sz="2000" b="1" dirty="0" smtClean="0"/>
              <a:t>.</a:t>
            </a:r>
          </a:p>
          <a:p>
            <a:pPr lvl="0">
              <a:lnSpc>
                <a:spcPct val="125000"/>
              </a:lnSpc>
              <a:buClr>
                <a:schemeClr val="dk1"/>
              </a:buClr>
              <a:buSzPts val="1100"/>
            </a:pPr>
            <a:endParaRPr sz="2800" dirty="0">
              <a:solidFill>
                <a:schemeClr val="dk1"/>
              </a:solidFill>
            </a:endParaRPr>
          </a:p>
        </p:txBody>
      </p:sp>
      <p:sp>
        <p:nvSpPr>
          <p:cNvPr id="500" name="Shape 500"/>
          <p:cNvSpPr txBox="1"/>
          <p:nvPr/>
        </p:nvSpPr>
        <p:spPr>
          <a:xfrm>
            <a:off x="0" y="816601"/>
            <a:ext cx="8349678" cy="8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US" sz="4800" dirty="0" smtClean="0">
                <a:solidFill>
                  <a:schemeClr val="dk1"/>
                </a:solidFill>
              </a:rPr>
              <a:t>Additive Compositionality</a:t>
            </a:r>
            <a:endParaRPr sz="4800" dirty="0">
              <a:solidFill>
                <a:schemeClr val="dk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8C4EC4-CC91-4E0B-8A72-1736338855C6}"/>
              </a:ext>
            </a:extLst>
          </p:cNvPr>
          <p:cNvSpPr txBox="1"/>
          <p:nvPr/>
        </p:nvSpPr>
        <p:spPr>
          <a:xfrm>
            <a:off x="7956175" y="6267495"/>
            <a:ext cx="718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26" y="3281237"/>
            <a:ext cx="9023474" cy="2127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87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/>
          <p:nvPr/>
        </p:nvSpPr>
        <p:spPr>
          <a:xfrm>
            <a:off x="6654800" y="5180012"/>
            <a:ext cx="1660500" cy="3969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1">
                <a:ln>
                  <a:noFill/>
                </a:ln>
                <a:solidFill>
                  <a:srgbClr val="993300"/>
                </a:solidFill>
                <a:latin typeface="Arial"/>
              </a:rPr>
              <a:t>  </a:t>
            </a:r>
          </a:p>
        </p:txBody>
      </p:sp>
      <p:sp>
        <p:nvSpPr>
          <p:cNvPr id="495" name="Shape 495"/>
          <p:cNvSpPr txBox="1"/>
          <p:nvPr/>
        </p:nvSpPr>
        <p:spPr>
          <a:xfrm>
            <a:off x="609600" y="1981200"/>
            <a:ext cx="10668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Shape 497"/>
          <p:cNvSpPr txBox="1"/>
          <p:nvPr/>
        </p:nvSpPr>
        <p:spPr>
          <a:xfrm>
            <a:off x="5410200" y="5538787"/>
            <a:ext cx="36258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dirty="0"/>
          </a:p>
        </p:txBody>
      </p:sp>
      <p:sp>
        <p:nvSpPr>
          <p:cNvPr id="498" name="Shape 498"/>
          <p:cNvSpPr/>
          <p:nvPr/>
        </p:nvSpPr>
        <p:spPr>
          <a:xfrm>
            <a:off x="6650035" y="5029200"/>
            <a:ext cx="2054226" cy="45719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endParaRPr b="0" i="0" dirty="0">
              <a:ln>
                <a:noFill/>
              </a:ln>
              <a:solidFill>
                <a:schemeClr val="dk1"/>
              </a:solidFill>
              <a:latin typeface="Arial"/>
            </a:endParaRPr>
          </a:p>
        </p:txBody>
      </p:sp>
      <p:sp>
        <p:nvSpPr>
          <p:cNvPr id="499" name="Shape 499"/>
          <p:cNvSpPr txBox="1"/>
          <p:nvPr/>
        </p:nvSpPr>
        <p:spPr>
          <a:xfrm>
            <a:off x="0" y="2078182"/>
            <a:ext cx="9144000" cy="42210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</a:pPr>
            <a:endParaRPr sz="2800" dirty="0">
              <a:solidFill>
                <a:schemeClr val="dk1"/>
              </a:solidFill>
            </a:endParaRPr>
          </a:p>
        </p:txBody>
      </p:sp>
      <p:sp>
        <p:nvSpPr>
          <p:cNvPr id="500" name="Shape 500"/>
          <p:cNvSpPr txBox="1"/>
          <p:nvPr/>
        </p:nvSpPr>
        <p:spPr>
          <a:xfrm>
            <a:off x="0" y="816601"/>
            <a:ext cx="8349678" cy="8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US" sz="4800" dirty="0" smtClean="0">
                <a:solidFill>
                  <a:schemeClr val="dk1"/>
                </a:solidFill>
              </a:rPr>
              <a:t>Comparison</a:t>
            </a:r>
            <a:endParaRPr sz="4800" dirty="0">
              <a:solidFill>
                <a:schemeClr val="dk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32C4D5-E35A-46BF-9E0A-1E106D4EA4C1}"/>
              </a:ext>
            </a:extLst>
          </p:cNvPr>
          <p:cNvSpPr txBox="1"/>
          <p:nvPr/>
        </p:nvSpPr>
        <p:spPr>
          <a:xfrm>
            <a:off x="8345136" y="6010723"/>
            <a:ext cx="718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347800"/>
            <a:ext cx="8000569" cy="3931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89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/>
          <p:nvPr/>
        </p:nvSpPr>
        <p:spPr>
          <a:xfrm>
            <a:off x="6654800" y="5180012"/>
            <a:ext cx="1660500" cy="3969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1">
                <a:ln>
                  <a:noFill/>
                </a:ln>
                <a:solidFill>
                  <a:srgbClr val="993300"/>
                </a:solidFill>
                <a:latin typeface="Arial"/>
              </a:rPr>
              <a:t>  </a:t>
            </a:r>
          </a:p>
        </p:txBody>
      </p:sp>
      <p:sp>
        <p:nvSpPr>
          <p:cNvPr id="495" name="Shape 495"/>
          <p:cNvSpPr txBox="1"/>
          <p:nvPr/>
        </p:nvSpPr>
        <p:spPr>
          <a:xfrm>
            <a:off x="609600" y="1981200"/>
            <a:ext cx="10668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Shape 497"/>
          <p:cNvSpPr txBox="1"/>
          <p:nvPr/>
        </p:nvSpPr>
        <p:spPr>
          <a:xfrm>
            <a:off x="5410200" y="5538787"/>
            <a:ext cx="36258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dirty="0"/>
          </a:p>
        </p:txBody>
      </p:sp>
      <p:sp>
        <p:nvSpPr>
          <p:cNvPr id="498" name="Shape 498"/>
          <p:cNvSpPr/>
          <p:nvPr/>
        </p:nvSpPr>
        <p:spPr>
          <a:xfrm>
            <a:off x="6650035" y="5029200"/>
            <a:ext cx="2054226" cy="45719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endParaRPr b="0" i="0" dirty="0">
              <a:ln>
                <a:noFill/>
              </a:ln>
              <a:solidFill>
                <a:schemeClr val="dk1"/>
              </a:solidFill>
              <a:latin typeface="Arial"/>
            </a:endParaRPr>
          </a:p>
        </p:txBody>
      </p:sp>
      <p:sp>
        <p:nvSpPr>
          <p:cNvPr id="499" name="Shape 499"/>
          <p:cNvSpPr txBox="1"/>
          <p:nvPr/>
        </p:nvSpPr>
        <p:spPr>
          <a:xfrm>
            <a:off x="0" y="1717976"/>
            <a:ext cx="9144000" cy="42210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>
              <a:lnSpc>
                <a:spcPct val="125000"/>
              </a:lnSpc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dk1"/>
                </a:solidFill>
              </a:rPr>
              <a:t>How </a:t>
            </a:r>
            <a:r>
              <a:rPr lang="en-US" sz="2800" dirty="0">
                <a:solidFill>
                  <a:schemeClr val="dk1"/>
                </a:solidFill>
              </a:rPr>
              <a:t>to train distributed representations of </a:t>
            </a:r>
            <a:r>
              <a:rPr lang="en-US" sz="2800" dirty="0" smtClean="0">
                <a:solidFill>
                  <a:schemeClr val="dk1"/>
                </a:solidFill>
              </a:rPr>
              <a:t>words and </a:t>
            </a:r>
            <a:r>
              <a:rPr lang="en-US" sz="2800" dirty="0">
                <a:solidFill>
                  <a:schemeClr val="dk1"/>
                </a:solidFill>
              </a:rPr>
              <a:t>phrases with the Skip-gram </a:t>
            </a:r>
            <a:r>
              <a:rPr lang="en-US" sz="2800" dirty="0" smtClean="0">
                <a:solidFill>
                  <a:schemeClr val="dk1"/>
                </a:solidFill>
              </a:rPr>
              <a:t>model.</a:t>
            </a:r>
          </a:p>
          <a:p>
            <a:pPr marL="457200" lvl="0" indent="-457200">
              <a:lnSpc>
                <a:spcPct val="125000"/>
              </a:lnSpc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dk1"/>
                </a:solidFill>
              </a:rPr>
              <a:t>Demonstration of </a:t>
            </a:r>
            <a:r>
              <a:rPr lang="en-US" sz="2800" dirty="0">
                <a:solidFill>
                  <a:schemeClr val="dk1"/>
                </a:solidFill>
              </a:rPr>
              <a:t>these representations exhibit </a:t>
            </a:r>
            <a:r>
              <a:rPr lang="en-US" sz="2800" dirty="0" smtClean="0">
                <a:solidFill>
                  <a:schemeClr val="dk1"/>
                </a:solidFill>
              </a:rPr>
              <a:t>linear structure </a:t>
            </a:r>
            <a:r>
              <a:rPr lang="en-US" sz="2800" dirty="0">
                <a:solidFill>
                  <a:schemeClr val="dk1"/>
                </a:solidFill>
              </a:rPr>
              <a:t>that makes precise analogical </a:t>
            </a:r>
            <a:r>
              <a:rPr lang="en-US" sz="2800" dirty="0" smtClean="0">
                <a:solidFill>
                  <a:schemeClr val="dk1"/>
                </a:solidFill>
              </a:rPr>
              <a:t>reasoning possible.</a:t>
            </a:r>
          </a:p>
          <a:p>
            <a:pPr lvl="0">
              <a:lnSpc>
                <a:spcPct val="125000"/>
              </a:lnSpc>
              <a:buClr>
                <a:schemeClr val="dk1"/>
              </a:buClr>
              <a:buSzPts val="1100"/>
            </a:pPr>
            <a:endParaRPr lang="en-US" sz="2800" dirty="0" smtClean="0">
              <a:solidFill>
                <a:schemeClr val="dk1"/>
              </a:solidFill>
            </a:endParaRPr>
          </a:p>
          <a:p>
            <a:pPr marL="457200" lvl="0" indent="-457200">
              <a:lnSpc>
                <a:spcPct val="125000"/>
              </a:lnSpc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dk1"/>
                </a:solidFill>
              </a:rPr>
              <a:t>Vector Addition</a:t>
            </a:r>
          </a:p>
          <a:p>
            <a:pPr marL="457200" lvl="0" indent="-457200">
              <a:lnSpc>
                <a:spcPct val="125000"/>
              </a:lnSpc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dk1"/>
                </a:solidFill>
              </a:rPr>
              <a:t>Phrases representation with a single token</a:t>
            </a:r>
            <a:endParaRPr lang="en-US" sz="2800" dirty="0">
              <a:solidFill>
                <a:schemeClr val="dk1"/>
              </a:solidFill>
            </a:endParaRPr>
          </a:p>
        </p:txBody>
      </p:sp>
      <p:sp>
        <p:nvSpPr>
          <p:cNvPr id="500" name="Shape 500"/>
          <p:cNvSpPr txBox="1"/>
          <p:nvPr/>
        </p:nvSpPr>
        <p:spPr>
          <a:xfrm>
            <a:off x="0" y="816601"/>
            <a:ext cx="8349678" cy="8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US" sz="4800" dirty="0" smtClean="0">
                <a:solidFill>
                  <a:schemeClr val="dk1"/>
                </a:solidFill>
              </a:rPr>
              <a:t>Contributions</a:t>
            </a:r>
            <a:endParaRPr sz="4800" dirty="0">
              <a:solidFill>
                <a:schemeClr val="dk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1A2CF5-6784-4C48-9802-9975297E1AE0}"/>
              </a:ext>
            </a:extLst>
          </p:cNvPr>
          <p:cNvSpPr txBox="1"/>
          <p:nvPr/>
        </p:nvSpPr>
        <p:spPr>
          <a:xfrm>
            <a:off x="7677148" y="6297769"/>
            <a:ext cx="718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45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/>
          <p:nvPr/>
        </p:nvSpPr>
        <p:spPr>
          <a:xfrm>
            <a:off x="6654800" y="5180012"/>
            <a:ext cx="1660500" cy="3969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1">
                <a:ln>
                  <a:noFill/>
                </a:ln>
                <a:solidFill>
                  <a:srgbClr val="993300"/>
                </a:solidFill>
                <a:latin typeface="Arial"/>
              </a:rPr>
              <a:t>  </a:t>
            </a:r>
          </a:p>
        </p:txBody>
      </p:sp>
      <p:sp>
        <p:nvSpPr>
          <p:cNvPr id="495" name="Shape 495"/>
          <p:cNvSpPr txBox="1"/>
          <p:nvPr/>
        </p:nvSpPr>
        <p:spPr>
          <a:xfrm>
            <a:off x="609600" y="1981200"/>
            <a:ext cx="10668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Shape 497"/>
          <p:cNvSpPr txBox="1"/>
          <p:nvPr/>
        </p:nvSpPr>
        <p:spPr>
          <a:xfrm>
            <a:off x="5410200" y="5538787"/>
            <a:ext cx="36258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dirty="0"/>
          </a:p>
        </p:txBody>
      </p:sp>
      <p:sp>
        <p:nvSpPr>
          <p:cNvPr id="498" name="Shape 498"/>
          <p:cNvSpPr/>
          <p:nvPr/>
        </p:nvSpPr>
        <p:spPr>
          <a:xfrm>
            <a:off x="6650035" y="5029200"/>
            <a:ext cx="2054226" cy="45719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endParaRPr b="0" i="0" dirty="0">
              <a:ln>
                <a:noFill/>
              </a:ln>
              <a:solidFill>
                <a:schemeClr val="dk1"/>
              </a:solidFill>
              <a:latin typeface="Arial"/>
            </a:endParaRPr>
          </a:p>
        </p:txBody>
      </p:sp>
      <p:sp>
        <p:nvSpPr>
          <p:cNvPr id="499" name="Shape 499"/>
          <p:cNvSpPr txBox="1"/>
          <p:nvPr/>
        </p:nvSpPr>
        <p:spPr>
          <a:xfrm>
            <a:off x="398894" y="1981200"/>
            <a:ext cx="7278254" cy="4260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</a:pPr>
            <a:r>
              <a:rPr lang="en-US" sz="2800" dirty="0" smtClean="0">
                <a:solidFill>
                  <a:schemeClr val="dk1"/>
                </a:solidFill>
              </a:rPr>
              <a:t>In this paper we present several extensions of </a:t>
            </a:r>
            <a:r>
              <a:rPr lang="en-US" sz="2800" u="sng" dirty="0" smtClean="0">
                <a:solidFill>
                  <a:schemeClr val="dk1"/>
                </a:solidFill>
              </a:rPr>
              <a:t>Skip-gram model </a:t>
            </a:r>
            <a:r>
              <a:rPr lang="en-US" sz="2800" dirty="0" smtClean="0">
                <a:solidFill>
                  <a:schemeClr val="dk1"/>
                </a:solidFill>
              </a:rPr>
              <a:t>that improve both quality of the vectors and the training speed.</a:t>
            </a:r>
            <a:endParaRPr sz="2800" dirty="0">
              <a:solidFill>
                <a:schemeClr val="dk1"/>
              </a:solidFill>
            </a:endParaRPr>
          </a:p>
        </p:txBody>
      </p:sp>
      <p:sp>
        <p:nvSpPr>
          <p:cNvPr id="500" name="Shape 500"/>
          <p:cNvSpPr txBox="1"/>
          <p:nvPr/>
        </p:nvSpPr>
        <p:spPr>
          <a:xfrm>
            <a:off x="318654" y="918197"/>
            <a:ext cx="8169564" cy="8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US" sz="4800" dirty="0">
                <a:solidFill>
                  <a:schemeClr val="dk1"/>
                </a:solidFill>
              </a:rPr>
              <a:t>Introduction</a:t>
            </a:r>
            <a:endParaRPr sz="4800" dirty="0">
              <a:solidFill>
                <a:schemeClr val="dk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26ACB7-5C0A-4220-8882-4CD35FBD0EE1}"/>
              </a:ext>
            </a:extLst>
          </p:cNvPr>
          <p:cNvSpPr txBox="1"/>
          <p:nvPr/>
        </p:nvSpPr>
        <p:spPr>
          <a:xfrm>
            <a:off x="7814309" y="6298470"/>
            <a:ext cx="718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64828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/>
          <p:nvPr/>
        </p:nvSpPr>
        <p:spPr>
          <a:xfrm>
            <a:off x="6654800" y="5180012"/>
            <a:ext cx="1660500" cy="3969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1">
                <a:ln>
                  <a:noFill/>
                </a:ln>
                <a:solidFill>
                  <a:srgbClr val="993300"/>
                </a:solidFill>
                <a:latin typeface="Arial"/>
              </a:rPr>
              <a:t>  </a:t>
            </a:r>
          </a:p>
        </p:txBody>
      </p:sp>
      <p:sp>
        <p:nvSpPr>
          <p:cNvPr id="495" name="Shape 495"/>
          <p:cNvSpPr txBox="1"/>
          <p:nvPr/>
        </p:nvSpPr>
        <p:spPr>
          <a:xfrm>
            <a:off x="609600" y="1981200"/>
            <a:ext cx="10668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Shape 497"/>
          <p:cNvSpPr txBox="1"/>
          <p:nvPr/>
        </p:nvSpPr>
        <p:spPr>
          <a:xfrm>
            <a:off x="5410200" y="5538787"/>
            <a:ext cx="36258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dirty="0"/>
          </a:p>
        </p:txBody>
      </p:sp>
      <p:sp>
        <p:nvSpPr>
          <p:cNvPr id="498" name="Shape 498"/>
          <p:cNvSpPr/>
          <p:nvPr/>
        </p:nvSpPr>
        <p:spPr>
          <a:xfrm>
            <a:off x="6650035" y="5029200"/>
            <a:ext cx="2054226" cy="45719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endParaRPr b="0" i="0" dirty="0">
              <a:ln>
                <a:noFill/>
              </a:ln>
              <a:solidFill>
                <a:schemeClr val="dk1"/>
              </a:solidFill>
              <a:latin typeface="Arial"/>
            </a:endParaRPr>
          </a:p>
        </p:txBody>
      </p:sp>
      <p:sp>
        <p:nvSpPr>
          <p:cNvPr id="499" name="Shape 499"/>
          <p:cNvSpPr txBox="1"/>
          <p:nvPr/>
        </p:nvSpPr>
        <p:spPr>
          <a:xfrm>
            <a:off x="398894" y="1844603"/>
            <a:ext cx="7278254" cy="4544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125000"/>
              </a:lnSpc>
              <a:buClr>
                <a:schemeClr val="dk1"/>
              </a:buClr>
              <a:buSzPts val="1100"/>
            </a:pPr>
            <a:r>
              <a:rPr lang="en-US" sz="2800" dirty="0" smtClean="0">
                <a:solidFill>
                  <a:schemeClr val="dk1"/>
                </a:solidFill>
              </a:rPr>
              <a:t>An </a:t>
            </a:r>
            <a:r>
              <a:rPr lang="en-US" sz="2800" dirty="0">
                <a:solidFill>
                  <a:schemeClr val="dk1"/>
                </a:solidFill>
              </a:rPr>
              <a:t>efficient method for learning </a:t>
            </a:r>
            <a:r>
              <a:rPr lang="en-US" sz="2800" dirty="0" smtClean="0">
                <a:solidFill>
                  <a:schemeClr val="dk1"/>
                </a:solidFill>
              </a:rPr>
              <a:t>high-quality</a:t>
            </a:r>
            <a:endParaRPr lang="en-US" sz="2800" dirty="0">
              <a:solidFill>
                <a:schemeClr val="dk1"/>
              </a:solidFill>
            </a:endParaRPr>
          </a:p>
          <a:p>
            <a:pPr lvl="0">
              <a:lnSpc>
                <a:spcPct val="125000"/>
              </a:lnSpc>
              <a:buClr>
                <a:schemeClr val="dk1"/>
              </a:buClr>
              <a:buSzPts val="1100"/>
            </a:pPr>
            <a:r>
              <a:rPr lang="en-US" sz="2800" dirty="0">
                <a:solidFill>
                  <a:schemeClr val="dk1"/>
                </a:solidFill>
              </a:rPr>
              <a:t>vector representations of words from large amounts of unstructured text data</a:t>
            </a:r>
            <a:r>
              <a:rPr lang="en-US" sz="2800" dirty="0" smtClean="0">
                <a:solidFill>
                  <a:schemeClr val="dk1"/>
                </a:solidFill>
              </a:rPr>
              <a:t>.</a:t>
            </a:r>
          </a:p>
          <a:p>
            <a:pPr lvl="0">
              <a:lnSpc>
                <a:spcPct val="125000"/>
              </a:lnSpc>
              <a:buClr>
                <a:schemeClr val="dk1"/>
              </a:buClr>
              <a:buSzPts val="1100"/>
            </a:pPr>
            <a:endParaRPr sz="2800" dirty="0">
              <a:solidFill>
                <a:schemeClr val="dk1"/>
              </a:solidFill>
            </a:endParaRPr>
          </a:p>
        </p:txBody>
      </p:sp>
      <p:sp>
        <p:nvSpPr>
          <p:cNvPr id="500" name="Shape 500"/>
          <p:cNvSpPr txBox="1"/>
          <p:nvPr/>
        </p:nvSpPr>
        <p:spPr>
          <a:xfrm>
            <a:off x="318654" y="918197"/>
            <a:ext cx="8169564" cy="8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US" sz="4800" dirty="0" smtClean="0">
                <a:solidFill>
                  <a:schemeClr val="dk1"/>
                </a:solidFill>
              </a:rPr>
              <a:t>Skip-gram Model</a:t>
            </a:r>
            <a:endParaRPr sz="4800" dirty="0">
              <a:solidFill>
                <a:schemeClr val="dk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1B3E9E-D9C0-43D2-98BE-2DDF1C4EDDBF}"/>
              </a:ext>
            </a:extLst>
          </p:cNvPr>
          <p:cNvSpPr txBox="1"/>
          <p:nvPr/>
        </p:nvSpPr>
        <p:spPr>
          <a:xfrm>
            <a:off x="7814309" y="6298470"/>
            <a:ext cx="718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72873"/>
            <a:ext cx="7279227" cy="3385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28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/>
          <p:nvPr/>
        </p:nvSpPr>
        <p:spPr>
          <a:xfrm>
            <a:off x="6654800" y="5180012"/>
            <a:ext cx="1660500" cy="3969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1">
                <a:ln>
                  <a:noFill/>
                </a:ln>
                <a:solidFill>
                  <a:srgbClr val="993300"/>
                </a:solidFill>
                <a:latin typeface="Arial"/>
              </a:rPr>
              <a:t>  </a:t>
            </a:r>
          </a:p>
        </p:txBody>
      </p:sp>
      <p:sp>
        <p:nvSpPr>
          <p:cNvPr id="495" name="Shape 495"/>
          <p:cNvSpPr txBox="1"/>
          <p:nvPr/>
        </p:nvSpPr>
        <p:spPr>
          <a:xfrm>
            <a:off x="609600" y="1981200"/>
            <a:ext cx="10668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Shape 497"/>
          <p:cNvSpPr txBox="1"/>
          <p:nvPr/>
        </p:nvSpPr>
        <p:spPr>
          <a:xfrm>
            <a:off x="5410200" y="5538787"/>
            <a:ext cx="36258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dirty="0"/>
          </a:p>
        </p:txBody>
      </p:sp>
      <p:sp>
        <p:nvSpPr>
          <p:cNvPr id="498" name="Shape 498"/>
          <p:cNvSpPr/>
          <p:nvPr/>
        </p:nvSpPr>
        <p:spPr>
          <a:xfrm>
            <a:off x="6650035" y="5029200"/>
            <a:ext cx="2054226" cy="45719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endParaRPr b="0" i="0" dirty="0">
              <a:ln>
                <a:noFill/>
              </a:ln>
              <a:solidFill>
                <a:schemeClr val="dk1"/>
              </a:solidFill>
              <a:latin typeface="Arial"/>
            </a:endParaRPr>
          </a:p>
        </p:txBody>
      </p:sp>
      <p:sp>
        <p:nvSpPr>
          <p:cNvPr id="499" name="Shape 499"/>
          <p:cNvSpPr txBox="1"/>
          <p:nvPr/>
        </p:nvSpPr>
        <p:spPr>
          <a:xfrm>
            <a:off x="0" y="1888840"/>
            <a:ext cx="9144000" cy="4260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>
              <a:lnSpc>
                <a:spcPct val="125000"/>
              </a:lnSpc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dk1"/>
                </a:solidFill>
              </a:rPr>
              <a:t>Hierarchical </a:t>
            </a:r>
            <a:r>
              <a:rPr lang="en-US" sz="2800" dirty="0" err="1" smtClean="0">
                <a:solidFill>
                  <a:schemeClr val="dk1"/>
                </a:solidFill>
              </a:rPr>
              <a:t>Softmax</a:t>
            </a:r>
            <a:r>
              <a:rPr lang="en-US" sz="2800" dirty="0" smtClean="0">
                <a:solidFill>
                  <a:schemeClr val="dk1"/>
                </a:solidFill>
              </a:rPr>
              <a:t> ( </a:t>
            </a:r>
            <a:r>
              <a:rPr lang="en-US" sz="2800" dirty="0" smtClean="0">
                <a:solidFill>
                  <a:schemeClr val="dk1"/>
                </a:solidFill>
              </a:rPr>
              <a:t>log</a:t>
            </a:r>
            <a:r>
              <a:rPr lang="en-US" sz="1200" b="1" dirty="0" smtClean="0">
                <a:solidFill>
                  <a:schemeClr val="dk1"/>
                </a:solidFill>
              </a:rPr>
              <a:t>2</a:t>
            </a:r>
            <a:r>
              <a:rPr lang="en-US" sz="2800" dirty="0" smtClean="0">
                <a:solidFill>
                  <a:schemeClr val="dk1"/>
                </a:solidFill>
              </a:rPr>
              <a:t>(number </a:t>
            </a:r>
            <a:r>
              <a:rPr lang="en-US" sz="2800" dirty="0" smtClean="0">
                <a:solidFill>
                  <a:schemeClr val="dk1"/>
                </a:solidFill>
              </a:rPr>
              <a:t>of node) )</a:t>
            </a:r>
          </a:p>
          <a:p>
            <a:pPr marL="457200" lvl="0" indent="-457200">
              <a:lnSpc>
                <a:spcPct val="125000"/>
              </a:lnSpc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dk1"/>
                </a:solidFill>
              </a:rPr>
              <a:t>Noise </a:t>
            </a:r>
            <a:r>
              <a:rPr lang="en-US" sz="2800" dirty="0" err="1" smtClean="0">
                <a:solidFill>
                  <a:schemeClr val="dk1"/>
                </a:solidFill>
              </a:rPr>
              <a:t>Constrative</a:t>
            </a:r>
            <a:r>
              <a:rPr lang="en-US" sz="2800" dirty="0" smtClean="0">
                <a:solidFill>
                  <a:schemeClr val="dk1"/>
                </a:solidFill>
              </a:rPr>
              <a:t> Estimation (NCE)</a:t>
            </a:r>
          </a:p>
          <a:p>
            <a:pPr marL="457200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dk1"/>
                </a:solidFill>
              </a:rPr>
              <a:t>Negative Sampling</a:t>
            </a:r>
            <a:endParaRPr lang="en-US" sz="2800" dirty="0">
              <a:solidFill>
                <a:schemeClr val="dk1"/>
              </a:solidFill>
            </a:endParaRPr>
          </a:p>
        </p:txBody>
      </p:sp>
      <p:sp>
        <p:nvSpPr>
          <p:cNvPr id="500" name="Shape 500"/>
          <p:cNvSpPr txBox="1"/>
          <p:nvPr/>
        </p:nvSpPr>
        <p:spPr>
          <a:xfrm>
            <a:off x="180114" y="816601"/>
            <a:ext cx="8169564" cy="8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US" sz="4800" dirty="0" smtClean="0">
                <a:solidFill>
                  <a:schemeClr val="dk1"/>
                </a:solidFill>
              </a:rPr>
              <a:t>Skip-gram </a:t>
            </a:r>
            <a:r>
              <a:rPr lang="en-US" sz="4800" dirty="0" smtClean="0">
                <a:solidFill>
                  <a:schemeClr val="dk1"/>
                </a:solidFill>
              </a:rPr>
              <a:t>Model extension</a:t>
            </a:r>
            <a:endParaRPr sz="4800" dirty="0">
              <a:solidFill>
                <a:schemeClr val="dk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CB5446-D7D0-4116-B735-CC932349418B}"/>
              </a:ext>
            </a:extLst>
          </p:cNvPr>
          <p:cNvSpPr txBox="1"/>
          <p:nvPr/>
        </p:nvSpPr>
        <p:spPr>
          <a:xfrm>
            <a:off x="7814309" y="6298470"/>
            <a:ext cx="718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8849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/>
          <p:nvPr/>
        </p:nvSpPr>
        <p:spPr>
          <a:xfrm>
            <a:off x="6654800" y="5180012"/>
            <a:ext cx="1660500" cy="3969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1">
                <a:ln>
                  <a:noFill/>
                </a:ln>
                <a:solidFill>
                  <a:srgbClr val="993300"/>
                </a:solidFill>
                <a:latin typeface="Arial"/>
              </a:rPr>
              <a:t>  </a:t>
            </a:r>
          </a:p>
        </p:txBody>
      </p:sp>
      <p:sp>
        <p:nvSpPr>
          <p:cNvPr id="495" name="Shape 495"/>
          <p:cNvSpPr txBox="1"/>
          <p:nvPr/>
        </p:nvSpPr>
        <p:spPr>
          <a:xfrm>
            <a:off x="609600" y="1981200"/>
            <a:ext cx="10668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Shape 497"/>
          <p:cNvSpPr txBox="1"/>
          <p:nvPr/>
        </p:nvSpPr>
        <p:spPr>
          <a:xfrm>
            <a:off x="5410200" y="5538787"/>
            <a:ext cx="36258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dirty="0"/>
          </a:p>
        </p:txBody>
      </p:sp>
      <p:sp>
        <p:nvSpPr>
          <p:cNvPr id="498" name="Shape 498"/>
          <p:cNvSpPr/>
          <p:nvPr/>
        </p:nvSpPr>
        <p:spPr>
          <a:xfrm>
            <a:off x="6650035" y="5029200"/>
            <a:ext cx="2054226" cy="45719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endParaRPr b="0" i="0" dirty="0">
              <a:ln>
                <a:noFill/>
              </a:ln>
              <a:solidFill>
                <a:schemeClr val="dk1"/>
              </a:solidFill>
              <a:latin typeface="Arial"/>
            </a:endParaRPr>
          </a:p>
        </p:txBody>
      </p:sp>
      <p:sp>
        <p:nvSpPr>
          <p:cNvPr id="499" name="Shape 499"/>
          <p:cNvSpPr txBox="1"/>
          <p:nvPr/>
        </p:nvSpPr>
        <p:spPr>
          <a:xfrm>
            <a:off x="0" y="1888840"/>
            <a:ext cx="9144000" cy="4260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indent="-457200">
              <a:lnSpc>
                <a:spcPct val="125000"/>
              </a:lnSpc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dk1"/>
                </a:solidFill>
              </a:rPr>
              <a:t>Subsampling </a:t>
            </a:r>
            <a:r>
              <a:rPr lang="en-US" sz="2800" dirty="0">
                <a:solidFill>
                  <a:schemeClr val="dk1"/>
                </a:solidFill>
              </a:rPr>
              <a:t>of the frequent </a:t>
            </a:r>
            <a:r>
              <a:rPr lang="en-US" sz="2800" dirty="0" smtClean="0">
                <a:solidFill>
                  <a:schemeClr val="dk1"/>
                </a:solidFill>
              </a:rPr>
              <a:t>models</a:t>
            </a:r>
          </a:p>
          <a:p>
            <a:pPr>
              <a:lnSpc>
                <a:spcPct val="125000"/>
              </a:lnSpc>
              <a:buClr>
                <a:schemeClr val="dk1"/>
              </a:buClr>
              <a:buSzPts val="1100"/>
            </a:pPr>
            <a:endParaRPr lang="en-US" sz="2800" dirty="0">
              <a:solidFill>
                <a:schemeClr val="dk1"/>
              </a:solidFill>
            </a:endParaRPr>
          </a:p>
          <a:p>
            <a:pPr>
              <a:lnSpc>
                <a:spcPct val="125000"/>
              </a:lnSpc>
              <a:buClr>
                <a:schemeClr val="dk1"/>
              </a:buClr>
              <a:buSzPts val="1100"/>
            </a:pPr>
            <a:endParaRPr lang="en-US" sz="2800" dirty="0" smtClean="0">
              <a:solidFill>
                <a:schemeClr val="dk1"/>
              </a:solidFill>
            </a:endParaRPr>
          </a:p>
          <a:p>
            <a:pPr>
              <a:lnSpc>
                <a:spcPct val="125000"/>
              </a:lnSpc>
              <a:buClr>
                <a:schemeClr val="dk1"/>
              </a:buClr>
              <a:buSzPts val="1100"/>
            </a:pPr>
            <a:endParaRPr lang="en-US" sz="2800" dirty="0">
              <a:solidFill>
                <a:schemeClr val="dk1"/>
              </a:solidFill>
            </a:endParaRPr>
          </a:p>
          <a:p>
            <a:pPr>
              <a:lnSpc>
                <a:spcPct val="125000"/>
              </a:lnSpc>
              <a:buClr>
                <a:schemeClr val="dk1"/>
              </a:buClr>
              <a:buSzPts val="1100"/>
            </a:pPr>
            <a:r>
              <a:rPr lang="en-US" sz="2800" dirty="0" smtClean="0">
                <a:solidFill>
                  <a:schemeClr val="dk1"/>
                </a:solidFill>
              </a:rPr>
              <a:t> t is the threshold, typically around 10^(-5)</a:t>
            </a:r>
            <a:endParaRPr lang="en-US" sz="2800" dirty="0">
              <a:solidFill>
                <a:schemeClr val="dk1"/>
              </a:solidFill>
            </a:endParaRPr>
          </a:p>
        </p:txBody>
      </p:sp>
      <p:sp>
        <p:nvSpPr>
          <p:cNvPr id="500" name="Shape 500"/>
          <p:cNvSpPr txBox="1"/>
          <p:nvPr/>
        </p:nvSpPr>
        <p:spPr>
          <a:xfrm>
            <a:off x="180114" y="816601"/>
            <a:ext cx="8169564" cy="8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US" sz="4800" dirty="0" smtClean="0">
                <a:solidFill>
                  <a:schemeClr val="dk1"/>
                </a:solidFill>
              </a:rPr>
              <a:t>Skip-gram </a:t>
            </a:r>
            <a:r>
              <a:rPr lang="en-US" sz="4800" dirty="0" smtClean="0">
                <a:solidFill>
                  <a:schemeClr val="dk1"/>
                </a:solidFill>
              </a:rPr>
              <a:t>Model extension</a:t>
            </a:r>
            <a:endParaRPr sz="4800" dirty="0">
              <a:solidFill>
                <a:schemeClr val="dk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CB5446-D7D0-4116-B735-CC932349418B}"/>
              </a:ext>
            </a:extLst>
          </p:cNvPr>
          <p:cNvSpPr txBox="1"/>
          <p:nvPr/>
        </p:nvSpPr>
        <p:spPr>
          <a:xfrm>
            <a:off x="7814309" y="6298470"/>
            <a:ext cx="718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3382" y="2728429"/>
            <a:ext cx="2955636" cy="132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04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/>
          <p:nvPr/>
        </p:nvSpPr>
        <p:spPr>
          <a:xfrm>
            <a:off x="6654800" y="5180012"/>
            <a:ext cx="1660500" cy="3969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1">
                <a:ln>
                  <a:noFill/>
                </a:ln>
                <a:solidFill>
                  <a:srgbClr val="993300"/>
                </a:solidFill>
                <a:latin typeface="Arial"/>
              </a:rPr>
              <a:t>  </a:t>
            </a:r>
          </a:p>
        </p:txBody>
      </p:sp>
      <p:sp>
        <p:nvSpPr>
          <p:cNvPr id="495" name="Shape 495"/>
          <p:cNvSpPr txBox="1"/>
          <p:nvPr/>
        </p:nvSpPr>
        <p:spPr>
          <a:xfrm>
            <a:off x="609600" y="1981200"/>
            <a:ext cx="10668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Shape 497"/>
          <p:cNvSpPr txBox="1"/>
          <p:nvPr/>
        </p:nvSpPr>
        <p:spPr>
          <a:xfrm>
            <a:off x="5410200" y="5538787"/>
            <a:ext cx="36258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dirty="0"/>
          </a:p>
        </p:txBody>
      </p:sp>
      <p:sp>
        <p:nvSpPr>
          <p:cNvPr id="498" name="Shape 498"/>
          <p:cNvSpPr/>
          <p:nvPr/>
        </p:nvSpPr>
        <p:spPr>
          <a:xfrm>
            <a:off x="6650035" y="5029200"/>
            <a:ext cx="2054226" cy="45719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endParaRPr b="0" i="0" dirty="0">
              <a:ln>
                <a:noFill/>
              </a:ln>
              <a:solidFill>
                <a:schemeClr val="dk1"/>
              </a:solidFill>
              <a:latin typeface="Arial"/>
            </a:endParaRPr>
          </a:p>
        </p:txBody>
      </p:sp>
      <p:sp>
        <p:nvSpPr>
          <p:cNvPr id="499" name="Shape 499"/>
          <p:cNvSpPr txBox="1"/>
          <p:nvPr/>
        </p:nvSpPr>
        <p:spPr>
          <a:xfrm>
            <a:off x="0" y="1727200"/>
            <a:ext cx="9144000" cy="456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panose="05000000000000000000" pitchFamily="2" charset="2"/>
              <a:buChar char="§"/>
            </a:pPr>
            <a:r>
              <a:rPr lang="en-US" sz="2800" dirty="0" err="1">
                <a:solidFill>
                  <a:schemeClr val="dk1"/>
                </a:solidFill>
              </a:rPr>
              <a:t>v</a:t>
            </a:r>
            <a:r>
              <a:rPr lang="en-US" sz="2800" dirty="0" err="1" smtClean="0">
                <a:solidFill>
                  <a:schemeClr val="dk1"/>
                </a:solidFill>
              </a:rPr>
              <a:t>ec</a:t>
            </a:r>
            <a:r>
              <a:rPr lang="en-US" sz="2800" dirty="0" smtClean="0">
                <a:solidFill>
                  <a:schemeClr val="dk1"/>
                </a:solidFill>
              </a:rPr>
              <a:t>(“Berlin”)-</a:t>
            </a:r>
            <a:r>
              <a:rPr lang="en-US" sz="2800" dirty="0" err="1" smtClean="0">
                <a:solidFill>
                  <a:schemeClr val="dk1"/>
                </a:solidFill>
              </a:rPr>
              <a:t>vec</a:t>
            </a:r>
            <a:r>
              <a:rPr lang="en-US" sz="2800" dirty="0" smtClean="0">
                <a:solidFill>
                  <a:schemeClr val="dk1"/>
                </a:solidFill>
              </a:rPr>
              <a:t>(“Germany”)+</a:t>
            </a:r>
            <a:r>
              <a:rPr lang="en-US" sz="2800" dirty="0" err="1" smtClean="0">
                <a:solidFill>
                  <a:schemeClr val="dk1"/>
                </a:solidFill>
              </a:rPr>
              <a:t>vec</a:t>
            </a:r>
            <a:r>
              <a:rPr lang="en-US" sz="2800" dirty="0" smtClean="0">
                <a:solidFill>
                  <a:schemeClr val="dk1"/>
                </a:solidFill>
              </a:rPr>
              <a:t>(“France”)=</a:t>
            </a:r>
            <a:r>
              <a:rPr lang="en-US" sz="2800" dirty="0" err="1" smtClean="0">
                <a:solidFill>
                  <a:schemeClr val="dk1"/>
                </a:solidFill>
              </a:rPr>
              <a:t>vec</a:t>
            </a:r>
            <a:r>
              <a:rPr lang="en-US" sz="2800" dirty="0" smtClean="0">
                <a:solidFill>
                  <a:schemeClr val="dk1"/>
                </a:solidFill>
              </a:rPr>
              <a:t>(“X”)</a:t>
            </a:r>
          </a:p>
          <a:p>
            <a:pPr marL="457200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dk1"/>
                </a:solidFill>
              </a:rPr>
              <a:t>X = “Paris”</a:t>
            </a:r>
          </a:p>
          <a:p>
            <a:pPr lvl="1">
              <a:lnSpc>
                <a:spcPct val="125000"/>
              </a:lnSpc>
              <a:buClr>
                <a:schemeClr val="dk1"/>
              </a:buClr>
              <a:buSzPts val="1100"/>
            </a:pPr>
            <a:r>
              <a:rPr lang="en-US" sz="2800" dirty="0">
                <a:solidFill>
                  <a:schemeClr val="dk1"/>
                </a:solidFill>
              </a:rPr>
              <a:t>	</a:t>
            </a:r>
            <a:endParaRPr sz="2800" dirty="0">
              <a:solidFill>
                <a:schemeClr val="dk1"/>
              </a:solidFill>
            </a:endParaRPr>
          </a:p>
        </p:txBody>
      </p:sp>
      <p:sp>
        <p:nvSpPr>
          <p:cNvPr id="500" name="Shape 500"/>
          <p:cNvSpPr txBox="1"/>
          <p:nvPr/>
        </p:nvSpPr>
        <p:spPr>
          <a:xfrm>
            <a:off x="180114" y="816601"/>
            <a:ext cx="8169564" cy="8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US" sz="4800" dirty="0" smtClean="0">
                <a:solidFill>
                  <a:schemeClr val="dk1"/>
                </a:solidFill>
              </a:rPr>
              <a:t>Empirical Results</a:t>
            </a:r>
            <a:endParaRPr sz="4800" dirty="0">
              <a:solidFill>
                <a:schemeClr val="dk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089159"/>
            <a:ext cx="9142634" cy="376884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A972112-82AA-4190-A98C-4841DB01E01C}"/>
              </a:ext>
            </a:extLst>
          </p:cNvPr>
          <p:cNvSpPr txBox="1"/>
          <p:nvPr/>
        </p:nvSpPr>
        <p:spPr>
          <a:xfrm>
            <a:off x="8564680" y="6564901"/>
            <a:ext cx="718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08483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/>
          <p:nvPr/>
        </p:nvSpPr>
        <p:spPr>
          <a:xfrm>
            <a:off x="6654800" y="5180012"/>
            <a:ext cx="1660500" cy="3969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1">
                <a:ln>
                  <a:noFill/>
                </a:ln>
                <a:solidFill>
                  <a:srgbClr val="993300"/>
                </a:solidFill>
                <a:latin typeface="Arial"/>
              </a:rPr>
              <a:t>  </a:t>
            </a:r>
          </a:p>
        </p:txBody>
      </p:sp>
      <p:sp>
        <p:nvSpPr>
          <p:cNvPr id="495" name="Shape 495"/>
          <p:cNvSpPr txBox="1"/>
          <p:nvPr/>
        </p:nvSpPr>
        <p:spPr>
          <a:xfrm>
            <a:off x="609600" y="1981200"/>
            <a:ext cx="10668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Shape 497"/>
          <p:cNvSpPr txBox="1"/>
          <p:nvPr/>
        </p:nvSpPr>
        <p:spPr>
          <a:xfrm>
            <a:off x="5410200" y="5538787"/>
            <a:ext cx="36258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dirty="0"/>
          </a:p>
        </p:txBody>
      </p:sp>
      <p:sp>
        <p:nvSpPr>
          <p:cNvPr id="498" name="Shape 498"/>
          <p:cNvSpPr/>
          <p:nvPr/>
        </p:nvSpPr>
        <p:spPr>
          <a:xfrm>
            <a:off x="6650035" y="5029200"/>
            <a:ext cx="2054226" cy="45719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endParaRPr b="0" i="0" dirty="0">
              <a:ln>
                <a:noFill/>
              </a:ln>
              <a:solidFill>
                <a:schemeClr val="dk1"/>
              </a:solidFill>
              <a:latin typeface="Arial"/>
            </a:endParaRPr>
          </a:p>
        </p:txBody>
      </p:sp>
      <p:sp>
        <p:nvSpPr>
          <p:cNvPr id="499" name="Shape 499"/>
          <p:cNvSpPr txBox="1"/>
          <p:nvPr/>
        </p:nvSpPr>
        <p:spPr>
          <a:xfrm>
            <a:off x="0" y="1888840"/>
            <a:ext cx="9144000" cy="4260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</a:pPr>
            <a:endParaRPr lang="en-US" sz="2800" dirty="0">
              <a:solidFill>
                <a:schemeClr val="dk1"/>
              </a:solidFill>
            </a:endParaRPr>
          </a:p>
          <a:p>
            <a:pPr marL="457200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dk1"/>
                </a:solidFill>
              </a:rPr>
              <a:t>“New York Times”/”Toronto Maple Leafs”</a:t>
            </a:r>
            <a:endParaRPr lang="en-US" sz="2800" dirty="0">
              <a:solidFill>
                <a:schemeClr val="dk1"/>
              </a:solidFill>
            </a:endParaRPr>
          </a:p>
          <a:p>
            <a:pPr marL="457200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panose="05000000000000000000" pitchFamily="2" charset="2"/>
              <a:buChar char="§"/>
            </a:pPr>
            <a:endParaRPr lang="en-US" sz="2800" dirty="0" smtClean="0">
              <a:solidFill>
                <a:schemeClr val="dk1"/>
              </a:solidFill>
            </a:endParaRPr>
          </a:p>
          <a:p>
            <a:pPr marL="457200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dk1"/>
                </a:solidFill>
              </a:rPr>
              <a:t>“this is”</a:t>
            </a:r>
            <a:endParaRPr lang="en-US" sz="2800" dirty="0">
              <a:solidFill>
                <a:schemeClr val="dk1"/>
              </a:solidFill>
            </a:endParaRPr>
          </a:p>
          <a:p>
            <a:pPr lvl="1">
              <a:lnSpc>
                <a:spcPct val="125000"/>
              </a:lnSpc>
              <a:buClr>
                <a:schemeClr val="dk1"/>
              </a:buClr>
              <a:buSzPts val="1100"/>
            </a:pPr>
            <a:r>
              <a:rPr lang="en-US" sz="2800" dirty="0">
                <a:solidFill>
                  <a:schemeClr val="dk1"/>
                </a:solidFill>
              </a:rPr>
              <a:t>	</a:t>
            </a:r>
            <a:endParaRPr sz="2800" dirty="0">
              <a:solidFill>
                <a:schemeClr val="dk1"/>
              </a:solidFill>
            </a:endParaRPr>
          </a:p>
        </p:txBody>
      </p:sp>
      <p:sp>
        <p:nvSpPr>
          <p:cNvPr id="500" name="Shape 500"/>
          <p:cNvSpPr txBox="1"/>
          <p:nvPr/>
        </p:nvSpPr>
        <p:spPr>
          <a:xfrm>
            <a:off x="0" y="899725"/>
            <a:ext cx="8349678" cy="8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US" sz="4800" dirty="0" smtClean="0">
                <a:solidFill>
                  <a:schemeClr val="dk1"/>
                </a:solidFill>
              </a:rPr>
              <a:t>Learning Phrases</a:t>
            </a:r>
            <a:endParaRPr sz="4800" dirty="0">
              <a:solidFill>
                <a:schemeClr val="dk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2D8D79-2303-4F6B-9462-0A7AAC09ED28}"/>
              </a:ext>
            </a:extLst>
          </p:cNvPr>
          <p:cNvSpPr txBox="1"/>
          <p:nvPr/>
        </p:nvSpPr>
        <p:spPr>
          <a:xfrm>
            <a:off x="7814309" y="6298470"/>
            <a:ext cx="718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13516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/>
          <p:nvPr/>
        </p:nvSpPr>
        <p:spPr>
          <a:xfrm>
            <a:off x="6654800" y="5180012"/>
            <a:ext cx="1660500" cy="3969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1">
                <a:ln>
                  <a:noFill/>
                </a:ln>
                <a:solidFill>
                  <a:srgbClr val="993300"/>
                </a:solidFill>
                <a:latin typeface="Arial"/>
              </a:rPr>
              <a:t>  </a:t>
            </a:r>
          </a:p>
        </p:txBody>
      </p:sp>
      <p:sp>
        <p:nvSpPr>
          <p:cNvPr id="495" name="Shape 495"/>
          <p:cNvSpPr txBox="1"/>
          <p:nvPr/>
        </p:nvSpPr>
        <p:spPr>
          <a:xfrm>
            <a:off x="609600" y="1981200"/>
            <a:ext cx="10668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Shape 497"/>
          <p:cNvSpPr txBox="1"/>
          <p:nvPr/>
        </p:nvSpPr>
        <p:spPr>
          <a:xfrm>
            <a:off x="5410200" y="5538787"/>
            <a:ext cx="36258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dirty="0"/>
          </a:p>
        </p:txBody>
      </p:sp>
      <p:sp>
        <p:nvSpPr>
          <p:cNvPr id="498" name="Shape 498"/>
          <p:cNvSpPr/>
          <p:nvPr/>
        </p:nvSpPr>
        <p:spPr>
          <a:xfrm>
            <a:off x="6650035" y="5029200"/>
            <a:ext cx="2054226" cy="45719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endParaRPr b="0" i="0" dirty="0">
              <a:ln>
                <a:noFill/>
              </a:ln>
              <a:solidFill>
                <a:schemeClr val="dk1"/>
              </a:solidFill>
              <a:latin typeface="Arial"/>
            </a:endParaRPr>
          </a:p>
        </p:txBody>
      </p:sp>
      <p:sp>
        <p:nvSpPr>
          <p:cNvPr id="499" name="Shape 499"/>
          <p:cNvSpPr txBox="1"/>
          <p:nvPr/>
        </p:nvSpPr>
        <p:spPr>
          <a:xfrm>
            <a:off x="0" y="1551709"/>
            <a:ext cx="9144000" cy="53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panose="05000000000000000000" pitchFamily="2" charset="2"/>
              <a:buChar char="§"/>
            </a:pPr>
            <a:endParaRPr sz="2800" dirty="0">
              <a:solidFill>
                <a:schemeClr val="dk1"/>
              </a:solidFill>
            </a:endParaRPr>
          </a:p>
        </p:txBody>
      </p:sp>
      <p:sp>
        <p:nvSpPr>
          <p:cNvPr id="500" name="Shape 500"/>
          <p:cNvSpPr txBox="1"/>
          <p:nvPr/>
        </p:nvSpPr>
        <p:spPr>
          <a:xfrm>
            <a:off x="0" y="816601"/>
            <a:ext cx="8349678" cy="8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US" sz="4800" dirty="0" smtClean="0">
                <a:solidFill>
                  <a:schemeClr val="dk1"/>
                </a:solidFill>
              </a:rPr>
              <a:t>Learning Phrases</a:t>
            </a:r>
            <a:endParaRPr sz="4800" dirty="0">
              <a:solidFill>
                <a:schemeClr val="dk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D8694D-3229-49A2-A685-4606466D89B3}"/>
              </a:ext>
            </a:extLst>
          </p:cNvPr>
          <p:cNvSpPr txBox="1"/>
          <p:nvPr/>
        </p:nvSpPr>
        <p:spPr>
          <a:xfrm>
            <a:off x="7814309" y="6298470"/>
            <a:ext cx="718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269674"/>
            <a:ext cx="7025039" cy="365298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714001"/>
            <a:ext cx="7060757" cy="1155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9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/>
          <p:nvPr/>
        </p:nvSpPr>
        <p:spPr>
          <a:xfrm>
            <a:off x="6654800" y="5180012"/>
            <a:ext cx="1660500" cy="3969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1">
                <a:ln>
                  <a:noFill/>
                </a:ln>
                <a:solidFill>
                  <a:srgbClr val="993300"/>
                </a:solidFill>
                <a:latin typeface="Arial"/>
              </a:rPr>
              <a:t>  </a:t>
            </a:r>
          </a:p>
        </p:txBody>
      </p:sp>
      <p:sp>
        <p:nvSpPr>
          <p:cNvPr id="495" name="Shape 495"/>
          <p:cNvSpPr txBox="1"/>
          <p:nvPr/>
        </p:nvSpPr>
        <p:spPr>
          <a:xfrm>
            <a:off x="609600" y="1981200"/>
            <a:ext cx="10668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Shape 497"/>
          <p:cNvSpPr txBox="1"/>
          <p:nvPr/>
        </p:nvSpPr>
        <p:spPr>
          <a:xfrm>
            <a:off x="5410200" y="5538787"/>
            <a:ext cx="36258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dirty="0"/>
          </a:p>
        </p:txBody>
      </p:sp>
      <p:sp>
        <p:nvSpPr>
          <p:cNvPr id="498" name="Shape 498"/>
          <p:cNvSpPr/>
          <p:nvPr/>
        </p:nvSpPr>
        <p:spPr>
          <a:xfrm>
            <a:off x="6650035" y="5029200"/>
            <a:ext cx="2054226" cy="45719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endParaRPr b="0" i="0" dirty="0">
              <a:ln>
                <a:noFill/>
              </a:ln>
              <a:solidFill>
                <a:schemeClr val="dk1"/>
              </a:solidFill>
              <a:latin typeface="Arial"/>
            </a:endParaRPr>
          </a:p>
        </p:txBody>
      </p:sp>
      <p:sp>
        <p:nvSpPr>
          <p:cNvPr id="499" name="Shape 499"/>
          <p:cNvSpPr txBox="1"/>
          <p:nvPr/>
        </p:nvSpPr>
        <p:spPr>
          <a:xfrm>
            <a:off x="0" y="1684918"/>
            <a:ext cx="9144000" cy="4613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>
              <a:lnSpc>
                <a:spcPct val="125000"/>
              </a:lnSpc>
              <a:buClr>
                <a:schemeClr val="dk1"/>
              </a:buClr>
              <a:buSzPts val="11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dk1"/>
                </a:solidFill>
              </a:rPr>
              <a:t>Surprisingly, </a:t>
            </a:r>
            <a:r>
              <a:rPr lang="en-US" sz="2800" dirty="0" smtClean="0">
                <a:solidFill>
                  <a:schemeClr val="dk1"/>
                </a:solidFill>
              </a:rPr>
              <a:t>as </a:t>
            </a:r>
            <a:r>
              <a:rPr lang="en-US" sz="2800" dirty="0">
                <a:solidFill>
                  <a:schemeClr val="dk1"/>
                </a:solidFill>
              </a:rPr>
              <a:t>we found the </a:t>
            </a:r>
            <a:r>
              <a:rPr lang="en-US" sz="2800" u="sng" dirty="0" smtClean="0">
                <a:solidFill>
                  <a:schemeClr val="tx1"/>
                </a:solidFill>
              </a:rPr>
              <a:t>Hierarchical </a:t>
            </a:r>
            <a:r>
              <a:rPr lang="en-US" sz="2800" u="sng" dirty="0" err="1" smtClean="0">
                <a:solidFill>
                  <a:schemeClr val="tx1"/>
                </a:solidFill>
              </a:rPr>
              <a:t>Softmax</a:t>
            </a:r>
            <a:r>
              <a:rPr lang="en-US" sz="2800" dirty="0" smtClean="0">
                <a:solidFill>
                  <a:schemeClr val="dk1"/>
                </a:solidFill>
              </a:rPr>
              <a:t> </a:t>
            </a:r>
            <a:r>
              <a:rPr lang="en-US" sz="2800" dirty="0">
                <a:solidFill>
                  <a:schemeClr val="dk1"/>
                </a:solidFill>
              </a:rPr>
              <a:t>to achieve lower performance when trained without subsampling, it </a:t>
            </a:r>
            <a:r>
              <a:rPr lang="en-US" sz="2800" u="sng" dirty="0">
                <a:solidFill>
                  <a:schemeClr val="tx1"/>
                </a:solidFill>
              </a:rPr>
              <a:t>became the </a:t>
            </a:r>
            <a:r>
              <a:rPr lang="en-US" sz="2800" u="sng" dirty="0" smtClean="0">
                <a:solidFill>
                  <a:schemeClr val="tx1"/>
                </a:solidFill>
              </a:rPr>
              <a:t>best performing </a:t>
            </a:r>
            <a:r>
              <a:rPr lang="en-US" sz="2800" u="sng" dirty="0">
                <a:solidFill>
                  <a:schemeClr val="tx1"/>
                </a:solidFill>
              </a:rPr>
              <a:t>method when we </a:t>
            </a:r>
            <a:r>
              <a:rPr lang="en-US" sz="2800" u="sng" dirty="0" err="1">
                <a:solidFill>
                  <a:schemeClr val="tx1"/>
                </a:solidFill>
              </a:rPr>
              <a:t>downsampled</a:t>
            </a:r>
            <a:r>
              <a:rPr lang="en-US" sz="2800" u="sng" dirty="0">
                <a:solidFill>
                  <a:schemeClr val="tx1"/>
                </a:solidFill>
              </a:rPr>
              <a:t> the frequent words</a:t>
            </a:r>
            <a:r>
              <a:rPr lang="en-US" sz="2800" dirty="0">
                <a:solidFill>
                  <a:schemeClr val="dk1"/>
                </a:solidFill>
              </a:rPr>
              <a:t>. </a:t>
            </a:r>
            <a:endParaRPr lang="en-US" sz="2800" dirty="0" smtClean="0">
              <a:solidFill>
                <a:schemeClr val="dk1"/>
              </a:solidFill>
            </a:endParaRPr>
          </a:p>
          <a:p>
            <a:pPr marL="457200" lvl="0" indent="-457200">
              <a:lnSpc>
                <a:spcPct val="125000"/>
              </a:lnSpc>
              <a:buClr>
                <a:schemeClr val="dk1"/>
              </a:buClr>
              <a:buSzPts val="1100"/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dk1"/>
                </a:solidFill>
              </a:rPr>
              <a:t>This result shows </a:t>
            </a:r>
            <a:r>
              <a:rPr lang="en-US" sz="2800" dirty="0">
                <a:solidFill>
                  <a:schemeClr val="dk1"/>
                </a:solidFill>
              </a:rPr>
              <a:t>that the </a:t>
            </a:r>
            <a:r>
              <a:rPr lang="en-US" sz="2800" dirty="0" smtClean="0">
                <a:solidFill>
                  <a:schemeClr val="dk1"/>
                </a:solidFill>
              </a:rPr>
              <a:t>subsampling can </a:t>
            </a:r>
            <a:r>
              <a:rPr lang="en-US" sz="2800" dirty="0">
                <a:solidFill>
                  <a:schemeClr val="dk1"/>
                </a:solidFill>
              </a:rPr>
              <a:t>result in faster training and can also improve </a:t>
            </a:r>
            <a:r>
              <a:rPr lang="en-US" sz="2800" dirty="0" smtClean="0">
                <a:solidFill>
                  <a:schemeClr val="dk1"/>
                </a:solidFill>
              </a:rPr>
              <a:t>accuracy.</a:t>
            </a:r>
            <a:endParaRPr sz="2800" dirty="0">
              <a:solidFill>
                <a:schemeClr val="dk1"/>
              </a:solidFill>
            </a:endParaRPr>
          </a:p>
        </p:txBody>
      </p:sp>
      <p:sp>
        <p:nvSpPr>
          <p:cNvPr id="500" name="Shape 500"/>
          <p:cNvSpPr txBox="1"/>
          <p:nvPr/>
        </p:nvSpPr>
        <p:spPr>
          <a:xfrm>
            <a:off x="0" y="816601"/>
            <a:ext cx="8349678" cy="8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1100"/>
            </a:pPr>
            <a:r>
              <a:rPr lang="en-US" sz="4800" dirty="0" smtClean="0">
                <a:solidFill>
                  <a:schemeClr val="dk1"/>
                </a:solidFill>
              </a:rPr>
              <a:t>Phrase Skip-Gram Results</a:t>
            </a:r>
            <a:endParaRPr sz="4800" dirty="0">
              <a:solidFill>
                <a:schemeClr val="dk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C6F51B8-2007-4035-9AC3-356E88EF102F}"/>
              </a:ext>
            </a:extLst>
          </p:cNvPr>
          <p:cNvSpPr txBox="1"/>
          <p:nvPr/>
        </p:nvSpPr>
        <p:spPr>
          <a:xfrm>
            <a:off x="8437560" y="6284312"/>
            <a:ext cx="7182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308" y="4987636"/>
            <a:ext cx="8317608" cy="189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37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3744</TotalTime>
  <Words>288</Words>
  <Application>Microsoft Office PowerPoint</Application>
  <PresentationFormat>On-screen Show (4:3)</PresentationFormat>
  <Paragraphs>67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Wingdings</vt:lpstr>
      <vt:lpstr>Times New Roman</vt:lpstr>
      <vt:lpstr>Source Sans Pro</vt:lpstr>
      <vt:lpstr>9_Default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李智遠九八一哥</dc:creator>
  <cp:lastModifiedBy>Chih-Yuan Li</cp:lastModifiedBy>
  <cp:revision>221</cp:revision>
  <dcterms:modified xsi:type="dcterms:W3CDTF">2019-04-29T17:10:19Z</dcterms:modified>
</cp:coreProperties>
</file>