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sldIdLst>
    <p:sldId id="256" r:id="rId2"/>
    <p:sldId id="257" r:id="rId3"/>
    <p:sldId id="265" r:id="rId4"/>
    <p:sldId id="258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70" r:id="rId13"/>
    <p:sldId id="269" r:id="rId14"/>
    <p:sldId id="271" r:id="rId15"/>
    <p:sldId id="272" r:id="rId16"/>
    <p:sldId id="273" r:id="rId17"/>
    <p:sldId id="276" r:id="rId18"/>
    <p:sldId id="274" r:id="rId19"/>
    <p:sldId id="275" r:id="rId20"/>
    <p:sldId id="278" r:id="rId21"/>
    <p:sldId id="281" r:id="rId22"/>
    <p:sldId id="277" r:id="rId23"/>
    <p:sldId id="28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EF50CF8-F1F9-2441-A40E-A13F58FAA7CD}" type="datetimeFigureOut">
              <a:rPr lang="en-US" smtClean="0"/>
              <a:t>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635882B-BAAE-D94F-BD02-0D987A900710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637299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0CF8-F1F9-2441-A40E-A13F58FAA7CD}" type="datetimeFigureOut">
              <a:rPr lang="en-US" smtClean="0"/>
              <a:t>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5882B-BAAE-D94F-BD02-0D987A900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2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0CF8-F1F9-2441-A40E-A13F58FAA7CD}" type="datetimeFigureOut">
              <a:rPr lang="en-US" smtClean="0"/>
              <a:t>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5882B-BAAE-D94F-BD02-0D987A900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1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0CF8-F1F9-2441-A40E-A13F58FAA7CD}" type="datetimeFigureOut">
              <a:rPr lang="en-US" smtClean="0"/>
              <a:t>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5882B-BAAE-D94F-BD02-0D987A900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35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F50CF8-F1F9-2441-A40E-A13F58FAA7CD}" type="datetimeFigureOut">
              <a:rPr lang="en-US" smtClean="0"/>
              <a:t>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35882B-BAAE-D94F-BD02-0D987A90071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75669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0CF8-F1F9-2441-A40E-A13F58FAA7CD}" type="datetimeFigureOut">
              <a:rPr lang="en-US" smtClean="0"/>
              <a:t>2/18/19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5882B-BAAE-D94F-BD02-0D987A900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72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0CF8-F1F9-2441-A40E-A13F58FAA7CD}" type="datetimeFigureOut">
              <a:rPr lang="en-US" smtClean="0"/>
              <a:t>2/18/19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5882B-BAAE-D94F-BD02-0D987A900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22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0CF8-F1F9-2441-A40E-A13F58FAA7CD}" type="datetimeFigureOut">
              <a:rPr lang="en-US" smtClean="0"/>
              <a:t>2/18/19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5882B-BAAE-D94F-BD02-0D987A900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43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0CF8-F1F9-2441-A40E-A13F58FAA7CD}" type="datetimeFigureOut">
              <a:rPr lang="en-US" smtClean="0"/>
              <a:t>2/18/19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5882B-BAAE-D94F-BD02-0D987A900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10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F50CF8-F1F9-2441-A40E-A13F58FAA7CD}" type="datetimeFigureOut">
              <a:rPr lang="en-US" smtClean="0"/>
              <a:t>2/18/19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35882B-BAAE-D94F-BD02-0D987A90071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91880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F50CF8-F1F9-2441-A40E-A13F58FAA7CD}" type="datetimeFigureOut">
              <a:rPr lang="en-US" smtClean="0"/>
              <a:t>2/18/19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35882B-BAAE-D94F-BD02-0D987A90071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018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EF50CF8-F1F9-2441-A40E-A13F58FAA7CD}" type="datetimeFigureOut">
              <a:rPr lang="en-US" smtClean="0"/>
              <a:t>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C635882B-BAAE-D94F-BD02-0D987A90071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38508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62080-A540-E340-9B9F-A7E92E7DA1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An improved deep learning approach for detection of thyroid papillary cancer in ultrasound images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E07B29-8C3B-E04A-AD19-539003C558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Li et al, 2018 </a:t>
            </a:r>
          </a:p>
        </p:txBody>
      </p:sp>
    </p:spTree>
    <p:extLst>
      <p:ext uri="{BB962C8B-B14F-4D97-AF65-F5344CB8AC3E}">
        <p14:creationId xmlns:p14="http://schemas.microsoft.com/office/powerpoint/2010/main" val="1665226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370C7-F3DF-4B4C-A206-263225E7E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47584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 R-CNN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38872-8A57-154E-B714-CC7E3A898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81665"/>
            <a:ext cx="9601200" cy="428573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Input: images and a list of region of interest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pooling layer extracts a fixed-length feature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 layers: 1 use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softmax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probability estimates (K+1) object; 2 outputs four real-valued numbers for each of the K object classes.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Multi-task loss: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8464BE-ECCC-A94A-97D3-92455B5A1D4F}"/>
              </a:ext>
            </a:extLst>
          </p:cNvPr>
          <p:cNvSpPr txBox="1"/>
          <p:nvPr/>
        </p:nvSpPr>
        <p:spPr>
          <a:xfrm>
            <a:off x="1446245" y="6344817"/>
            <a:ext cx="58129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Girshick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al, Fast R-CNN, 2015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AF9C1B-0626-1D47-8A4E-341D7443E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124" y="4223917"/>
            <a:ext cx="5422900" cy="2120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C18F3E-3A90-EB41-A496-3CE73C194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917" y="3608345"/>
            <a:ext cx="4800600" cy="355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39B330-BB4F-AB47-8841-943325316C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917" y="4194332"/>
            <a:ext cx="1697393" cy="2486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E36DF7-9CCD-F548-8067-8661CA81CF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1867" y="4620949"/>
            <a:ext cx="2500215" cy="4259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5FBFDB-3FDC-8F4E-AD05-2250EF77E4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0917" y="5254948"/>
            <a:ext cx="2500215" cy="51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62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370C7-F3DF-4B4C-A206-263225E7E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47584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Faster R-CNN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38872-8A57-154E-B714-CC7E3A898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81665"/>
            <a:ext cx="9601200" cy="428573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R-CNN, 2000 Region Proposal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 Region Proposal Network (RPN) to predict proposals from features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Loss functions: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RPN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calssification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(anchor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good.bad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RPN regression(anchor-&gt;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propoasal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 R-CNN classification(over classes)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 R-CNN regression(proposal -&gt;box)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8464BE-ECCC-A94A-97D3-92455B5A1D4F}"/>
              </a:ext>
            </a:extLst>
          </p:cNvPr>
          <p:cNvSpPr txBox="1"/>
          <p:nvPr/>
        </p:nvSpPr>
        <p:spPr>
          <a:xfrm>
            <a:off x="1446245" y="6344817"/>
            <a:ext cx="58129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 et al, Faster R-CNN: Towards Real-Time Object Detection with Region Proposal Networks, 2015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3931A8-C788-6A45-81B4-09CEBC486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465" y="2549944"/>
            <a:ext cx="3423855" cy="346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345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370C7-F3DF-4B4C-A206-263225E7E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47584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Faster R-CNN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38872-8A57-154E-B714-CC7E3A898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81665"/>
            <a:ext cx="9601200" cy="428573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RPN</a:t>
            </a:r>
          </a:p>
          <a:p>
            <a:pPr lvl="1"/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slide a small network over the convolutional feature map output by the last shared convolutional layer</a:t>
            </a:r>
          </a:p>
          <a:p>
            <a:pPr lvl="1"/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each location generate 9 anchors(3 scales and 3 aspect ratios )</a:t>
            </a:r>
          </a:p>
          <a:p>
            <a:pPr lvl="1"/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architecture is implemented with an </a:t>
            </a:r>
            <a:r>
              <a:rPr 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n×n</a:t>
            </a:r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convolutional layer followed by two sibling 1 × 1 convolutional layers (for </a:t>
            </a:r>
            <a:r>
              <a:rPr 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</a:t>
            </a:r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cls</a:t>
            </a:r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respectively). </a:t>
            </a:r>
          </a:p>
          <a:p>
            <a:pPr lvl="1"/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 function: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4C3EE4-9ED4-F240-99EB-A5B720E57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243" y="3724532"/>
            <a:ext cx="4635500" cy="279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C275A5-A532-1D40-8566-2A26D5B2B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186" y="4247635"/>
            <a:ext cx="2921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76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370C7-F3DF-4B4C-A206-263225E7E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47584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Faster R-CNN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38872-8A57-154E-B714-CC7E3A898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81665"/>
            <a:ext cx="9601200" cy="4285735"/>
          </a:xfrm>
        </p:spPr>
        <p:txBody>
          <a:bodyPr>
            <a:norm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0EBA09-CB8F-594E-9BD1-35695178F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808" y="2688835"/>
            <a:ext cx="4545174" cy="222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816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370C7-F3DF-4B4C-A206-263225E7E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47584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 Faster R-CNN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38872-8A57-154E-B714-CC7E3A898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81665"/>
            <a:ext cx="9601200" cy="428573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Concatenate conv3 layer and conv5 layer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 constrained layer</a:t>
            </a:r>
          </a:p>
          <a:p>
            <a:pPr lvl="1"/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cancer regions depend on their residing regions which are hard to define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E8A9AB-7A57-C840-B279-0389E480D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971" y="3200660"/>
            <a:ext cx="6728457" cy="357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95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370C7-F3DF-4B4C-A206-263225E7E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47584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 Faster R-CNN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38872-8A57-154E-B714-CC7E3A898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81665"/>
            <a:ext cx="9601200" cy="428573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 cases, 4670 ultrasound images</a:t>
            </a:r>
          </a:p>
          <a:p>
            <a:pPr lvl="1"/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 diagnosed cases as training samples </a:t>
            </a:r>
          </a:p>
          <a:p>
            <a:pPr lvl="1"/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diagnosed cases and 50 normal cases as test samples</a:t>
            </a:r>
            <a:r>
              <a:rPr lang="en-US" dirty="0"/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CNN pre-trained ZF model with VOC2007 database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606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370C7-F3DF-4B4C-A206-263225E7E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47584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38872-8A57-154E-B714-CC7E3A898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81665"/>
            <a:ext cx="9601200" cy="428573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ID1 does not use any strategy. ID2 uses the strategy of layer concatenation. ID3 uses the strategy of layer concatenation and spatial constrained layer.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10D84B-0AC9-9E4C-AC74-2A27E1B28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250" y="2196322"/>
            <a:ext cx="79375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13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370C7-F3DF-4B4C-A206-263225E7E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47584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38872-8A57-154E-B714-CC7E3A898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81665"/>
            <a:ext cx="9601200" cy="428573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26806A-A34A-7C4B-AE79-4A78B86A9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2" y="1442715"/>
            <a:ext cx="9403242" cy="533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54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370C7-F3DF-4B4C-A206-263225E7E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47584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38872-8A57-154E-B714-CC7E3A898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81665"/>
            <a:ext cx="9601200" cy="428573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4CF381-1C3A-254F-BFD4-5EECC552B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093" y="1752600"/>
            <a:ext cx="72009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370C7-F3DF-4B4C-A206-263225E7E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47584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38872-8A57-154E-B714-CC7E3A898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81665"/>
            <a:ext cx="9601200" cy="4285735"/>
          </a:xfrm>
        </p:spPr>
        <p:txBody>
          <a:bodyPr>
            <a:norm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6EA2F5-7A53-1D4D-AA9A-506482FDA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33384"/>
            <a:ext cx="8416212" cy="510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07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370C7-F3DF-4B4C-A206-263225E7E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47584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38872-8A57-154E-B714-CC7E3A898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81665"/>
            <a:ext cx="9601200" cy="428573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713172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370C7-F3DF-4B4C-A206-263225E7E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47584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38872-8A57-154E-B714-CC7E3A898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81665"/>
            <a:ext cx="9601200" cy="4285735"/>
          </a:xfrm>
        </p:spPr>
        <p:txBody>
          <a:bodyPr>
            <a:norm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FFE82C-6BA0-EC4F-9E52-BBFBC53A1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502227"/>
            <a:ext cx="8259768" cy="495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078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370C7-F3DF-4B4C-A206-263225E7E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47584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38872-8A57-154E-B714-CC7E3A898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81665"/>
            <a:ext cx="9601200" cy="4285735"/>
          </a:xfrm>
        </p:spPr>
        <p:txBody>
          <a:bodyPr>
            <a:norm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F19F76-12B9-1943-A186-6C3BA6F70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961" y="2238237"/>
            <a:ext cx="71374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0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370C7-F3DF-4B4C-A206-263225E7E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47584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38872-8A57-154E-B714-CC7E3A898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81665"/>
            <a:ext cx="5227983" cy="428573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amount data, ultrasound images are limited and difficult to obtain. </a:t>
            </a:r>
          </a:p>
          <a:p>
            <a:pPr lvl="1"/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fine-tuning a CNN that has been pre-trained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Ultrasound images are usually blur, vague margin, irregular shape </a:t>
            </a:r>
          </a:p>
          <a:p>
            <a:pPr lvl="1"/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their local texture features, layer concatenation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difficult to identify the boundaries of cancer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2C9C48-8A8E-614C-8EFA-2E4E62010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131" y="1581665"/>
            <a:ext cx="5440577" cy="38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57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370C7-F3DF-4B4C-A206-263225E7E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4758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38872-8A57-154E-B714-CC7E3A898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81665"/>
            <a:ext cx="9601200" cy="4285735"/>
          </a:xfrm>
        </p:spPr>
        <p:txBody>
          <a:bodyPr>
            <a:norm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hank</a:t>
            </a:r>
            <a:r>
              <a: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584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370C7-F3DF-4B4C-A206-263225E7E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47584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38872-8A57-154E-B714-CC7E3A898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81665"/>
            <a:ext cx="9601200" cy="4285735"/>
          </a:xfrm>
        </p:spPr>
        <p:txBody>
          <a:bodyPr/>
          <a:lstStyle/>
          <a:p>
            <a:r>
              <a:rPr lang="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 </a:t>
            </a:r>
            <a:r>
              <a:rPr lang="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detection</a:t>
            </a:r>
            <a:r>
              <a:rPr lang="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r>
              <a:rPr lang="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localization</a:t>
            </a:r>
            <a:endParaRPr lang="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Classifcation</a:t>
            </a:r>
            <a:r>
              <a:rPr lang="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  <a:r>
              <a:rPr lang="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Localization</a:t>
            </a:r>
            <a:r>
              <a:rPr lang="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  <a:r>
              <a:rPr lang="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(x, y, w, h)?</a:t>
            </a:r>
          </a:p>
          <a:p>
            <a:endParaRPr lang="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CCA9A1-248C-AD43-B63E-4120C6649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245" y="3177526"/>
            <a:ext cx="8007480" cy="26898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B5D266-B603-2E44-9E4B-91802D86B83A}"/>
              </a:ext>
            </a:extLst>
          </p:cNvPr>
          <p:cNvSpPr txBox="1"/>
          <p:nvPr/>
        </p:nvSpPr>
        <p:spPr>
          <a:xfrm>
            <a:off x="1446245" y="6344817"/>
            <a:ext cx="58129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Krizhevsky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al, ImageNet classification with deep convolutional neural networks, 2012</a:t>
            </a:r>
          </a:p>
        </p:txBody>
      </p:sp>
    </p:spTree>
    <p:extLst>
      <p:ext uri="{BB962C8B-B14F-4D97-AF65-F5344CB8AC3E}">
        <p14:creationId xmlns:p14="http://schemas.microsoft.com/office/powerpoint/2010/main" val="289285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370C7-F3DF-4B4C-A206-263225E7E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47584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38872-8A57-154E-B714-CC7E3A898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81665"/>
            <a:ext cx="9601200" cy="428573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Ultrasound images are monochrome and low-resolution.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Cancer regions are usually blurred, vague margin and irregular in shape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FF3E12-D3DA-3A4E-B386-6247C15D0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409" y="2709397"/>
            <a:ext cx="7765233" cy="271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447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370C7-F3DF-4B4C-A206-263225E7E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47584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38872-8A57-154E-B714-CC7E3A898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81665"/>
            <a:ext cx="9601200" cy="428573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CNN (breast cancer  MR image)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fine-tuning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de-noising auto-encoders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Faster R-CNN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a spatial constrained layer to Faster R-CNN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concatenating the shallow and deep layers of CNN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58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370C7-F3DF-4B4C-A206-263225E7E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47584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38872-8A57-154E-B714-CC7E3A898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81665"/>
            <a:ext cx="9601200" cy="428573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R-CNN: Regions with CNN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SPP Net: Spatial Pyramid Pooling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 R-CNN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Faster R-CNN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 Faster R-CNN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382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370C7-F3DF-4B4C-A206-263225E7E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47584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R-CNN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38872-8A57-154E-B714-CC7E3A898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81665"/>
            <a:ext cx="9601200" cy="428573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 Region Proposal:  Selective Search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Warped region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CNN, feature extraction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SVM classification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Bounding-box regression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ABA2DB-2226-5D4D-BA2B-4B12E3908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162" y="3724532"/>
            <a:ext cx="7194624" cy="24650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8464BE-ECCC-A94A-97D3-92455B5A1D4F}"/>
              </a:ext>
            </a:extLst>
          </p:cNvPr>
          <p:cNvSpPr txBox="1"/>
          <p:nvPr/>
        </p:nvSpPr>
        <p:spPr>
          <a:xfrm>
            <a:off x="1446245" y="6344817"/>
            <a:ext cx="58129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Girshick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al, Rich feature hierarchies for accurate object detection and semantic segmentation, 2014</a:t>
            </a:r>
          </a:p>
        </p:txBody>
      </p:sp>
    </p:spTree>
    <p:extLst>
      <p:ext uri="{BB962C8B-B14F-4D97-AF65-F5344CB8AC3E}">
        <p14:creationId xmlns:p14="http://schemas.microsoft.com/office/powerpoint/2010/main" val="3314049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370C7-F3DF-4B4C-A206-263225E7E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47584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R-CNN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38872-8A57-154E-B714-CC7E3A898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81665"/>
            <a:ext cx="9601200" cy="428573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CNN, feature extraction</a:t>
            </a:r>
          </a:p>
          <a:p>
            <a:pPr lvl="1"/>
            <a:r>
              <a:rPr lang="en-US" sz="1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fine-tuning : (N + 1)-way classification layer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 proposals with ≥ 0.5 </a:t>
            </a:r>
            <a:r>
              <a:rPr lang="en-US" sz="1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IoU</a:t>
            </a:r>
            <a:r>
              <a:rPr lang="en-US" sz="1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overlap with a ground-truth box as positives for that box’s class,  else negatives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 category classifiers 21 SVM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Bounding-box regression</a:t>
            </a:r>
          </a:p>
          <a:p>
            <a:pPr lvl="1"/>
            <a:r>
              <a:rPr lang="en-US" sz="1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 a new bounding box for the detection</a:t>
            </a:r>
          </a:p>
          <a:p>
            <a:pPr lvl="1"/>
            <a:r>
              <a:rPr lang="en-US" sz="1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= (</a:t>
            </a:r>
            <a:r>
              <a:rPr lang="en-US" sz="1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Gx,Gy,Gw,Gh</a:t>
            </a:r>
            <a:r>
              <a:rPr lang="en-US" sz="1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1"/>
            <a:endParaRPr lang="en-US" sz="18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D16518-DF1C-BB46-B7ED-69CB6F6EA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699" y="4375767"/>
            <a:ext cx="2535786" cy="19869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C5C0BB-FB59-8A43-AC1C-799071257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0941" y="4375767"/>
            <a:ext cx="2723871" cy="198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17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370C7-F3DF-4B4C-A206-263225E7E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47584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SPP 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38872-8A57-154E-B714-CC7E3A898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81665"/>
            <a:ext cx="9601200" cy="428573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R-CNN warped region may result in unwanted geometric distortion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Convolutional layers do not require a fixed image size. Fully-connected layers need to have fixed size input.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 Pyramid Pooling Layer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8464BE-ECCC-A94A-97D3-92455B5A1D4F}"/>
              </a:ext>
            </a:extLst>
          </p:cNvPr>
          <p:cNvSpPr txBox="1"/>
          <p:nvPr/>
        </p:nvSpPr>
        <p:spPr>
          <a:xfrm>
            <a:off x="1446245" y="6344817"/>
            <a:ext cx="58129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et al, Spatial Pyramid Pooling in Deep Convolutional Networks for Visual Recognition, 2015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73B1AD-EC16-4D44-B0E7-F68740C36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256707"/>
            <a:ext cx="4779347" cy="7603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E12D28-3CA2-BC42-BB80-715F57E96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168" y="3390899"/>
            <a:ext cx="4140921" cy="27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36059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{F4553351-C342-6A4B-9561-358976041F5D}tf10001072</Template>
  <TotalTime>812</TotalTime>
  <Words>632</Words>
  <Application>Microsoft Macintosh PowerPoint</Application>
  <PresentationFormat>Widescreen</PresentationFormat>
  <Paragraphs>114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Franklin Gothic Book</vt:lpstr>
      <vt:lpstr>Times New Roman</vt:lpstr>
      <vt:lpstr>Crop</vt:lpstr>
      <vt:lpstr>An improved deep learning approach for detection of thyroid papillary cancer in ultrasound images</vt:lpstr>
      <vt:lpstr>Outline</vt:lpstr>
      <vt:lpstr>Background</vt:lpstr>
      <vt:lpstr>Background</vt:lpstr>
      <vt:lpstr>Background</vt:lpstr>
      <vt:lpstr>Methods</vt:lpstr>
      <vt:lpstr>R-CNN</vt:lpstr>
      <vt:lpstr>R-CNN</vt:lpstr>
      <vt:lpstr>SPP Net</vt:lpstr>
      <vt:lpstr>Fast R-CNN</vt:lpstr>
      <vt:lpstr>Faster R-CNN</vt:lpstr>
      <vt:lpstr>Faster R-CNN</vt:lpstr>
      <vt:lpstr>Faster R-CNN</vt:lpstr>
      <vt:lpstr>CS Faster R-CNN </vt:lpstr>
      <vt:lpstr>CS Faster R-CNN </vt:lpstr>
      <vt:lpstr>Results</vt:lpstr>
      <vt:lpstr>Results</vt:lpstr>
      <vt:lpstr>Results</vt:lpstr>
      <vt:lpstr>Results</vt:lpstr>
      <vt:lpstr>Results</vt:lpstr>
      <vt:lpstr>Results</vt:lpstr>
      <vt:lpstr>Discussion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improved deep learning approach for detection of thyroid papillary cancer in ultrasound images</dc:title>
  <dc:creator>C Z</dc:creator>
  <cp:lastModifiedBy>C Z</cp:lastModifiedBy>
  <cp:revision>41</cp:revision>
  <dcterms:created xsi:type="dcterms:W3CDTF">2019-02-17T20:45:51Z</dcterms:created>
  <dcterms:modified xsi:type="dcterms:W3CDTF">2019-02-18T18:54:14Z</dcterms:modified>
</cp:coreProperties>
</file>