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71" r:id="rId4"/>
    <p:sldId id="272" r:id="rId5"/>
    <p:sldId id="273" r:id="rId6"/>
    <p:sldId id="274" r:id="rId7"/>
    <p:sldId id="275" r:id="rId8"/>
    <p:sldId id="276" r:id="rId9"/>
    <p:sldId id="277" r:id="rId10"/>
    <p:sldId id="279" r:id="rId11"/>
    <p:sldId id="280" r:id="rId12"/>
    <p:sldId id="281" r:id="rId13"/>
    <p:sldId id="282" r:id="rId14"/>
    <p:sldId id="283" r:id="rId15"/>
    <p:sldId id="284" r:id="rId16"/>
    <p:sldId id="286" r:id="rId17"/>
    <p:sldId id="285"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269" r:id="rId33"/>
    <p:sldId id="30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0.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BBB45-4E03-4263-9914-19C82C653D8C}"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8C39CCF6-D61D-488B-8D2B-66CA78669AE5}">
      <dgm:prSet/>
      <dgm:spPr/>
      <dgm:t>
        <a:bodyPr/>
        <a:lstStyle/>
        <a:p>
          <a:r>
            <a:rPr lang="en-US"/>
            <a:t>Lung cancer was ranked as the leading cause for cancer-related detah</a:t>
          </a:r>
        </a:p>
      </dgm:t>
    </dgm:pt>
    <dgm:pt modelId="{31DA7749-C825-46A1-9C84-4B83DD7ADB5C}" type="parTrans" cxnId="{5198841F-2B0E-46E3-B43A-145B266AB4E1}">
      <dgm:prSet/>
      <dgm:spPr/>
      <dgm:t>
        <a:bodyPr/>
        <a:lstStyle/>
        <a:p>
          <a:endParaRPr lang="en-US"/>
        </a:p>
      </dgm:t>
    </dgm:pt>
    <dgm:pt modelId="{F787208B-BEED-43E6-8813-258AB5A04762}" type="sibTrans" cxnId="{5198841F-2B0E-46E3-B43A-145B266AB4E1}">
      <dgm:prSet/>
      <dgm:spPr/>
      <dgm:t>
        <a:bodyPr/>
        <a:lstStyle/>
        <a:p>
          <a:endParaRPr lang="en-US"/>
        </a:p>
      </dgm:t>
    </dgm:pt>
    <dgm:pt modelId="{C3B22D0B-804C-4F31-ABBB-2983E6A913AD}">
      <dgm:prSet/>
      <dgm:spPr/>
      <dgm:t>
        <a:bodyPr/>
        <a:lstStyle/>
        <a:p>
          <a:r>
            <a:rPr lang="en-US"/>
            <a:t>It is Important to know how much a patient has to live, as it affects the type of care, treatment, etc.</a:t>
          </a:r>
        </a:p>
      </dgm:t>
    </dgm:pt>
    <dgm:pt modelId="{44560BA5-3C15-472E-8DC8-B3B0430472BF}" type="parTrans" cxnId="{778B9DBE-57EE-45B5-9D66-AFAC93FC0E80}">
      <dgm:prSet/>
      <dgm:spPr/>
      <dgm:t>
        <a:bodyPr/>
        <a:lstStyle/>
        <a:p>
          <a:endParaRPr lang="en-US"/>
        </a:p>
      </dgm:t>
    </dgm:pt>
    <dgm:pt modelId="{D2CEE98E-0A1F-4FEB-8ECD-92F394C39635}" type="sibTrans" cxnId="{778B9DBE-57EE-45B5-9D66-AFAC93FC0E80}">
      <dgm:prSet/>
      <dgm:spPr/>
      <dgm:t>
        <a:bodyPr/>
        <a:lstStyle/>
        <a:p>
          <a:endParaRPr lang="en-US"/>
        </a:p>
      </dgm:t>
    </dgm:pt>
    <dgm:pt modelId="{C559A755-3779-44CF-8486-F72214B94117}" type="pres">
      <dgm:prSet presAssocID="{55EBBB45-4E03-4263-9914-19C82C653D8C}" presName="vert0" presStyleCnt="0">
        <dgm:presLayoutVars>
          <dgm:dir/>
          <dgm:animOne val="branch"/>
          <dgm:animLvl val="lvl"/>
        </dgm:presLayoutVars>
      </dgm:prSet>
      <dgm:spPr/>
    </dgm:pt>
    <dgm:pt modelId="{08CE75D3-2341-4269-9320-A412096A9595}" type="pres">
      <dgm:prSet presAssocID="{8C39CCF6-D61D-488B-8D2B-66CA78669AE5}" presName="thickLine" presStyleLbl="alignNode1" presStyleIdx="0" presStyleCnt="2"/>
      <dgm:spPr/>
    </dgm:pt>
    <dgm:pt modelId="{7CDD06F4-163F-455A-99FD-F12D11889ED5}" type="pres">
      <dgm:prSet presAssocID="{8C39CCF6-D61D-488B-8D2B-66CA78669AE5}" presName="horz1" presStyleCnt="0"/>
      <dgm:spPr/>
    </dgm:pt>
    <dgm:pt modelId="{F61188AB-9554-48EC-A4BE-DCD860E22DF8}" type="pres">
      <dgm:prSet presAssocID="{8C39CCF6-D61D-488B-8D2B-66CA78669AE5}" presName="tx1" presStyleLbl="revTx" presStyleIdx="0" presStyleCnt="2"/>
      <dgm:spPr/>
    </dgm:pt>
    <dgm:pt modelId="{1005FEA5-DF27-448F-993D-6319202A3BB8}" type="pres">
      <dgm:prSet presAssocID="{8C39CCF6-D61D-488B-8D2B-66CA78669AE5}" presName="vert1" presStyleCnt="0"/>
      <dgm:spPr/>
    </dgm:pt>
    <dgm:pt modelId="{2B9629A4-8B19-4A14-A3EE-99583EB41256}" type="pres">
      <dgm:prSet presAssocID="{C3B22D0B-804C-4F31-ABBB-2983E6A913AD}" presName="thickLine" presStyleLbl="alignNode1" presStyleIdx="1" presStyleCnt="2"/>
      <dgm:spPr/>
    </dgm:pt>
    <dgm:pt modelId="{80214FC9-6B77-4618-84C7-2E4B7681221E}" type="pres">
      <dgm:prSet presAssocID="{C3B22D0B-804C-4F31-ABBB-2983E6A913AD}" presName="horz1" presStyleCnt="0"/>
      <dgm:spPr/>
    </dgm:pt>
    <dgm:pt modelId="{922ABACE-385D-483C-B5A9-03F6A609B586}" type="pres">
      <dgm:prSet presAssocID="{C3B22D0B-804C-4F31-ABBB-2983E6A913AD}" presName="tx1" presStyleLbl="revTx" presStyleIdx="1" presStyleCnt="2"/>
      <dgm:spPr/>
    </dgm:pt>
    <dgm:pt modelId="{4627A6E5-3EBB-48D2-830D-B8D925CC4B95}" type="pres">
      <dgm:prSet presAssocID="{C3B22D0B-804C-4F31-ABBB-2983E6A913AD}" presName="vert1" presStyleCnt="0"/>
      <dgm:spPr/>
    </dgm:pt>
  </dgm:ptLst>
  <dgm:cxnLst>
    <dgm:cxn modelId="{5198841F-2B0E-46E3-B43A-145B266AB4E1}" srcId="{55EBBB45-4E03-4263-9914-19C82C653D8C}" destId="{8C39CCF6-D61D-488B-8D2B-66CA78669AE5}" srcOrd="0" destOrd="0" parTransId="{31DA7749-C825-46A1-9C84-4B83DD7ADB5C}" sibTransId="{F787208B-BEED-43E6-8813-258AB5A04762}"/>
    <dgm:cxn modelId="{0850A934-D441-42BA-9144-7103ED963178}" type="presOf" srcId="{C3B22D0B-804C-4F31-ABBB-2983E6A913AD}" destId="{922ABACE-385D-483C-B5A9-03F6A609B586}" srcOrd="0" destOrd="0" presId="urn:microsoft.com/office/officeart/2008/layout/LinedList"/>
    <dgm:cxn modelId="{DEBCF54E-81B3-4168-AB2B-C43805AE00AE}" type="presOf" srcId="{8C39CCF6-D61D-488B-8D2B-66CA78669AE5}" destId="{F61188AB-9554-48EC-A4BE-DCD860E22DF8}" srcOrd="0" destOrd="0" presId="urn:microsoft.com/office/officeart/2008/layout/LinedList"/>
    <dgm:cxn modelId="{F87A717B-779F-44FE-8850-BA38C5032E2F}" type="presOf" srcId="{55EBBB45-4E03-4263-9914-19C82C653D8C}" destId="{C559A755-3779-44CF-8486-F72214B94117}" srcOrd="0" destOrd="0" presId="urn:microsoft.com/office/officeart/2008/layout/LinedList"/>
    <dgm:cxn modelId="{778B9DBE-57EE-45B5-9D66-AFAC93FC0E80}" srcId="{55EBBB45-4E03-4263-9914-19C82C653D8C}" destId="{C3B22D0B-804C-4F31-ABBB-2983E6A913AD}" srcOrd="1" destOrd="0" parTransId="{44560BA5-3C15-472E-8DC8-B3B0430472BF}" sibTransId="{D2CEE98E-0A1F-4FEB-8ECD-92F394C39635}"/>
    <dgm:cxn modelId="{BF07D2CD-E83A-45E1-B727-02440C367286}" type="presParOf" srcId="{C559A755-3779-44CF-8486-F72214B94117}" destId="{08CE75D3-2341-4269-9320-A412096A9595}" srcOrd="0" destOrd="0" presId="urn:microsoft.com/office/officeart/2008/layout/LinedList"/>
    <dgm:cxn modelId="{8DC3A754-5934-4691-B6FA-F263F4F12829}" type="presParOf" srcId="{C559A755-3779-44CF-8486-F72214B94117}" destId="{7CDD06F4-163F-455A-99FD-F12D11889ED5}" srcOrd="1" destOrd="0" presId="urn:microsoft.com/office/officeart/2008/layout/LinedList"/>
    <dgm:cxn modelId="{56404606-18D7-4B06-8ABC-B8D2D8D67E27}" type="presParOf" srcId="{7CDD06F4-163F-455A-99FD-F12D11889ED5}" destId="{F61188AB-9554-48EC-A4BE-DCD860E22DF8}" srcOrd="0" destOrd="0" presId="urn:microsoft.com/office/officeart/2008/layout/LinedList"/>
    <dgm:cxn modelId="{0BB64461-AB1B-45C9-AE72-3718DF63FF4E}" type="presParOf" srcId="{7CDD06F4-163F-455A-99FD-F12D11889ED5}" destId="{1005FEA5-DF27-448F-993D-6319202A3BB8}" srcOrd="1" destOrd="0" presId="urn:microsoft.com/office/officeart/2008/layout/LinedList"/>
    <dgm:cxn modelId="{5E71A9AC-8529-463A-8162-EBFD07DB6AEC}" type="presParOf" srcId="{C559A755-3779-44CF-8486-F72214B94117}" destId="{2B9629A4-8B19-4A14-A3EE-99583EB41256}" srcOrd="2" destOrd="0" presId="urn:microsoft.com/office/officeart/2008/layout/LinedList"/>
    <dgm:cxn modelId="{23C8951E-269B-44D9-BB39-185844B77DBD}" type="presParOf" srcId="{C559A755-3779-44CF-8486-F72214B94117}" destId="{80214FC9-6B77-4618-84C7-2E4B7681221E}" srcOrd="3" destOrd="0" presId="urn:microsoft.com/office/officeart/2008/layout/LinedList"/>
    <dgm:cxn modelId="{93BBFA85-633B-4481-9F22-726F219C9E93}" type="presParOf" srcId="{80214FC9-6B77-4618-84C7-2E4B7681221E}" destId="{922ABACE-385D-483C-B5A9-03F6A609B586}" srcOrd="0" destOrd="0" presId="urn:microsoft.com/office/officeart/2008/layout/LinedList"/>
    <dgm:cxn modelId="{0986B76B-C6DB-434D-9093-ECE84C959A30}" type="presParOf" srcId="{80214FC9-6B77-4618-84C7-2E4B7681221E}" destId="{4627A6E5-3EBB-48D2-830D-B8D925CC4B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DDA24A-5F36-439C-B775-280E95CE7A2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717B7D7-32B8-4BD9-A2C8-6C7C4F139C0D}">
      <dgm:prSet/>
      <dgm:spPr/>
      <dgm:t>
        <a:bodyPr/>
        <a:lstStyle/>
        <a:p>
          <a:r>
            <a:rPr lang="en-US"/>
            <a:t>Lung Cancer leads to death more than other type of cancers</a:t>
          </a:r>
        </a:p>
      </dgm:t>
    </dgm:pt>
    <dgm:pt modelId="{776CB2FA-31C4-49AA-9E3A-36B3AC37C8CC}" type="parTrans" cxnId="{A634C39A-9BCE-4088-B3FC-843587340470}">
      <dgm:prSet/>
      <dgm:spPr/>
      <dgm:t>
        <a:bodyPr/>
        <a:lstStyle/>
        <a:p>
          <a:endParaRPr lang="en-US"/>
        </a:p>
      </dgm:t>
    </dgm:pt>
    <dgm:pt modelId="{0BEAAAC1-47F9-4BB3-89B1-40564C64C315}" type="sibTrans" cxnId="{A634C39A-9BCE-4088-B3FC-843587340470}">
      <dgm:prSet/>
      <dgm:spPr/>
      <dgm:t>
        <a:bodyPr/>
        <a:lstStyle/>
        <a:p>
          <a:endParaRPr lang="en-US"/>
        </a:p>
      </dgm:t>
    </dgm:pt>
    <dgm:pt modelId="{8DBE033D-0EF5-4F01-9DD5-AFF41B31984F}">
      <dgm:prSet/>
      <dgm:spPr/>
      <dgm:t>
        <a:bodyPr/>
        <a:lstStyle/>
        <a:p>
          <a:r>
            <a:rPr lang="en-US"/>
            <a:t>Knowing the patient survivability is an important task</a:t>
          </a:r>
        </a:p>
      </dgm:t>
    </dgm:pt>
    <dgm:pt modelId="{EBA66760-A490-492A-ACD6-A9C56107CD14}" type="parTrans" cxnId="{6790F386-C757-4C06-B432-4E3226F9EB4D}">
      <dgm:prSet/>
      <dgm:spPr/>
      <dgm:t>
        <a:bodyPr/>
        <a:lstStyle/>
        <a:p>
          <a:endParaRPr lang="en-US"/>
        </a:p>
      </dgm:t>
    </dgm:pt>
    <dgm:pt modelId="{42D6932B-F0D1-474A-BBFE-3AE87D980911}" type="sibTrans" cxnId="{6790F386-C757-4C06-B432-4E3226F9EB4D}">
      <dgm:prSet/>
      <dgm:spPr/>
      <dgm:t>
        <a:bodyPr/>
        <a:lstStyle/>
        <a:p>
          <a:endParaRPr lang="en-US"/>
        </a:p>
      </dgm:t>
    </dgm:pt>
    <dgm:pt modelId="{B5867BF7-5C4D-452E-8B69-CF8D97B7D9D8}">
      <dgm:prSet/>
      <dgm:spPr/>
      <dgm:t>
        <a:bodyPr/>
        <a:lstStyle/>
        <a:p>
          <a:r>
            <a:rPr lang="en-US"/>
            <a:t>We used different machine learning techniques on different variation of the problem : Regression, Multi-Classification and Binary Classification</a:t>
          </a:r>
        </a:p>
      </dgm:t>
    </dgm:pt>
    <dgm:pt modelId="{778A4B73-18E2-4897-BC24-8EE3C8815DA7}" type="parTrans" cxnId="{0A1BCF9F-C939-4499-836E-A8D79E23055B}">
      <dgm:prSet/>
      <dgm:spPr/>
      <dgm:t>
        <a:bodyPr/>
        <a:lstStyle/>
        <a:p>
          <a:endParaRPr lang="en-US"/>
        </a:p>
      </dgm:t>
    </dgm:pt>
    <dgm:pt modelId="{AA6645B6-CA9D-47C1-951D-8A6B04BC3DE7}" type="sibTrans" cxnId="{0A1BCF9F-C939-4499-836E-A8D79E23055B}">
      <dgm:prSet/>
      <dgm:spPr/>
      <dgm:t>
        <a:bodyPr/>
        <a:lstStyle/>
        <a:p>
          <a:endParaRPr lang="en-US"/>
        </a:p>
      </dgm:t>
    </dgm:pt>
    <dgm:pt modelId="{B5977AF7-33A7-45BD-AB97-01D9F7E47666}">
      <dgm:prSet/>
      <dgm:spPr/>
      <dgm:t>
        <a:bodyPr/>
        <a:lstStyle/>
        <a:p>
          <a:r>
            <a:rPr lang="en-US"/>
            <a:t>Results show that the data used might no be an enough indicator for the patient survivability time</a:t>
          </a:r>
        </a:p>
      </dgm:t>
    </dgm:pt>
    <dgm:pt modelId="{059CF44A-21AC-456B-8A9D-A81126364A7F}" type="parTrans" cxnId="{AFA06C7B-F85C-4FAA-BBB4-B46D609386DA}">
      <dgm:prSet/>
      <dgm:spPr/>
      <dgm:t>
        <a:bodyPr/>
        <a:lstStyle/>
        <a:p>
          <a:endParaRPr lang="en-US"/>
        </a:p>
      </dgm:t>
    </dgm:pt>
    <dgm:pt modelId="{2077459D-1CEB-4BFF-9890-466E5B03B906}" type="sibTrans" cxnId="{AFA06C7B-F85C-4FAA-BBB4-B46D609386DA}">
      <dgm:prSet/>
      <dgm:spPr/>
      <dgm:t>
        <a:bodyPr/>
        <a:lstStyle/>
        <a:p>
          <a:endParaRPr lang="en-US"/>
        </a:p>
      </dgm:t>
    </dgm:pt>
    <dgm:pt modelId="{0EF38693-D260-426D-9473-CA0AC5C4671A}">
      <dgm:prSet/>
      <dgm:spPr/>
      <dgm:t>
        <a:bodyPr/>
        <a:lstStyle/>
        <a:p>
          <a:r>
            <a:rPr lang="en-US"/>
            <a:t>Nevertheless, Deep Backpropagation Neural Network outperformed all the other techniques on the classification version of the problem</a:t>
          </a:r>
        </a:p>
      </dgm:t>
    </dgm:pt>
    <dgm:pt modelId="{B870C0B6-0717-4435-B812-2FE7326633AB}" type="parTrans" cxnId="{FC1A15D6-FB3B-4E47-B278-862E8D0A3E62}">
      <dgm:prSet/>
      <dgm:spPr/>
      <dgm:t>
        <a:bodyPr/>
        <a:lstStyle/>
        <a:p>
          <a:endParaRPr lang="en-US"/>
        </a:p>
      </dgm:t>
    </dgm:pt>
    <dgm:pt modelId="{8B110EA9-E816-431A-98E0-902AD416939A}" type="sibTrans" cxnId="{FC1A15D6-FB3B-4E47-B278-862E8D0A3E62}">
      <dgm:prSet/>
      <dgm:spPr/>
      <dgm:t>
        <a:bodyPr/>
        <a:lstStyle/>
        <a:p>
          <a:endParaRPr lang="en-US"/>
        </a:p>
      </dgm:t>
    </dgm:pt>
    <dgm:pt modelId="{BEBE9EF7-4B60-4C96-918B-F4C41A30D27B}" type="pres">
      <dgm:prSet presAssocID="{1ADDA24A-5F36-439C-B775-280E95CE7A20}" presName="root" presStyleCnt="0">
        <dgm:presLayoutVars>
          <dgm:dir/>
          <dgm:resizeHandles val="exact"/>
        </dgm:presLayoutVars>
      </dgm:prSet>
      <dgm:spPr/>
    </dgm:pt>
    <dgm:pt modelId="{D2E14D20-93E4-49F6-8554-F8AE8D160595}" type="pres">
      <dgm:prSet presAssocID="{C717B7D7-32B8-4BD9-A2C8-6C7C4F139C0D}" presName="compNode" presStyleCnt="0"/>
      <dgm:spPr/>
    </dgm:pt>
    <dgm:pt modelId="{7F5F5692-4045-488C-887B-FADC9CB67147}" type="pres">
      <dgm:prSet presAssocID="{C717B7D7-32B8-4BD9-A2C8-6C7C4F139C0D}" presName="bgRect" presStyleLbl="bgShp" presStyleIdx="0" presStyleCnt="5"/>
      <dgm:spPr/>
    </dgm:pt>
    <dgm:pt modelId="{A91F7B96-AD16-4F6D-9DB3-E9F874A67BD3}" type="pres">
      <dgm:prSet presAssocID="{C717B7D7-32B8-4BD9-A2C8-6C7C4F139C0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 Smoking"/>
        </a:ext>
      </dgm:extLst>
    </dgm:pt>
    <dgm:pt modelId="{AA1454C5-22E8-4408-ADD7-2B4DB3A4F1B7}" type="pres">
      <dgm:prSet presAssocID="{C717B7D7-32B8-4BD9-A2C8-6C7C4F139C0D}" presName="spaceRect" presStyleCnt="0"/>
      <dgm:spPr/>
    </dgm:pt>
    <dgm:pt modelId="{4465C5E5-1107-4E9D-B904-94F7040A5EDE}" type="pres">
      <dgm:prSet presAssocID="{C717B7D7-32B8-4BD9-A2C8-6C7C4F139C0D}" presName="parTx" presStyleLbl="revTx" presStyleIdx="0" presStyleCnt="5">
        <dgm:presLayoutVars>
          <dgm:chMax val="0"/>
          <dgm:chPref val="0"/>
        </dgm:presLayoutVars>
      </dgm:prSet>
      <dgm:spPr/>
    </dgm:pt>
    <dgm:pt modelId="{D956BD28-B3EA-4FD1-B80D-6EA1757C53B1}" type="pres">
      <dgm:prSet presAssocID="{0BEAAAC1-47F9-4BB3-89B1-40564C64C315}" presName="sibTrans" presStyleCnt="0"/>
      <dgm:spPr/>
    </dgm:pt>
    <dgm:pt modelId="{962D8D8A-DF15-447E-AF7D-DC3EDCDD06E3}" type="pres">
      <dgm:prSet presAssocID="{8DBE033D-0EF5-4F01-9DD5-AFF41B31984F}" presName="compNode" presStyleCnt="0"/>
      <dgm:spPr/>
    </dgm:pt>
    <dgm:pt modelId="{3CF07429-8DF8-4558-A732-6E80AC769B08}" type="pres">
      <dgm:prSet presAssocID="{8DBE033D-0EF5-4F01-9DD5-AFF41B31984F}" presName="bgRect" presStyleLbl="bgShp" presStyleIdx="1" presStyleCnt="5"/>
      <dgm:spPr/>
    </dgm:pt>
    <dgm:pt modelId="{9F9AB919-1621-4CBA-AAE5-E7E57FC8287D}" type="pres">
      <dgm:prSet presAssocID="{8DBE033D-0EF5-4F01-9DD5-AFF41B31984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8E45B7D7-0AF1-4A58-A504-9FE95E4BE9B7}" type="pres">
      <dgm:prSet presAssocID="{8DBE033D-0EF5-4F01-9DD5-AFF41B31984F}" presName="spaceRect" presStyleCnt="0"/>
      <dgm:spPr/>
    </dgm:pt>
    <dgm:pt modelId="{F35F23DC-5BFC-407E-AD32-2559122B5CC3}" type="pres">
      <dgm:prSet presAssocID="{8DBE033D-0EF5-4F01-9DD5-AFF41B31984F}" presName="parTx" presStyleLbl="revTx" presStyleIdx="1" presStyleCnt="5">
        <dgm:presLayoutVars>
          <dgm:chMax val="0"/>
          <dgm:chPref val="0"/>
        </dgm:presLayoutVars>
      </dgm:prSet>
      <dgm:spPr/>
    </dgm:pt>
    <dgm:pt modelId="{164DC88C-3261-4070-B7F5-6563E95F420B}" type="pres">
      <dgm:prSet presAssocID="{42D6932B-F0D1-474A-BBFE-3AE87D980911}" presName="sibTrans" presStyleCnt="0"/>
      <dgm:spPr/>
    </dgm:pt>
    <dgm:pt modelId="{585BE198-0C63-4C0A-B300-F77EE41764BF}" type="pres">
      <dgm:prSet presAssocID="{B5867BF7-5C4D-452E-8B69-CF8D97B7D9D8}" presName="compNode" presStyleCnt="0"/>
      <dgm:spPr/>
    </dgm:pt>
    <dgm:pt modelId="{92BCA79E-A192-4A83-8C9A-5708700C0ECF}" type="pres">
      <dgm:prSet presAssocID="{B5867BF7-5C4D-452E-8B69-CF8D97B7D9D8}" presName="bgRect" presStyleLbl="bgShp" presStyleIdx="2" presStyleCnt="5"/>
      <dgm:spPr/>
    </dgm:pt>
    <dgm:pt modelId="{7574257C-4093-4E29-A9CC-145BE23DF70C}" type="pres">
      <dgm:prSet presAssocID="{B5867BF7-5C4D-452E-8B69-CF8D97B7D9D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334B3E8A-D2FF-402B-AEAF-2FDAF45AA170}" type="pres">
      <dgm:prSet presAssocID="{B5867BF7-5C4D-452E-8B69-CF8D97B7D9D8}" presName="spaceRect" presStyleCnt="0"/>
      <dgm:spPr/>
    </dgm:pt>
    <dgm:pt modelId="{0244C874-62FF-459E-8184-DD38AB4B8368}" type="pres">
      <dgm:prSet presAssocID="{B5867BF7-5C4D-452E-8B69-CF8D97B7D9D8}" presName="parTx" presStyleLbl="revTx" presStyleIdx="2" presStyleCnt="5">
        <dgm:presLayoutVars>
          <dgm:chMax val="0"/>
          <dgm:chPref val="0"/>
        </dgm:presLayoutVars>
      </dgm:prSet>
      <dgm:spPr/>
    </dgm:pt>
    <dgm:pt modelId="{944E1703-8166-48C1-A0E1-C1DA4E07D48C}" type="pres">
      <dgm:prSet presAssocID="{AA6645B6-CA9D-47C1-951D-8A6B04BC3DE7}" presName="sibTrans" presStyleCnt="0"/>
      <dgm:spPr/>
    </dgm:pt>
    <dgm:pt modelId="{A1A91D4A-B07B-48C3-8830-16115E07092B}" type="pres">
      <dgm:prSet presAssocID="{B5977AF7-33A7-45BD-AB97-01D9F7E47666}" presName="compNode" presStyleCnt="0"/>
      <dgm:spPr/>
    </dgm:pt>
    <dgm:pt modelId="{C0DD1506-0ABD-44E5-853E-2CF2B258CB71}" type="pres">
      <dgm:prSet presAssocID="{B5977AF7-33A7-45BD-AB97-01D9F7E47666}" presName="bgRect" presStyleLbl="bgShp" presStyleIdx="3" presStyleCnt="5"/>
      <dgm:spPr/>
    </dgm:pt>
    <dgm:pt modelId="{E834F6A6-223C-4D42-9CDC-8E5BEC6AD67E}" type="pres">
      <dgm:prSet presAssocID="{B5977AF7-33A7-45BD-AB97-01D9F7E4766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26B224E9-A457-45D2-8888-7E80C334960C}" type="pres">
      <dgm:prSet presAssocID="{B5977AF7-33A7-45BD-AB97-01D9F7E47666}" presName="spaceRect" presStyleCnt="0"/>
      <dgm:spPr/>
    </dgm:pt>
    <dgm:pt modelId="{EA14E722-F14A-4C24-A2F4-BABFE0795210}" type="pres">
      <dgm:prSet presAssocID="{B5977AF7-33A7-45BD-AB97-01D9F7E47666}" presName="parTx" presStyleLbl="revTx" presStyleIdx="3" presStyleCnt="5">
        <dgm:presLayoutVars>
          <dgm:chMax val="0"/>
          <dgm:chPref val="0"/>
        </dgm:presLayoutVars>
      </dgm:prSet>
      <dgm:spPr/>
    </dgm:pt>
    <dgm:pt modelId="{69901A33-0223-4BFC-ADE5-5E7861134EAE}" type="pres">
      <dgm:prSet presAssocID="{2077459D-1CEB-4BFF-9890-466E5B03B906}" presName="sibTrans" presStyleCnt="0"/>
      <dgm:spPr/>
    </dgm:pt>
    <dgm:pt modelId="{0D18E3AB-B28B-4A88-BE92-7DF950EA63D3}" type="pres">
      <dgm:prSet presAssocID="{0EF38693-D260-426D-9473-CA0AC5C4671A}" presName="compNode" presStyleCnt="0"/>
      <dgm:spPr/>
    </dgm:pt>
    <dgm:pt modelId="{562697A0-ECEE-445F-8FB5-4AFEC71265ED}" type="pres">
      <dgm:prSet presAssocID="{0EF38693-D260-426D-9473-CA0AC5C4671A}" presName="bgRect" presStyleLbl="bgShp" presStyleIdx="4" presStyleCnt="5"/>
      <dgm:spPr/>
    </dgm:pt>
    <dgm:pt modelId="{6AE40491-DAF5-4461-B4A0-572D9AF29321}" type="pres">
      <dgm:prSet presAssocID="{0EF38693-D260-426D-9473-CA0AC5C4671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ierarchy"/>
        </a:ext>
      </dgm:extLst>
    </dgm:pt>
    <dgm:pt modelId="{EB22518D-C329-4512-B762-2929F47A2C0F}" type="pres">
      <dgm:prSet presAssocID="{0EF38693-D260-426D-9473-CA0AC5C4671A}" presName="spaceRect" presStyleCnt="0"/>
      <dgm:spPr/>
    </dgm:pt>
    <dgm:pt modelId="{07839749-A435-4F47-B654-41A51F20F833}" type="pres">
      <dgm:prSet presAssocID="{0EF38693-D260-426D-9473-CA0AC5C4671A}" presName="parTx" presStyleLbl="revTx" presStyleIdx="4" presStyleCnt="5">
        <dgm:presLayoutVars>
          <dgm:chMax val="0"/>
          <dgm:chPref val="0"/>
        </dgm:presLayoutVars>
      </dgm:prSet>
      <dgm:spPr/>
    </dgm:pt>
  </dgm:ptLst>
  <dgm:cxnLst>
    <dgm:cxn modelId="{E7EED902-365E-4FD4-9B11-4C58BD32D2F3}" type="presOf" srcId="{1ADDA24A-5F36-439C-B775-280E95CE7A20}" destId="{BEBE9EF7-4B60-4C96-918B-F4C41A30D27B}" srcOrd="0" destOrd="0" presId="urn:microsoft.com/office/officeart/2018/2/layout/IconVerticalSolidList"/>
    <dgm:cxn modelId="{5AC7AD5F-9B07-45C7-9452-AC7DA42E7F8E}" type="presOf" srcId="{8DBE033D-0EF5-4F01-9DD5-AFF41B31984F}" destId="{F35F23DC-5BFC-407E-AD32-2559122B5CC3}" srcOrd="0" destOrd="0" presId="urn:microsoft.com/office/officeart/2018/2/layout/IconVerticalSolidList"/>
    <dgm:cxn modelId="{73C59355-62E9-43CC-B852-DCEFE8334D74}" type="presOf" srcId="{0EF38693-D260-426D-9473-CA0AC5C4671A}" destId="{07839749-A435-4F47-B654-41A51F20F833}" srcOrd="0" destOrd="0" presId="urn:microsoft.com/office/officeart/2018/2/layout/IconVerticalSolidList"/>
    <dgm:cxn modelId="{AFA06C7B-F85C-4FAA-BBB4-B46D609386DA}" srcId="{1ADDA24A-5F36-439C-B775-280E95CE7A20}" destId="{B5977AF7-33A7-45BD-AB97-01D9F7E47666}" srcOrd="3" destOrd="0" parTransId="{059CF44A-21AC-456B-8A9D-A81126364A7F}" sibTransId="{2077459D-1CEB-4BFF-9890-466E5B03B906}"/>
    <dgm:cxn modelId="{6790F386-C757-4C06-B432-4E3226F9EB4D}" srcId="{1ADDA24A-5F36-439C-B775-280E95CE7A20}" destId="{8DBE033D-0EF5-4F01-9DD5-AFF41B31984F}" srcOrd="1" destOrd="0" parTransId="{EBA66760-A490-492A-ACD6-A9C56107CD14}" sibTransId="{42D6932B-F0D1-474A-BBFE-3AE87D980911}"/>
    <dgm:cxn modelId="{A634C39A-9BCE-4088-B3FC-843587340470}" srcId="{1ADDA24A-5F36-439C-B775-280E95CE7A20}" destId="{C717B7D7-32B8-4BD9-A2C8-6C7C4F139C0D}" srcOrd="0" destOrd="0" parTransId="{776CB2FA-31C4-49AA-9E3A-36B3AC37C8CC}" sibTransId="{0BEAAAC1-47F9-4BB3-89B1-40564C64C315}"/>
    <dgm:cxn modelId="{0A1BCF9F-C939-4499-836E-A8D79E23055B}" srcId="{1ADDA24A-5F36-439C-B775-280E95CE7A20}" destId="{B5867BF7-5C4D-452E-8B69-CF8D97B7D9D8}" srcOrd="2" destOrd="0" parTransId="{778A4B73-18E2-4897-BC24-8EE3C8815DA7}" sibTransId="{AA6645B6-CA9D-47C1-951D-8A6B04BC3DE7}"/>
    <dgm:cxn modelId="{B3D63EB1-1C88-4824-9FC6-D06D3CA668FF}" type="presOf" srcId="{B5867BF7-5C4D-452E-8B69-CF8D97B7D9D8}" destId="{0244C874-62FF-459E-8184-DD38AB4B8368}" srcOrd="0" destOrd="0" presId="urn:microsoft.com/office/officeart/2018/2/layout/IconVerticalSolidList"/>
    <dgm:cxn modelId="{FC1A15D6-FB3B-4E47-B278-862E8D0A3E62}" srcId="{1ADDA24A-5F36-439C-B775-280E95CE7A20}" destId="{0EF38693-D260-426D-9473-CA0AC5C4671A}" srcOrd="4" destOrd="0" parTransId="{B870C0B6-0717-4435-B812-2FE7326633AB}" sibTransId="{8B110EA9-E816-431A-98E0-902AD416939A}"/>
    <dgm:cxn modelId="{E97C5FF0-67E0-4FF8-85CB-5EB7F4625B26}" type="presOf" srcId="{B5977AF7-33A7-45BD-AB97-01D9F7E47666}" destId="{EA14E722-F14A-4C24-A2F4-BABFE0795210}" srcOrd="0" destOrd="0" presId="urn:microsoft.com/office/officeart/2018/2/layout/IconVerticalSolidList"/>
    <dgm:cxn modelId="{EFDC7BFF-C790-4036-823F-B59DA368E48B}" type="presOf" srcId="{C717B7D7-32B8-4BD9-A2C8-6C7C4F139C0D}" destId="{4465C5E5-1107-4E9D-B904-94F7040A5EDE}" srcOrd="0" destOrd="0" presId="urn:microsoft.com/office/officeart/2018/2/layout/IconVerticalSolidList"/>
    <dgm:cxn modelId="{397BB4DB-399D-4008-963C-DB108E1F50E4}" type="presParOf" srcId="{BEBE9EF7-4B60-4C96-918B-F4C41A30D27B}" destId="{D2E14D20-93E4-49F6-8554-F8AE8D160595}" srcOrd="0" destOrd="0" presId="urn:microsoft.com/office/officeart/2018/2/layout/IconVerticalSolidList"/>
    <dgm:cxn modelId="{4860564E-371B-4892-B93D-56EC31C8E0D1}" type="presParOf" srcId="{D2E14D20-93E4-49F6-8554-F8AE8D160595}" destId="{7F5F5692-4045-488C-887B-FADC9CB67147}" srcOrd="0" destOrd="0" presId="urn:microsoft.com/office/officeart/2018/2/layout/IconVerticalSolidList"/>
    <dgm:cxn modelId="{1C7C469A-AB66-49E3-AC7E-7DEAA7553C9D}" type="presParOf" srcId="{D2E14D20-93E4-49F6-8554-F8AE8D160595}" destId="{A91F7B96-AD16-4F6D-9DB3-E9F874A67BD3}" srcOrd="1" destOrd="0" presId="urn:microsoft.com/office/officeart/2018/2/layout/IconVerticalSolidList"/>
    <dgm:cxn modelId="{C78423A8-9D55-4230-8EC4-D0EBB9BEB07F}" type="presParOf" srcId="{D2E14D20-93E4-49F6-8554-F8AE8D160595}" destId="{AA1454C5-22E8-4408-ADD7-2B4DB3A4F1B7}" srcOrd="2" destOrd="0" presId="urn:microsoft.com/office/officeart/2018/2/layout/IconVerticalSolidList"/>
    <dgm:cxn modelId="{DBC63F5D-11A2-4120-ACD0-5633B0CF9F14}" type="presParOf" srcId="{D2E14D20-93E4-49F6-8554-F8AE8D160595}" destId="{4465C5E5-1107-4E9D-B904-94F7040A5EDE}" srcOrd="3" destOrd="0" presId="urn:microsoft.com/office/officeart/2018/2/layout/IconVerticalSolidList"/>
    <dgm:cxn modelId="{5567B3D4-65F4-4235-B9DB-89016E54235D}" type="presParOf" srcId="{BEBE9EF7-4B60-4C96-918B-F4C41A30D27B}" destId="{D956BD28-B3EA-4FD1-B80D-6EA1757C53B1}" srcOrd="1" destOrd="0" presId="urn:microsoft.com/office/officeart/2018/2/layout/IconVerticalSolidList"/>
    <dgm:cxn modelId="{AD87992D-D370-40DF-9A1D-89970BA46084}" type="presParOf" srcId="{BEBE9EF7-4B60-4C96-918B-F4C41A30D27B}" destId="{962D8D8A-DF15-447E-AF7D-DC3EDCDD06E3}" srcOrd="2" destOrd="0" presId="urn:microsoft.com/office/officeart/2018/2/layout/IconVerticalSolidList"/>
    <dgm:cxn modelId="{F7FC9909-9394-457C-A272-B08E32A559F1}" type="presParOf" srcId="{962D8D8A-DF15-447E-AF7D-DC3EDCDD06E3}" destId="{3CF07429-8DF8-4558-A732-6E80AC769B08}" srcOrd="0" destOrd="0" presId="urn:microsoft.com/office/officeart/2018/2/layout/IconVerticalSolidList"/>
    <dgm:cxn modelId="{2C234833-88C3-4EF6-9BF2-FFDEDA192CAA}" type="presParOf" srcId="{962D8D8A-DF15-447E-AF7D-DC3EDCDD06E3}" destId="{9F9AB919-1621-4CBA-AAE5-E7E57FC8287D}" srcOrd="1" destOrd="0" presId="urn:microsoft.com/office/officeart/2018/2/layout/IconVerticalSolidList"/>
    <dgm:cxn modelId="{AB8E3D5B-7C06-4F63-909A-DB6981C3585C}" type="presParOf" srcId="{962D8D8A-DF15-447E-AF7D-DC3EDCDD06E3}" destId="{8E45B7D7-0AF1-4A58-A504-9FE95E4BE9B7}" srcOrd="2" destOrd="0" presId="urn:microsoft.com/office/officeart/2018/2/layout/IconVerticalSolidList"/>
    <dgm:cxn modelId="{ACAD203A-39FE-4E59-B9B2-F2418D315FF3}" type="presParOf" srcId="{962D8D8A-DF15-447E-AF7D-DC3EDCDD06E3}" destId="{F35F23DC-5BFC-407E-AD32-2559122B5CC3}" srcOrd="3" destOrd="0" presId="urn:microsoft.com/office/officeart/2018/2/layout/IconVerticalSolidList"/>
    <dgm:cxn modelId="{2538E73D-CB94-4A61-913A-F74A6C416878}" type="presParOf" srcId="{BEBE9EF7-4B60-4C96-918B-F4C41A30D27B}" destId="{164DC88C-3261-4070-B7F5-6563E95F420B}" srcOrd="3" destOrd="0" presId="urn:microsoft.com/office/officeart/2018/2/layout/IconVerticalSolidList"/>
    <dgm:cxn modelId="{AACA28AC-2AB4-4C4A-9493-98E39E44CF07}" type="presParOf" srcId="{BEBE9EF7-4B60-4C96-918B-F4C41A30D27B}" destId="{585BE198-0C63-4C0A-B300-F77EE41764BF}" srcOrd="4" destOrd="0" presId="urn:microsoft.com/office/officeart/2018/2/layout/IconVerticalSolidList"/>
    <dgm:cxn modelId="{86BE56F2-B5F5-47BF-8A19-0AEA2109958F}" type="presParOf" srcId="{585BE198-0C63-4C0A-B300-F77EE41764BF}" destId="{92BCA79E-A192-4A83-8C9A-5708700C0ECF}" srcOrd="0" destOrd="0" presId="urn:microsoft.com/office/officeart/2018/2/layout/IconVerticalSolidList"/>
    <dgm:cxn modelId="{DA634EFC-ED20-41D9-ACC3-195DDDFD4FBA}" type="presParOf" srcId="{585BE198-0C63-4C0A-B300-F77EE41764BF}" destId="{7574257C-4093-4E29-A9CC-145BE23DF70C}" srcOrd="1" destOrd="0" presId="urn:microsoft.com/office/officeart/2018/2/layout/IconVerticalSolidList"/>
    <dgm:cxn modelId="{1BA69C6E-B5CA-44AF-8219-5ECB78837475}" type="presParOf" srcId="{585BE198-0C63-4C0A-B300-F77EE41764BF}" destId="{334B3E8A-D2FF-402B-AEAF-2FDAF45AA170}" srcOrd="2" destOrd="0" presId="urn:microsoft.com/office/officeart/2018/2/layout/IconVerticalSolidList"/>
    <dgm:cxn modelId="{01BBDFB4-A2DC-4642-871C-54826F870D91}" type="presParOf" srcId="{585BE198-0C63-4C0A-B300-F77EE41764BF}" destId="{0244C874-62FF-459E-8184-DD38AB4B8368}" srcOrd="3" destOrd="0" presId="urn:microsoft.com/office/officeart/2018/2/layout/IconVerticalSolidList"/>
    <dgm:cxn modelId="{60BD24C3-9381-466A-9C88-A5479FA58D37}" type="presParOf" srcId="{BEBE9EF7-4B60-4C96-918B-F4C41A30D27B}" destId="{944E1703-8166-48C1-A0E1-C1DA4E07D48C}" srcOrd="5" destOrd="0" presId="urn:microsoft.com/office/officeart/2018/2/layout/IconVerticalSolidList"/>
    <dgm:cxn modelId="{CFCCB211-5F80-413B-9EC9-B3CD8F4B4B89}" type="presParOf" srcId="{BEBE9EF7-4B60-4C96-918B-F4C41A30D27B}" destId="{A1A91D4A-B07B-48C3-8830-16115E07092B}" srcOrd="6" destOrd="0" presId="urn:microsoft.com/office/officeart/2018/2/layout/IconVerticalSolidList"/>
    <dgm:cxn modelId="{D8096AC9-7D49-4DE2-8E38-E17CD63343DE}" type="presParOf" srcId="{A1A91D4A-B07B-48C3-8830-16115E07092B}" destId="{C0DD1506-0ABD-44E5-853E-2CF2B258CB71}" srcOrd="0" destOrd="0" presId="urn:microsoft.com/office/officeart/2018/2/layout/IconVerticalSolidList"/>
    <dgm:cxn modelId="{F9AC3C9F-DC2E-41C3-A153-3F062D58DFBD}" type="presParOf" srcId="{A1A91D4A-B07B-48C3-8830-16115E07092B}" destId="{E834F6A6-223C-4D42-9CDC-8E5BEC6AD67E}" srcOrd="1" destOrd="0" presId="urn:microsoft.com/office/officeart/2018/2/layout/IconVerticalSolidList"/>
    <dgm:cxn modelId="{56F09B72-1074-47F0-BDBF-98C7E2973686}" type="presParOf" srcId="{A1A91D4A-B07B-48C3-8830-16115E07092B}" destId="{26B224E9-A457-45D2-8888-7E80C334960C}" srcOrd="2" destOrd="0" presId="urn:microsoft.com/office/officeart/2018/2/layout/IconVerticalSolidList"/>
    <dgm:cxn modelId="{210ECD66-D254-4F01-9A10-CA3C5082C141}" type="presParOf" srcId="{A1A91D4A-B07B-48C3-8830-16115E07092B}" destId="{EA14E722-F14A-4C24-A2F4-BABFE0795210}" srcOrd="3" destOrd="0" presId="urn:microsoft.com/office/officeart/2018/2/layout/IconVerticalSolidList"/>
    <dgm:cxn modelId="{0D5B88F9-E206-4359-87F7-9650C8780C3D}" type="presParOf" srcId="{BEBE9EF7-4B60-4C96-918B-F4C41A30D27B}" destId="{69901A33-0223-4BFC-ADE5-5E7861134EAE}" srcOrd="7" destOrd="0" presId="urn:microsoft.com/office/officeart/2018/2/layout/IconVerticalSolidList"/>
    <dgm:cxn modelId="{ACD1F7E0-73D8-4096-8CB8-A3C51ED2068C}" type="presParOf" srcId="{BEBE9EF7-4B60-4C96-918B-F4C41A30D27B}" destId="{0D18E3AB-B28B-4A88-BE92-7DF950EA63D3}" srcOrd="8" destOrd="0" presId="urn:microsoft.com/office/officeart/2018/2/layout/IconVerticalSolidList"/>
    <dgm:cxn modelId="{C6740E4C-5474-462F-AA72-A0304E427F2E}" type="presParOf" srcId="{0D18E3AB-B28B-4A88-BE92-7DF950EA63D3}" destId="{562697A0-ECEE-445F-8FB5-4AFEC71265ED}" srcOrd="0" destOrd="0" presId="urn:microsoft.com/office/officeart/2018/2/layout/IconVerticalSolidList"/>
    <dgm:cxn modelId="{EE3F962C-7DF8-4A48-9155-E6CF8989EB57}" type="presParOf" srcId="{0D18E3AB-B28B-4A88-BE92-7DF950EA63D3}" destId="{6AE40491-DAF5-4461-B4A0-572D9AF29321}" srcOrd="1" destOrd="0" presId="urn:microsoft.com/office/officeart/2018/2/layout/IconVerticalSolidList"/>
    <dgm:cxn modelId="{E903B352-B159-42E2-A24E-E573D751D6B5}" type="presParOf" srcId="{0D18E3AB-B28B-4A88-BE92-7DF950EA63D3}" destId="{EB22518D-C329-4512-B762-2929F47A2C0F}" srcOrd="2" destOrd="0" presId="urn:microsoft.com/office/officeart/2018/2/layout/IconVerticalSolidList"/>
    <dgm:cxn modelId="{55D73379-91CB-4079-83CA-312A3781DB91}" type="presParOf" srcId="{0D18E3AB-B28B-4A88-BE92-7DF950EA63D3}" destId="{07839749-A435-4F47-B654-41A51F20F83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B79CDA-8093-40BE-B8C3-C420C5709CFF}"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28F2F402-25B3-48FA-B21C-98BD51AA7674}">
      <dgm:prSet/>
      <dgm:spPr/>
      <dgm:t>
        <a:bodyPr/>
        <a:lstStyle/>
        <a:p>
          <a:r>
            <a:rPr lang="en-US"/>
            <a:t>Currently, knowing precisely the survivability time of each lung cancer patient is a very hard task.</a:t>
          </a:r>
        </a:p>
      </dgm:t>
    </dgm:pt>
    <dgm:pt modelId="{85D3358D-3D6B-4D0D-83D2-B83D9A98A9D5}" type="parTrans" cxnId="{8766017A-5F2C-4624-9240-7091A3E00E7B}">
      <dgm:prSet/>
      <dgm:spPr/>
      <dgm:t>
        <a:bodyPr/>
        <a:lstStyle/>
        <a:p>
          <a:endParaRPr lang="en-US"/>
        </a:p>
      </dgm:t>
    </dgm:pt>
    <dgm:pt modelId="{807FC9D3-176B-4FC1-99DA-CCA38A5CFFD8}" type="sibTrans" cxnId="{8766017A-5F2C-4624-9240-7091A3E00E7B}">
      <dgm:prSet/>
      <dgm:spPr/>
      <dgm:t>
        <a:bodyPr/>
        <a:lstStyle/>
        <a:p>
          <a:endParaRPr lang="en-US"/>
        </a:p>
      </dgm:t>
    </dgm:pt>
    <dgm:pt modelId="{4909C042-A94F-46AB-8538-4CD28AE8529A}">
      <dgm:prSet/>
      <dgm:spPr/>
      <dgm:t>
        <a:bodyPr/>
        <a:lstStyle/>
        <a:p>
          <a:r>
            <a:rPr lang="en-US"/>
            <a:t>Even approximating this value is impossible without having a huge error rate.</a:t>
          </a:r>
        </a:p>
      </dgm:t>
    </dgm:pt>
    <dgm:pt modelId="{31E5FCA0-7025-4FA7-8277-33B3D6C7BF92}" type="parTrans" cxnId="{6C62DF65-79C1-4A54-81FB-630DC7FA375D}">
      <dgm:prSet/>
      <dgm:spPr/>
      <dgm:t>
        <a:bodyPr/>
        <a:lstStyle/>
        <a:p>
          <a:endParaRPr lang="en-US"/>
        </a:p>
      </dgm:t>
    </dgm:pt>
    <dgm:pt modelId="{5B11D9CE-7A7B-416D-BAD1-FF5FA89D367C}" type="sibTrans" cxnId="{6C62DF65-79C1-4A54-81FB-630DC7FA375D}">
      <dgm:prSet/>
      <dgm:spPr/>
      <dgm:t>
        <a:bodyPr/>
        <a:lstStyle/>
        <a:p>
          <a:endParaRPr lang="en-US"/>
        </a:p>
      </dgm:t>
    </dgm:pt>
    <dgm:pt modelId="{E28A5D5F-EFB2-48B7-9A4D-9666D027E515}" type="pres">
      <dgm:prSet presAssocID="{F6B79CDA-8093-40BE-B8C3-C420C5709CFF}" presName="root" presStyleCnt="0">
        <dgm:presLayoutVars>
          <dgm:dir/>
          <dgm:resizeHandles val="exact"/>
        </dgm:presLayoutVars>
      </dgm:prSet>
      <dgm:spPr/>
    </dgm:pt>
    <dgm:pt modelId="{78BA34F7-892A-4FD6-AFC8-6AF9A8DFDDBB}" type="pres">
      <dgm:prSet presAssocID="{28F2F402-25B3-48FA-B21C-98BD51AA7674}" presName="compNode" presStyleCnt="0"/>
      <dgm:spPr/>
    </dgm:pt>
    <dgm:pt modelId="{2E71DD6B-75D0-4DE3-A80E-972BBD9F7D5F}" type="pres">
      <dgm:prSet presAssocID="{28F2F402-25B3-48FA-B21C-98BD51AA767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27E65C63-41A1-46F1-A103-19667A66FBCE}" type="pres">
      <dgm:prSet presAssocID="{28F2F402-25B3-48FA-B21C-98BD51AA7674}" presName="spaceRect" presStyleCnt="0"/>
      <dgm:spPr/>
    </dgm:pt>
    <dgm:pt modelId="{35885356-A16E-419A-B725-8D5368BA9BE2}" type="pres">
      <dgm:prSet presAssocID="{28F2F402-25B3-48FA-B21C-98BD51AA7674}" presName="textRect" presStyleLbl="revTx" presStyleIdx="0" presStyleCnt="2">
        <dgm:presLayoutVars>
          <dgm:chMax val="1"/>
          <dgm:chPref val="1"/>
        </dgm:presLayoutVars>
      </dgm:prSet>
      <dgm:spPr/>
    </dgm:pt>
    <dgm:pt modelId="{87200F50-AC81-4936-ABF9-52C35035B85F}" type="pres">
      <dgm:prSet presAssocID="{807FC9D3-176B-4FC1-99DA-CCA38A5CFFD8}" presName="sibTrans" presStyleCnt="0"/>
      <dgm:spPr/>
    </dgm:pt>
    <dgm:pt modelId="{5D07EAF9-291E-4FF9-B6EA-A197C97FC83B}" type="pres">
      <dgm:prSet presAssocID="{4909C042-A94F-46AB-8538-4CD28AE8529A}" presName="compNode" presStyleCnt="0"/>
      <dgm:spPr/>
    </dgm:pt>
    <dgm:pt modelId="{7EFFA715-F5B5-4027-B87B-6247DBF353BC}" type="pres">
      <dgm:prSet presAssocID="{4909C042-A94F-46AB-8538-4CD28AE8529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9C88A2AA-C753-446F-9164-F9C5AACEB4B1}" type="pres">
      <dgm:prSet presAssocID="{4909C042-A94F-46AB-8538-4CD28AE8529A}" presName="spaceRect" presStyleCnt="0"/>
      <dgm:spPr/>
    </dgm:pt>
    <dgm:pt modelId="{0D81CFA5-8AB9-4A71-ACAF-BB70EE622FDC}" type="pres">
      <dgm:prSet presAssocID="{4909C042-A94F-46AB-8538-4CD28AE8529A}" presName="textRect" presStyleLbl="revTx" presStyleIdx="1" presStyleCnt="2">
        <dgm:presLayoutVars>
          <dgm:chMax val="1"/>
          <dgm:chPref val="1"/>
        </dgm:presLayoutVars>
      </dgm:prSet>
      <dgm:spPr/>
    </dgm:pt>
  </dgm:ptLst>
  <dgm:cxnLst>
    <dgm:cxn modelId="{6C62DF65-79C1-4A54-81FB-630DC7FA375D}" srcId="{F6B79CDA-8093-40BE-B8C3-C420C5709CFF}" destId="{4909C042-A94F-46AB-8538-4CD28AE8529A}" srcOrd="1" destOrd="0" parTransId="{31E5FCA0-7025-4FA7-8277-33B3D6C7BF92}" sibTransId="{5B11D9CE-7A7B-416D-BAD1-FF5FA89D367C}"/>
    <dgm:cxn modelId="{A3EC9978-09E9-4110-BA0F-CF9FB50722B4}" type="presOf" srcId="{28F2F402-25B3-48FA-B21C-98BD51AA7674}" destId="{35885356-A16E-419A-B725-8D5368BA9BE2}" srcOrd="0" destOrd="0" presId="urn:microsoft.com/office/officeart/2018/2/layout/IconLabelList"/>
    <dgm:cxn modelId="{8766017A-5F2C-4624-9240-7091A3E00E7B}" srcId="{F6B79CDA-8093-40BE-B8C3-C420C5709CFF}" destId="{28F2F402-25B3-48FA-B21C-98BD51AA7674}" srcOrd="0" destOrd="0" parTransId="{85D3358D-3D6B-4D0D-83D2-B83D9A98A9D5}" sibTransId="{807FC9D3-176B-4FC1-99DA-CCA38A5CFFD8}"/>
    <dgm:cxn modelId="{BECDA67C-A346-4482-A874-0E744DD75E46}" type="presOf" srcId="{F6B79CDA-8093-40BE-B8C3-C420C5709CFF}" destId="{E28A5D5F-EFB2-48B7-9A4D-9666D027E515}" srcOrd="0" destOrd="0" presId="urn:microsoft.com/office/officeart/2018/2/layout/IconLabelList"/>
    <dgm:cxn modelId="{0436EDA7-3CD7-4F49-90B7-703967C38C59}" type="presOf" srcId="{4909C042-A94F-46AB-8538-4CD28AE8529A}" destId="{0D81CFA5-8AB9-4A71-ACAF-BB70EE622FDC}" srcOrd="0" destOrd="0" presId="urn:microsoft.com/office/officeart/2018/2/layout/IconLabelList"/>
    <dgm:cxn modelId="{AEF91FC0-6CDD-4E4F-A63A-24C19F029C5E}" type="presParOf" srcId="{E28A5D5F-EFB2-48B7-9A4D-9666D027E515}" destId="{78BA34F7-892A-4FD6-AFC8-6AF9A8DFDDBB}" srcOrd="0" destOrd="0" presId="urn:microsoft.com/office/officeart/2018/2/layout/IconLabelList"/>
    <dgm:cxn modelId="{75683B85-207F-4C57-BD78-D4FB97A7A205}" type="presParOf" srcId="{78BA34F7-892A-4FD6-AFC8-6AF9A8DFDDBB}" destId="{2E71DD6B-75D0-4DE3-A80E-972BBD9F7D5F}" srcOrd="0" destOrd="0" presId="urn:microsoft.com/office/officeart/2018/2/layout/IconLabelList"/>
    <dgm:cxn modelId="{AE020EB5-98FD-42A7-83C7-D7F8F1B9E064}" type="presParOf" srcId="{78BA34F7-892A-4FD6-AFC8-6AF9A8DFDDBB}" destId="{27E65C63-41A1-46F1-A103-19667A66FBCE}" srcOrd="1" destOrd="0" presId="urn:microsoft.com/office/officeart/2018/2/layout/IconLabelList"/>
    <dgm:cxn modelId="{00FB2C06-29D2-449E-8E5C-A90D78CBF31E}" type="presParOf" srcId="{78BA34F7-892A-4FD6-AFC8-6AF9A8DFDDBB}" destId="{35885356-A16E-419A-B725-8D5368BA9BE2}" srcOrd="2" destOrd="0" presId="urn:microsoft.com/office/officeart/2018/2/layout/IconLabelList"/>
    <dgm:cxn modelId="{82EDF4FB-5BD6-48D7-AC28-81E6E08397AD}" type="presParOf" srcId="{E28A5D5F-EFB2-48B7-9A4D-9666D027E515}" destId="{87200F50-AC81-4936-ABF9-52C35035B85F}" srcOrd="1" destOrd="0" presId="urn:microsoft.com/office/officeart/2018/2/layout/IconLabelList"/>
    <dgm:cxn modelId="{D52810DA-CE67-49F8-9D20-78EAD64B5983}" type="presParOf" srcId="{E28A5D5F-EFB2-48B7-9A4D-9666D027E515}" destId="{5D07EAF9-291E-4FF9-B6EA-A197C97FC83B}" srcOrd="2" destOrd="0" presId="urn:microsoft.com/office/officeart/2018/2/layout/IconLabelList"/>
    <dgm:cxn modelId="{85D264FD-EEDB-4073-BC71-163393C308B0}" type="presParOf" srcId="{5D07EAF9-291E-4FF9-B6EA-A197C97FC83B}" destId="{7EFFA715-F5B5-4027-B87B-6247DBF353BC}" srcOrd="0" destOrd="0" presId="urn:microsoft.com/office/officeart/2018/2/layout/IconLabelList"/>
    <dgm:cxn modelId="{60D9B90B-7F9A-4CC7-B33D-A7A0244C0595}" type="presParOf" srcId="{5D07EAF9-291E-4FF9-B6EA-A197C97FC83B}" destId="{9C88A2AA-C753-446F-9164-F9C5AACEB4B1}" srcOrd="1" destOrd="0" presId="urn:microsoft.com/office/officeart/2018/2/layout/IconLabelList"/>
    <dgm:cxn modelId="{77B8C979-674E-4D3F-B87D-43EC5D6E8105}" type="presParOf" srcId="{5D07EAF9-291E-4FF9-B6EA-A197C97FC83B}" destId="{0D81CFA5-8AB9-4A71-ACAF-BB70EE622FD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F564E6-96BC-4EE8-BEEF-19758A81847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5AAEA4D-6281-4A3F-BCA0-3F6F368DDC08}">
      <dgm:prSet/>
      <dgm:spPr/>
      <dgm:t>
        <a:bodyPr/>
        <a:lstStyle/>
        <a:p>
          <a:r>
            <a:rPr lang="en-US"/>
            <a:t>In this work, and given that predicting the precise number of months is a hard task given the studied data (which can be seen by the results of previous work), we did three variation of the problem</a:t>
          </a:r>
        </a:p>
      </dgm:t>
    </dgm:pt>
    <dgm:pt modelId="{241F5CB7-CC75-4EFF-A0EC-FD5AD9F58197}" type="parTrans" cxnId="{78503967-7755-450A-B378-6FAB3EF8A10D}">
      <dgm:prSet/>
      <dgm:spPr/>
      <dgm:t>
        <a:bodyPr/>
        <a:lstStyle/>
        <a:p>
          <a:endParaRPr lang="en-US"/>
        </a:p>
      </dgm:t>
    </dgm:pt>
    <dgm:pt modelId="{3DAEB920-6DCF-459E-8B5C-DE1C257347F6}" type="sibTrans" cxnId="{78503967-7755-450A-B378-6FAB3EF8A10D}">
      <dgm:prSet/>
      <dgm:spPr/>
      <dgm:t>
        <a:bodyPr/>
        <a:lstStyle/>
        <a:p>
          <a:endParaRPr lang="en-US"/>
        </a:p>
      </dgm:t>
    </dgm:pt>
    <dgm:pt modelId="{5C42172F-EF88-414B-A7C1-1AD613C1D4C4}">
      <dgm:prSet/>
      <dgm:spPr/>
      <dgm:t>
        <a:bodyPr/>
        <a:lstStyle/>
        <a:p>
          <a:r>
            <a:rPr lang="en-US"/>
            <a:t>Predicting the precise number of months (Regression)</a:t>
          </a:r>
        </a:p>
      </dgm:t>
    </dgm:pt>
    <dgm:pt modelId="{9DB97ABF-CE2B-466E-8D5B-E5F3C21A5CA0}" type="parTrans" cxnId="{B25AB1AD-F2B6-4491-B177-9A9CA6BCD4AB}">
      <dgm:prSet/>
      <dgm:spPr/>
      <dgm:t>
        <a:bodyPr/>
        <a:lstStyle/>
        <a:p>
          <a:endParaRPr lang="en-US"/>
        </a:p>
      </dgm:t>
    </dgm:pt>
    <dgm:pt modelId="{9183CFFC-DE4B-4054-8A1D-EE3F639DCFC1}" type="sibTrans" cxnId="{B25AB1AD-F2B6-4491-B177-9A9CA6BCD4AB}">
      <dgm:prSet/>
      <dgm:spPr/>
      <dgm:t>
        <a:bodyPr/>
        <a:lstStyle/>
        <a:p>
          <a:endParaRPr lang="en-US"/>
        </a:p>
      </dgm:t>
    </dgm:pt>
    <dgm:pt modelId="{EAC4471E-A22C-4A02-9C2A-AE40171D3EB4}">
      <dgm:prSet/>
      <dgm:spPr/>
      <dgm:t>
        <a:bodyPr/>
        <a:lstStyle/>
        <a:p>
          <a:r>
            <a:rPr lang="en-US"/>
            <a:t>Predicting the number of survivability years (Multi-Class Classification)</a:t>
          </a:r>
        </a:p>
      </dgm:t>
    </dgm:pt>
    <dgm:pt modelId="{70D0CFF6-BB0E-4974-B639-07A6BDA2ECD2}" type="parTrans" cxnId="{754FFE1B-CF44-4B3D-BBEA-81C4A17FF602}">
      <dgm:prSet/>
      <dgm:spPr/>
      <dgm:t>
        <a:bodyPr/>
        <a:lstStyle/>
        <a:p>
          <a:endParaRPr lang="en-US"/>
        </a:p>
      </dgm:t>
    </dgm:pt>
    <dgm:pt modelId="{9E5B9872-BA09-472F-9E93-5944D6BD7F63}" type="sibTrans" cxnId="{754FFE1B-CF44-4B3D-BBEA-81C4A17FF602}">
      <dgm:prSet/>
      <dgm:spPr/>
      <dgm:t>
        <a:bodyPr/>
        <a:lstStyle/>
        <a:p>
          <a:endParaRPr lang="en-US"/>
        </a:p>
      </dgm:t>
    </dgm:pt>
    <dgm:pt modelId="{6D134D9E-6EB6-4E2E-AE44-5A047A46D8D2}">
      <dgm:prSet/>
      <dgm:spPr/>
      <dgm:t>
        <a:bodyPr/>
        <a:lstStyle/>
        <a:p>
          <a:r>
            <a:rPr lang="en-US"/>
            <a:t>Predicting whether the patient will die within the first year (Binary Classification)</a:t>
          </a:r>
        </a:p>
      </dgm:t>
    </dgm:pt>
    <dgm:pt modelId="{163C8E8C-49D0-4774-8F69-667FE507BDFA}" type="parTrans" cxnId="{FA6FFC3A-E252-4486-9CAA-1A950704DA91}">
      <dgm:prSet/>
      <dgm:spPr/>
      <dgm:t>
        <a:bodyPr/>
        <a:lstStyle/>
        <a:p>
          <a:endParaRPr lang="en-US"/>
        </a:p>
      </dgm:t>
    </dgm:pt>
    <dgm:pt modelId="{44BCA3FA-2B0A-40D3-9C34-06899F448BE3}" type="sibTrans" cxnId="{FA6FFC3A-E252-4486-9CAA-1A950704DA91}">
      <dgm:prSet/>
      <dgm:spPr/>
      <dgm:t>
        <a:bodyPr/>
        <a:lstStyle/>
        <a:p>
          <a:endParaRPr lang="en-US"/>
        </a:p>
      </dgm:t>
    </dgm:pt>
    <dgm:pt modelId="{5ED33455-D824-4970-B2E8-64A0590D7672}">
      <dgm:prSet/>
      <dgm:spPr/>
      <dgm:t>
        <a:bodyPr/>
        <a:lstStyle/>
        <a:p>
          <a:r>
            <a:rPr lang="en-US"/>
            <a:t>** All the experiments were done as 10-Folds cross validation</a:t>
          </a:r>
        </a:p>
      </dgm:t>
    </dgm:pt>
    <dgm:pt modelId="{3A9500E1-705F-405D-9BBD-2A9D8C10A72F}" type="parTrans" cxnId="{04FEDBE8-E737-4CC5-B0BA-BA9E22D78A5D}">
      <dgm:prSet/>
      <dgm:spPr/>
      <dgm:t>
        <a:bodyPr/>
        <a:lstStyle/>
        <a:p>
          <a:endParaRPr lang="en-US"/>
        </a:p>
      </dgm:t>
    </dgm:pt>
    <dgm:pt modelId="{EAF70998-A0A4-43C5-85B4-EDB42E3C9C81}" type="sibTrans" cxnId="{04FEDBE8-E737-4CC5-B0BA-BA9E22D78A5D}">
      <dgm:prSet/>
      <dgm:spPr/>
      <dgm:t>
        <a:bodyPr/>
        <a:lstStyle/>
        <a:p>
          <a:endParaRPr lang="en-US"/>
        </a:p>
      </dgm:t>
    </dgm:pt>
    <dgm:pt modelId="{7C560828-39BF-4D64-942B-75F886B7FD6E}" type="pres">
      <dgm:prSet presAssocID="{10F564E6-96BC-4EE8-BEEF-19758A818476}" presName="vert0" presStyleCnt="0">
        <dgm:presLayoutVars>
          <dgm:dir/>
          <dgm:animOne val="branch"/>
          <dgm:animLvl val="lvl"/>
        </dgm:presLayoutVars>
      </dgm:prSet>
      <dgm:spPr/>
    </dgm:pt>
    <dgm:pt modelId="{157FF1B6-9C13-47ED-A701-1C740A57C74C}" type="pres">
      <dgm:prSet presAssocID="{E5AAEA4D-6281-4A3F-BCA0-3F6F368DDC08}" presName="thickLine" presStyleLbl="alignNode1" presStyleIdx="0" presStyleCnt="2"/>
      <dgm:spPr/>
    </dgm:pt>
    <dgm:pt modelId="{48CF033F-948B-4D40-94EB-EC83E0418B2D}" type="pres">
      <dgm:prSet presAssocID="{E5AAEA4D-6281-4A3F-BCA0-3F6F368DDC08}" presName="horz1" presStyleCnt="0"/>
      <dgm:spPr/>
    </dgm:pt>
    <dgm:pt modelId="{5D796201-7DCE-4B92-AE78-D0360891463F}" type="pres">
      <dgm:prSet presAssocID="{E5AAEA4D-6281-4A3F-BCA0-3F6F368DDC08}" presName="tx1" presStyleLbl="revTx" presStyleIdx="0" presStyleCnt="5"/>
      <dgm:spPr/>
    </dgm:pt>
    <dgm:pt modelId="{058389DA-D356-41F3-9A06-93F0BFD9A436}" type="pres">
      <dgm:prSet presAssocID="{E5AAEA4D-6281-4A3F-BCA0-3F6F368DDC08}" presName="vert1" presStyleCnt="0"/>
      <dgm:spPr/>
    </dgm:pt>
    <dgm:pt modelId="{225A34CB-013D-4B48-A4D5-E576AECBF251}" type="pres">
      <dgm:prSet presAssocID="{5C42172F-EF88-414B-A7C1-1AD613C1D4C4}" presName="vertSpace2a" presStyleCnt="0"/>
      <dgm:spPr/>
    </dgm:pt>
    <dgm:pt modelId="{8DFC8A19-678C-4E3C-AFC6-8DCA93C205D9}" type="pres">
      <dgm:prSet presAssocID="{5C42172F-EF88-414B-A7C1-1AD613C1D4C4}" presName="horz2" presStyleCnt="0"/>
      <dgm:spPr/>
    </dgm:pt>
    <dgm:pt modelId="{5B65FD77-FEDD-4A03-84C1-D8C54AC36BDD}" type="pres">
      <dgm:prSet presAssocID="{5C42172F-EF88-414B-A7C1-1AD613C1D4C4}" presName="horzSpace2" presStyleCnt="0"/>
      <dgm:spPr/>
    </dgm:pt>
    <dgm:pt modelId="{41E0E4C2-7B0D-41A6-9C7F-47E0EA7C8D98}" type="pres">
      <dgm:prSet presAssocID="{5C42172F-EF88-414B-A7C1-1AD613C1D4C4}" presName="tx2" presStyleLbl="revTx" presStyleIdx="1" presStyleCnt="5"/>
      <dgm:spPr/>
    </dgm:pt>
    <dgm:pt modelId="{36288CB0-D4E4-43C9-9620-5503C3F193D5}" type="pres">
      <dgm:prSet presAssocID="{5C42172F-EF88-414B-A7C1-1AD613C1D4C4}" presName="vert2" presStyleCnt="0"/>
      <dgm:spPr/>
    </dgm:pt>
    <dgm:pt modelId="{5A30414F-B75E-42DD-A23A-2D2E9296FCB7}" type="pres">
      <dgm:prSet presAssocID="{5C42172F-EF88-414B-A7C1-1AD613C1D4C4}" presName="thinLine2b" presStyleLbl="callout" presStyleIdx="0" presStyleCnt="3"/>
      <dgm:spPr/>
    </dgm:pt>
    <dgm:pt modelId="{62ECC680-CAB0-42FA-9BBA-875FD721AAC9}" type="pres">
      <dgm:prSet presAssocID="{5C42172F-EF88-414B-A7C1-1AD613C1D4C4}" presName="vertSpace2b" presStyleCnt="0"/>
      <dgm:spPr/>
    </dgm:pt>
    <dgm:pt modelId="{DB4123D7-9FFD-460C-8243-AF715674D0B5}" type="pres">
      <dgm:prSet presAssocID="{EAC4471E-A22C-4A02-9C2A-AE40171D3EB4}" presName="horz2" presStyleCnt="0"/>
      <dgm:spPr/>
    </dgm:pt>
    <dgm:pt modelId="{5B169297-3744-4170-8BF4-E0DCAF19C2E8}" type="pres">
      <dgm:prSet presAssocID="{EAC4471E-A22C-4A02-9C2A-AE40171D3EB4}" presName="horzSpace2" presStyleCnt="0"/>
      <dgm:spPr/>
    </dgm:pt>
    <dgm:pt modelId="{057B005A-F331-4B18-A44A-268D3CC865A7}" type="pres">
      <dgm:prSet presAssocID="{EAC4471E-A22C-4A02-9C2A-AE40171D3EB4}" presName="tx2" presStyleLbl="revTx" presStyleIdx="2" presStyleCnt="5"/>
      <dgm:spPr/>
    </dgm:pt>
    <dgm:pt modelId="{CF8425A2-7EF5-487C-98D5-05CBBABE3EBD}" type="pres">
      <dgm:prSet presAssocID="{EAC4471E-A22C-4A02-9C2A-AE40171D3EB4}" presName="vert2" presStyleCnt="0"/>
      <dgm:spPr/>
    </dgm:pt>
    <dgm:pt modelId="{F1764481-E54B-478A-9229-C487D6944C37}" type="pres">
      <dgm:prSet presAssocID="{EAC4471E-A22C-4A02-9C2A-AE40171D3EB4}" presName="thinLine2b" presStyleLbl="callout" presStyleIdx="1" presStyleCnt="3"/>
      <dgm:spPr/>
    </dgm:pt>
    <dgm:pt modelId="{92C4E854-A610-460A-8256-C544270A6A95}" type="pres">
      <dgm:prSet presAssocID="{EAC4471E-A22C-4A02-9C2A-AE40171D3EB4}" presName="vertSpace2b" presStyleCnt="0"/>
      <dgm:spPr/>
    </dgm:pt>
    <dgm:pt modelId="{C9C64A2B-5B43-45F9-9CD6-D2B234ACA224}" type="pres">
      <dgm:prSet presAssocID="{6D134D9E-6EB6-4E2E-AE44-5A047A46D8D2}" presName="horz2" presStyleCnt="0"/>
      <dgm:spPr/>
    </dgm:pt>
    <dgm:pt modelId="{00E910AF-D2EB-40C1-BF97-E1B102C17D5E}" type="pres">
      <dgm:prSet presAssocID="{6D134D9E-6EB6-4E2E-AE44-5A047A46D8D2}" presName="horzSpace2" presStyleCnt="0"/>
      <dgm:spPr/>
    </dgm:pt>
    <dgm:pt modelId="{97883B63-F0E9-4928-A89A-9E3AE5EB642C}" type="pres">
      <dgm:prSet presAssocID="{6D134D9E-6EB6-4E2E-AE44-5A047A46D8D2}" presName="tx2" presStyleLbl="revTx" presStyleIdx="3" presStyleCnt="5"/>
      <dgm:spPr/>
    </dgm:pt>
    <dgm:pt modelId="{1FDB8713-3E52-4529-B458-19E488FE7906}" type="pres">
      <dgm:prSet presAssocID="{6D134D9E-6EB6-4E2E-AE44-5A047A46D8D2}" presName="vert2" presStyleCnt="0"/>
      <dgm:spPr/>
    </dgm:pt>
    <dgm:pt modelId="{7E972A7A-7C3B-4501-AF08-0B5A37B5A522}" type="pres">
      <dgm:prSet presAssocID="{6D134D9E-6EB6-4E2E-AE44-5A047A46D8D2}" presName="thinLine2b" presStyleLbl="callout" presStyleIdx="2" presStyleCnt="3"/>
      <dgm:spPr/>
    </dgm:pt>
    <dgm:pt modelId="{701111F3-0A1A-4D95-9451-933BFA4354FA}" type="pres">
      <dgm:prSet presAssocID="{6D134D9E-6EB6-4E2E-AE44-5A047A46D8D2}" presName="vertSpace2b" presStyleCnt="0"/>
      <dgm:spPr/>
    </dgm:pt>
    <dgm:pt modelId="{CE49AE38-803A-4C9F-9817-1D2EDB7F6CDB}" type="pres">
      <dgm:prSet presAssocID="{5ED33455-D824-4970-B2E8-64A0590D7672}" presName="thickLine" presStyleLbl="alignNode1" presStyleIdx="1" presStyleCnt="2"/>
      <dgm:spPr/>
    </dgm:pt>
    <dgm:pt modelId="{01F49B2E-ACF6-4AFE-BD08-E26199263D77}" type="pres">
      <dgm:prSet presAssocID="{5ED33455-D824-4970-B2E8-64A0590D7672}" presName="horz1" presStyleCnt="0"/>
      <dgm:spPr/>
    </dgm:pt>
    <dgm:pt modelId="{54ED8888-1C10-42E2-A487-8238D0AAFEF5}" type="pres">
      <dgm:prSet presAssocID="{5ED33455-D824-4970-B2E8-64A0590D7672}" presName="tx1" presStyleLbl="revTx" presStyleIdx="4" presStyleCnt="5"/>
      <dgm:spPr/>
    </dgm:pt>
    <dgm:pt modelId="{377CA1DA-6B21-4116-B426-EAC957946D3C}" type="pres">
      <dgm:prSet presAssocID="{5ED33455-D824-4970-B2E8-64A0590D7672}" presName="vert1" presStyleCnt="0"/>
      <dgm:spPr/>
    </dgm:pt>
  </dgm:ptLst>
  <dgm:cxnLst>
    <dgm:cxn modelId="{754FFE1B-CF44-4B3D-BBEA-81C4A17FF602}" srcId="{E5AAEA4D-6281-4A3F-BCA0-3F6F368DDC08}" destId="{EAC4471E-A22C-4A02-9C2A-AE40171D3EB4}" srcOrd="1" destOrd="0" parTransId="{70D0CFF6-BB0E-4974-B639-07A6BDA2ECD2}" sibTransId="{9E5B9872-BA09-472F-9E93-5944D6BD7F63}"/>
    <dgm:cxn modelId="{5A963D24-72B1-4552-BCA6-8DEB9876E21E}" type="presOf" srcId="{10F564E6-96BC-4EE8-BEEF-19758A818476}" destId="{7C560828-39BF-4D64-942B-75F886B7FD6E}" srcOrd="0" destOrd="0" presId="urn:microsoft.com/office/officeart/2008/layout/LinedList"/>
    <dgm:cxn modelId="{FA6FFC3A-E252-4486-9CAA-1A950704DA91}" srcId="{E5AAEA4D-6281-4A3F-BCA0-3F6F368DDC08}" destId="{6D134D9E-6EB6-4E2E-AE44-5A047A46D8D2}" srcOrd="2" destOrd="0" parTransId="{163C8E8C-49D0-4774-8F69-667FE507BDFA}" sibTransId="{44BCA3FA-2B0A-40D3-9C34-06899F448BE3}"/>
    <dgm:cxn modelId="{6971DD60-EF33-4E03-A398-7F3FEB07EEB6}" type="presOf" srcId="{6D134D9E-6EB6-4E2E-AE44-5A047A46D8D2}" destId="{97883B63-F0E9-4928-A89A-9E3AE5EB642C}" srcOrd="0" destOrd="0" presId="urn:microsoft.com/office/officeart/2008/layout/LinedList"/>
    <dgm:cxn modelId="{78503967-7755-450A-B378-6FAB3EF8A10D}" srcId="{10F564E6-96BC-4EE8-BEEF-19758A818476}" destId="{E5AAEA4D-6281-4A3F-BCA0-3F6F368DDC08}" srcOrd="0" destOrd="0" parTransId="{241F5CB7-CC75-4EFF-A0EC-FD5AD9F58197}" sibTransId="{3DAEB920-6DCF-459E-8B5C-DE1C257347F6}"/>
    <dgm:cxn modelId="{13A20451-017A-4DF0-BC65-E454266B2204}" type="presOf" srcId="{E5AAEA4D-6281-4A3F-BCA0-3F6F368DDC08}" destId="{5D796201-7DCE-4B92-AE78-D0360891463F}" srcOrd="0" destOrd="0" presId="urn:microsoft.com/office/officeart/2008/layout/LinedList"/>
    <dgm:cxn modelId="{AAE8DC8E-F831-4645-8417-AD2D9DB8A4A7}" type="presOf" srcId="{EAC4471E-A22C-4A02-9C2A-AE40171D3EB4}" destId="{057B005A-F331-4B18-A44A-268D3CC865A7}" srcOrd="0" destOrd="0" presId="urn:microsoft.com/office/officeart/2008/layout/LinedList"/>
    <dgm:cxn modelId="{B25AB1AD-F2B6-4491-B177-9A9CA6BCD4AB}" srcId="{E5AAEA4D-6281-4A3F-BCA0-3F6F368DDC08}" destId="{5C42172F-EF88-414B-A7C1-1AD613C1D4C4}" srcOrd="0" destOrd="0" parTransId="{9DB97ABF-CE2B-466E-8D5B-E5F3C21A5CA0}" sibTransId="{9183CFFC-DE4B-4054-8A1D-EE3F639DCFC1}"/>
    <dgm:cxn modelId="{1F8667CE-B6AE-46A0-9D23-08B53C051D06}" type="presOf" srcId="{5C42172F-EF88-414B-A7C1-1AD613C1D4C4}" destId="{41E0E4C2-7B0D-41A6-9C7F-47E0EA7C8D98}" srcOrd="0" destOrd="0" presId="urn:microsoft.com/office/officeart/2008/layout/LinedList"/>
    <dgm:cxn modelId="{04FEDBE8-E737-4CC5-B0BA-BA9E22D78A5D}" srcId="{10F564E6-96BC-4EE8-BEEF-19758A818476}" destId="{5ED33455-D824-4970-B2E8-64A0590D7672}" srcOrd="1" destOrd="0" parTransId="{3A9500E1-705F-405D-9BBD-2A9D8C10A72F}" sibTransId="{EAF70998-A0A4-43C5-85B4-EDB42E3C9C81}"/>
    <dgm:cxn modelId="{C997C1FB-6708-4D11-AFFA-13D4C6972503}" type="presOf" srcId="{5ED33455-D824-4970-B2E8-64A0590D7672}" destId="{54ED8888-1C10-42E2-A487-8238D0AAFEF5}" srcOrd="0" destOrd="0" presId="urn:microsoft.com/office/officeart/2008/layout/LinedList"/>
    <dgm:cxn modelId="{585274DF-E256-4216-AB70-7511252A8D7D}" type="presParOf" srcId="{7C560828-39BF-4D64-942B-75F886B7FD6E}" destId="{157FF1B6-9C13-47ED-A701-1C740A57C74C}" srcOrd="0" destOrd="0" presId="urn:microsoft.com/office/officeart/2008/layout/LinedList"/>
    <dgm:cxn modelId="{C5000E24-090A-4123-A331-1B892A53A0FE}" type="presParOf" srcId="{7C560828-39BF-4D64-942B-75F886B7FD6E}" destId="{48CF033F-948B-4D40-94EB-EC83E0418B2D}" srcOrd="1" destOrd="0" presId="urn:microsoft.com/office/officeart/2008/layout/LinedList"/>
    <dgm:cxn modelId="{FDF8BF4A-842D-4F42-A1CC-EDB03D14244E}" type="presParOf" srcId="{48CF033F-948B-4D40-94EB-EC83E0418B2D}" destId="{5D796201-7DCE-4B92-AE78-D0360891463F}" srcOrd="0" destOrd="0" presId="urn:microsoft.com/office/officeart/2008/layout/LinedList"/>
    <dgm:cxn modelId="{B5A85841-534A-4A16-B91C-D48BDAE4F842}" type="presParOf" srcId="{48CF033F-948B-4D40-94EB-EC83E0418B2D}" destId="{058389DA-D356-41F3-9A06-93F0BFD9A436}" srcOrd="1" destOrd="0" presId="urn:microsoft.com/office/officeart/2008/layout/LinedList"/>
    <dgm:cxn modelId="{2D87EC27-6588-42F8-9347-9FB3B2C260CF}" type="presParOf" srcId="{058389DA-D356-41F3-9A06-93F0BFD9A436}" destId="{225A34CB-013D-4B48-A4D5-E576AECBF251}" srcOrd="0" destOrd="0" presId="urn:microsoft.com/office/officeart/2008/layout/LinedList"/>
    <dgm:cxn modelId="{A9711725-A81A-4AEB-A2AC-AD0968C23B71}" type="presParOf" srcId="{058389DA-D356-41F3-9A06-93F0BFD9A436}" destId="{8DFC8A19-678C-4E3C-AFC6-8DCA93C205D9}" srcOrd="1" destOrd="0" presId="urn:microsoft.com/office/officeart/2008/layout/LinedList"/>
    <dgm:cxn modelId="{BADE38BD-9B2F-4FE8-8146-1FF9A4CEFC32}" type="presParOf" srcId="{8DFC8A19-678C-4E3C-AFC6-8DCA93C205D9}" destId="{5B65FD77-FEDD-4A03-84C1-D8C54AC36BDD}" srcOrd="0" destOrd="0" presId="urn:microsoft.com/office/officeart/2008/layout/LinedList"/>
    <dgm:cxn modelId="{FACF44CE-A687-430C-9E36-57971732A0FE}" type="presParOf" srcId="{8DFC8A19-678C-4E3C-AFC6-8DCA93C205D9}" destId="{41E0E4C2-7B0D-41A6-9C7F-47E0EA7C8D98}" srcOrd="1" destOrd="0" presId="urn:microsoft.com/office/officeart/2008/layout/LinedList"/>
    <dgm:cxn modelId="{AC766761-AE2B-40F2-8184-D3C4C97F9604}" type="presParOf" srcId="{8DFC8A19-678C-4E3C-AFC6-8DCA93C205D9}" destId="{36288CB0-D4E4-43C9-9620-5503C3F193D5}" srcOrd="2" destOrd="0" presId="urn:microsoft.com/office/officeart/2008/layout/LinedList"/>
    <dgm:cxn modelId="{6A0471F7-DC1F-4E85-A5AC-8CAD46AB7867}" type="presParOf" srcId="{058389DA-D356-41F3-9A06-93F0BFD9A436}" destId="{5A30414F-B75E-42DD-A23A-2D2E9296FCB7}" srcOrd="2" destOrd="0" presId="urn:microsoft.com/office/officeart/2008/layout/LinedList"/>
    <dgm:cxn modelId="{6B265F1C-EF7D-4C46-A31D-E5288456DE80}" type="presParOf" srcId="{058389DA-D356-41F3-9A06-93F0BFD9A436}" destId="{62ECC680-CAB0-42FA-9BBA-875FD721AAC9}" srcOrd="3" destOrd="0" presId="urn:microsoft.com/office/officeart/2008/layout/LinedList"/>
    <dgm:cxn modelId="{25C7234E-DD12-4B79-8E36-17E4B93F97A5}" type="presParOf" srcId="{058389DA-D356-41F3-9A06-93F0BFD9A436}" destId="{DB4123D7-9FFD-460C-8243-AF715674D0B5}" srcOrd="4" destOrd="0" presId="urn:microsoft.com/office/officeart/2008/layout/LinedList"/>
    <dgm:cxn modelId="{EE0DD934-DC8B-4C6E-86A3-33C541DCDAAF}" type="presParOf" srcId="{DB4123D7-9FFD-460C-8243-AF715674D0B5}" destId="{5B169297-3744-4170-8BF4-E0DCAF19C2E8}" srcOrd="0" destOrd="0" presId="urn:microsoft.com/office/officeart/2008/layout/LinedList"/>
    <dgm:cxn modelId="{6B917496-CD1D-4E7E-AD69-612ABCE28C7F}" type="presParOf" srcId="{DB4123D7-9FFD-460C-8243-AF715674D0B5}" destId="{057B005A-F331-4B18-A44A-268D3CC865A7}" srcOrd="1" destOrd="0" presId="urn:microsoft.com/office/officeart/2008/layout/LinedList"/>
    <dgm:cxn modelId="{D4E9482A-F01B-474A-A132-13FD483C3B6A}" type="presParOf" srcId="{DB4123D7-9FFD-460C-8243-AF715674D0B5}" destId="{CF8425A2-7EF5-487C-98D5-05CBBABE3EBD}" srcOrd="2" destOrd="0" presId="urn:microsoft.com/office/officeart/2008/layout/LinedList"/>
    <dgm:cxn modelId="{8F1083DA-ACA8-430E-A9B2-FCEEF1FB7CC2}" type="presParOf" srcId="{058389DA-D356-41F3-9A06-93F0BFD9A436}" destId="{F1764481-E54B-478A-9229-C487D6944C37}" srcOrd="5" destOrd="0" presId="urn:microsoft.com/office/officeart/2008/layout/LinedList"/>
    <dgm:cxn modelId="{50523ABD-2BEF-4A89-9E89-FF570F5460A4}" type="presParOf" srcId="{058389DA-D356-41F3-9A06-93F0BFD9A436}" destId="{92C4E854-A610-460A-8256-C544270A6A95}" srcOrd="6" destOrd="0" presId="urn:microsoft.com/office/officeart/2008/layout/LinedList"/>
    <dgm:cxn modelId="{4757E45D-B082-49D5-A02F-3D606D6DC045}" type="presParOf" srcId="{058389DA-D356-41F3-9A06-93F0BFD9A436}" destId="{C9C64A2B-5B43-45F9-9CD6-D2B234ACA224}" srcOrd="7" destOrd="0" presId="urn:microsoft.com/office/officeart/2008/layout/LinedList"/>
    <dgm:cxn modelId="{B80A92CE-5284-4E34-AFAF-8855E0024FE7}" type="presParOf" srcId="{C9C64A2B-5B43-45F9-9CD6-D2B234ACA224}" destId="{00E910AF-D2EB-40C1-BF97-E1B102C17D5E}" srcOrd="0" destOrd="0" presId="urn:microsoft.com/office/officeart/2008/layout/LinedList"/>
    <dgm:cxn modelId="{433F3AB3-201D-4496-AD7B-CD9260CA2A4D}" type="presParOf" srcId="{C9C64A2B-5B43-45F9-9CD6-D2B234ACA224}" destId="{97883B63-F0E9-4928-A89A-9E3AE5EB642C}" srcOrd="1" destOrd="0" presId="urn:microsoft.com/office/officeart/2008/layout/LinedList"/>
    <dgm:cxn modelId="{FFC73A01-4443-4E10-939A-5A6C35E84306}" type="presParOf" srcId="{C9C64A2B-5B43-45F9-9CD6-D2B234ACA224}" destId="{1FDB8713-3E52-4529-B458-19E488FE7906}" srcOrd="2" destOrd="0" presId="urn:microsoft.com/office/officeart/2008/layout/LinedList"/>
    <dgm:cxn modelId="{A1441C87-FAEC-4E3D-8575-5253EB80D6D8}" type="presParOf" srcId="{058389DA-D356-41F3-9A06-93F0BFD9A436}" destId="{7E972A7A-7C3B-4501-AF08-0B5A37B5A522}" srcOrd="8" destOrd="0" presId="urn:microsoft.com/office/officeart/2008/layout/LinedList"/>
    <dgm:cxn modelId="{4648438C-E730-4463-A5B8-DB113C74617C}" type="presParOf" srcId="{058389DA-D356-41F3-9A06-93F0BFD9A436}" destId="{701111F3-0A1A-4D95-9451-933BFA4354FA}" srcOrd="9" destOrd="0" presId="urn:microsoft.com/office/officeart/2008/layout/LinedList"/>
    <dgm:cxn modelId="{E30E6465-F999-4DD9-BD18-D2CAAD8D27BB}" type="presParOf" srcId="{7C560828-39BF-4D64-942B-75F886B7FD6E}" destId="{CE49AE38-803A-4C9F-9817-1D2EDB7F6CDB}" srcOrd="2" destOrd="0" presId="urn:microsoft.com/office/officeart/2008/layout/LinedList"/>
    <dgm:cxn modelId="{E51C3A2F-FB7E-402A-8148-CDCB82ACF280}" type="presParOf" srcId="{7C560828-39BF-4D64-942B-75F886B7FD6E}" destId="{01F49B2E-ACF6-4AFE-BD08-E26199263D77}" srcOrd="3" destOrd="0" presId="urn:microsoft.com/office/officeart/2008/layout/LinedList"/>
    <dgm:cxn modelId="{55AAE19A-B730-4E51-8EC9-B56F4538EBD2}" type="presParOf" srcId="{01F49B2E-ACF6-4AFE-BD08-E26199263D77}" destId="{54ED8888-1C10-42E2-A487-8238D0AAFEF5}" srcOrd="0" destOrd="0" presId="urn:microsoft.com/office/officeart/2008/layout/LinedList"/>
    <dgm:cxn modelId="{129723F8-76CF-4D72-8258-F3B9209CD933}" type="presParOf" srcId="{01F49B2E-ACF6-4AFE-BD08-E26199263D77}" destId="{377CA1DA-6B21-4116-B426-EAC957946D3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246580-7DB9-450A-9722-7AF5E3F8B13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928DF73-6638-41B1-8C70-BFEBFA9D6088}">
      <dgm:prSet/>
      <dgm:spPr/>
      <dgm:t>
        <a:bodyPr/>
        <a:lstStyle/>
        <a:p>
          <a:r>
            <a:rPr lang="en-US"/>
            <a:t>This problem is tackled by the base paper and resulted in high prediction error.</a:t>
          </a:r>
        </a:p>
      </dgm:t>
    </dgm:pt>
    <dgm:pt modelId="{91A2D081-CD6D-4FE8-9F3B-23BB3310A1D2}" type="parTrans" cxnId="{7491FB76-A2F8-4814-A0CD-DBD920F06BD5}">
      <dgm:prSet/>
      <dgm:spPr/>
      <dgm:t>
        <a:bodyPr/>
        <a:lstStyle/>
        <a:p>
          <a:endParaRPr lang="en-US"/>
        </a:p>
      </dgm:t>
    </dgm:pt>
    <dgm:pt modelId="{A8CCF9A3-6D44-438A-B4AE-FA8588F5F8BF}" type="sibTrans" cxnId="{7491FB76-A2F8-4814-A0CD-DBD920F06BD5}">
      <dgm:prSet/>
      <dgm:spPr/>
      <dgm:t>
        <a:bodyPr/>
        <a:lstStyle/>
        <a:p>
          <a:endParaRPr lang="en-US"/>
        </a:p>
      </dgm:t>
    </dgm:pt>
    <dgm:pt modelId="{3C7D6B0B-33B6-4A96-B1A1-9E92016C0397}">
      <dgm:prSet/>
      <dgm:spPr/>
      <dgm:t>
        <a:bodyPr/>
        <a:lstStyle/>
        <a:p>
          <a:r>
            <a:rPr lang="en-US"/>
            <a:t>We used: (Scikit-Learn Library)</a:t>
          </a:r>
        </a:p>
      </dgm:t>
    </dgm:pt>
    <dgm:pt modelId="{2179FCBC-2096-4829-95FC-D5FAC9BE2BC1}" type="parTrans" cxnId="{65672FB5-9C46-492D-9EB0-175AE3DD7667}">
      <dgm:prSet/>
      <dgm:spPr/>
      <dgm:t>
        <a:bodyPr/>
        <a:lstStyle/>
        <a:p>
          <a:endParaRPr lang="en-US"/>
        </a:p>
      </dgm:t>
    </dgm:pt>
    <dgm:pt modelId="{5A0C45EB-E657-4EF2-8E25-B15BB94C9EB7}" type="sibTrans" cxnId="{65672FB5-9C46-492D-9EB0-175AE3DD7667}">
      <dgm:prSet/>
      <dgm:spPr/>
      <dgm:t>
        <a:bodyPr/>
        <a:lstStyle/>
        <a:p>
          <a:endParaRPr lang="en-US"/>
        </a:p>
      </dgm:t>
    </dgm:pt>
    <dgm:pt modelId="{03FD1928-0246-4525-9C34-3744B9833279}">
      <dgm:prSet/>
      <dgm:spPr/>
      <dgm:t>
        <a:bodyPr/>
        <a:lstStyle/>
        <a:p>
          <a:r>
            <a:rPr lang="en-US"/>
            <a:t>Random Forest</a:t>
          </a:r>
        </a:p>
      </dgm:t>
    </dgm:pt>
    <dgm:pt modelId="{C8E8C3D9-45A5-43BF-8666-721D39554651}" type="parTrans" cxnId="{DD145363-DA57-4B4D-9131-79C4A9EBF981}">
      <dgm:prSet/>
      <dgm:spPr/>
      <dgm:t>
        <a:bodyPr/>
        <a:lstStyle/>
        <a:p>
          <a:endParaRPr lang="en-US"/>
        </a:p>
      </dgm:t>
    </dgm:pt>
    <dgm:pt modelId="{41AC963C-D33D-4060-A9DC-1EF382C76342}" type="sibTrans" cxnId="{DD145363-DA57-4B4D-9131-79C4A9EBF981}">
      <dgm:prSet/>
      <dgm:spPr/>
      <dgm:t>
        <a:bodyPr/>
        <a:lstStyle/>
        <a:p>
          <a:endParaRPr lang="en-US"/>
        </a:p>
      </dgm:t>
    </dgm:pt>
    <dgm:pt modelId="{C2AD13B6-D78B-4C3E-A781-F98A160F3D49}">
      <dgm:prSet/>
      <dgm:spPr/>
      <dgm:t>
        <a:bodyPr/>
        <a:lstStyle/>
        <a:p>
          <a:r>
            <a:rPr lang="en-US"/>
            <a:t>Support Vector Machine</a:t>
          </a:r>
        </a:p>
      </dgm:t>
    </dgm:pt>
    <dgm:pt modelId="{201AEDC0-92B0-450D-B60F-4A0EBD1E85AC}" type="parTrans" cxnId="{6B1E885B-7221-4851-BC19-897EC7635885}">
      <dgm:prSet/>
      <dgm:spPr/>
      <dgm:t>
        <a:bodyPr/>
        <a:lstStyle/>
        <a:p>
          <a:endParaRPr lang="en-US"/>
        </a:p>
      </dgm:t>
    </dgm:pt>
    <dgm:pt modelId="{5045F8F8-143C-4EB4-B28F-82D97D332D90}" type="sibTrans" cxnId="{6B1E885B-7221-4851-BC19-897EC7635885}">
      <dgm:prSet/>
      <dgm:spPr/>
      <dgm:t>
        <a:bodyPr/>
        <a:lstStyle/>
        <a:p>
          <a:endParaRPr lang="en-US"/>
        </a:p>
      </dgm:t>
    </dgm:pt>
    <dgm:pt modelId="{FDBE5811-7E32-4471-8434-886DD943B2B7}">
      <dgm:prSet/>
      <dgm:spPr/>
      <dgm:t>
        <a:bodyPr/>
        <a:lstStyle/>
        <a:p>
          <a:r>
            <a:rPr lang="en-US"/>
            <a:t>Linear Regression</a:t>
          </a:r>
        </a:p>
      </dgm:t>
    </dgm:pt>
    <dgm:pt modelId="{6E92DD7D-5887-4B1A-9B22-2EB8B96A42D0}" type="parTrans" cxnId="{3EA1A12E-07EA-4CED-B75A-B04F7A023CCE}">
      <dgm:prSet/>
      <dgm:spPr/>
      <dgm:t>
        <a:bodyPr/>
        <a:lstStyle/>
        <a:p>
          <a:endParaRPr lang="en-US"/>
        </a:p>
      </dgm:t>
    </dgm:pt>
    <dgm:pt modelId="{55D7372C-71E2-459A-8178-40F09BD4B62E}" type="sibTrans" cxnId="{3EA1A12E-07EA-4CED-B75A-B04F7A023CCE}">
      <dgm:prSet/>
      <dgm:spPr/>
      <dgm:t>
        <a:bodyPr/>
        <a:lstStyle/>
        <a:p>
          <a:endParaRPr lang="en-US"/>
        </a:p>
      </dgm:t>
    </dgm:pt>
    <dgm:pt modelId="{8CEF9814-5609-4B46-899E-5A005FE44D38}">
      <dgm:prSet/>
      <dgm:spPr/>
      <dgm:t>
        <a:bodyPr/>
        <a:lstStyle/>
        <a:p>
          <a:r>
            <a:rPr lang="en-US"/>
            <a:t>Performance Metric: given that this is a regression problem, we used the root mean squared error as a performance metrics (RMSE)</a:t>
          </a:r>
        </a:p>
      </dgm:t>
    </dgm:pt>
    <dgm:pt modelId="{BF241D0A-F580-4982-9074-7FA09EBE65E1}" type="parTrans" cxnId="{EBD1B9E0-D7AE-4569-8BC0-2B9AE3D8C300}">
      <dgm:prSet/>
      <dgm:spPr/>
      <dgm:t>
        <a:bodyPr/>
        <a:lstStyle/>
        <a:p>
          <a:endParaRPr lang="en-US"/>
        </a:p>
      </dgm:t>
    </dgm:pt>
    <dgm:pt modelId="{324F50F8-960B-457A-91E6-34F2A379A0A7}" type="sibTrans" cxnId="{EBD1B9E0-D7AE-4569-8BC0-2B9AE3D8C300}">
      <dgm:prSet/>
      <dgm:spPr/>
      <dgm:t>
        <a:bodyPr/>
        <a:lstStyle/>
        <a:p>
          <a:endParaRPr lang="en-US"/>
        </a:p>
      </dgm:t>
    </dgm:pt>
    <dgm:pt modelId="{B0CAF6A9-19D0-4533-BF32-63FA28993202}" type="pres">
      <dgm:prSet presAssocID="{BA246580-7DB9-450A-9722-7AF5E3F8B131}" presName="linear" presStyleCnt="0">
        <dgm:presLayoutVars>
          <dgm:animLvl val="lvl"/>
          <dgm:resizeHandles val="exact"/>
        </dgm:presLayoutVars>
      </dgm:prSet>
      <dgm:spPr/>
    </dgm:pt>
    <dgm:pt modelId="{AFCDBC0F-7B77-4DA7-8701-E926F58228B0}" type="pres">
      <dgm:prSet presAssocID="{5928DF73-6638-41B1-8C70-BFEBFA9D6088}" presName="parentText" presStyleLbl="node1" presStyleIdx="0" presStyleCnt="3">
        <dgm:presLayoutVars>
          <dgm:chMax val="0"/>
          <dgm:bulletEnabled val="1"/>
        </dgm:presLayoutVars>
      </dgm:prSet>
      <dgm:spPr/>
    </dgm:pt>
    <dgm:pt modelId="{BE30A650-6B94-4BEE-B451-B7C9E0DA4319}" type="pres">
      <dgm:prSet presAssocID="{A8CCF9A3-6D44-438A-B4AE-FA8588F5F8BF}" presName="spacer" presStyleCnt="0"/>
      <dgm:spPr/>
    </dgm:pt>
    <dgm:pt modelId="{3637402D-94D1-44A4-BDD6-1131A51D8BBD}" type="pres">
      <dgm:prSet presAssocID="{3C7D6B0B-33B6-4A96-B1A1-9E92016C0397}" presName="parentText" presStyleLbl="node1" presStyleIdx="1" presStyleCnt="3">
        <dgm:presLayoutVars>
          <dgm:chMax val="0"/>
          <dgm:bulletEnabled val="1"/>
        </dgm:presLayoutVars>
      </dgm:prSet>
      <dgm:spPr/>
    </dgm:pt>
    <dgm:pt modelId="{9AE4D24B-8870-4320-A86D-0477A094201A}" type="pres">
      <dgm:prSet presAssocID="{3C7D6B0B-33B6-4A96-B1A1-9E92016C0397}" presName="childText" presStyleLbl="revTx" presStyleIdx="0" presStyleCnt="1">
        <dgm:presLayoutVars>
          <dgm:bulletEnabled val="1"/>
        </dgm:presLayoutVars>
      </dgm:prSet>
      <dgm:spPr/>
    </dgm:pt>
    <dgm:pt modelId="{FCA56806-08D6-415E-B7EF-983763A00A9D}" type="pres">
      <dgm:prSet presAssocID="{8CEF9814-5609-4B46-899E-5A005FE44D38}" presName="parentText" presStyleLbl="node1" presStyleIdx="2" presStyleCnt="3">
        <dgm:presLayoutVars>
          <dgm:chMax val="0"/>
          <dgm:bulletEnabled val="1"/>
        </dgm:presLayoutVars>
      </dgm:prSet>
      <dgm:spPr/>
    </dgm:pt>
  </dgm:ptLst>
  <dgm:cxnLst>
    <dgm:cxn modelId="{AFB8C70A-BA14-4C28-B50E-35407EB6DCF6}" type="presOf" srcId="{03FD1928-0246-4525-9C34-3744B9833279}" destId="{9AE4D24B-8870-4320-A86D-0477A094201A}" srcOrd="0" destOrd="0" presId="urn:microsoft.com/office/officeart/2005/8/layout/vList2"/>
    <dgm:cxn modelId="{66CF522D-6DFC-4393-B6EF-4FA776D66C46}" type="presOf" srcId="{FDBE5811-7E32-4471-8434-886DD943B2B7}" destId="{9AE4D24B-8870-4320-A86D-0477A094201A}" srcOrd="0" destOrd="2" presId="urn:microsoft.com/office/officeart/2005/8/layout/vList2"/>
    <dgm:cxn modelId="{3EA1A12E-07EA-4CED-B75A-B04F7A023CCE}" srcId="{3C7D6B0B-33B6-4A96-B1A1-9E92016C0397}" destId="{FDBE5811-7E32-4471-8434-886DD943B2B7}" srcOrd="2" destOrd="0" parTransId="{6E92DD7D-5887-4B1A-9B22-2EB8B96A42D0}" sibTransId="{55D7372C-71E2-459A-8178-40F09BD4B62E}"/>
    <dgm:cxn modelId="{6B1E885B-7221-4851-BC19-897EC7635885}" srcId="{3C7D6B0B-33B6-4A96-B1A1-9E92016C0397}" destId="{C2AD13B6-D78B-4C3E-A781-F98A160F3D49}" srcOrd="1" destOrd="0" parTransId="{201AEDC0-92B0-450D-B60F-4A0EBD1E85AC}" sibTransId="{5045F8F8-143C-4EB4-B28F-82D97D332D90}"/>
    <dgm:cxn modelId="{19697861-4746-4309-97C8-C07816DE0795}" type="presOf" srcId="{C2AD13B6-D78B-4C3E-A781-F98A160F3D49}" destId="{9AE4D24B-8870-4320-A86D-0477A094201A}" srcOrd="0" destOrd="1" presId="urn:microsoft.com/office/officeart/2005/8/layout/vList2"/>
    <dgm:cxn modelId="{DD145363-DA57-4B4D-9131-79C4A9EBF981}" srcId="{3C7D6B0B-33B6-4A96-B1A1-9E92016C0397}" destId="{03FD1928-0246-4525-9C34-3744B9833279}" srcOrd="0" destOrd="0" parTransId="{C8E8C3D9-45A5-43BF-8666-721D39554651}" sibTransId="{41AC963C-D33D-4060-A9DC-1EF382C76342}"/>
    <dgm:cxn modelId="{80479476-996E-48CE-8BDE-DB1E42340A3D}" type="presOf" srcId="{5928DF73-6638-41B1-8C70-BFEBFA9D6088}" destId="{AFCDBC0F-7B77-4DA7-8701-E926F58228B0}" srcOrd="0" destOrd="0" presId="urn:microsoft.com/office/officeart/2005/8/layout/vList2"/>
    <dgm:cxn modelId="{7491FB76-A2F8-4814-A0CD-DBD920F06BD5}" srcId="{BA246580-7DB9-450A-9722-7AF5E3F8B131}" destId="{5928DF73-6638-41B1-8C70-BFEBFA9D6088}" srcOrd="0" destOrd="0" parTransId="{91A2D081-CD6D-4FE8-9F3B-23BB3310A1D2}" sibTransId="{A8CCF9A3-6D44-438A-B4AE-FA8588F5F8BF}"/>
    <dgm:cxn modelId="{65672FB5-9C46-492D-9EB0-175AE3DD7667}" srcId="{BA246580-7DB9-450A-9722-7AF5E3F8B131}" destId="{3C7D6B0B-33B6-4A96-B1A1-9E92016C0397}" srcOrd="1" destOrd="0" parTransId="{2179FCBC-2096-4829-95FC-D5FAC9BE2BC1}" sibTransId="{5A0C45EB-E657-4EF2-8E25-B15BB94C9EB7}"/>
    <dgm:cxn modelId="{04F279CC-41A9-4555-ADA4-3DF0A7DCC5B1}" type="presOf" srcId="{BA246580-7DB9-450A-9722-7AF5E3F8B131}" destId="{B0CAF6A9-19D0-4533-BF32-63FA28993202}" srcOrd="0" destOrd="0" presId="urn:microsoft.com/office/officeart/2005/8/layout/vList2"/>
    <dgm:cxn modelId="{EBD1B9E0-D7AE-4569-8BC0-2B9AE3D8C300}" srcId="{BA246580-7DB9-450A-9722-7AF5E3F8B131}" destId="{8CEF9814-5609-4B46-899E-5A005FE44D38}" srcOrd="2" destOrd="0" parTransId="{BF241D0A-F580-4982-9074-7FA09EBE65E1}" sibTransId="{324F50F8-960B-457A-91E6-34F2A379A0A7}"/>
    <dgm:cxn modelId="{FF34CEE8-3C0B-4471-87F1-C2B3231BA3AD}" type="presOf" srcId="{8CEF9814-5609-4B46-899E-5A005FE44D38}" destId="{FCA56806-08D6-415E-B7EF-983763A00A9D}" srcOrd="0" destOrd="0" presId="urn:microsoft.com/office/officeart/2005/8/layout/vList2"/>
    <dgm:cxn modelId="{22BD92F8-9CF3-42FE-BD7A-FE55FA8E5FE3}" type="presOf" srcId="{3C7D6B0B-33B6-4A96-B1A1-9E92016C0397}" destId="{3637402D-94D1-44A4-BDD6-1131A51D8BBD}" srcOrd="0" destOrd="0" presId="urn:microsoft.com/office/officeart/2005/8/layout/vList2"/>
    <dgm:cxn modelId="{9B8AD967-FF16-4F06-9E42-36BC6D6F0BAB}" type="presParOf" srcId="{B0CAF6A9-19D0-4533-BF32-63FA28993202}" destId="{AFCDBC0F-7B77-4DA7-8701-E926F58228B0}" srcOrd="0" destOrd="0" presId="urn:microsoft.com/office/officeart/2005/8/layout/vList2"/>
    <dgm:cxn modelId="{C9C0AA54-183B-4FFD-8E8E-D2C9BC29029F}" type="presParOf" srcId="{B0CAF6A9-19D0-4533-BF32-63FA28993202}" destId="{BE30A650-6B94-4BEE-B451-B7C9E0DA4319}" srcOrd="1" destOrd="0" presId="urn:microsoft.com/office/officeart/2005/8/layout/vList2"/>
    <dgm:cxn modelId="{B1C79C58-AB5B-46F1-934C-A1499A87EFB1}" type="presParOf" srcId="{B0CAF6A9-19D0-4533-BF32-63FA28993202}" destId="{3637402D-94D1-44A4-BDD6-1131A51D8BBD}" srcOrd="2" destOrd="0" presId="urn:microsoft.com/office/officeart/2005/8/layout/vList2"/>
    <dgm:cxn modelId="{1FA73144-67BB-40C4-AAF2-2E057E5E0DC0}" type="presParOf" srcId="{B0CAF6A9-19D0-4533-BF32-63FA28993202}" destId="{9AE4D24B-8870-4320-A86D-0477A094201A}" srcOrd="3" destOrd="0" presId="urn:microsoft.com/office/officeart/2005/8/layout/vList2"/>
    <dgm:cxn modelId="{312AE6A6-0C4A-4715-83C9-FBF8EA608CB3}" type="presParOf" srcId="{B0CAF6A9-19D0-4533-BF32-63FA28993202}" destId="{FCA56806-08D6-415E-B7EF-983763A00A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4B17B4-162A-47E2-9216-5B94189CC66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6631667-960D-40CD-9ED8-FD492AE61558}">
      <dgm:prSet/>
      <dgm:spPr/>
      <dgm:t>
        <a:bodyPr/>
        <a:lstStyle/>
        <a:p>
          <a:r>
            <a:rPr lang="en-US"/>
            <a:t>Instead of predicting the precise number of months, in this problem, we classify the patients based on within which year they are going to die</a:t>
          </a:r>
        </a:p>
      </dgm:t>
    </dgm:pt>
    <dgm:pt modelId="{73F16B4E-CCBF-4FFA-8496-C889379291BE}" type="parTrans" cxnId="{290468A0-C3FB-4F0C-998F-1E578599B673}">
      <dgm:prSet/>
      <dgm:spPr/>
      <dgm:t>
        <a:bodyPr/>
        <a:lstStyle/>
        <a:p>
          <a:endParaRPr lang="en-US"/>
        </a:p>
      </dgm:t>
    </dgm:pt>
    <dgm:pt modelId="{9B8A1F4B-941D-4710-A7BE-6D3295EE2D69}" type="sibTrans" cxnId="{290468A0-C3FB-4F0C-998F-1E578599B673}">
      <dgm:prSet/>
      <dgm:spPr/>
      <dgm:t>
        <a:bodyPr/>
        <a:lstStyle/>
        <a:p>
          <a:endParaRPr lang="en-US"/>
        </a:p>
      </dgm:t>
    </dgm:pt>
    <dgm:pt modelId="{0FF2DCF3-2638-4269-92C8-68EF4F68D845}">
      <dgm:prSet/>
      <dgm:spPr/>
      <dgm:t>
        <a:bodyPr/>
        <a:lstStyle/>
        <a:p>
          <a:r>
            <a:rPr lang="en-US"/>
            <a:t>We have six different classes: </a:t>
          </a:r>
        </a:p>
      </dgm:t>
    </dgm:pt>
    <dgm:pt modelId="{D047A8F3-1D1C-47FD-BBCB-E8E32EF5A81B}" type="parTrans" cxnId="{10499579-5640-43D4-8CB2-FF9AECBD0638}">
      <dgm:prSet/>
      <dgm:spPr/>
      <dgm:t>
        <a:bodyPr/>
        <a:lstStyle/>
        <a:p>
          <a:endParaRPr lang="en-US"/>
        </a:p>
      </dgm:t>
    </dgm:pt>
    <dgm:pt modelId="{FB5153C7-32D0-49AF-B982-CBC6072D5548}" type="sibTrans" cxnId="{10499579-5640-43D4-8CB2-FF9AECBD0638}">
      <dgm:prSet/>
      <dgm:spPr/>
      <dgm:t>
        <a:bodyPr/>
        <a:lstStyle/>
        <a:p>
          <a:endParaRPr lang="en-US"/>
        </a:p>
      </dgm:t>
    </dgm:pt>
    <dgm:pt modelId="{09A0B0C1-B21D-4E5D-8BBA-2132A3712EA7}">
      <dgm:prSet/>
      <dgm:spPr/>
      <dgm:t>
        <a:bodyPr/>
        <a:lstStyle/>
        <a:p>
          <a:r>
            <a:rPr lang="en-US"/>
            <a:t>Survive less than a Year: Class 0</a:t>
          </a:r>
        </a:p>
      </dgm:t>
    </dgm:pt>
    <dgm:pt modelId="{A9234D84-52AE-48EB-8A11-4870EE0EC0B4}" type="parTrans" cxnId="{AB100895-C764-454C-9F88-6323B8106D2B}">
      <dgm:prSet/>
      <dgm:spPr/>
      <dgm:t>
        <a:bodyPr/>
        <a:lstStyle/>
        <a:p>
          <a:endParaRPr lang="en-US"/>
        </a:p>
      </dgm:t>
    </dgm:pt>
    <dgm:pt modelId="{CC534DE0-77F0-4F05-B1D1-3AD4F9D24990}" type="sibTrans" cxnId="{AB100895-C764-454C-9F88-6323B8106D2B}">
      <dgm:prSet/>
      <dgm:spPr/>
      <dgm:t>
        <a:bodyPr/>
        <a:lstStyle/>
        <a:p>
          <a:endParaRPr lang="en-US"/>
        </a:p>
      </dgm:t>
    </dgm:pt>
    <dgm:pt modelId="{FF0B01BC-180B-47EE-B7DD-49D0404D2E8C}">
      <dgm:prSet/>
      <dgm:spPr/>
      <dgm:t>
        <a:bodyPr/>
        <a:lstStyle/>
        <a:p>
          <a:r>
            <a:rPr lang="en-US"/>
            <a:t>Survive less than two years: Class 1</a:t>
          </a:r>
        </a:p>
      </dgm:t>
    </dgm:pt>
    <dgm:pt modelId="{58DAFE58-729A-42D4-A5F5-B0CFD7677EFD}" type="parTrans" cxnId="{674A8D2F-AF77-473A-99C1-614784217444}">
      <dgm:prSet/>
      <dgm:spPr/>
      <dgm:t>
        <a:bodyPr/>
        <a:lstStyle/>
        <a:p>
          <a:endParaRPr lang="en-US"/>
        </a:p>
      </dgm:t>
    </dgm:pt>
    <dgm:pt modelId="{6C37871B-0485-499B-8E5A-77BD1E8542CE}" type="sibTrans" cxnId="{674A8D2F-AF77-473A-99C1-614784217444}">
      <dgm:prSet/>
      <dgm:spPr/>
      <dgm:t>
        <a:bodyPr/>
        <a:lstStyle/>
        <a:p>
          <a:endParaRPr lang="en-US"/>
        </a:p>
      </dgm:t>
    </dgm:pt>
    <dgm:pt modelId="{731B7A9D-14EA-407D-B53D-33CF01C094DA}">
      <dgm:prSet/>
      <dgm:spPr/>
      <dgm:t>
        <a:bodyPr/>
        <a:lstStyle/>
        <a:p>
          <a:r>
            <a:rPr lang="en-US"/>
            <a:t>Survive less than three years: Class 2</a:t>
          </a:r>
        </a:p>
      </dgm:t>
    </dgm:pt>
    <dgm:pt modelId="{39FFC194-6B5D-4EDD-AB3A-D24C3E94764C}" type="parTrans" cxnId="{5287903F-4B27-4FE0-917B-A76E22D23AC2}">
      <dgm:prSet/>
      <dgm:spPr/>
      <dgm:t>
        <a:bodyPr/>
        <a:lstStyle/>
        <a:p>
          <a:endParaRPr lang="en-US"/>
        </a:p>
      </dgm:t>
    </dgm:pt>
    <dgm:pt modelId="{90485727-9A52-4587-A25A-8E920BB0FC4C}" type="sibTrans" cxnId="{5287903F-4B27-4FE0-917B-A76E22D23AC2}">
      <dgm:prSet/>
      <dgm:spPr/>
      <dgm:t>
        <a:bodyPr/>
        <a:lstStyle/>
        <a:p>
          <a:endParaRPr lang="en-US"/>
        </a:p>
      </dgm:t>
    </dgm:pt>
    <dgm:pt modelId="{EB51D90F-4159-4057-AC7F-C084107A2BE7}">
      <dgm:prSet/>
      <dgm:spPr/>
      <dgm:t>
        <a:bodyPr/>
        <a:lstStyle/>
        <a:p>
          <a:r>
            <a:rPr lang="en-US"/>
            <a:t>Survive less than four years: Class 3</a:t>
          </a:r>
        </a:p>
      </dgm:t>
    </dgm:pt>
    <dgm:pt modelId="{22E52C00-C147-484C-A21D-55B05BA81C48}" type="parTrans" cxnId="{6C57A332-4F07-4A40-B14C-95114F1EE8FF}">
      <dgm:prSet/>
      <dgm:spPr/>
      <dgm:t>
        <a:bodyPr/>
        <a:lstStyle/>
        <a:p>
          <a:endParaRPr lang="en-US"/>
        </a:p>
      </dgm:t>
    </dgm:pt>
    <dgm:pt modelId="{F44F2B91-5263-429A-8FBE-AB23958FD612}" type="sibTrans" cxnId="{6C57A332-4F07-4A40-B14C-95114F1EE8FF}">
      <dgm:prSet/>
      <dgm:spPr/>
      <dgm:t>
        <a:bodyPr/>
        <a:lstStyle/>
        <a:p>
          <a:endParaRPr lang="en-US"/>
        </a:p>
      </dgm:t>
    </dgm:pt>
    <dgm:pt modelId="{08D92A26-8EC6-464A-801A-2434FD687022}">
      <dgm:prSet/>
      <dgm:spPr/>
      <dgm:t>
        <a:bodyPr/>
        <a:lstStyle/>
        <a:p>
          <a:r>
            <a:rPr lang="en-US"/>
            <a:t>Survive less than five years: Class 4</a:t>
          </a:r>
        </a:p>
      </dgm:t>
    </dgm:pt>
    <dgm:pt modelId="{0EC8ADDA-0C68-49FC-BD16-432BF958AD9F}" type="parTrans" cxnId="{83039D37-52F0-4981-B689-861922158800}">
      <dgm:prSet/>
      <dgm:spPr/>
      <dgm:t>
        <a:bodyPr/>
        <a:lstStyle/>
        <a:p>
          <a:endParaRPr lang="en-US"/>
        </a:p>
      </dgm:t>
    </dgm:pt>
    <dgm:pt modelId="{26CE9271-DD06-435B-B8E7-BAC33740B85E}" type="sibTrans" cxnId="{83039D37-52F0-4981-B689-861922158800}">
      <dgm:prSet/>
      <dgm:spPr/>
      <dgm:t>
        <a:bodyPr/>
        <a:lstStyle/>
        <a:p>
          <a:endParaRPr lang="en-US"/>
        </a:p>
      </dgm:t>
    </dgm:pt>
    <dgm:pt modelId="{69761876-5C50-4095-88CF-AE481E3913EF}">
      <dgm:prSet/>
      <dgm:spPr/>
      <dgm:t>
        <a:bodyPr/>
        <a:lstStyle/>
        <a:p>
          <a:r>
            <a:rPr lang="en-US"/>
            <a:t>Survive less than six years: Class 5</a:t>
          </a:r>
        </a:p>
      </dgm:t>
    </dgm:pt>
    <dgm:pt modelId="{15464B80-056A-48F4-99E9-0A9132506D9B}" type="parTrans" cxnId="{FA6A93EB-5EA0-45BF-9FC3-0906AB08685B}">
      <dgm:prSet/>
      <dgm:spPr/>
      <dgm:t>
        <a:bodyPr/>
        <a:lstStyle/>
        <a:p>
          <a:endParaRPr lang="en-US"/>
        </a:p>
      </dgm:t>
    </dgm:pt>
    <dgm:pt modelId="{53CE72B9-D8EB-4584-9690-F1F429A77B19}" type="sibTrans" cxnId="{FA6A93EB-5EA0-45BF-9FC3-0906AB08685B}">
      <dgm:prSet/>
      <dgm:spPr/>
      <dgm:t>
        <a:bodyPr/>
        <a:lstStyle/>
        <a:p>
          <a:endParaRPr lang="en-US"/>
        </a:p>
      </dgm:t>
    </dgm:pt>
    <dgm:pt modelId="{15C2A0AF-5E7F-4E62-88DA-59757D2523DF}" type="pres">
      <dgm:prSet presAssocID="{DB4B17B4-162A-47E2-9216-5B94189CC669}" presName="linear" presStyleCnt="0">
        <dgm:presLayoutVars>
          <dgm:animLvl val="lvl"/>
          <dgm:resizeHandles val="exact"/>
        </dgm:presLayoutVars>
      </dgm:prSet>
      <dgm:spPr/>
    </dgm:pt>
    <dgm:pt modelId="{C80AD8FE-1D56-4212-ABA3-A4D7EF21D350}" type="pres">
      <dgm:prSet presAssocID="{26631667-960D-40CD-9ED8-FD492AE61558}" presName="parentText" presStyleLbl="node1" presStyleIdx="0" presStyleCnt="2">
        <dgm:presLayoutVars>
          <dgm:chMax val="0"/>
          <dgm:bulletEnabled val="1"/>
        </dgm:presLayoutVars>
      </dgm:prSet>
      <dgm:spPr/>
    </dgm:pt>
    <dgm:pt modelId="{5250B83F-E72A-4F68-901B-DB7DBAEB45EC}" type="pres">
      <dgm:prSet presAssocID="{9B8A1F4B-941D-4710-A7BE-6D3295EE2D69}" presName="spacer" presStyleCnt="0"/>
      <dgm:spPr/>
    </dgm:pt>
    <dgm:pt modelId="{C6829668-7510-403C-ACD8-4B334E621DD6}" type="pres">
      <dgm:prSet presAssocID="{0FF2DCF3-2638-4269-92C8-68EF4F68D845}" presName="parentText" presStyleLbl="node1" presStyleIdx="1" presStyleCnt="2">
        <dgm:presLayoutVars>
          <dgm:chMax val="0"/>
          <dgm:bulletEnabled val="1"/>
        </dgm:presLayoutVars>
      </dgm:prSet>
      <dgm:spPr/>
    </dgm:pt>
    <dgm:pt modelId="{95B930B1-D873-4079-9ACF-5E8990500AEB}" type="pres">
      <dgm:prSet presAssocID="{0FF2DCF3-2638-4269-92C8-68EF4F68D845}" presName="childText" presStyleLbl="revTx" presStyleIdx="0" presStyleCnt="1">
        <dgm:presLayoutVars>
          <dgm:bulletEnabled val="1"/>
        </dgm:presLayoutVars>
      </dgm:prSet>
      <dgm:spPr/>
    </dgm:pt>
  </dgm:ptLst>
  <dgm:cxnLst>
    <dgm:cxn modelId="{13CFBC0D-F0EC-4793-838B-8A61E98CBCD2}" type="presOf" srcId="{69761876-5C50-4095-88CF-AE481E3913EF}" destId="{95B930B1-D873-4079-9ACF-5E8990500AEB}" srcOrd="0" destOrd="5" presId="urn:microsoft.com/office/officeart/2005/8/layout/vList2"/>
    <dgm:cxn modelId="{11850024-A3A8-406E-BD53-474DD5B3413F}" type="presOf" srcId="{0FF2DCF3-2638-4269-92C8-68EF4F68D845}" destId="{C6829668-7510-403C-ACD8-4B334E621DD6}" srcOrd="0" destOrd="0" presId="urn:microsoft.com/office/officeart/2005/8/layout/vList2"/>
    <dgm:cxn modelId="{674A8D2F-AF77-473A-99C1-614784217444}" srcId="{0FF2DCF3-2638-4269-92C8-68EF4F68D845}" destId="{FF0B01BC-180B-47EE-B7DD-49D0404D2E8C}" srcOrd="1" destOrd="0" parTransId="{58DAFE58-729A-42D4-A5F5-B0CFD7677EFD}" sibTransId="{6C37871B-0485-499B-8E5A-77BD1E8542CE}"/>
    <dgm:cxn modelId="{F9A3C430-280A-4FF3-A20E-15C52C500B6C}" type="presOf" srcId="{08D92A26-8EC6-464A-801A-2434FD687022}" destId="{95B930B1-D873-4079-9ACF-5E8990500AEB}" srcOrd="0" destOrd="4" presId="urn:microsoft.com/office/officeart/2005/8/layout/vList2"/>
    <dgm:cxn modelId="{341C6B32-206D-407B-995F-89DFD7828DB7}" type="presOf" srcId="{EB51D90F-4159-4057-AC7F-C084107A2BE7}" destId="{95B930B1-D873-4079-9ACF-5E8990500AEB}" srcOrd="0" destOrd="3" presId="urn:microsoft.com/office/officeart/2005/8/layout/vList2"/>
    <dgm:cxn modelId="{6C57A332-4F07-4A40-B14C-95114F1EE8FF}" srcId="{0FF2DCF3-2638-4269-92C8-68EF4F68D845}" destId="{EB51D90F-4159-4057-AC7F-C084107A2BE7}" srcOrd="3" destOrd="0" parTransId="{22E52C00-C147-484C-A21D-55B05BA81C48}" sibTransId="{F44F2B91-5263-429A-8FBE-AB23958FD612}"/>
    <dgm:cxn modelId="{83039D37-52F0-4981-B689-861922158800}" srcId="{0FF2DCF3-2638-4269-92C8-68EF4F68D845}" destId="{08D92A26-8EC6-464A-801A-2434FD687022}" srcOrd="4" destOrd="0" parTransId="{0EC8ADDA-0C68-49FC-BD16-432BF958AD9F}" sibTransId="{26CE9271-DD06-435B-B8E7-BAC33740B85E}"/>
    <dgm:cxn modelId="{5287903F-4B27-4FE0-917B-A76E22D23AC2}" srcId="{0FF2DCF3-2638-4269-92C8-68EF4F68D845}" destId="{731B7A9D-14EA-407D-B53D-33CF01C094DA}" srcOrd="2" destOrd="0" parTransId="{39FFC194-6B5D-4EDD-AB3A-D24C3E94764C}" sibTransId="{90485727-9A52-4587-A25A-8E920BB0FC4C}"/>
    <dgm:cxn modelId="{EE7A9F48-7837-4EC9-ADF6-9C746BA4E2B1}" type="presOf" srcId="{26631667-960D-40CD-9ED8-FD492AE61558}" destId="{C80AD8FE-1D56-4212-ABA3-A4D7EF21D350}" srcOrd="0" destOrd="0" presId="urn:microsoft.com/office/officeart/2005/8/layout/vList2"/>
    <dgm:cxn modelId="{10499579-5640-43D4-8CB2-FF9AECBD0638}" srcId="{DB4B17B4-162A-47E2-9216-5B94189CC669}" destId="{0FF2DCF3-2638-4269-92C8-68EF4F68D845}" srcOrd="1" destOrd="0" parTransId="{D047A8F3-1D1C-47FD-BBCB-E8E32EF5A81B}" sibTransId="{FB5153C7-32D0-49AF-B982-CBC6072D5548}"/>
    <dgm:cxn modelId="{AB100895-C764-454C-9F88-6323B8106D2B}" srcId="{0FF2DCF3-2638-4269-92C8-68EF4F68D845}" destId="{09A0B0C1-B21D-4E5D-8BBA-2132A3712EA7}" srcOrd="0" destOrd="0" parTransId="{A9234D84-52AE-48EB-8A11-4870EE0EC0B4}" sibTransId="{CC534DE0-77F0-4F05-B1D1-3AD4F9D24990}"/>
    <dgm:cxn modelId="{290468A0-C3FB-4F0C-998F-1E578599B673}" srcId="{DB4B17B4-162A-47E2-9216-5B94189CC669}" destId="{26631667-960D-40CD-9ED8-FD492AE61558}" srcOrd="0" destOrd="0" parTransId="{73F16B4E-CCBF-4FFA-8496-C889379291BE}" sibTransId="{9B8A1F4B-941D-4710-A7BE-6D3295EE2D69}"/>
    <dgm:cxn modelId="{DEAF1FB4-1C3A-4F52-9F59-B5056D77BE74}" type="presOf" srcId="{FF0B01BC-180B-47EE-B7DD-49D0404D2E8C}" destId="{95B930B1-D873-4079-9ACF-5E8990500AEB}" srcOrd="0" destOrd="1" presId="urn:microsoft.com/office/officeart/2005/8/layout/vList2"/>
    <dgm:cxn modelId="{7DB624C9-3A2F-4EA9-A6B9-42F521894174}" type="presOf" srcId="{DB4B17B4-162A-47E2-9216-5B94189CC669}" destId="{15C2A0AF-5E7F-4E62-88DA-59757D2523DF}" srcOrd="0" destOrd="0" presId="urn:microsoft.com/office/officeart/2005/8/layout/vList2"/>
    <dgm:cxn modelId="{83338EC9-B761-4A18-992F-07F8FCFBD54E}" type="presOf" srcId="{09A0B0C1-B21D-4E5D-8BBA-2132A3712EA7}" destId="{95B930B1-D873-4079-9ACF-5E8990500AEB}" srcOrd="0" destOrd="0" presId="urn:microsoft.com/office/officeart/2005/8/layout/vList2"/>
    <dgm:cxn modelId="{2D8707DC-18D4-4199-AFF5-5B00B4FE1A26}" type="presOf" srcId="{731B7A9D-14EA-407D-B53D-33CF01C094DA}" destId="{95B930B1-D873-4079-9ACF-5E8990500AEB}" srcOrd="0" destOrd="2" presId="urn:microsoft.com/office/officeart/2005/8/layout/vList2"/>
    <dgm:cxn modelId="{FA6A93EB-5EA0-45BF-9FC3-0906AB08685B}" srcId="{0FF2DCF3-2638-4269-92C8-68EF4F68D845}" destId="{69761876-5C50-4095-88CF-AE481E3913EF}" srcOrd="5" destOrd="0" parTransId="{15464B80-056A-48F4-99E9-0A9132506D9B}" sibTransId="{53CE72B9-D8EB-4584-9690-F1F429A77B19}"/>
    <dgm:cxn modelId="{F753DB61-2876-49B5-ADDF-9EEEA07EFCFD}" type="presParOf" srcId="{15C2A0AF-5E7F-4E62-88DA-59757D2523DF}" destId="{C80AD8FE-1D56-4212-ABA3-A4D7EF21D350}" srcOrd="0" destOrd="0" presId="urn:microsoft.com/office/officeart/2005/8/layout/vList2"/>
    <dgm:cxn modelId="{B9ADC422-3307-4F7C-B90B-F6626796CB77}" type="presParOf" srcId="{15C2A0AF-5E7F-4E62-88DA-59757D2523DF}" destId="{5250B83F-E72A-4F68-901B-DB7DBAEB45EC}" srcOrd="1" destOrd="0" presId="urn:microsoft.com/office/officeart/2005/8/layout/vList2"/>
    <dgm:cxn modelId="{D1657E7E-F645-434F-B935-CD2D9AA31C11}" type="presParOf" srcId="{15C2A0AF-5E7F-4E62-88DA-59757D2523DF}" destId="{C6829668-7510-403C-ACD8-4B334E621DD6}" srcOrd="2" destOrd="0" presId="urn:microsoft.com/office/officeart/2005/8/layout/vList2"/>
    <dgm:cxn modelId="{F1E9670C-78A5-4164-84C0-925E268014F3}" type="presParOf" srcId="{15C2A0AF-5E7F-4E62-88DA-59757D2523DF}" destId="{95B930B1-D873-4079-9ACF-5E8990500AE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9FBA86-8756-4107-B9EB-C627A12737DB}" type="doc">
      <dgm:prSet loTypeId="urn:microsoft.com/office/officeart/2018/5/layout/IconCircle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E44C793B-116A-4962-98E3-EE8EA67837EE}">
      <dgm:prSet custT="1"/>
      <dgm:spPr/>
      <dgm:t>
        <a:bodyPr/>
        <a:lstStyle/>
        <a:p>
          <a:pPr>
            <a:defRPr cap="all"/>
          </a:pPr>
          <a:r>
            <a:rPr lang="en-US" sz="1800" dirty="0"/>
            <a:t>As can be seen from the binary classification results, SVM outperforms the other techniques with an accuracy of ~63%</a:t>
          </a:r>
        </a:p>
      </dgm:t>
    </dgm:pt>
    <dgm:pt modelId="{BD4E63A0-A94E-4913-8F06-3C33CDBC4E0C}" type="parTrans" cxnId="{6E378C09-D2D8-410A-86A4-5EA18BE20079}">
      <dgm:prSet/>
      <dgm:spPr/>
      <dgm:t>
        <a:bodyPr/>
        <a:lstStyle/>
        <a:p>
          <a:endParaRPr lang="en-US"/>
        </a:p>
      </dgm:t>
    </dgm:pt>
    <dgm:pt modelId="{9208C52D-6271-419F-9254-391AC5FAE153}" type="sibTrans" cxnId="{6E378C09-D2D8-410A-86A4-5EA18BE20079}">
      <dgm:prSet/>
      <dgm:spPr/>
      <dgm:t>
        <a:bodyPr/>
        <a:lstStyle/>
        <a:p>
          <a:endParaRPr lang="en-US"/>
        </a:p>
      </dgm:t>
    </dgm:pt>
    <dgm:pt modelId="{AB29D255-302B-43AC-9102-32C2B643709F}">
      <dgm:prSet custT="1"/>
      <dgm:spPr/>
      <dgm:t>
        <a:bodyPr/>
        <a:lstStyle/>
        <a:p>
          <a:pPr>
            <a:defRPr cap="all"/>
          </a:pPr>
          <a:r>
            <a:rPr lang="en-US" sz="1800" dirty="0"/>
            <a:t>So in order to study more the data, and it see if we can explore deep and hidden relationship, We implemented Deep Backpropagation Neural Network  (DBNN)</a:t>
          </a:r>
        </a:p>
      </dgm:t>
    </dgm:pt>
    <dgm:pt modelId="{E6F142E2-03CB-4D91-9B7B-1E153777AB36}" type="parTrans" cxnId="{E654CED3-F801-44B5-B453-08340BF9556F}">
      <dgm:prSet/>
      <dgm:spPr/>
      <dgm:t>
        <a:bodyPr/>
        <a:lstStyle/>
        <a:p>
          <a:endParaRPr lang="en-US"/>
        </a:p>
      </dgm:t>
    </dgm:pt>
    <dgm:pt modelId="{A84981E8-B471-46D0-99FF-8682F77F0E1F}" type="sibTrans" cxnId="{E654CED3-F801-44B5-B453-08340BF9556F}">
      <dgm:prSet/>
      <dgm:spPr/>
      <dgm:t>
        <a:bodyPr/>
        <a:lstStyle/>
        <a:p>
          <a:endParaRPr lang="en-US"/>
        </a:p>
      </dgm:t>
    </dgm:pt>
    <dgm:pt modelId="{A9634D2D-77A5-40E2-8DBE-4C3B584BA5D2}" type="pres">
      <dgm:prSet presAssocID="{D29FBA86-8756-4107-B9EB-C627A12737DB}" presName="root" presStyleCnt="0">
        <dgm:presLayoutVars>
          <dgm:dir/>
          <dgm:resizeHandles val="exact"/>
        </dgm:presLayoutVars>
      </dgm:prSet>
      <dgm:spPr/>
    </dgm:pt>
    <dgm:pt modelId="{7101226F-F321-4BDE-896E-611E1787F5F1}" type="pres">
      <dgm:prSet presAssocID="{E44C793B-116A-4962-98E3-EE8EA67837EE}" presName="compNode" presStyleCnt="0"/>
      <dgm:spPr/>
    </dgm:pt>
    <dgm:pt modelId="{4D82DED7-CE53-4895-A491-CDAD696234CA}" type="pres">
      <dgm:prSet presAssocID="{E44C793B-116A-4962-98E3-EE8EA67837EE}" presName="iconBgRect" presStyleLbl="bgShp" presStyleIdx="0" presStyleCnt="2"/>
      <dgm:spPr/>
    </dgm:pt>
    <dgm:pt modelId="{DCD78777-6E03-41C8-8F70-20F14A286535}" type="pres">
      <dgm:prSet presAssocID="{E44C793B-116A-4962-98E3-EE8EA67837E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croscope"/>
        </a:ext>
      </dgm:extLst>
    </dgm:pt>
    <dgm:pt modelId="{2386B950-36DD-4EC6-B9D2-32B89A6C2E51}" type="pres">
      <dgm:prSet presAssocID="{E44C793B-116A-4962-98E3-EE8EA67837EE}" presName="spaceRect" presStyleCnt="0"/>
      <dgm:spPr/>
    </dgm:pt>
    <dgm:pt modelId="{8709ABC6-5BAE-408F-AC33-8E4D845A6351}" type="pres">
      <dgm:prSet presAssocID="{E44C793B-116A-4962-98E3-EE8EA67837EE}" presName="textRect" presStyleLbl="revTx" presStyleIdx="0" presStyleCnt="2">
        <dgm:presLayoutVars>
          <dgm:chMax val="1"/>
          <dgm:chPref val="1"/>
        </dgm:presLayoutVars>
      </dgm:prSet>
      <dgm:spPr/>
    </dgm:pt>
    <dgm:pt modelId="{E3545D1F-2FAF-4F29-A007-2D1EF2403276}" type="pres">
      <dgm:prSet presAssocID="{9208C52D-6271-419F-9254-391AC5FAE153}" presName="sibTrans" presStyleCnt="0"/>
      <dgm:spPr/>
    </dgm:pt>
    <dgm:pt modelId="{31013181-7DF8-42E5-ABEA-EB59DF1D0C55}" type="pres">
      <dgm:prSet presAssocID="{AB29D255-302B-43AC-9102-32C2B643709F}" presName="compNode" presStyleCnt="0"/>
      <dgm:spPr/>
    </dgm:pt>
    <dgm:pt modelId="{49CD5105-74E0-49F7-A4DB-6E75699703E8}" type="pres">
      <dgm:prSet presAssocID="{AB29D255-302B-43AC-9102-32C2B643709F}" presName="iconBgRect" presStyleLbl="bgShp" presStyleIdx="1" presStyleCnt="2"/>
      <dgm:spPr/>
    </dgm:pt>
    <dgm:pt modelId="{A8B4C0B1-3C90-489C-A94F-4FD4D5F03B8E}" type="pres">
      <dgm:prSet presAssocID="{AB29D255-302B-43AC-9102-32C2B643709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C246415F-73FC-42FE-8BCC-72AEEF7A384A}" type="pres">
      <dgm:prSet presAssocID="{AB29D255-302B-43AC-9102-32C2B643709F}" presName="spaceRect" presStyleCnt="0"/>
      <dgm:spPr/>
    </dgm:pt>
    <dgm:pt modelId="{A62FCB70-B149-43F0-BCB7-9B9DF2D35C97}" type="pres">
      <dgm:prSet presAssocID="{AB29D255-302B-43AC-9102-32C2B643709F}" presName="textRect" presStyleLbl="revTx" presStyleIdx="1" presStyleCnt="2">
        <dgm:presLayoutVars>
          <dgm:chMax val="1"/>
          <dgm:chPref val="1"/>
        </dgm:presLayoutVars>
      </dgm:prSet>
      <dgm:spPr/>
    </dgm:pt>
  </dgm:ptLst>
  <dgm:cxnLst>
    <dgm:cxn modelId="{6E378C09-D2D8-410A-86A4-5EA18BE20079}" srcId="{D29FBA86-8756-4107-B9EB-C627A12737DB}" destId="{E44C793B-116A-4962-98E3-EE8EA67837EE}" srcOrd="0" destOrd="0" parTransId="{BD4E63A0-A94E-4913-8F06-3C33CDBC4E0C}" sibTransId="{9208C52D-6271-419F-9254-391AC5FAE153}"/>
    <dgm:cxn modelId="{15721E8D-ACC6-409A-8A36-FB13297FAD6F}" type="presOf" srcId="{D29FBA86-8756-4107-B9EB-C627A12737DB}" destId="{A9634D2D-77A5-40E2-8DBE-4C3B584BA5D2}" srcOrd="0" destOrd="0" presId="urn:microsoft.com/office/officeart/2018/5/layout/IconCircleLabelList"/>
    <dgm:cxn modelId="{A5EAC2B8-6877-42C3-A4FE-8CFE7A0A657F}" type="presOf" srcId="{AB29D255-302B-43AC-9102-32C2B643709F}" destId="{A62FCB70-B149-43F0-BCB7-9B9DF2D35C97}" srcOrd="0" destOrd="0" presId="urn:microsoft.com/office/officeart/2018/5/layout/IconCircleLabelList"/>
    <dgm:cxn modelId="{E654CED3-F801-44B5-B453-08340BF9556F}" srcId="{D29FBA86-8756-4107-B9EB-C627A12737DB}" destId="{AB29D255-302B-43AC-9102-32C2B643709F}" srcOrd="1" destOrd="0" parTransId="{E6F142E2-03CB-4D91-9B7B-1E153777AB36}" sibTransId="{A84981E8-B471-46D0-99FF-8682F77F0E1F}"/>
    <dgm:cxn modelId="{BD1AC7F6-1D0A-41A1-A3D9-20DB8EDCD6CE}" type="presOf" srcId="{E44C793B-116A-4962-98E3-EE8EA67837EE}" destId="{8709ABC6-5BAE-408F-AC33-8E4D845A6351}" srcOrd="0" destOrd="0" presId="urn:microsoft.com/office/officeart/2018/5/layout/IconCircleLabelList"/>
    <dgm:cxn modelId="{746BE0EF-24B2-4EFA-B852-7CB0021F02CE}" type="presParOf" srcId="{A9634D2D-77A5-40E2-8DBE-4C3B584BA5D2}" destId="{7101226F-F321-4BDE-896E-611E1787F5F1}" srcOrd="0" destOrd="0" presId="urn:microsoft.com/office/officeart/2018/5/layout/IconCircleLabelList"/>
    <dgm:cxn modelId="{764B0B56-818A-41DF-860E-53B8C84DF25A}" type="presParOf" srcId="{7101226F-F321-4BDE-896E-611E1787F5F1}" destId="{4D82DED7-CE53-4895-A491-CDAD696234CA}" srcOrd="0" destOrd="0" presId="urn:microsoft.com/office/officeart/2018/5/layout/IconCircleLabelList"/>
    <dgm:cxn modelId="{6754E827-3EF4-4F9A-B377-B949DA3FB555}" type="presParOf" srcId="{7101226F-F321-4BDE-896E-611E1787F5F1}" destId="{DCD78777-6E03-41C8-8F70-20F14A286535}" srcOrd="1" destOrd="0" presId="urn:microsoft.com/office/officeart/2018/5/layout/IconCircleLabelList"/>
    <dgm:cxn modelId="{3B9975BB-6DD9-4145-BA7A-511C258AAB1A}" type="presParOf" srcId="{7101226F-F321-4BDE-896E-611E1787F5F1}" destId="{2386B950-36DD-4EC6-B9D2-32B89A6C2E51}" srcOrd="2" destOrd="0" presId="urn:microsoft.com/office/officeart/2018/5/layout/IconCircleLabelList"/>
    <dgm:cxn modelId="{02CDBE2B-E12A-4FBC-BC38-BC88CA06F2BD}" type="presParOf" srcId="{7101226F-F321-4BDE-896E-611E1787F5F1}" destId="{8709ABC6-5BAE-408F-AC33-8E4D845A6351}" srcOrd="3" destOrd="0" presId="urn:microsoft.com/office/officeart/2018/5/layout/IconCircleLabelList"/>
    <dgm:cxn modelId="{E239C1DA-8C8A-470E-B25D-E1253E37429C}" type="presParOf" srcId="{A9634D2D-77A5-40E2-8DBE-4C3B584BA5D2}" destId="{E3545D1F-2FAF-4F29-A007-2D1EF2403276}" srcOrd="1" destOrd="0" presId="urn:microsoft.com/office/officeart/2018/5/layout/IconCircleLabelList"/>
    <dgm:cxn modelId="{081230A7-077B-4926-8C2E-D9210E0A9EA1}" type="presParOf" srcId="{A9634D2D-77A5-40E2-8DBE-4C3B584BA5D2}" destId="{31013181-7DF8-42E5-ABEA-EB59DF1D0C55}" srcOrd="2" destOrd="0" presId="urn:microsoft.com/office/officeart/2018/5/layout/IconCircleLabelList"/>
    <dgm:cxn modelId="{4D2B1EED-02F6-428A-BE1A-B3307A493B0F}" type="presParOf" srcId="{31013181-7DF8-42E5-ABEA-EB59DF1D0C55}" destId="{49CD5105-74E0-49F7-A4DB-6E75699703E8}" srcOrd="0" destOrd="0" presId="urn:microsoft.com/office/officeart/2018/5/layout/IconCircleLabelList"/>
    <dgm:cxn modelId="{E06B8D7A-4A2D-49E1-A83B-2DD953FC9D14}" type="presParOf" srcId="{31013181-7DF8-42E5-ABEA-EB59DF1D0C55}" destId="{A8B4C0B1-3C90-489C-A94F-4FD4D5F03B8E}" srcOrd="1" destOrd="0" presId="urn:microsoft.com/office/officeart/2018/5/layout/IconCircleLabelList"/>
    <dgm:cxn modelId="{F58486E8-811D-4922-AD7A-4B793E5DB75E}" type="presParOf" srcId="{31013181-7DF8-42E5-ABEA-EB59DF1D0C55}" destId="{C246415F-73FC-42FE-8BCC-72AEEF7A384A}" srcOrd="2" destOrd="0" presId="urn:microsoft.com/office/officeart/2018/5/layout/IconCircleLabelList"/>
    <dgm:cxn modelId="{03BB7557-5A3B-4A34-8BCF-B69784AEAE17}" type="presParOf" srcId="{31013181-7DF8-42E5-ABEA-EB59DF1D0C55}" destId="{A62FCB70-B149-43F0-BCB7-9B9DF2D35C9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5004E9-F2F6-4336-BC26-61DCA429022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682C6FC-525F-4806-BAB0-100D829E108C}">
      <dgm:prSet/>
      <dgm:spPr/>
      <dgm:t>
        <a:bodyPr/>
        <a:lstStyle/>
        <a:p>
          <a:r>
            <a:rPr lang="en-US"/>
            <a:t>To transform the BNN to a DBNN we added for each hidden node a self loop.</a:t>
          </a:r>
        </a:p>
      </dgm:t>
    </dgm:pt>
    <dgm:pt modelId="{5A382B5E-7F40-4EB6-977D-9C80BDD660FB}" type="parTrans" cxnId="{6EF0F42E-0631-4CCF-8D35-9A1D8F0AA98F}">
      <dgm:prSet/>
      <dgm:spPr/>
      <dgm:t>
        <a:bodyPr/>
        <a:lstStyle/>
        <a:p>
          <a:endParaRPr lang="en-US"/>
        </a:p>
      </dgm:t>
    </dgm:pt>
    <dgm:pt modelId="{D7300BEE-C1A0-4272-9C45-D3E5E869BAB1}" type="sibTrans" cxnId="{6EF0F42E-0631-4CCF-8D35-9A1D8F0AA98F}">
      <dgm:prSet/>
      <dgm:spPr/>
      <dgm:t>
        <a:bodyPr/>
        <a:lstStyle/>
        <a:p>
          <a:endParaRPr lang="en-US"/>
        </a:p>
      </dgm:t>
    </dgm:pt>
    <dgm:pt modelId="{3BCD0C91-7366-4E51-BA7D-C7F3331F8705}">
      <dgm:prSet/>
      <dgm:spPr/>
      <dgm:t>
        <a:bodyPr/>
        <a:lstStyle/>
        <a:p>
          <a:r>
            <a:rPr lang="en-US"/>
            <a:t>This stores the output of the hidden node and uses it along the input in the next node</a:t>
          </a:r>
        </a:p>
      </dgm:t>
    </dgm:pt>
    <dgm:pt modelId="{86FC8C02-7F82-44DA-8E91-4702C47CA7C0}" type="parTrans" cxnId="{32D2C9CF-0A15-4604-BE27-930938B298EA}">
      <dgm:prSet/>
      <dgm:spPr/>
      <dgm:t>
        <a:bodyPr/>
        <a:lstStyle/>
        <a:p>
          <a:endParaRPr lang="en-US"/>
        </a:p>
      </dgm:t>
    </dgm:pt>
    <dgm:pt modelId="{A37BDE00-67BF-495F-AFFF-A7E5B317E5B8}" type="sibTrans" cxnId="{32D2C9CF-0A15-4604-BE27-930938B298EA}">
      <dgm:prSet/>
      <dgm:spPr/>
      <dgm:t>
        <a:bodyPr/>
        <a:lstStyle/>
        <a:p>
          <a:endParaRPr lang="en-US"/>
        </a:p>
      </dgm:t>
    </dgm:pt>
    <dgm:pt modelId="{7862B096-555E-4C5F-98D6-B3428D643724}">
      <dgm:prSet/>
      <dgm:spPr/>
      <dgm:t>
        <a:bodyPr/>
        <a:lstStyle/>
        <a:p>
          <a:r>
            <a:rPr lang="en-US"/>
            <a:t>Output_Hidden  = Weights * Input_Data + Hidden_Hidden_Weight * Prev_Output</a:t>
          </a:r>
        </a:p>
      </dgm:t>
    </dgm:pt>
    <dgm:pt modelId="{A361B4E3-E41C-4F55-9AE3-7398F93F929B}" type="parTrans" cxnId="{F9D68FFB-06C0-482F-9534-264813C130B8}">
      <dgm:prSet/>
      <dgm:spPr/>
      <dgm:t>
        <a:bodyPr/>
        <a:lstStyle/>
        <a:p>
          <a:endParaRPr lang="en-US"/>
        </a:p>
      </dgm:t>
    </dgm:pt>
    <dgm:pt modelId="{883D72BB-8180-4FE3-A73A-B3B4DAA94A7A}" type="sibTrans" cxnId="{F9D68FFB-06C0-482F-9534-264813C130B8}">
      <dgm:prSet/>
      <dgm:spPr/>
      <dgm:t>
        <a:bodyPr/>
        <a:lstStyle/>
        <a:p>
          <a:endParaRPr lang="en-US"/>
        </a:p>
      </dgm:t>
    </dgm:pt>
    <dgm:pt modelId="{716DF95D-9391-4699-9240-FF432E0C8CBD}">
      <dgm:prSet/>
      <dgm:spPr/>
      <dgm:t>
        <a:bodyPr/>
        <a:lstStyle/>
        <a:p>
          <a:r>
            <a:rPr lang="en-US"/>
            <a:t>This step, makes the network when folded across all iterations, to have inter-connected hidden layers where each layer corresponds to an iteration</a:t>
          </a:r>
        </a:p>
      </dgm:t>
    </dgm:pt>
    <dgm:pt modelId="{CE8CBD23-5A4B-4DEA-90FC-EFA923476D0F}" type="parTrans" cxnId="{44687BDE-6E03-4C36-9061-1C4E1BB2F13C}">
      <dgm:prSet/>
      <dgm:spPr/>
      <dgm:t>
        <a:bodyPr/>
        <a:lstStyle/>
        <a:p>
          <a:endParaRPr lang="en-US"/>
        </a:p>
      </dgm:t>
    </dgm:pt>
    <dgm:pt modelId="{DFC4A525-16EC-425A-99DE-7BC47802BB94}" type="sibTrans" cxnId="{44687BDE-6E03-4C36-9061-1C4E1BB2F13C}">
      <dgm:prSet/>
      <dgm:spPr/>
      <dgm:t>
        <a:bodyPr/>
        <a:lstStyle/>
        <a:p>
          <a:endParaRPr lang="en-US"/>
        </a:p>
      </dgm:t>
    </dgm:pt>
    <dgm:pt modelId="{3B6197B7-F402-48B8-AB5C-CEB22D1FCFB9}" type="pres">
      <dgm:prSet presAssocID="{3F5004E9-F2F6-4336-BC26-61DCA4290229}" presName="linear" presStyleCnt="0">
        <dgm:presLayoutVars>
          <dgm:animLvl val="lvl"/>
          <dgm:resizeHandles val="exact"/>
        </dgm:presLayoutVars>
      </dgm:prSet>
      <dgm:spPr/>
    </dgm:pt>
    <dgm:pt modelId="{C4561F23-3A80-4301-93FD-68885A28DC4B}" type="pres">
      <dgm:prSet presAssocID="{A682C6FC-525F-4806-BAB0-100D829E108C}" presName="parentText" presStyleLbl="node1" presStyleIdx="0" presStyleCnt="3">
        <dgm:presLayoutVars>
          <dgm:chMax val="0"/>
          <dgm:bulletEnabled val="1"/>
        </dgm:presLayoutVars>
      </dgm:prSet>
      <dgm:spPr/>
    </dgm:pt>
    <dgm:pt modelId="{04FBEDAF-883F-4626-9131-A8F460481A2F}" type="pres">
      <dgm:prSet presAssocID="{D7300BEE-C1A0-4272-9C45-D3E5E869BAB1}" presName="spacer" presStyleCnt="0"/>
      <dgm:spPr/>
    </dgm:pt>
    <dgm:pt modelId="{9C906E93-72A6-491B-97E0-3D7F0A58C1A7}" type="pres">
      <dgm:prSet presAssocID="{3BCD0C91-7366-4E51-BA7D-C7F3331F8705}" presName="parentText" presStyleLbl="node1" presStyleIdx="1" presStyleCnt="3">
        <dgm:presLayoutVars>
          <dgm:chMax val="0"/>
          <dgm:bulletEnabled val="1"/>
        </dgm:presLayoutVars>
      </dgm:prSet>
      <dgm:spPr/>
    </dgm:pt>
    <dgm:pt modelId="{4F619DFF-7DD0-40B1-97C3-E61E963449C8}" type="pres">
      <dgm:prSet presAssocID="{3BCD0C91-7366-4E51-BA7D-C7F3331F8705}" presName="childText" presStyleLbl="revTx" presStyleIdx="0" presStyleCnt="1">
        <dgm:presLayoutVars>
          <dgm:bulletEnabled val="1"/>
        </dgm:presLayoutVars>
      </dgm:prSet>
      <dgm:spPr/>
    </dgm:pt>
    <dgm:pt modelId="{3614E684-89BB-477B-9ABC-9FE957A792A0}" type="pres">
      <dgm:prSet presAssocID="{716DF95D-9391-4699-9240-FF432E0C8CBD}" presName="parentText" presStyleLbl="node1" presStyleIdx="2" presStyleCnt="3">
        <dgm:presLayoutVars>
          <dgm:chMax val="0"/>
          <dgm:bulletEnabled val="1"/>
        </dgm:presLayoutVars>
      </dgm:prSet>
      <dgm:spPr/>
    </dgm:pt>
  </dgm:ptLst>
  <dgm:cxnLst>
    <dgm:cxn modelId="{6EF0F42E-0631-4CCF-8D35-9A1D8F0AA98F}" srcId="{3F5004E9-F2F6-4336-BC26-61DCA4290229}" destId="{A682C6FC-525F-4806-BAB0-100D829E108C}" srcOrd="0" destOrd="0" parTransId="{5A382B5E-7F40-4EB6-977D-9C80BDD660FB}" sibTransId="{D7300BEE-C1A0-4272-9C45-D3E5E869BAB1}"/>
    <dgm:cxn modelId="{79E10044-E88F-43D4-AF88-88B127BBAF5E}" type="presOf" srcId="{716DF95D-9391-4699-9240-FF432E0C8CBD}" destId="{3614E684-89BB-477B-9ABC-9FE957A792A0}" srcOrd="0" destOrd="0" presId="urn:microsoft.com/office/officeart/2005/8/layout/vList2"/>
    <dgm:cxn modelId="{AE7B6F4C-1DF1-4B1D-91BE-09EC8E1F5FA0}" type="presOf" srcId="{A682C6FC-525F-4806-BAB0-100D829E108C}" destId="{C4561F23-3A80-4301-93FD-68885A28DC4B}" srcOrd="0" destOrd="0" presId="urn:microsoft.com/office/officeart/2005/8/layout/vList2"/>
    <dgm:cxn modelId="{5E9C524D-9D64-4578-90A7-90756EE46B77}" type="presOf" srcId="{3F5004E9-F2F6-4336-BC26-61DCA4290229}" destId="{3B6197B7-F402-48B8-AB5C-CEB22D1FCFB9}" srcOrd="0" destOrd="0" presId="urn:microsoft.com/office/officeart/2005/8/layout/vList2"/>
    <dgm:cxn modelId="{24C675A1-8901-459A-8BA8-5DA8BC35A37C}" type="presOf" srcId="{7862B096-555E-4C5F-98D6-B3428D643724}" destId="{4F619DFF-7DD0-40B1-97C3-E61E963449C8}" srcOrd="0" destOrd="0" presId="urn:microsoft.com/office/officeart/2005/8/layout/vList2"/>
    <dgm:cxn modelId="{32D2C9CF-0A15-4604-BE27-930938B298EA}" srcId="{3F5004E9-F2F6-4336-BC26-61DCA4290229}" destId="{3BCD0C91-7366-4E51-BA7D-C7F3331F8705}" srcOrd="1" destOrd="0" parTransId="{86FC8C02-7F82-44DA-8E91-4702C47CA7C0}" sibTransId="{A37BDE00-67BF-495F-AFFF-A7E5B317E5B8}"/>
    <dgm:cxn modelId="{0D2113D9-E627-43DD-A35E-3C48803382D9}" type="presOf" srcId="{3BCD0C91-7366-4E51-BA7D-C7F3331F8705}" destId="{9C906E93-72A6-491B-97E0-3D7F0A58C1A7}" srcOrd="0" destOrd="0" presId="urn:microsoft.com/office/officeart/2005/8/layout/vList2"/>
    <dgm:cxn modelId="{44687BDE-6E03-4C36-9061-1C4E1BB2F13C}" srcId="{3F5004E9-F2F6-4336-BC26-61DCA4290229}" destId="{716DF95D-9391-4699-9240-FF432E0C8CBD}" srcOrd="2" destOrd="0" parTransId="{CE8CBD23-5A4B-4DEA-90FC-EFA923476D0F}" sibTransId="{DFC4A525-16EC-425A-99DE-7BC47802BB94}"/>
    <dgm:cxn modelId="{F9D68FFB-06C0-482F-9534-264813C130B8}" srcId="{3BCD0C91-7366-4E51-BA7D-C7F3331F8705}" destId="{7862B096-555E-4C5F-98D6-B3428D643724}" srcOrd="0" destOrd="0" parTransId="{A361B4E3-E41C-4F55-9AE3-7398F93F929B}" sibTransId="{883D72BB-8180-4FE3-A73A-B3B4DAA94A7A}"/>
    <dgm:cxn modelId="{31607543-CF63-4012-A092-5EF58F668238}" type="presParOf" srcId="{3B6197B7-F402-48B8-AB5C-CEB22D1FCFB9}" destId="{C4561F23-3A80-4301-93FD-68885A28DC4B}" srcOrd="0" destOrd="0" presId="urn:microsoft.com/office/officeart/2005/8/layout/vList2"/>
    <dgm:cxn modelId="{3A35628D-AF7E-4E1D-91B0-881E5090A4D1}" type="presParOf" srcId="{3B6197B7-F402-48B8-AB5C-CEB22D1FCFB9}" destId="{04FBEDAF-883F-4626-9131-A8F460481A2F}" srcOrd="1" destOrd="0" presId="urn:microsoft.com/office/officeart/2005/8/layout/vList2"/>
    <dgm:cxn modelId="{DA3955C1-8166-42A4-8F11-B39EE0B6D33C}" type="presParOf" srcId="{3B6197B7-F402-48B8-AB5C-CEB22D1FCFB9}" destId="{9C906E93-72A6-491B-97E0-3D7F0A58C1A7}" srcOrd="2" destOrd="0" presId="urn:microsoft.com/office/officeart/2005/8/layout/vList2"/>
    <dgm:cxn modelId="{3D2B0EDA-A1F4-4342-9346-3E0512E0FB99}" type="presParOf" srcId="{3B6197B7-F402-48B8-AB5C-CEB22D1FCFB9}" destId="{4F619DFF-7DD0-40B1-97C3-E61E963449C8}" srcOrd="3" destOrd="0" presId="urn:microsoft.com/office/officeart/2005/8/layout/vList2"/>
    <dgm:cxn modelId="{70AE3E27-6C6C-4BE5-B735-766358E8B859}" type="presParOf" srcId="{3B6197B7-F402-48B8-AB5C-CEB22D1FCFB9}" destId="{3614E684-89BB-477B-9ABC-9FE957A792A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46EC806-B011-487B-B4B9-3C821EC8D29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C06BFCA-B0A2-484B-B384-4127F5F40D29}">
      <dgm:prSet/>
      <dgm:spPr/>
      <dgm:t>
        <a:bodyPr/>
        <a:lstStyle/>
        <a:p>
          <a:r>
            <a:rPr lang="en-US"/>
            <a:t>DBNN also outperforms the other techniques on Problem 2 which is a multi classification problem</a:t>
          </a:r>
        </a:p>
      </dgm:t>
    </dgm:pt>
    <dgm:pt modelId="{2FFBB64C-0DBA-44EF-A652-3C741DAD2355}" type="parTrans" cxnId="{752AB80F-6E25-4B1D-94C4-073BC7AC49AE}">
      <dgm:prSet/>
      <dgm:spPr/>
      <dgm:t>
        <a:bodyPr/>
        <a:lstStyle/>
        <a:p>
          <a:endParaRPr lang="en-US"/>
        </a:p>
      </dgm:t>
    </dgm:pt>
    <dgm:pt modelId="{30C1A5F1-33B8-4346-B5B6-DF2BB57EF643}" type="sibTrans" cxnId="{752AB80F-6E25-4B1D-94C4-073BC7AC49AE}">
      <dgm:prSet/>
      <dgm:spPr/>
      <dgm:t>
        <a:bodyPr/>
        <a:lstStyle/>
        <a:p>
          <a:endParaRPr lang="en-US"/>
        </a:p>
      </dgm:t>
    </dgm:pt>
    <dgm:pt modelId="{82E2F702-CEA5-41C9-B09F-0CBA2ECE14D5}">
      <dgm:prSet/>
      <dgm:spPr/>
      <dgm:t>
        <a:bodyPr/>
        <a:lstStyle/>
        <a:p>
          <a:r>
            <a:rPr lang="en-US"/>
            <a:t>Even though, The results on Problem 2 are still low with the highest testing accuracy being ~45%</a:t>
          </a:r>
        </a:p>
      </dgm:t>
    </dgm:pt>
    <dgm:pt modelId="{AF6E3F50-DE97-4BD6-9029-46D32AC9E1FB}" type="parTrans" cxnId="{B0AA0960-7481-4BC7-AC7A-470C3BBA4E3D}">
      <dgm:prSet/>
      <dgm:spPr/>
      <dgm:t>
        <a:bodyPr/>
        <a:lstStyle/>
        <a:p>
          <a:endParaRPr lang="en-US"/>
        </a:p>
      </dgm:t>
    </dgm:pt>
    <dgm:pt modelId="{CD2E1EEA-1F09-44AB-A6D9-FC8BDB44A1C3}" type="sibTrans" cxnId="{B0AA0960-7481-4BC7-AC7A-470C3BBA4E3D}">
      <dgm:prSet/>
      <dgm:spPr/>
      <dgm:t>
        <a:bodyPr/>
        <a:lstStyle/>
        <a:p>
          <a:endParaRPr lang="en-US"/>
        </a:p>
      </dgm:t>
    </dgm:pt>
    <dgm:pt modelId="{FA7C86FC-D858-4500-93E0-ED1F1C83E975}" type="pres">
      <dgm:prSet presAssocID="{546EC806-B011-487B-B4B9-3C821EC8D29E}" presName="linear" presStyleCnt="0">
        <dgm:presLayoutVars>
          <dgm:animLvl val="lvl"/>
          <dgm:resizeHandles val="exact"/>
        </dgm:presLayoutVars>
      </dgm:prSet>
      <dgm:spPr/>
    </dgm:pt>
    <dgm:pt modelId="{05683826-C11F-4000-9B6F-AA933B91E036}" type="pres">
      <dgm:prSet presAssocID="{BC06BFCA-B0A2-484B-B384-4127F5F40D29}" presName="parentText" presStyleLbl="node1" presStyleIdx="0" presStyleCnt="2">
        <dgm:presLayoutVars>
          <dgm:chMax val="0"/>
          <dgm:bulletEnabled val="1"/>
        </dgm:presLayoutVars>
      </dgm:prSet>
      <dgm:spPr/>
    </dgm:pt>
    <dgm:pt modelId="{774385F4-9956-4453-AD7E-82B595D8BC01}" type="pres">
      <dgm:prSet presAssocID="{30C1A5F1-33B8-4346-B5B6-DF2BB57EF643}" presName="spacer" presStyleCnt="0"/>
      <dgm:spPr/>
    </dgm:pt>
    <dgm:pt modelId="{C1FD0AC6-DBC5-4A57-B3E6-4CE8B22096E5}" type="pres">
      <dgm:prSet presAssocID="{82E2F702-CEA5-41C9-B09F-0CBA2ECE14D5}" presName="parentText" presStyleLbl="node1" presStyleIdx="1" presStyleCnt="2">
        <dgm:presLayoutVars>
          <dgm:chMax val="0"/>
          <dgm:bulletEnabled val="1"/>
        </dgm:presLayoutVars>
      </dgm:prSet>
      <dgm:spPr/>
    </dgm:pt>
  </dgm:ptLst>
  <dgm:cxnLst>
    <dgm:cxn modelId="{752AB80F-6E25-4B1D-94C4-073BC7AC49AE}" srcId="{546EC806-B011-487B-B4B9-3C821EC8D29E}" destId="{BC06BFCA-B0A2-484B-B384-4127F5F40D29}" srcOrd="0" destOrd="0" parTransId="{2FFBB64C-0DBA-44EF-A652-3C741DAD2355}" sibTransId="{30C1A5F1-33B8-4346-B5B6-DF2BB57EF643}"/>
    <dgm:cxn modelId="{37B3921B-5D53-420D-AFFA-E5219C2B9A8A}" type="presOf" srcId="{546EC806-B011-487B-B4B9-3C821EC8D29E}" destId="{FA7C86FC-D858-4500-93E0-ED1F1C83E975}" srcOrd="0" destOrd="0" presId="urn:microsoft.com/office/officeart/2005/8/layout/vList2"/>
    <dgm:cxn modelId="{B0AA0960-7481-4BC7-AC7A-470C3BBA4E3D}" srcId="{546EC806-B011-487B-B4B9-3C821EC8D29E}" destId="{82E2F702-CEA5-41C9-B09F-0CBA2ECE14D5}" srcOrd="1" destOrd="0" parTransId="{AF6E3F50-DE97-4BD6-9029-46D32AC9E1FB}" sibTransId="{CD2E1EEA-1F09-44AB-A6D9-FC8BDB44A1C3}"/>
    <dgm:cxn modelId="{654B1D92-84D3-4BF6-957F-C24B82EC56B4}" type="presOf" srcId="{82E2F702-CEA5-41C9-B09F-0CBA2ECE14D5}" destId="{C1FD0AC6-DBC5-4A57-B3E6-4CE8B22096E5}" srcOrd="0" destOrd="0" presId="urn:microsoft.com/office/officeart/2005/8/layout/vList2"/>
    <dgm:cxn modelId="{5739F7C2-740C-4897-9C13-C548D1E558C7}" type="presOf" srcId="{BC06BFCA-B0A2-484B-B384-4127F5F40D29}" destId="{05683826-C11F-4000-9B6F-AA933B91E036}" srcOrd="0" destOrd="0" presId="urn:microsoft.com/office/officeart/2005/8/layout/vList2"/>
    <dgm:cxn modelId="{909D24B3-1590-4CE1-B620-7AE111023316}" type="presParOf" srcId="{FA7C86FC-D858-4500-93E0-ED1F1C83E975}" destId="{05683826-C11F-4000-9B6F-AA933B91E036}" srcOrd="0" destOrd="0" presId="urn:microsoft.com/office/officeart/2005/8/layout/vList2"/>
    <dgm:cxn modelId="{0D8D41C7-40D5-4B7A-9014-FDF932E2BDCA}" type="presParOf" srcId="{FA7C86FC-D858-4500-93E0-ED1F1C83E975}" destId="{774385F4-9956-4453-AD7E-82B595D8BC01}" srcOrd="1" destOrd="0" presId="urn:microsoft.com/office/officeart/2005/8/layout/vList2"/>
    <dgm:cxn modelId="{3555DA83-ABC1-4D71-BA17-1FBC34EFF3CC}" type="presParOf" srcId="{FA7C86FC-D858-4500-93E0-ED1F1C83E975}" destId="{C1FD0AC6-DBC5-4A57-B3E6-4CE8B22096E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C13BFD-18C7-4B36-83B1-C65238935D96}"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79B4C1D-B0E7-4989-8C75-AA523D805AFF}">
      <dgm:prSet/>
      <dgm:spPr/>
      <dgm:t>
        <a:bodyPr/>
        <a:lstStyle/>
        <a:p>
          <a:r>
            <a:rPr lang="en-US"/>
            <a:t>The results of all the used supervised machine learning techniques on all the problem variation all relatively low:</a:t>
          </a:r>
        </a:p>
      </dgm:t>
    </dgm:pt>
    <dgm:pt modelId="{A062DFD4-BB2E-4585-876A-4FA893D16362}" type="parTrans" cxnId="{EA3BE859-C265-4085-A4B9-FE62333D5759}">
      <dgm:prSet/>
      <dgm:spPr/>
      <dgm:t>
        <a:bodyPr/>
        <a:lstStyle/>
        <a:p>
          <a:endParaRPr lang="en-US"/>
        </a:p>
      </dgm:t>
    </dgm:pt>
    <dgm:pt modelId="{90B82C59-254C-4321-8B8A-3CE4FF8F48C8}" type="sibTrans" cxnId="{EA3BE859-C265-4085-A4B9-FE62333D5759}">
      <dgm:prSet/>
      <dgm:spPr/>
      <dgm:t>
        <a:bodyPr/>
        <a:lstStyle/>
        <a:p>
          <a:endParaRPr lang="en-US"/>
        </a:p>
      </dgm:t>
    </dgm:pt>
    <dgm:pt modelId="{7123E767-454F-448B-A85A-E8D61368193A}">
      <dgm:prSet/>
      <dgm:spPr/>
      <dgm:t>
        <a:bodyPr/>
        <a:lstStyle/>
        <a:p>
          <a:r>
            <a:rPr lang="en-US"/>
            <a:t>Problem 1: Lowest RMSE = 15.7 (Linear Regression)</a:t>
          </a:r>
        </a:p>
      </dgm:t>
    </dgm:pt>
    <dgm:pt modelId="{18E797B4-B716-4549-B5F6-21E94B2E8AB6}" type="parTrans" cxnId="{381F66D8-FCDC-415D-8D82-08D8277DCA3D}">
      <dgm:prSet/>
      <dgm:spPr/>
      <dgm:t>
        <a:bodyPr/>
        <a:lstStyle/>
        <a:p>
          <a:endParaRPr lang="en-US"/>
        </a:p>
      </dgm:t>
    </dgm:pt>
    <dgm:pt modelId="{F01A4587-47AD-4A80-8B99-6558E163A426}" type="sibTrans" cxnId="{381F66D8-FCDC-415D-8D82-08D8277DCA3D}">
      <dgm:prSet/>
      <dgm:spPr/>
      <dgm:t>
        <a:bodyPr/>
        <a:lstStyle/>
        <a:p>
          <a:endParaRPr lang="en-US"/>
        </a:p>
      </dgm:t>
    </dgm:pt>
    <dgm:pt modelId="{A16831BA-AF85-4E42-B781-D0AC8E551AD9}">
      <dgm:prSet/>
      <dgm:spPr/>
      <dgm:t>
        <a:bodyPr/>
        <a:lstStyle/>
        <a:p>
          <a:r>
            <a:rPr lang="en-US"/>
            <a:t>Problem 2: Highest Acc    = 45.0% (DBNN)</a:t>
          </a:r>
        </a:p>
      </dgm:t>
    </dgm:pt>
    <dgm:pt modelId="{A100E049-31D2-484B-885F-7C597399D47B}" type="parTrans" cxnId="{8F96ABD4-CE78-464C-BBAD-ABE91EE84EFB}">
      <dgm:prSet/>
      <dgm:spPr/>
      <dgm:t>
        <a:bodyPr/>
        <a:lstStyle/>
        <a:p>
          <a:endParaRPr lang="en-US"/>
        </a:p>
      </dgm:t>
    </dgm:pt>
    <dgm:pt modelId="{25C4E0E7-454A-4C88-96E6-E08FB388A9AA}" type="sibTrans" cxnId="{8F96ABD4-CE78-464C-BBAD-ABE91EE84EFB}">
      <dgm:prSet/>
      <dgm:spPr/>
      <dgm:t>
        <a:bodyPr/>
        <a:lstStyle/>
        <a:p>
          <a:endParaRPr lang="en-US"/>
        </a:p>
      </dgm:t>
    </dgm:pt>
    <dgm:pt modelId="{ADD34BA1-1EB0-4102-96A9-8EC15F3610E8}">
      <dgm:prSet/>
      <dgm:spPr/>
      <dgm:t>
        <a:bodyPr/>
        <a:lstStyle/>
        <a:p>
          <a:r>
            <a:rPr lang="en-US"/>
            <a:t>Problem 3: Highest Acc    = 65.1% (DBNN) </a:t>
          </a:r>
        </a:p>
      </dgm:t>
    </dgm:pt>
    <dgm:pt modelId="{B762E01E-26DF-4557-87A9-57C4CA8E2379}" type="parTrans" cxnId="{AE6C6D23-771F-4A63-89FA-D8AF2F7C50D6}">
      <dgm:prSet/>
      <dgm:spPr/>
      <dgm:t>
        <a:bodyPr/>
        <a:lstStyle/>
        <a:p>
          <a:endParaRPr lang="en-US"/>
        </a:p>
      </dgm:t>
    </dgm:pt>
    <dgm:pt modelId="{32AD4706-29E1-4748-8038-3DB43BEC6B1B}" type="sibTrans" cxnId="{AE6C6D23-771F-4A63-89FA-D8AF2F7C50D6}">
      <dgm:prSet/>
      <dgm:spPr/>
      <dgm:t>
        <a:bodyPr/>
        <a:lstStyle/>
        <a:p>
          <a:endParaRPr lang="en-US"/>
        </a:p>
      </dgm:t>
    </dgm:pt>
    <dgm:pt modelId="{C5AFFD28-EF85-4C4C-903D-41295DDCC0BB}">
      <dgm:prSet/>
      <dgm:spPr/>
      <dgm:t>
        <a:bodyPr/>
        <a:lstStyle/>
        <a:p>
          <a:r>
            <a:rPr lang="en-US"/>
            <a:t>We can deduce from these results that the metrics used in the data set might not be an enough indicator for Cancer survivability and some other unknown data affects this index</a:t>
          </a:r>
        </a:p>
      </dgm:t>
    </dgm:pt>
    <dgm:pt modelId="{93A299B8-026D-4CDF-924A-D8C8250FDD5E}" type="parTrans" cxnId="{5B060029-AC38-4F15-9A42-C09009DA5A55}">
      <dgm:prSet/>
      <dgm:spPr/>
      <dgm:t>
        <a:bodyPr/>
        <a:lstStyle/>
        <a:p>
          <a:endParaRPr lang="en-US"/>
        </a:p>
      </dgm:t>
    </dgm:pt>
    <dgm:pt modelId="{10D10897-7FBD-4A37-AC7F-88C7AA61694C}" type="sibTrans" cxnId="{5B060029-AC38-4F15-9A42-C09009DA5A55}">
      <dgm:prSet/>
      <dgm:spPr/>
      <dgm:t>
        <a:bodyPr/>
        <a:lstStyle/>
        <a:p>
          <a:endParaRPr lang="en-US"/>
        </a:p>
      </dgm:t>
    </dgm:pt>
    <dgm:pt modelId="{232E90A8-6290-4AE7-B647-2320A9BCEA98}">
      <dgm:prSet/>
      <dgm:spPr/>
      <dgm:t>
        <a:bodyPr/>
        <a:lstStyle/>
        <a:p>
          <a:r>
            <a:rPr lang="en-US"/>
            <a:t>In addition, around 45% of the original data had patients who died within 1 year, which makes the classification more bias (In problem 1 and 2)</a:t>
          </a:r>
        </a:p>
      </dgm:t>
    </dgm:pt>
    <dgm:pt modelId="{F1856440-1559-4AE1-8110-608B36D43A2A}" type="parTrans" cxnId="{83E1B79A-B3C4-4A7F-AAB1-9A0A21902FC2}">
      <dgm:prSet/>
      <dgm:spPr/>
      <dgm:t>
        <a:bodyPr/>
        <a:lstStyle/>
        <a:p>
          <a:endParaRPr lang="en-US"/>
        </a:p>
      </dgm:t>
    </dgm:pt>
    <dgm:pt modelId="{A3B53BD6-DA72-4679-9B2C-4EBBE52E3EBA}" type="sibTrans" cxnId="{83E1B79A-B3C4-4A7F-AAB1-9A0A21902FC2}">
      <dgm:prSet/>
      <dgm:spPr/>
      <dgm:t>
        <a:bodyPr/>
        <a:lstStyle/>
        <a:p>
          <a:endParaRPr lang="en-US"/>
        </a:p>
      </dgm:t>
    </dgm:pt>
    <dgm:pt modelId="{BCE5F41B-8F8D-4B06-AE9A-927FCD0BF1B2}" type="pres">
      <dgm:prSet presAssocID="{2DC13BFD-18C7-4B36-83B1-C65238935D96}" presName="Name0" presStyleCnt="0">
        <dgm:presLayoutVars>
          <dgm:dir/>
          <dgm:animLvl val="lvl"/>
          <dgm:resizeHandles val="exact"/>
        </dgm:presLayoutVars>
      </dgm:prSet>
      <dgm:spPr/>
    </dgm:pt>
    <dgm:pt modelId="{7530C7DA-DF5A-42EF-BFAC-785539295BD4}" type="pres">
      <dgm:prSet presAssocID="{232E90A8-6290-4AE7-B647-2320A9BCEA98}" presName="boxAndChildren" presStyleCnt="0"/>
      <dgm:spPr/>
    </dgm:pt>
    <dgm:pt modelId="{95759651-3883-47E2-A624-BCFC125E3D33}" type="pres">
      <dgm:prSet presAssocID="{232E90A8-6290-4AE7-B647-2320A9BCEA98}" presName="parentTextBox" presStyleLbl="node1" presStyleIdx="0" presStyleCnt="3"/>
      <dgm:spPr/>
    </dgm:pt>
    <dgm:pt modelId="{552E4823-B5A1-45F7-9FDF-F14D4F33CD52}" type="pres">
      <dgm:prSet presAssocID="{10D10897-7FBD-4A37-AC7F-88C7AA61694C}" presName="sp" presStyleCnt="0"/>
      <dgm:spPr/>
    </dgm:pt>
    <dgm:pt modelId="{2E6368B8-0922-4DB5-AF85-F9F2D6E273C5}" type="pres">
      <dgm:prSet presAssocID="{C5AFFD28-EF85-4C4C-903D-41295DDCC0BB}" presName="arrowAndChildren" presStyleCnt="0"/>
      <dgm:spPr/>
    </dgm:pt>
    <dgm:pt modelId="{1F8CDD6C-BB7E-4795-ABB3-60A4A32E79F6}" type="pres">
      <dgm:prSet presAssocID="{C5AFFD28-EF85-4C4C-903D-41295DDCC0BB}" presName="parentTextArrow" presStyleLbl="node1" presStyleIdx="1" presStyleCnt="3"/>
      <dgm:spPr/>
    </dgm:pt>
    <dgm:pt modelId="{6AA22DEF-BFB3-41B7-8B53-8C32AA0481F8}" type="pres">
      <dgm:prSet presAssocID="{90B82C59-254C-4321-8B8A-3CE4FF8F48C8}" presName="sp" presStyleCnt="0"/>
      <dgm:spPr/>
    </dgm:pt>
    <dgm:pt modelId="{F56084A4-F03C-4C8A-B12E-BD5CDD03FC6A}" type="pres">
      <dgm:prSet presAssocID="{D79B4C1D-B0E7-4989-8C75-AA523D805AFF}" presName="arrowAndChildren" presStyleCnt="0"/>
      <dgm:spPr/>
    </dgm:pt>
    <dgm:pt modelId="{035DE23B-1766-4445-AD54-51E002711B32}" type="pres">
      <dgm:prSet presAssocID="{D79B4C1D-B0E7-4989-8C75-AA523D805AFF}" presName="parentTextArrow" presStyleLbl="node1" presStyleIdx="1" presStyleCnt="3"/>
      <dgm:spPr/>
    </dgm:pt>
    <dgm:pt modelId="{013C0966-FB16-4C50-9CC2-7257FBAE59E7}" type="pres">
      <dgm:prSet presAssocID="{D79B4C1D-B0E7-4989-8C75-AA523D805AFF}" presName="arrow" presStyleLbl="node1" presStyleIdx="2" presStyleCnt="3"/>
      <dgm:spPr/>
    </dgm:pt>
    <dgm:pt modelId="{CD0E16C6-1D31-42B5-8DBE-AB9C56C2582F}" type="pres">
      <dgm:prSet presAssocID="{D79B4C1D-B0E7-4989-8C75-AA523D805AFF}" presName="descendantArrow" presStyleCnt="0"/>
      <dgm:spPr/>
    </dgm:pt>
    <dgm:pt modelId="{6DA5438F-08FE-42D1-8998-AB06ABAF894E}" type="pres">
      <dgm:prSet presAssocID="{7123E767-454F-448B-A85A-E8D61368193A}" presName="childTextArrow" presStyleLbl="fgAccFollowNode1" presStyleIdx="0" presStyleCnt="3">
        <dgm:presLayoutVars>
          <dgm:bulletEnabled val="1"/>
        </dgm:presLayoutVars>
      </dgm:prSet>
      <dgm:spPr/>
    </dgm:pt>
    <dgm:pt modelId="{0E7F60B5-D45F-4153-B320-EED9E603A825}" type="pres">
      <dgm:prSet presAssocID="{A16831BA-AF85-4E42-B781-D0AC8E551AD9}" presName="childTextArrow" presStyleLbl="fgAccFollowNode1" presStyleIdx="1" presStyleCnt="3">
        <dgm:presLayoutVars>
          <dgm:bulletEnabled val="1"/>
        </dgm:presLayoutVars>
      </dgm:prSet>
      <dgm:spPr/>
    </dgm:pt>
    <dgm:pt modelId="{56DA625B-2621-4951-B221-418CE34CF806}" type="pres">
      <dgm:prSet presAssocID="{ADD34BA1-1EB0-4102-96A9-8EC15F3610E8}" presName="childTextArrow" presStyleLbl="fgAccFollowNode1" presStyleIdx="2" presStyleCnt="3">
        <dgm:presLayoutVars>
          <dgm:bulletEnabled val="1"/>
        </dgm:presLayoutVars>
      </dgm:prSet>
      <dgm:spPr/>
    </dgm:pt>
  </dgm:ptLst>
  <dgm:cxnLst>
    <dgm:cxn modelId="{AE6C6D23-771F-4A63-89FA-D8AF2F7C50D6}" srcId="{D79B4C1D-B0E7-4989-8C75-AA523D805AFF}" destId="{ADD34BA1-1EB0-4102-96A9-8EC15F3610E8}" srcOrd="2" destOrd="0" parTransId="{B762E01E-26DF-4557-87A9-57C4CA8E2379}" sibTransId="{32AD4706-29E1-4748-8038-3DB43BEC6B1B}"/>
    <dgm:cxn modelId="{5B060029-AC38-4F15-9A42-C09009DA5A55}" srcId="{2DC13BFD-18C7-4B36-83B1-C65238935D96}" destId="{C5AFFD28-EF85-4C4C-903D-41295DDCC0BB}" srcOrd="1" destOrd="0" parTransId="{93A299B8-026D-4CDF-924A-D8C8250FDD5E}" sibTransId="{10D10897-7FBD-4A37-AC7F-88C7AA61694C}"/>
    <dgm:cxn modelId="{D7C7C72B-CF79-4CE0-9149-6EC644BEC929}" type="presOf" srcId="{C5AFFD28-EF85-4C4C-903D-41295DDCC0BB}" destId="{1F8CDD6C-BB7E-4795-ABB3-60A4A32E79F6}" srcOrd="0" destOrd="0" presId="urn:microsoft.com/office/officeart/2005/8/layout/process4"/>
    <dgm:cxn modelId="{58B0BE3E-9731-41B6-96B2-98AABB0B5AB6}" type="presOf" srcId="{A16831BA-AF85-4E42-B781-D0AC8E551AD9}" destId="{0E7F60B5-D45F-4153-B320-EED9E603A825}" srcOrd="0" destOrd="0" presId="urn:microsoft.com/office/officeart/2005/8/layout/process4"/>
    <dgm:cxn modelId="{EA3BE859-C265-4085-A4B9-FE62333D5759}" srcId="{2DC13BFD-18C7-4B36-83B1-C65238935D96}" destId="{D79B4C1D-B0E7-4989-8C75-AA523D805AFF}" srcOrd="0" destOrd="0" parTransId="{A062DFD4-BB2E-4585-876A-4FA893D16362}" sibTransId="{90B82C59-254C-4321-8B8A-3CE4FF8F48C8}"/>
    <dgm:cxn modelId="{09FF027D-401B-49A2-9DC8-27D8B2C71935}" type="presOf" srcId="{2DC13BFD-18C7-4B36-83B1-C65238935D96}" destId="{BCE5F41B-8F8D-4B06-AE9A-927FCD0BF1B2}" srcOrd="0" destOrd="0" presId="urn:microsoft.com/office/officeart/2005/8/layout/process4"/>
    <dgm:cxn modelId="{D1E5377E-4CC9-446B-9E15-4815C57408B2}" type="presOf" srcId="{D79B4C1D-B0E7-4989-8C75-AA523D805AFF}" destId="{035DE23B-1766-4445-AD54-51E002711B32}" srcOrd="0" destOrd="0" presId="urn:microsoft.com/office/officeart/2005/8/layout/process4"/>
    <dgm:cxn modelId="{83E1B79A-B3C4-4A7F-AAB1-9A0A21902FC2}" srcId="{2DC13BFD-18C7-4B36-83B1-C65238935D96}" destId="{232E90A8-6290-4AE7-B647-2320A9BCEA98}" srcOrd="2" destOrd="0" parTransId="{F1856440-1559-4AE1-8110-608B36D43A2A}" sibTransId="{A3B53BD6-DA72-4679-9B2C-4EBBE52E3EBA}"/>
    <dgm:cxn modelId="{F3875BBB-CAB5-4C56-8691-028C6526EFE1}" type="presOf" srcId="{7123E767-454F-448B-A85A-E8D61368193A}" destId="{6DA5438F-08FE-42D1-8998-AB06ABAF894E}" srcOrd="0" destOrd="0" presId="urn:microsoft.com/office/officeart/2005/8/layout/process4"/>
    <dgm:cxn modelId="{597740BC-820D-46BB-816B-1369BC092977}" type="presOf" srcId="{D79B4C1D-B0E7-4989-8C75-AA523D805AFF}" destId="{013C0966-FB16-4C50-9CC2-7257FBAE59E7}" srcOrd="1" destOrd="0" presId="urn:microsoft.com/office/officeart/2005/8/layout/process4"/>
    <dgm:cxn modelId="{8F96ABD4-CE78-464C-BBAD-ABE91EE84EFB}" srcId="{D79B4C1D-B0E7-4989-8C75-AA523D805AFF}" destId="{A16831BA-AF85-4E42-B781-D0AC8E551AD9}" srcOrd="1" destOrd="0" parTransId="{A100E049-31D2-484B-885F-7C597399D47B}" sibTransId="{25C4E0E7-454A-4C88-96E6-E08FB388A9AA}"/>
    <dgm:cxn modelId="{381F66D8-FCDC-415D-8D82-08D8277DCA3D}" srcId="{D79B4C1D-B0E7-4989-8C75-AA523D805AFF}" destId="{7123E767-454F-448B-A85A-E8D61368193A}" srcOrd="0" destOrd="0" parTransId="{18E797B4-B716-4549-B5F6-21E94B2E8AB6}" sibTransId="{F01A4587-47AD-4A80-8B99-6558E163A426}"/>
    <dgm:cxn modelId="{7A3626E0-60BE-434D-B2D4-95C0AECEC1FC}" type="presOf" srcId="{ADD34BA1-1EB0-4102-96A9-8EC15F3610E8}" destId="{56DA625B-2621-4951-B221-418CE34CF806}" srcOrd="0" destOrd="0" presId="urn:microsoft.com/office/officeart/2005/8/layout/process4"/>
    <dgm:cxn modelId="{FD0B81EC-D0F8-4DD0-A24B-B6879D28DA76}" type="presOf" srcId="{232E90A8-6290-4AE7-B647-2320A9BCEA98}" destId="{95759651-3883-47E2-A624-BCFC125E3D33}" srcOrd="0" destOrd="0" presId="urn:microsoft.com/office/officeart/2005/8/layout/process4"/>
    <dgm:cxn modelId="{6D538B1A-290C-4E2D-A3CB-8FE80A0ABE9D}" type="presParOf" srcId="{BCE5F41B-8F8D-4B06-AE9A-927FCD0BF1B2}" destId="{7530C7DA-DF5A-42EF-BFAC-785539295BD4}" srcOrd="0" destOrd="0" presId="urn:microsoft.com/office/officeart/2005/8/layout/process4"/>
    <dgm:cxn modelId="{20EFD2F5-DA00-4FFB-8C98-5BD07371703C}" type="presParOf" srcId="{7530C7DA-DF5A-42EF-BFAC-785539295BD4}" destId="{95759651-3883-47E2-A624-BCFC125E3D33}" srcOrd="0" destOrd="0" presId="urn:microsoft.com/office/officeart/2005/8/layout/process4"/>
    <dgm:cxn modelId="{683949E4-C04A-4F48-B616-C609533F5B58}" type="presParOf" srcId="{BCE5F41B-8F8D-4B06-AE9A-927FCD0BF1B2}" destId="{552E4823-B5A1-45F7-9FDF-F14D4F33CD52}" srcOrd="1" destOrd="0" presId="urn:microsoft.com/office/officeart/2005/8/layout/process4"/>
    <dgm:cxn modelId="{E40DE7AB-6114-485D-833D-E15C71101262}" type="presParOf" srcId="{BCE5F41B-8F8D-4B06-AE9A-927FCD0BF1B2}" destId="{2E6368B8-0922-4DB5-AF85-F9F2D6E273C5}" srcOrd="2" destOrd="0" presId="urn:microsoft.com/office/officeart/2005/8/layout/process4"/>
    <dgm:cxn modelId="{6CA78036-943D-452D-B5DA-29FC9152286A}" type="presParOf" srcId="{2E6368B8-0922-4DB5-AF85-F9F2D6E273C5}" destId="{1F8CDD6C-BB7E-4795-ABB3-60A4A32E79F6}" srcOrd="0" destOrd="0" presId="urn:microsoft.com/office/officeart/2005/8/layout/process4"/>
    <dgm:cxn modelId="{C755A32C-3E5B-45AB-B000-F20A1ED2416A}" type="presParOf" srcId="{BCE5F41B-8F8D-4B06-AE9A-927FCD0BF1B2}" destId="{6AA22DEF-BFB3-41B7-8B53-8C32AA0481F8}" srcOrd="3" destOrd="0" presId="urn:microsoft.com/office/officeart/2005/8/layout/process4"/>
    <dgm:cxn modelId="{3D892D72-1E6F-4F28-93F7-54A6971BACA1}" type="presParOf" srcId="{BCE5F41B-8F8D-4B06-AE9A-927FCD0BF1B2}" destId="{F56084A4-F03C-4C8A-B12E-BD5CDD03FC6A}" srcOrd="4" destOrd="0" presId="urn:microsoft.com/office/officeart/2005/8/layout/process4"/>
    <dgm:cxn modelId="{A5B2EBC7-3D0F-4055-AA62-6C86BB56FE23}" type="presParOf" srcId="{F56084A4-F03C-4C8A-B12E-BD5CDD03FC6A}" destId="{035DE23B-1766-4445-AD54-51E002711B32}" srcOrd="0" destOrd="0" presId="urn:microsoft.com/office/officeart/2005/8/layout/process4"/>
    <dgm:cxn modelId="{A8274A01-1336-4635-9C3D-0ACACAD81E87}" type="presParOf" srcId="{F56084A4-F03C-4C8A-B12E-BD5CDD03FC6A}" destId="{013C0966-FB16-4C50-9CC2-7257FBAE59E7}" srcOrd="1" destOrd="0" presId="urn:microsoft.com/office/officeart/2005/8/layout/process4"/>
    <dgm:cxn modelId="{1D7AF00C-F3B8-43F4-8D96-BFD459A70744}" type="presParOf" srcId="{F56084A4-F03C-4C8A-B12E-BD5CDD03FC6A}" destId="{CD0E16C6-1D31-42B5-8DBE-AB9C56C2582F}" srcOrd="2" destOrd="0" presId="urn:microsoft.com/office/officeart/2005/8/layout/process4"/>
    <dgm:cxn modelId="{8AA655D2-08CC-403A-9EAA-A6CCD5E217F4}" type="presParOf" srcId="{CD0E16C6-1D31-42B5-8DBE-AB9C56C2582F}" destId="{6DA5438F-08FE-42D1-8998-AB06ABAF894E}" srcOrd="0" destOrd="0" presId="urn:microsoft.com/office/officeart/2005/8/layout/process4"/>
    <dgm:cxn modelId="{E1B6EE67-6A3B-46C3-8DF2-294B8703225D}" type="presParOf" srcId="{CD0E16C6-1D31-42B5-8DBE-AB9C56C2582F}" destId="{0E7F60B5-D45F-4153-B320-EED9E603A825}" srcOrd="1" destOrd="0" presId="urn:microsoft.com/office/officeart/2005/8/layout/process4"/>
    <dgm:cxn modelId="{E4E04E43-B1B7-464B-8081-84100090174B}" type="presParOf" srcId="{CD0E16C6-1D31-42B5-8DBE-AB9C56C2582F}" destId="{56DA625B-2621-4951-B221-418CE34CF806}"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E75D3-2341-4269-9320-A412096A9595}">
      <dsp:nvSpPr>
        <dsp:cNvPr id="0" name=""/>
        <dsp:cNvSpPr/>
      </dsp:nvSpPr>
      <dsp:spPr>
        <a:xfrm>
          <a:off x="0" y="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188AB-9554-48EC-A4BE-DCD860E22DF8}">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Lung cancer was ranked as the leading cause for cancer-related detah</a:t>
          </a:r>
        </a:p>
      </dsp:txBody>
      <dsp:txXfrm>
        <a:off x="0" y="0"/>
        <a:ext cx="6492875" cy="2552700"/>
      </dsp:txXfrm>
    </dsp:sp>
    <dsp:sp modelId="{2B9629A4-8B19-4A14-A3EE-99583EB41256}">
      <dsp:nvSpPr>
        <dsp:cNvPr id="0" name=""/>
        <dsp:cNvSpPr/>
      </dsp:nvSpPr>
      <dsp:spPr>
        <a:xfrm>
          <a:off x="0" y="255270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2ABACE-385D-483C-B5A9-03F6A609B586}">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It is Important to know how much a patient has to live, as it affects the type of care, treatment, etc.</a:t>
          </a:r>
        </a:p>
      </dsp:txBody>
      <dsp:txXfrm>
        <a:off x="0" y="2552700"/>
        <a:ext cx="6492875" cy="25527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F5692-4045-488C-887B-FADC9CB67147}">
      <dsp:nvSpPr>
        <dsp:cNvPr id="0" name=""/>
        <dsp:cNvSpPr/>
      </dsp:nvSpPr>
      <dsp:spPr>
        <a:xfrm>
          <a:off x="0" y="4597"/>
          <a:ext cx="6513603" cy="9793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1F7B96-AD16-4F6D-9DB3-E9F874A67BD3}">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65C5E5-1107-4E9D-B904-94F7040A5EDE}">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Lung Cancer leads to death more than other type of cancers</a:t>
          </a:r>
        </a:p>
      </dsp:txBody>
      <dsp:txXfrm>
        <a:off x="1131174" y="4597"/>
        <a:ext cx="5382429" cy="979371"/>
      </dsp:txXfrm>
    </dsp:sp>
    <dsp:sp modelId="{3CF07429-8DF8-4558-A732-6E80AC769B08}">
      <dsp:nvSpPr>
        <dsp:cNvPr id="0" name=""/>
        <dsp:cNvSpPr/>
      </dsp:nvSpPr>
      <dsp:spPr>
        <a:xfrm>
          <a:off x="0" y="1228812"/>
          <a:ext cx="6513603" cy="9793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9AB919-1621-4CBA-AAE5-E7E57FC8287D}">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5F23DC-5BFC-407E-AD32-2559122B5CC3}">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Knowing the patient survivability is an important task</a:t>
          </a:r>
        </a:p>
      </dsp:txBody>
      <dsp:txXfrm>
        <a:off x="1131174" y="1228812"/>
        <a:ext cx="5382429" cy="979371"/>
      </dsp:txXfrm>
    </dsp:sp>
    <dsp:sp modelId="{92BCA79E-A192-4A83-8C9A-5708700C0ECF}">
      <dsp:nvSpPr>
        <dsp:cNvPr id="0" name=""/>
        <dsp:cNvSpPr/>
      </dsp:nvSpPr>
      <dsp:spPr>
        <a:xfrm>
          <a:off x="0" y="2453027"/>
          <a:ext cx="6513603" cy="9793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4257C-4093-4E29-A9CC-145BE23DF70C}">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44C874-62FF-459E-8184-DD38AB4B8368}">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We used different machine learning techniques on different variation of the problem : Regression, Multi-Classification and Binary Classification</a:t>
          </a:r>
        </a:p>
      </dsp:txBody>
      <dsp:txXfrm>
        <a:off x="1131174" y="2453027"/>
        <a:ext cx="5382429" cy="979371"/>
      </dsp:txXfrm>
    </dsp:sp>
    <dsp:sp modelId="{C0DD1506-0ABD-44E5-853E-2CF2B258CB71}">
      <dsp:nvSpPr>
        <dsp:cNvPr id="0" name=""/>
        <dsp:cNvSpPr/>
      </dsp:nvSpPr>
      <dsp:spPr>
        <a:xfrm>
          <a:off x="0" y="3677241"/>
          <a:ext cx="6513603" cy="9793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4F6A6-223C-4D42-9CDC-8E5BEC6AD67E}">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14E722-F14A-4C24-A2F4-BABFE0795210}">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Results show that the data used might no be an enough indicator for the patient survivability time</a:t>
          </a:r>
        </a:p>
      </dsp:txBody>
      <dsp:txXfrm>
        <a:off x="1131174" y="3677241"/>
        <a:ext cx="5382429" cy="979371"/>
      </dsp:txXfrm>
    </dsp:sp>
    <dsp:sp modelId="{562697A0-ECEE-445F-8FB5-4AFEC71265ED}">
      <dsp:nvSpPr>
        <dsp:cNvPr id="0" name=""/>
        <dsp:cNvSpPr/>
      </dsp:nvSpPr>
      <dsp:spPr>
        <a:xfrm>
          <a:off x="0" y="4901456"/>
          <a:ext cx="6513603" cy="9793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40491-DAF5-4461-B4A0-572D9AF29321}">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839749-A435-4F47-B654-41A51F20F833}">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Nevertheless, Deep Backpropagation Neural Network outperformed all the other techniques on the classification version of the problem</a:t>
          </a:r>
        </a:p>
      </dsp:txBody>
      <dsp:txXfrm>
        <a:off x="1131174" y="4901456"/>
        <a:ext cx="5382429" cy="979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1DD6B-75D0-4DE3-A80E-972BBD9F7D5F}">
      <dsp:nvSpPr>
        <dsp:cNvPr id="0" name=""/>
        <dsp:cNvSpPr/>
      </dsp:nvSpPr>
      <dsp:spPr>
        <a:xfrm>
          <a:off x="979396" y="966231"/>
          <a:ext cx="1483312" cy="1483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885356-A16E-419A-B725-8D5368BA9BE2}">
      <dsp:nvSpPr>
        <dsp:cNvPr id="0" name=""/>
        <dsp:cNvSpPr/>
      </dsp:nvSpPr>
      <dsp:spPr>
        <a:xfrm>
          <a:off x="72928" y="2838474"/>
          <a:ext cx="329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Currently, knowing precisely the survivability time of each lung cancer patient is a very hard task.</a:t>
          </a:r>
        </a:p>
      </dsp:txBody>
      <dsp:txXfrm>
        <a:off x="72928" y="2838474"/>
        <a:ext cx="3296250" cy="720000"/>
      </dsp:txXfrm>
    </dsp:sp>
    <dsp:sp modelId="{7EFFA715-F5B5-4027-B87B-6247DBF353BC}">
      <dsp:nvSpPr>
        <dsp:cNvPr id="0" name=""/>
        <dsp:cNvSpPr/>
      </dsp:nvSpPr>
      <dsp:spPr>
        <a:xfrm>
          <a:off x="4852490" y="966231"/>
          <a:ext cx="1483312" cy="1483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81CFA5-8AB9-4A71-ACAF-BB70EE622FDC}">
      <dsp:nvSpPr>
        <dsp:cNvPr id="0" name=""/>
        <dsp:cNvSpPr/>
      </dsp:nvSpPr>
      <dsp:spPr>
        <a:xfrm>
          <a:off x="3946021" y="2838474"/>
          <a:ext cx="329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Even approximating this value is impossible without having a huge error rate.</a:t>
          </a:r>
        </a:p>
      </dsp:txBody>
      <dsp:txXfrm>
        <a:off x="3946021" y="2838474"/>
        <a:ext cx="3296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FF1B6-9C13-47ED-A701-1C740A57C74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796201-7DCE-4B92-AE78-D0360891463F}">
      <dsp:nvSpPr>
        <dsp:cNvPr id="0" name=""/>
        <dsp:cNvSpPr/>
      </dsp:nvSpPr>
      <dsp:spPr>
        <a:xfrm>
          <a:off x="0" y="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In this work, and given that predicting the precise number of months is a hard task given the studied data (which can be seen by the results of previous work), we did three variation of the problem</a:t>
          </a:r>
        </a:p>
      </dsp:txBody>
      <dsp:txXfrm>
        <a:off x="0" y="0"/>
        <a:ext cx="1298575" cy="2552700"/>
      </dsp:txXfrm>
    </dsp:sp>
    <dsp:sp modelId="{41E0E4C2-7B0D-41A6-9C7F-47E0EA7C8D98}">
      <dsp:nvSpPr>
        <dsp:cNvPr id="0" name=""/>
        <dsp:cNvSpPr/>
      </dsp:nvSpPr>
      <dsp:spPr>
        <a:xfrm>
          <a:off x="1395968" y="39885"/>
          <a:ext cx="5096906" cy="79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Predicting the precise number of months (Regression)</a:t>
          </a:r>
        </a:p>
      </dsp:txBody>
      <dsp:txXfrm>
        <a:off x="1395968" y="39885"/>
        <a:ext cx="5096906" cy="797718"/>
      </dsp:txXfrm>
    </dsp:sp>
    <dsp:sp modelId="{5A30414F-B75E-42DD-A23A-2D2E9296FCB7}">
      <dsp:nvSpPr>
        <dsp:cNvPr id="0" name=""/>
        <dsp:cNvSpPr/>
      </dsp:nvSpPr>
      <dsp:spPr>
        <a:xfrm>
          <a:off x="1298574" y="837604"/>
          <a:ext cx="519430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7B005A-F331-4B18-A44A-268D3CC865A7}">
      <dsp:nvSpPr>
        <dsp:cNvPr id="0" name=""/>
        <dsp:cNvSpPr/>
      </dsp:nvSpPr>
      <dsp:spPr>
        <a:xfrm>
          <a:off x="1395968" y="877490"/>
          <a:ext cx="5096906" cy="79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Predicting the number of survivability years (Multi-Class Classification)</a:t>
          </a:r>
        </a:p>
      </dsp:txBody>
      <dsp:txXfrm>
        <a:off x="1395968" y="877490"/>
        <a:ext cx="5096906" cy="797718"/>
      </dsp:txXfrm>
    </dsp:sp>
    <dsp:sp modelId="{F1764481-E54B-478A-9229-C487D6944C37}">
      <dsp:nvSpPr>
        <dsp:cNvPr id="0" name=""/>
        <dsp:cNvSpPr/>
      </dsp:nvSpPr>
      <dsp:spPr>
        <a:xfrm>
          <a:off x="1298574" y="1675209"/>
          <a:ext cx="519430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883B63-F0E9-4928-A89A-9E3AE5EB642C}">
      <dsp:nvSpPr>
        <dsp:cNvPr id="0" name=""/>
        <dsp:cNvSpPr/>
      </dsp:nvSpPr>
      <dsp:spPr>
        <a:xfrm>
          <a:off x="1395968" y="1715095"/>
          <a:ext cx="5096906" cy="79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Predicting whether the patient will die within the first year (Binary Classification)</a:t>
          </a:r>
        </a:p>
      </dsp:txBody>
      <dsp:txXfrm>
        <a:off x="1395968" y="1715095"/>
        <a:ext cx="5096906" cy="797718"/>
      </dsp:txXfrm>
    </dsp:sp>
    <dsp:sp modelId="{7E972A7A-7C3B-4501-AF08-0B5A37B5A522}">
      <dsp:nvSpPr>
        <dsp:cNvPr id="0" name=""/>
        <dsp:cNvSpPr/>
      </dsp:nvSpPr>
      <dsp:spPr>
        <a:xfrm>
          <a:off x="1298574" y="2512814"/>
          <a:ext cx="519430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49AE38-803A-4C9F-9817-1D2EDB7F6CDB}">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ED8888-1C10-42E2-A487-8238D0AAFEF5}">
      <dsp:nvSpPr>
        <dsp:cNvPr id="0" name=""/>
        <dsp:cNvSpPr/>
      </dsp:nvSpPr>
      <dsp:spPr>
        <a:xfrm>
          <a:off x="0" y="255270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 All the experiments were done as 10-Folds cross validation</a:t>
          </a:r>
        </a:p>
      </dsp:txBody>
      <dsp:txXfrm>
        <a:off x="0" y="2552700"/>
        <a:ext cx="1298575" cy="2552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DBC0F-7B77-4DA7-8701-E926F58228B0}">
      <dsp:nvSpPr>
        <dsp:cNvPr id="0" name=""/>
        <dsp:cNvSpPr/>
      </dsp:nvSpPr>
      <dsp:spPr>
        <a:xfrm>
          <a:off x="0" y="7477"/>
          <a:ext cx="6492875" cy="13425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This problem is tackled by the base paper and resulted in high prediction error.</a:t>
          </a:r>
        </a:p>
      </dsp:txBody>
      <dsp:txXfrm>
        <a:off x="65539" y="73016"/>
        <a:ext cx="6361797" cy="1211496"/>
      </dsp:txXfrm>
    </dsp:sp>
    <dsp:sp modelId="{3637402D-94D1-44A4-BDD6-1131A51D8BBD}">
      <dsp:nvSpPr>
        <dsp:cNvPr id="0" name=""/>
        <dsp:cNvSpPr/>
      </dsp:nvSpPr>
      <dsp:spPr>
        <a:xfrm>
          <a:off x="0" y="1419172"/>
          <a:ext cx="6492875" cy="134257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We used: (Scikit-Learn Library)</a:t>
          </a:r>
        </a:p>
      </dsp:txBody>
      <dsp:txXfrm>
        <a:off x="65539" y="1484711"/>
        <a:ext cx="6361797" cy="1211496"/>
      </dsp:txXfrm>
    </dsp:sp>
    <dsp:sp modelId="{9AE4D24B-8870-4320-A86D-0477A094201A}">
      <dsp:nvSpPr>
        <dsp:cNvPr id="0" name=""/>
        <dsp:cNvSpPr/>
      </dsp:nvSpPr>
      <dsp:spPr>
        <a:xfrm>
          <a:off x="0" y="2761747"/>
          <a:ext cx="6492875"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Random Forest</a:t>
          </a:r>
        </a:p>
        <a:p>
          <a:pPr marL="171450" lvl="1" indent="-171450" algn="l" defTabSz="844550">
            <a:lnSpc>
              <a:spcPct val="90000"/>
            </a:lnSpc>
            <a:spcBef>
              <a:spcPct val="0"/>
            </a:spcBef>
            <a:spcAft>
              <a:spcPct val="20000"/>
            </a:spcAft>
            <a:buChar char="•"/>
          </a:pPr>
          <a:r>
            <a:rPr lang="en-US" sz="1900" kern="1200"/>
            <a:t>Support Vector Machine</a:t>
          </a:r>
        </a:p>
        <a:p>
          <a:pPr marL="171450" lvl="1" indent="-171450" algn="l" defTabSz="844550">
            <a:lnSpc>
              <a:spcPct val="90000"/>
            </a:lnSpc>
            <a:spcBef>
              <a:spcPct val="0"/>
            </a:spcBef>
            <a:spcAft>
              <a:spcPct val="20000"/>
            </a:spcAft>
            <a:buChar char="•"/>
          </a:pPr>
          <a:r>
            <a:rPr lang="en-US" sz="1900" kern="1200"/>
            <a:t>Linear Regression</a:t>
          </a:r>
        </a:p>
      </dsp:txBody>
      <dsp:txXfrm>
        <a:off x="0" y="2761747"/>
        <a:ext cx="6492875" cy="993600"/>
      </dsp:txXfrm>
    </dsp:sp>
    <dsp:sp modelId="{FCA56806-08D6-415E-B7EF-983763A00A9D}">
      <dsp:nvSpPr>
        <dsp:cNvPr id="0" name=""/>
        <dsp:cNvSpPr/>
      </dsp:nvSpPr>
      <dsp:spPr>
        <a:xfrm>
          <a:off x="0" y="3755347"/>
          <a:ext cx="6492875" cy="134257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Performance Metric: given that this is a regression problem, we used the root mean squared error as a performance metrics (RMSE)</a:t>
          </a:r>
        </a:p>
      </dsp:txBody>
      <dsp:txXfrm>
        <a:off x="65539" y="3820886"/>
        <a:ext cx="6361797" cy="12114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AD8FE-1D56-4212-ABA3-A4D7EF21D350}">
      <dsp:nvSpPr>
        <dsp:cNvPr id="0" name=""/>
        <dsp:cNvSpPr/>
      </dsp:nvSpPr>
      <dsp:spPr>
        <a:xfrm>
          <a:off x="0" y="204779"/>
          <a:ext cx="6492875" cy="13197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Instead of predicting the precise number of months, in this problem, we classify the patients based on within which year they are going to die</a:t>
          </a:r>
        </a:p>
      </dsp:txBody>
      <dsp:txXfrm>
        <a:off x="64425" y="269204"/>
        <a:ext cx="6364025" cy="1190909"/>
      </dsp:txXfrm>
    </dsp:sp>
    <dsp:sp modelId="{C6829668-7510-403C-ACD8-4B334E621DD6}">
      <dsp:nvSpPr>
        <dsp:cNvPr id="0" name=""/>
        <dsp:cNvSpPr/>
      </dsp:nvSpPr>
      <dsp:spPr>
        <a:xfrm>
          <a:off x="0" y="1593660"/>
          <a:ext cx="6492875" cy="13197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We have six different classes: </a:t>
          </a:r>
        </a:p>
      </dsp:txBody>
      <dsp:txXfrm>
        <a:off x="64425" y="1658085"/>
        <a:ext cx="6364025" cy="1190909"/>
      </dsp:txXfrm>
    </dsp:sp>
    <dsp:sp modelId="{95B930B1-D873-4079-9ACF-5E8990500AEB}">
      <dsp:nvSpPr>
        <dsp:cNvPr id="0" name=""/>
        <dsp:cNvSpPr/>
      </dsp:nvSpPr>
      <dsp:spPr>
        <a:xfrm>
          <a:off x="0" y="2913419"/>
          <a:ext cx="6492875"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Survive less than a Year: Class 0</a:t>
          </a:r>
        </a:p>
        <a:p>
          <a:pPr marL="171450" lvl="1" indent="-171450" algn="l" defTabSz="844550">
            <a:lnSpc>
              <a:spcPct val="90000"/>
            </a:lnSpc>
            <a:spcBef>
              <a:spcPct val="0"/>
            </a:spcBef>
            <a:spcAft>
              <a:spcPct val="20000"/>
            </a:spcAft>
            <a:buChar char="•"/>
          </a:pPr>
          <a:r>
            <a:rPr lang="en-US" sz="1900" kern="1200"/>
            <a:t>Survive less than two years: Class 1</a:t>
          </a:r>
        </a:p>
        <a:p>
          <a:pPr marL="171450" lvl="1" indent="-171450" algn="l" defTabSz="844550">
            <a:lnSpc>
              <a:spcPct val="90000"/>
            </a:lnSpc>
            <a:spcBef>
              <a:spcPct val="0"/>
            </a:spcBef>
            <a:spcAft>
              <a:spcPct val="20000"/>
            </a:spcAft>
            <a:buChar char="•"/>
          </a:pPr>
          <a:r>
            <a:rPr lang="en-US" sz="1900" kern="1200"/>
            <a:t>Survive less than three years: Class 2</a:t>
          </a:r>
        </a:p>
        <a:p>
          <a:pPr marL="171450" lvl="1" indent="-171450" algn="l" defTabSz="844550">
            <a:lnSpc>
              <a:spcPct val="90000"/>
            </a:lnSpc>
            <a:spcBef>
              <a:spcPct val="0"/>
            </a:spcBef>
            <a:spcAft>
              <a:spcPct val="20000"/>
            </a:spcAft>
            <a:buChar char="•"/>
          </a:pPr>
          <a:r>
            <a:rPr lang="en-US" sz="1900" kern="1200"/>
            <a:t>Survive less than four years: Class 3</a:t>
          </a:r>
        </a:p>
        <a:p>
          <a:pPr marL="171450" lvl="1" indent="-171450" algn="l" defTabSz="844550">
            <a:lnSpc>
              <a:spcPct val="90000"/>
            </a:lnSpc>
            <a:spcBef>
              <a:spcPct val="0"/>
            </a:spcBef>
            <a:spcAft>
              <a:spcPct val="20000"/>
            </a:spcAft>
            <a:buChar char="•"/>
          </a:pPr>
          <a:r>
            <a:rPr lang="en-US" sz="1900" kern="1200"/>
            <a:t>Survive less than five years: Class 4</a:t>
          </a:r>
        </a:p>
        <a:p>
          <a:pPr marL="171450" lvl="1" indent="-171450" algn="l" defTabSz="844550">
            <a:lnSpc>
              <a:spcPct val="90000"/>
            </a:lnSpc>
            <a:spcBef>
              <a:spcPct val="0"/>
            </a:spcBef>
            <a:spcAft>
              <a:spcPct val="20000"/>
            </a:spcAft>
            <a:buChar char="•"/>
          </a:pPr>
          <a:r>
            <a:rPr lang="en-US" sz="1900" kern="1200"/>
            <a:t>Survive less than six years: Class 5</a:t>
          </a:r>
        </a:p>
      </dsp:txBody>
      <dsp:txXfrm>
        <a:off x="0" y="2913419"/>
        <a:ext cx="6492875" cy="1987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2DED7-CE53-4895-A491-CDAD696234CA}">
      <dsp:nvSpPr>
        <dsp:cNvPr id="0" name=""/>
        <dsp:cNvSpPr/>
      </dsp:nvSpPr>
      <dsp:spPr>
        <a:xfrm>
          <a:off x="585671" y="480472"/>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D78777-6E03-41C8-8F70-20F14A286535}">
      <dsp:nvSpPr>
        <dsp:cNvPr id="0" name=""/>
        <dsp:cNvSpPr/>
      </dsp:nvSpPr>
      <dsp:spPr>
        <a:xfrm>
          <a:off x="973234" y="868035"/>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09ABC6-5BAE-408F-AC33-8E4D845A6351}">
      <dsp:nvSpPr>
        <dsp:cNvPr id="0" name=""/>
        <dsp:cNvSpPr/>
      </dsp:nvSpPr>
      <dsp:spPr>
        <a:xfrm>
          <a:off x="4328" y="2865472"/>
          <a:ext cx="2981250" cy="1759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As can be seen from the binary classification results, SVM outperforms the other techniques with an accuracy of ~63%</a:t>
          </a:r>
        </a:p>
      </dsp:txBody>
      <dsp:txXfrm>
        <a:off x="4328" y="2865472"/>
        <a:ext cx="2981250" cy="1759454"/>
      </dsp:txXfrm>
    </dsp:sp>
    <dsp:sp modelId="{49CD5105-74E0-49F7-A4DB-6E75699703E8}">
      <dsp:nvSpPr>
        <dsp:cNvPr id="0" name=""/>
        <dsp:cNvSpPr/>
      </dsp:nvSpPr>
      <dsp:spPr>
        <a:xfrm>
          <a:off x="4088640" y="480472"/>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4C0B1-3C90-489C-A94F-4FD4D5F03B8E}">
      <dsp:nvSpPr>
        <dsp:cNvPr id="0" name=""/>
        <dsp:cNvSpPr/>
      </dsp:nvSpPr>
      <dsp:spPr>
        <a:xfrm>
          <a:off x="4476203" y="868035"/>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2FCB70-B149-43F0-BCB7-9B9DF2D35C97}">
      <dsp:nvSpPr>
        <dsp:cNvPr id="0" name=""/>
        <dsp:cNvSpPr/>
      </dsp:nvSpPr>
      <dsp:spPr>
        <a:xfrm>
          <a:off x="3507296" y="2865472"/>
          <a:ext cx="2981250" cy="1759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So in order to study more the data, and it see if we can explore deep and hidden relationship, We implemented Deep Backpropagation Neural Network  (DBNN)</a:t>
          </a:r>
        </a:p>
      </dsp:txBody>
      <dsp:txXfrm>
        <a:off x="3507296" y="2865472"/>
        <a:ext cx="2981250" cy="17594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61F23-3A80-4301-93FD-68885A28DC4B}">
      <dsp:nvSpPr>
        <dsp:cNvPr id="0" name=""/>
        <dsp:cNvSpPr/>
      </dsp:nvSpPr>
      <dsp:spPr>
        <a:xfrm>
          <a:off x="0" y="59180"/>
          <a:ext cx="6513603" cy="17005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To transform the BNN to a DBNN we added for each hidden node a self loop.</a:t>
          </a:r>
        </a:p>
      </dsp:txBody>
      <dsp:txXfrm>
        <a:off x="83016" y="142196"/>
        <a:ext cx="6347571" cy="1534563"/>
      </dsp:txXfrm>
    </dsp:sp>
    <dsp:sp modelId="{9C906E93-72A6-491B-97E0-3D7F0A58C1A7}">
      <dsp:nvSpPr>
        <dsp:cNvPr id="0" name=""/>
        <dsp:cNvSpPr/>
      </dsp:nvSpPr>
      <dsp:spPr>
        <a:xfrm>
          <a:off x="0" y="1828895"/>
          <a:ext cx="6513603" cy="170059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This stores the output of the hidden node and uses it along the input in the next node</a:t>
          </a:r>
        </a:p>
      </dsp:txBody>
      <dsp:txXfrm>
        <a:off x="83016" y="1911911"/>
        <a:ext cx="6347571" cy="1534563"/>
      </dsp:txXfrm>
    </dsp:sp>
    <dsp:sp modelId="{4F619DFF-7DD0-40B1-97C3-E61E963449C8}">
      <dsp:nvSpPr>
        <dsp:cNvPr id="0" name=""/>
        <dsp:cNvSpPr/>
      </dsp:nvSpPr>
      <dsp:spPr>
        <a:xfrm>
          <a:off x="0" y="3529490"/>
          <a:ext cx="6513603"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Output_Hidden  = Weights * Input_Data + Hidden_Hidden_Weight * Prev_Output</a:t>
          </a:r>
        </a:p>
      </dsp:txBody>
      <dsp:txXfrm>
        <a:off x="0" y="3529490"/>
        <a:ext cx="6513603" cy="596160"/>
      </dsp:txXfrm>
    </dsp:sp>
    <dsp:sp modelId="{3614E684-89BB-477B-9ABC-9FE957A792A0}">
      <dsp:nvSpPr>
        <dsp:cNvPr id="0" name=""/>
        <dsp:cNvSpPr/>
      </dsp:nvSpPr>
      <dsp:spPr>
        <a:xfrm>
          <a:off x="0" y="4125650"/>
          <a:ext cx="6513603" cy="17005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This step, makes the network when folded across all iterations, to have inter-connected hidden layers where each layer corresponds to an iteration</a:t>
          </a:r>
        </a:p>
      </dsp:txBody>
      <dsp:txXfrm>
        <a:off x="83016" y="4208666"/>
        <a:ext cx="6347571" cy="15345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83826-C11F-4000-9B6F-AA933B91E036}">
      <dsp:nvSpPr>
        <dsp:cNvPr id="0" name=""/>
        <dsp:cNvSpPr/>
      </dsp:nvSpPr>
      <dsp:spPr>
        <a:xfrm>
          <a:off x="0" y="4350"/>
          <a:ext cx="6492875" cy="24979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DBNN also outperforms the other techniques on Problem 2 which is a multi classification problem</a:t>
          </a:r>
        </a:p>
      </dsp:txBody>
      <dsp:txXfrm>
        <a:off x="121940" y="126290"/>
        <a:ext cx="6248995" cy="2254070"/>
      </dsp:txXfrm>
    </dsp:sp>
    <dsp:sp modelId="{C1FD0AC6-DBC5-4A57-B3E6-4CE8B22096E5}">
      <dsp:nvSpPr>
        <dsp:cNvPr id="0" name=""/>
        <dsp:cNvSpPr/>
      </dsp:nvSpPr>
      <dsp:spPr>
        <a:xfrm>
          <a:off x="0" y="2603100"/>
          <a:ext cx="6492875" cy="24979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Even though, The results on Problem 2 are still low with the highest testing accuracy being ~45%</a:t>
          </a:r>
        </a:p>
      </dsp:txBody>
      <dsp:txXfrm>
        <a:off x="121940" y="2725040"/>
        <a:ext cx="6248995" cy="22540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59651-3883-47E2-A624-BCFC125E3D33}">
      <dsp:nvSpPr>
        <dsp:cNvPr id="0" name=""/>
        <dsp:cNvSpPr/>
      </dsp:nvSpPr>
      <dsp:spPr>
        <a:xfrm>
          <a:off x="0" y="3843104"/>
          <a:ext cx="6492875" cy="12613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In addition, around 45% of the original data had patients who died within 1 year, which makes the classification more bias (In problem 1 and 2)</a:t>
          </a:r>
        </a:p>
      </dsp:txBody>
      <dsp:txXfrm>
        <a:off x="0" y="3843104"/>
        <a:ext cx="6492875" cy="1261392"/>
      </dsp:txXfrm>
    </dsp:sp>
    <dsp:sp modelId="{1F8CDD6C-BB7E-4795-ABB3-60A4A32E79F6}">
      <dsp:nvSpPr>
        <dsp:cNvPr id="0" name=""/>
        <dsp:cNvSpPr/>
      </dsp:nvSpPr>
      <dsp:spPr>
        <a:xfrm rot="10800000">
          <a:off x="0" y="1922003"/>
          <a:ext cx="6492875" cy="1940022"/>
        </a:xfrm>
        <a:prstGeom prst="upArrowCallou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We can deduce from these results that the metrics used in the data set might not be an enough indicator for Cancer survivability and some other unknown data affects this index</a:t>
          </a:r>
        </a:p>
      </dsp:txBody>
      <dsp:txXfrm rot="10800000">
        <a:off x="0" y="1922003"/>
        <a:ext cx="6492875" cy="1260568"/>
      </dsp:txXfrm>
    </dsp:sp>
    <dsp:sp modelId="{013C0966-FB16-4C50-9CC2-7257FBAE59E7}">
      <dsp:nvSpPr>
        <dsp:cNvPr id="0" name=""/>
        <dsp:cNvSpPr/>
      </dsp:nvSpPr>
      <dsp:spPr>
        <a:xfrm rot="10800000">
          <a:off x="0" y="902"/>
          <a:ext cx="6492875" cy="1940022"/>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The results of all the used supervised machine learning techniques on all the problem variation all relatively low:</a:t>
          </a:r>
        </a:p>
      </dsp:txBody>
      <dsp:txXfrm rot="-10800000">
        <a:off x="0" y="902"/>
        <a:ext cx="6492875" cy="680947"/>
      </dsp:txXfrm>
    </dsp:sp>
    <dsp:sp modelId="{6DA5438F-08FE-42D1-8998-AB06ABAF894E}">
      <dsp:nvSpPr>
        <dsp:cNvPr id="0" name=""/>
        <dsp:cNvSpPr/>
      </dsp:nvSpPr>
      <dsp:spPr>
        <a:xfrm>
          <a:off x="3170" y="681850"/>
          <a:ext cx="2162178" cy="58006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Problem 1: Lowest RMSE = 15.7 (Linear Regression)</a:t>
          </a:r>
        </a:p>
      </dsp:txBody>
      <dsp:txXfrm>
        <a:off x="3170" y="681850"/>
        <a:ext cx="2162178" cy="580066"/>
      </dsp:txXfrm>
    </dsp:sp>
    <dsp:sp modelId="{0E7F60B5-D45F-4153-B320-EED9E603A825}">
      <dsp:nvSpPr>
        <dsp:cNvPr id="0" name=""/>
        <dsp:cNvSpPr/>
      </dsp:nvSpPr>
      <dsp:spPr>
        <a:xfrm>
          <a:off x="2165348" y="681850"/>
          <a:ext cx="2162178" cy="580066"/>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Problem 2: Highest Acc    = 45.0% (DBNN)</a:t>
          </a:r>
        </a:p>
      </dsp:txBody>
      <dsp:txXfrm>
        <a:off x="2165348" y="681850"/>
        <a:ext cx="2162178" cy="580066"/>
      </dsp:txXfrm>
    </dsp:sp>
    <dsp:sp modelId="{56DA625B-2621-4951-B221-418CE34CF806}">
      <dsp:nvSpPr>
        <dsp:cNvPr id="0" name=""/>
        <dsp:cNvSpPr/>
      </dsp:nvSpPr>
      <dsp:spPr>
        <a:xfrm>
          <a:off x="4327526" y="681850"/>
          <a:ext cx="2162178" cy="580066"/>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Problem 3: Highest Acc    = 65.1% (DBNN) </a:t>
          </a:r>
        </a:p>
      </dsp:txBody>
      <dsp:txXfrm>
        <a:off x="4327526" y="681850"/>
        <a:ext cx="2162178" cy="5800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5E3CF-A950-40A8-9392-36E7B8021FBF}"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9415C-C1F5-44CA-81B3-E6A62A13DC2C}" type="slidenum">
              <a:rPr lang="en-US" smtClean="0"/>
              <a:t>‹#›</a:t>
            </a:fld>
            <a:endParaRPr lang="en-US"/>
          </a:p>
        </p:txBody>
      </p:sp>
    </p:spTree>
    <p:extLst>
      <p:ext uri="{BB962C8B-B14F-4D97-AF65-F5344CB8AC3E}">
        <p14:creationId xmlns:p14="http://schemas.microsoft.com/office/powerpoint/2010/main" val="137014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9415C-C1F5-44CA-81B3-E6A62A13DC2C}" type="slidenum">
              <a:rPr lang="en-US" smtClean="0"/>
              <a:t>1</a:t>
            </a:fld>
            <a:endParaRPr lang="en-US"/>
          </a:p>
        </p:txBody>
      </p:sp>
    </p:spTree>
    <p:extLst>
      <p:ext uri="{BB962C8B-B14F-4D97-AF65-F5344CB8AC3E}">
        <p14:creationId xmlns:p14="http://schemas.microsoft.com/office/powerpoint/2010/main" val="39655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3322-069B-4D76-90AC-86A3FE7331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C9ADA0-6061-46AA-BDC7-575BDC8638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B3EFC5-C0EA-49DE-9CCA-14D7E869084B}"/>
              </a:ext>
            </a:extLst>
          </p:cNvPr>
          <p:cNvSpPr>
            <a:spLocks noGrp="1"/>
          </p:cNvSpPr>
          <p:nvPr>
            <p:ph type="dt" sz="half" idx="10"/>
          </p:nvPr>
        </p:nvSpPr>
        <p:spPr/>
        <p:txBody>
          <a:bodyPr/>
          <a:lstStyle/>
          <a:p>
            <a:fld id="{710743CB-8364-4F62-9E71-82FA6B429F5D}" type="datetime1">
              <a:rPr lang="en-US" smtClean="0"/>
              <a:t>4/15/2019</a:t>
            </a:fld>
            <a:endParaRPr lang="en-US"/>
          </a:p>
        </p:txBody>
      </p:sp>
      <p:sp>
        <p:nvSpPr>
          <p:cNvPr id="5" name="Footer Placeholder 4">
            <a:extLst>
              <a:ext uri="{FF2B5EF4-FFF2-40B4-BE49-F238E27FC236}">
                <a16:creationId xmlns:a16="http://schemas.microsoft.com/office/drawing/2014/main" id="{EDE1E35E-CE43-4EBA-85EC-125A8770F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606F7-EB2A-4000-8591-0D383369E5C9}"/>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26096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259C-46C3-470E-AA94-6E8439B27B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91C1E-5589-44E9-BD88-63B150615E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AB95C-F445-446F-A52E-C27E005E4F12}"/>
              </a:ext>
            </a:extLst>
          </p:cNvPr>
          <p:cNvSpPr>
            <a:spLocks noGrp="1"/>
          </p:cNvSpPr>
          <p:nvPr>
            <p:ph type="dt" sz="half" idx="10"/>
          </p:nvPr>
        </p:nvSpPr>
        <p:spPr/>
        <p:txBody>
          <a:bodyPr/>
          <a:lstStyle/>
          <a:p>
            <a:fld id="{0B23DC6E-D5D0-42D5-BF1D-D0FC1DE3826B}" type="datetime1">
              <a:rPr lang="en-US" smtClean="0"/>
              <a:t>4/15/2019</a:t>
            </a:fld>
            <a:endParaRPr lang="en-US"/>
          </a:p>
        </p:txBody>
      </p:sp>
      <p:sp>
        <p:nvSpPr>
          <p:cNvPr id="5" name="Footer Placeholder 4">
            <a:extLst>
              <a:ext uri="{FF2B5EF4-FFF2-40B4-BE49-F238E27FC236}">
                <a16:creationId xmlns:a16="http://schemas.microsoft.com/office/drawing/2014/main" id="{915D3D01-B430-45AE-9AF7-B2AF12913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8C682-970B-499D-BE52-67BAE526C1BE}"/>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372318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CF7FA-9DDC-48C6-A575-E0EEDCFC26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F0CFCF-8915-40AA-B90A-7C91E0C21A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DE450-685C-49A1-8DAC-2DEAD0030845}"/>
              </a:ext>
            </a:extLst>
          </p:cNvPr>
          <p:cNvSpPr>
            <a:spLocks noGrp="1"/>
          </p:cNvSpPr>
          <p:nvPr>
            <p:ph type="dt" sz="half" idx="10"/>
          </p:nvPr>
        </p:nvSpPr>
        <p:spPr/>
        <p:txBody>
          <a:bodyPr/>
          <a:lstStyle/>
          <a:p>
            <a:fld id="{27AB008C-BEFE-47F5-94B4-6DA6AEBECEF0}" type="datetime1">
              <a:rPr lang="en-US" smtClean="0"/>
              <a:t>4/15/2019</a:t>
            </a:fld>
            <a:endParaRPr lang="en-US"/>
          </a:p>
        </p:txBody>
      </p:sp>
      <p:sp>
        <p:nvSpPr>
          <p:cNvPr id="5" name="Footer Placeholder 4">
            <a:extLst>
              <a:ext uri="{FF2B5EF4-FFF2-40B4-BE49-F238E27FC236}">
                <a16:creationId xmlns:a16="http://schemas.microsoft.com/office/drawing/2014/main" id="{EE8F0920-57CD-4A6C-B227-7389530F2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84D62-0F7A-48F7-A90F-BF6297D54C48}"/>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398759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C81D-2B81-46FC-876A-0BB13B578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DDD72-6A7A-43D9-BC76-23F7A80369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F1843-5334-44CE-8A30-9058D9AE485C}"/>
              </a:ext>
            </a:extLst>
          </p:cNvPr>
          <p:cNvSpPr>
            <a:spLocks noGrp="1"/>
          </p:cNvSpPr>
          <p:nvPr>
            <p:ph type="dt" sz="half" idx="10"/>
          </p:nvPr>
        </p:nvSpPr>
        <p:spPr/>
        <p:txBody>
          <a:bodyPr/>
          <a:lstStyle/>
          <a:p>
            <a:fld id="{6AE6C66C-9702-4ACA-A047-806E1262022B}" type="datetime1">
              <a:rPr lang="en-US" smtClean="0"/>
              <a:t>4/15/2019</a:t>
            </a:fld>
            <a:endParaRPr lang="en-US"/>
          </a:p>
        </p:txBody>
      </p:sp>
      <p:sp>
        <p:nvSpPr>
          <p:cNvPr id="5" name="Footer Placeholder 4">
            <a:extLst>
              <a:ext uri="{FF2B5EF4-FFF2-40B4-BE49-F238E27FC236}">
                <a16:creationId xmlns:a16="http://schemas.microsoft.com/office/drawing/2014/main" id="{65C26CCE-00D3-4561-ABF7-6D304AB9A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C94B3-38BC-46BD-B486-0CDEBA3F97E9}"/>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45657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ABBC-C2DE-4210-A726-BE85C950DD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F7AE95-A90D-4545-B6D5-554CE1E4F6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5516C0-25BF-4BA1-B1EF-29DDBECBBE81}"/>
              </a:ext>
            </a:extLst>
          </p:cNvPr>
          <p:cNvSpPr>
            <a:spLocks noGrp="1"/>
          </p:cNvSpPr>
          <p:nvPr>
            <p:ph type="dt" sz="half" idx="10"/>
          </p:nvPr>
        </p:nvSpPr>
        <p:spPr/>
        <p:txBody>
          <a:bodyPr/>
          <a:lstStyle/>
          <a:p>
            <a:fld id="{933E3662-4472-4515-85EA-C93723C1E5ED}" type="datetime1">
              <a:rPr lang="en-US" smtClean="0"/>
              <a:t>4/15/2019</a:t>
            </a:fld>
            <a:endParaRPr lang="en-US"/>
          </a:p>
        </p:txBody>
      </p:sp>
      <p:sp>
        <p:nvSpPr>
          <p:cNvPr id="5" name="Footer Placeholder 4">
            <a:extLst>
              <a:ext uri="{FF2B5EF4-FFF2-40B4-BE49-F238E27FC236}">
                <a16:creationId xmlns:a16="http://schemas.microsoft.com/office/drawing/2014/main" id="{60E9E8C8-2AEE-499B-BF33-92AA57DDA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5B533-FF35-4687-A266-7FB93E2C9992}"/>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179187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96E9-653B-449B-97C1-C6478DA26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03E980-23B7-4D06-8195-229EF45DA0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CD5AA0-BAC6-4DD9-9752-431F55B815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AE33BB-4A10-45A4-898F-67CD46323BA2}"/>
              </a:ext>
            </a:extLst>
          </p:cNvPr>
          <p:cNvSpPr>
            <a:spLocks noGrp="1"/>
          </p:cNvSpPr>
          <p:nvPr>
            <p:ph type="dt" sz="half" idx="10"/>
          </p:nvPr>
        </p:nvSpPr>
        <p:spPr/>
        <p:txBody>
          <a:bodyPr/>
          <a:lstStyle/>
          <a:p>
            <a:fld id="{00E18F95-561B-47A4-9F40-2AA0635DD7BE}" type="datetime1">
              <a:rPr lang="en-US" smtClean="0"/>
              <a:t>4/15/2019</a:t>
            </a:fld>
            <a:endParaRPr lang="en-US"/>
          </a:p>
        </p:txBody>
      </p:sp>
      <p:sp>
        <p:nvSpPr>
          <p:cNvPr id="6" name="Footer Placeholder 5">
            <a:extLst>
              <a:ext uri="{FF2B5EF4-FFF2-40B4-BE49-F238E27FC236}">
                <a16:creationId xmlns:a16="http://schemas.microsoft.com/office/drawing/2014/main" id="{2626C91A-7923-4457-8350-CE7A683674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5572E-0C89-49B3-B08B-2D18B218D654}"/>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150808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6F24-7287-4FEE-A431-FB47320391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CCABF5-D6D9-42B3-9276-3E6DF5069B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37F353-5E06-4EC9-97FA-CFC3B10E6D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BFD98C-4408-457B-B4D5-FD9D945FC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7AB366-FB76-4CAC-AF69-CD23310C99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23EBED-7380-41DB-B7FC-D698049DFACF}"/>
              </a:ext>
            </a:extLst>
          </p:cNvPr>
          <p:cNvSpPr>
            <a:spLocks noGrp="1"/>
          </p:cNvSpPr>
          <p:nvPr>
            <p:ph type="dt" sz="half" idx="10"/>
          </p:nvPr>
        </p:nvSpPr>
        <p:spPr/>
        <p:txBody>
          <a:bodyPr/>
          <a:lstStyle/>
          <a:p>
            <a:fld id="{5FF94B65-CC19-4013-A407-12789E848CBB}" type="datetime1">
              <a:rPr lang="en-US" smtClean="0"/>
              <a:t>4/15/2019</a:t>
            </a:fld>
            <a:endParaRPr lang="en-US"/>
          </a:p>
        </p:txBody>
      </p:sp>
      <p:sp>
        <p:nvSpPr>
          <p:cNvPr id="8" name="Footer Placeholder 7">
            <a:extLst>
              <a:ext uri="{FF2B5EF4-FFF2-40B4-BE49-F238E27FC236}">
                <a16:creationId xmlns:a16="http://schemas.microsoft.com/office/drawing/2014/main" id="{EFB99E95-82A2-4851-B3CB-ABA415AC98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226C1-B42F-4AF4-A993-D47A238D74D8}"/>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188780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4200A-93B6-4DB6-945C-53FC3B8CC4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BFC18E-711B-45E4-B203-B3067D7703E0}"/>
              </a:ext>
            </a:extLst>
          </p:cNvPr>
          <p:cNvSpPr>
            <a:spLocks noGrp="1"/>
          </p:cNvSpPr>
          <p:nvPr>
            <p:ph type="dt" sz="half" idx="10"/>
          </p:nvPr>
        </p:nvSpPr>
        <p:spPr/>
        <p:txBody>
          <a:bodyPr/>
          <a:lstStyle/>
          <a:p>
            <a:fld id="{8662D5FE-55D4-48C7-9599-F99687E2019E}" type="datetime1">
              <a:rPr lang="en-US" smtClean="0"/>
              <a:t>4/15/2019</a:t>
            </a:fld>
            <a:endParaRPr lang="en-US"/>
          </a:p>
        </p:txBody>
      </p:sp>
      <p:sp>
        <p:nvSpPr>
          <p:cNvPr id="4" name="Footer Placeholder 3">
            <a:extLst>
              <a:ext uri="{FF2B5EF4-FFF2-40B4-BE49-F238E27FC236}">
                <a16:creationId xmlns:a16="http://schemas.microsoft.com/office/drawing/2014/main" id="{B53817E5-8447-4DEF-9703-5F2DCAA968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B5868E-03C5-4FC9-8B6F-784C3EB239E6}"/>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371957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48706-FCE1-4993-8DDA-099E460662F3}"/>
              </a:ext>
            </a:extLst>
          </p:cNvPr>
          <p:cNvSpPr>
            <a:spLocks noGrp="1"/>
          </p:cNvSpPr>
          <p:nvPr>
            <p:ph type="dt" sz="half" idx="10"/>
          </p:nvPr>
        </p:nvSpPr>
        <p:spPr/>
        <p:txBody>
          <a:bodyPr/>
          <a:lstStyle/>
          <a:p>
            <a:fld id="{F32DFC0B-720A-49BF-A4F6-706030B70DE0}" type="datetime1">
              <a:rPr lang="en-US" smtClean="0"/>
              <a:t>4/15/2019</a:t>
            </a:fld>
            <a:endParaRPr lang="en-US"/>
          </a:p>
        </p:txBody>
      </p:sp>
      <p:sp>
        <p:nvSpPr>
          <p:cNvPr id="3" name="Footer Placeholder 2">
            <a:extLst>
              <a:ext uri="{FF2B5EF4-FFF2-40B4-BE49-F238E27FC236}">
                <a16:creationId xmlns:a16="http://schemas.microsoft.com/office/drawing/2014/main" id="{567357E9-8646-4EDE-AE42-76618347F1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76719C-ACE5-461D-B612-E2D0B0715CAF}"/>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108062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7BBD-04E4-47B2-8D3A-58D831BA16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25850B-A0B9-45F1-81DC-BD4544B2C2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C12AE4-1465-4975-A801-9711384D7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218F7-6909-42A9-829A-339BE9CAB283}"/>
              </a:ext>
            </a:extLst>
          </p:cNvPr>
          <p:cNvSpPr>
            <a:spLocks noGrp="1"/>
          </p:cNvSpPr>
          <p:nvPr>
            <p:ph type="dt" sz="half" idx="10"/>
          </p:nvPr>
        </p:nvSpPr>
        <p:spPr/>
        <p:txBody>
          <a:bodyPr/>
          <a:lstStyle/>
          <a:p>
            <a:fld id="{B9FD6F7B-D21F-46C1-867D-CEC37A83FACB}" type="datetime1">
              <a:rPr lang="en-US" smtClean="0"/>
              <a:t>4/15/2019</a:t>
            </a:fld>
            <a:endParaRPr lang="en-US"/>
          </a:p>
        </p:txBody>
      </p:sp>
      <p:sp>
        <p:nvSpPr>
          <p:cNvPr id="6" name="Footer Placeholder 5">
            <a:extLst>
              <a:ext uri="{FF2B5EF4-FFF2-40B4-BE49-F238E27FC236}">
                <a16:creationId xmlns:a16="http://schemas.microsoft.com/office/drawing/2014/main" id="{ED539F31-1CAC-4E5D-9F05-DE5464889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8FC76-22C5-4AC4-A84F-1C46C9606819}"/>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34523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E4676-BB76-485F-B3F9-DEC2FD77A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99AD8B-9C45-4F93-9FF1-958991C687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EB6578-14BD-45F0-9C10-96450137D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8D208D-E72E-48E5-B840-38D345C6C20A}"/>
              </a:ext>
            </a:extLst>
          </p:cNvPr>
          <p:cNvSpPr>
            <a:spLocks noGrp="1"/>
          </p:cNvSpPr>
          <p:nvPr>
            <p:ph type="dt" sz="half" idx="10"/>
          </p:nvPr>
        </p:nvSpPr>
        <p:spPr/>
        <p:txBody>
          <a:bodyPr/>
          <a:lstStyle/>
          <a:p>
            <a:fld id="{28B37F7E-0D49-4FE3-B68B-DEC4CF6B99AE}" type="datetime1">
              <a:rPr lang="en-US" smtClean="0"/>
              <a:t>4/15/2019</a:t>
            </a:fld>
            <a:endParaRPr lang="en-US"/>
          </a:p>
        </p:txBody>
      </p:sp>
      <p:sp>
        <p:nvSpPr>
          <p:cNvPr id="6" name="Footer Placeholder 5">
            <a:extLst>
              <a:ext uri="{FF2B5EF4-FFF2-40B4-BE49-F238E27FC236}">
                <a16:creationId xmlns:a16="http://schemas.microsoft.com/office/drawing/2014/main" id="{FDF563EF-3095-4363-9853-AD9BD3705F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C1BCD-7074-4052-8D47-D23D87838A11}"/>
              </a:ext>
            </a:extLst>
          </p:cNvPr>
          <p:cNvSpPr>
            <a:spLocks noGrp="1"/>
          </p:cNvSpPr>
          <p:nvPr>
            <p:ph type="sldNum" sz="quarter" idx="12"/>
          </p:nvPr>
        </p:nvSpPr>
        <p:spPr/>
        <p:txBody>
          <a:bodyPr/>
          <a:lstStyle/>
          <a:p>
            <a:fld id="{D94A05AC-5BB2-462E-9656-6510941E6C20}" type="slidenum">
              <a:rPr lang="en-US" smtClean="0"/>
              <a:t>‹#›</a:t>
            </a:fld>
            <a:endParaRPr lang="en-US"/>
          </a:p>
        </p:txBody>
      </p:sp>
    </p:spTree>
    <p:extLst>
      <p:ext uri="{BB962C8B-B14F-4D97-AF65-F5344CB8AC3E}">
        <p14:creationId xmlns:p14="http://schemas.microsoft.com/office/powerpoint/2010/main" val="351213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ADCDB2-A868-4B64-883B-07F487B68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699E1C-BB03-44AD-A6A3-6D8E80FC8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94EBC-9899-4AF4-8FD2-B72202B93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AF84-EA6A-44B6-8B16-1D145DE97EDA}" type="datetime1">
              <a:rPr lang="en-US" smtClean="0"/>
              <a:t>4/15/2019</a:t>
            </a:fld>
            <a:endParaRPr lang="en-US"/>
          </a:p>
        </p:txBody>
      </p:sp>
      <p:sp>
        <p:nvSpPr>
          <p:cNvPr id="5" name="Footer Placeholder 4">
            <a:extLst>
              <a:ext uri="{FF2B5EF4-FFF2-40B4-BE49-F238E27FC236}">
                <a16:creationId xmlns:a16="http://schemas.microsoft.com/office/drawing/2014/main" id="{D3938328-79BE-44FA-BDF9-8222AC3074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D00E5D-299E-42E7-92F2-0C780CCA8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A05AC-5BB2-462E-9656-6510941E6C20}" type="slidenum">
              <a:rPr lang="en-US" smtClean="0"/>
              <a:t>‹#›</a:t>
            </a:fld>
            <a:endParaRPr lang="en-US"/>
          </a:p>
        </p:txBody>
      </p:sp>
    </p:spTree>
    <p:extLst>
      <p:ext uri="{BB962C8B-B14F-4D97-AF65-F5344CB8AC3E}">
        <p14:creationId xmlns:p14="http://schemas.microsoft.com/office/powerpoint/2010/main" val="222188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scikit-learn.org/st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FD7882-EBDD-4917-8A86-24E5C0C6EA57}"/>
              </a:ext>
            </a:extLst>
          </p:cNvPr>
          <p:cNvSpPr>
            <a:spLocks noGrp="1"/>
          </p:cNvSpPr>
          <p:nvPr>
            <p:ph type="ctrTitle"/>
          </p:nvPr>
        </p:nvSpPr>
        <p:spPr>
          <a:xfrm>
            <a:off x="674237" y="914400"/>
            <a:ext cx="3657600" cy="2887579"/>
          </a:xfrm>
        </p:spPr>
        <p:txBody>
          <a:bodyPr>
            <a:normAutofit/>
          </a:bodyPr>
          <a:lstStyle/>
          <a:p>
            <a:r>
              <a:rPr lang="en-US" sz="3000" dirty="0">
                <a:solidFill>
                  <a:srgbClr val="FFFFFF"/>
                </a:solidFill>
              </a:rPr>
              <a:t>Lung Cancer Survivability Prediction using Machine Learning and Deep Neural Network</a:t>
            </a:r>
          </a:p>
        </p:txBody>
      </p:sp>
      <p:sp>
        <p:nvSpPr>
          <p:cNvPr id="3" name="Subtitle 2">
            <a:extLst>
              <a:ext uri="{FF2B5EF4-FFF2-40B4-BE49-F238E27FC236}">
                <a16:creationId xmlns:a16="http://schemas.microsoft.com/office/drawing/2014/main" id="{FECA3B53-2301-4905-8A16-82C60080EF9E}"/>
              </a:ext>
            </a:extLst>
          </p:cNvPr>
          <p:cNvSpPr>
            <a:spLocks noGrp="1"/>
          </p:cNvSpPr>
          <p:nvPr>
            <p:ph type="subTitle" idx="1"/>
          </p:nvPr>
        </p:nvSpPr>
        <p:spPr>
          <a:xfrm>
            <a:off x="674237" y="4170501"/>
            <a:ext cx="3657600" cy="1525597"/>
          </a:xfrm>
        </p:spPr>
        <p:txBody>
          <a:bodyPr>
            <a:normAutofit/>
          </a:bodyPr>
          <a:lstStyle/>
          <a:p>
            <a:r>
              <a:rPr lang="en-US" sz="2000">
                <a:solidFill>
                  <a:srgbClr val="FFFFFF"/>
                </a:solidFill>
              </a:rPr>
              <a:t>CS 732: Advanced Machine Learning</a:t>
            </a:r>
          </a:p>
          <a:p>
            <a:r>
              <a:rPr lang="en-US" sz="2000">
                <a:solidFill>
                  <a:srgbClr val="FFFFFF"/>
                </a:solidFill>
              </a:rPr>
              <a:t>Final Project</a:t>
            </a:r>
          </a:p>
          <a:p>
            <a:r>
              <a:rPr lang="en-US" sz="2000">
                <a:solidFill>
                  <a:srgbClr val="FFFFFF"/>
                </a:solidFill>
              </a:rPr>
              <a:t>By: Firas Gerges (fg92)</a:t>
            </a:r>
          </a:p>
        </p:txBody>
      </p:sp>
      <p:cxnSp>
        <p:nvCxnSpPr>
          <p:cNvPr id="17" name="Straight Connector 16">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8" name="Graphic 7" descr="Stethoscope">
            <a:extLst>
              <a:ext uri="{FF2B5EF4-FFF2-40B4-BE49-F238E27FC236}">
                <a16:creationId xmlns:a16="http://schemas.microsoft.com/office/drawing/2014/main" id="{12C34817-F54E-4DF3-92F9-75C9240DBE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90196" y="492573"/>
            <a:ext cx="5880796" cy="5880796"/>
          </a:xfrm>
          <a:prstGeom prst="rect">
            <a:avLst/>
          </a:prstGeom>
        </p:spPr>
      </p:pic>
      <p:sp>
        <p:nvSpPr>
          <p:cNvPr id="4" name="Slide Number Placeholder 3">
            <a:extLst>
              <a:ext uri="{FF2B5EF4-FFF2-40B4-BE49-F238E27FC236}">
                <a16:creationId xmlns:a16="http://schemas.microsoft.com/office/drawing/2014/main" id="{CF20AF76-04DD-4982-B3B2-336FB220CAAE}"/>
              </a:ext>
            </a:extLst>
          </p:cNvPr>
          <p:cNvSpPr>
            <a:spLocks noGrp="1"/>
          </p:cNvSpPr>
          <p:nvPr>
            <p:ph type="sldNum" sz="quarter" idx="12"/>
          </p:nvPr>
        </p:nvSpPr>
        <p:spPr>
          <a:xfrm>
            <a:off x="9991022" y="6356350"/>
            <a:ext cx="1362777" cy="365125"/>
          </a:xfrm>
        </p:spPr>
        <p:txBody>
          <a:bodyPr>
            <a:normAutofit/>
          </a:bodyPr>
          <a:lstStyle/>
          <a:p>
            <a:pPr>
              <a:spcAft>
                <a:spcPts val="600"/>
              </a:spcAft>
            </a:pPr>
            <a:fld id="{D94A05AC-5BB2-462E-9656-6510941E6C20}" type="slidenum">
              <a:rPr lang="en-US">
                <a:solidFill>
                  <a:srgbClr val="595959"/>
                </a:solidFill>
              </a:rPr>
              <a:pPr>
                <a:spcAft>
                  <a:spcPts val="600"/>
                </a:spcAft>
              </a:pPr>
              <a:t>1</a:t>
            </a:fld>
            <a:endParaRPr lang="en-US">
              <a:solidFill>
                <a:srgbClr val="595959"/>
              </a:solidFill>
            </a:endParaRPr>
          </a:p>
        </p:txBody>
      </p:sp>
    </p:spTree>
    <p:extLst>
      <p:ext uri="{BB962C8B-B14F-4D97-AF65-F5344CB8AC3E}">
        <p14:creationId xmlns:p14="http://schemas.microsoft.com/office/powerpoint/2010/main" val="3221452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7EA07CE-7B08-4B7E-9AEB-698A51E776C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Problem 1: Regression</a:t>
            </a:r>
          </a:p>
        </p:txBody>
      </p:sp>
      <p:sp>
        <p:nvSpPr>
          <p:cNvPr id="4" name="Slide Number Placeholder 3">
            <a:extLst>
              <a:ext uri="{FF2B5EF4-FFF2-40B4-BE49-F238E27FC236}">
                <a16:creationId xmlns:a16="http://schemas.microsoft.com/office/drawing/2014/main" id="{03EECFEE-0B7F-43F5-93CB-8995931E4CC6}"/>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10</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10706DB6-3077-42AF-9CBD-663DA5350625}"/>
              </a:ext>
            </a:extLst>
          </p:cNvPr>
          <p:cNvGraphicFramePr>
            <a:graphicFrameLocks noGrp="1"/>
          </p:cNvGraphicFramePr>
          <p:nvPr>
            <p:ph idx="1"/>
            <p:extLst>
              <p:ext uri="{D42A27DB-BD31-4B8C-83A1-F6EECF244321}">
                <p14:modId xmlns:p14="http://schemas.microsoft.com/office/powerpoint/2010/main" val="381563464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395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1F5566-B06D-40E9-9B01-90876B4CC8FE}"/>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Problem 1: Regression (Results)</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3B82B02-3606-44CB-90F4-6F1EDB9FDC58}"/>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D94A05AC-5BB2-462E-9656-6510941E6C20}" type="slidenum">
              <a:rPr lang="en-US">
                <a:solidFill>
                  <a:srgbClr val="898989"/>
                </a:solidFill>
              </a:rPr>
              <a:pPr>
                <a:spcAft>
                  <a:spcPts val="600"/>
                </a:spcAft>
              </a:pPr>
              <a:t>11</a:t>
            </a:fld>
            <a:endParaRPr lang="en-US">
              <a:solidFill>
                <a:srgbClr val="898989"/>
              </a:solidFill>
            </a:endParaRPr>
          </a:p>
        </p:txBody>
      </p:sp>
      <p:graphicFrame>
        <p:nvGraphicFramePr>
          <p:cNvPr id="5" name="Content Placeholder 4">
            <a:extLst>
              <a:ext uri="{FF2B5EF4-FFF2-40B4-BE49-F238E27FC236}">
                <a16:creationId xmlns:a16="http://schemas.microsoft.com/office/drawing/2014/main" id="{F8AC2843-A509-4C57-9781-761F5A66FAE4}"/>
              </a:ext>
            </a:extLst>
          </p:cNvPr>
          <p:cNvGraphicFramePr>
            <a:graphicFrameLocks noGrp="1"/>
          </p:cNvGraphicFramePr>
          <p:nvPr>
            <p:ph idx="1"/>
            <p:extLst>
              <p:ext uri="{D42A27DB-BD31-4B8C-83A1-F6EECF244321}">
                <p14:modId xmlns:p14="http://schemas.microsoft.com/office/powerpoint/2010/main" val="2717818625"/>
              </p:ext>
            </p:extLst>
          </p:nvPr>
        </p:nvGraphicFramePr>
        <p:xfrm>
          <a:off x="3540231" y="3357043"/>
          <a:ext cx="5056441" cy="2303376"/>
        </p:xfrm>
        <a:graphic>
          <a:graphicData uri="http://schemas.openxmlformats.org/drawingml/2006/table">
            <a:tbl>
              <a:tblPr firstRow="1" bandRow="1">
                <a:tableStyleId>{5C22544A-7EE6-4342-B048-85BDC9FD1C3A}</a:tableStyleId>
              </a:tblPr>
              <a:tblGrid>
                <a:gridCol w="1096995">
                  <a:extLst>
                    <a:ext uri="{9D8B030D-6E8A-4147-A177-3AD203B41FA5}">
                      <a16:colId xmlns:a16="http://schemas.microsoft.com/office/drawing/2014/main" val="2965098000"/>
                    </a:ext>
                  </a:extLst>
                </a:gridCol>
                <a:gridCol w="1979723">
                  <a:extLst>
                    <a:ext uri="{9D8B030D-6E8A-4147-A177-3AD203B41FA5}">
                      <a16:colId xmlns:a16="http://schemas.microsoft.com/office/drawing/2014/main" val="3084479249"/>
                    </a:ext>
                  </a:extLst>
                </a:gridCol>
                <a:gridCol w="1979723">
                  <a:extLst>
                    <a:ext uri="{9D8B030D-6E8A-4147-A177-3AD203B41FA5}">
                      <a16:colId xmlns:a16="http://schemas.microsoft.com/office/drawing/2014/main" val="3535545277"/>
                    </a:ext>
                  </a:extLst>
                </a:gridCol>
              </a:tblGrid>
              <a:tr h="575844">
                <a:tc>
                  <a:txBody>
                    <a:bodyPr/>
                    <a:lstStyle/>
                    <a:p>
                      <a:pPr algn="ctr" fontAlgn="b"/>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Train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Test</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232148963"/>
                  </a:ext>
                </a:extLst>
              </a:tr>
              <a:tr h="575844">
                <a:tc>
                  <a:txBody>
                    <a:bodyPr/>
                    <a:lstStyle/>
                    <a:p>
                      <a:pPr algn="ctr" fontAlgn="b"/>
                      <a:r>
                        <a:rPr lang="en-US" sz="3300" u="none" strike="noStrike">
                          <a:effectLst/>
                        </a:rPr>
                        <a:t>RF</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6.308486</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16.46998</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4250392332"/>
                  </a:ext>
                </a:extLst>
              </a:tr>
              <a:tr h="575844">
                <a:tc>
                  <a:txBody>
                    <a:bodyPr/>
                    <a:lstStyle/>
                    <a:p>
                      <a:pPr algn="ctr" fontAlgn="b"/>
                      <a:r>
                        <a:rPr lang="en-US" sz="3300" u="none" strike="noStrike">
                          <a:effectLst/>
                        </a:rPr>
                        <a:t>SVR</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16.49604</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16.55717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3068590150"/>
                  </a:ext>
                </a:extLst>
              </a:tr>
              <a:tr h="575844">
                <a:tc>
                  <a:txBody>
                    <a:bodyPr/>
                    <a:lstStyle/>
                    <a:p>
                      <a:pPr algn="ctr" fontAlgn="b"/>
                      <a:r>
                        <a:rPr lang="en-US" sz="3300" u="none" strike="noStrike">
                          <a:effectLst/>
                          <a:highlight>
                            <a:srgbClr val="FFFF00"/>
                          </a:highlight>
                        </a:rPr>
                        <a:t>LR</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15.61035</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15.65975</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extLst>
                  <a:ext uri="{0D108BD9-81ED-4DB2-BD59-A6C34878D82A}">
                    <a16:rowId xmlns:a16="http://schemas.microsoft.com/office/drawing/2014/main" val="1386943766"/>
                  </a:ext>
                </a:extLst>
              </a:tr>
            </a:tbl>
          </a:graphicData>
        </a:graphic>
      </p:graphicFrame>
    </p:spTree>
    <p:extLst>
      <p:ext uri="{BB962C8B-B14F-4D97-AF65-F5344CB8AC3E}">
        <p14:creationId xmlns:p14="http://schemas.microsoft.com/office/powerpoint/2010/main" val="286845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7EA07CE-7B08-4B7E-9AEB-698A51E776C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Problem 2: Multi-Class</a:t>
            </a:r>
          </a:p>
        </p:txBody>
      </p:sp>
      <p:sp>
        <p:nvSpPr>
          <p:cNvPr id="4" name="Slide Number Placeholder 3">
            <a:extLst>
              <a:ext uri="{FF2B5EF4-FFF2-40B4-BE49-F238E27FC236}">
                <a16:creationId xmlns:a16="http://schemas.microsoft.com/office/drawing/2014/main" id="{03EECFEE-0B7F-43F5-93CB-8995931E4CC6}"/>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12</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1F4D4547-92DC-4C3E-9971-1D15F1BA69D9}"/>
              </a:ext>
            </a:extLst>
          </p:cNvPr>
          <p:cNvGraphicFramePr>
            <a:graphicFrameLocks noGrp="1"/>
          </p:cNvGraphicFramePr>
          <p:nvPr>
            <p:ph idx="1"/>
            <p:extLst>
              <p:ext uri="{D42A27DB-BD31-4B8C-83A1-F6EECF244321}">
                <p14:modId xmlns:p14="http://schemas.microsoft.com/office/powerpoint/2010/main" val="63067830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74DB63-6B72-42D3-BB97-CD649372CD11}"/>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Problem 2: Multi-Class</a:t>
            </a:r>
          </a:p>
        </p:txBody>
      </p:sp>
      <p:sp>
        <p:nvSpPr>
          <p:cNvPr id="3" name="Content Placeholder 2">
            <a:extLst>
              <a:ext uri="{FF2B5EF4-FFF2-40B4-BE49-F238E27FC236}">
                <a16:creationId xmlns:a16="http://schemas.microsoft.com/office/drawing/2014/main" id="{E68FFF73-C28C-4540-A0E2-6C924F3E9875}"/>
              </a:ext>
            </a:extLst>
          </p:cNvPr>
          <p:cNvSpPr>
            <a:spLocks noGrp="1"/>
          </p:cNvSpPr>
          <p:nvPr>
            <p:ph idx="1"/>
          </p:nvPr>
        </p:nvSpPr>
        <p:spPr>
          <a:xfrm>
            <a:off x="6049182" y="802638"/>
            <a:ext cx="5408696" cy="5252722"/>
          </a:xfrm>
        </p:spPr>
        <p:txBody>
          <a:bodyPr anchor="ctr">
            <a:normAutofit/>
          </a:bodyPr>
          <a:lstStyle/>
          <a:p>
            <a:r>
              <a:rPr lang="en-US" sz="2400"/>
              <a:t>We used: (Scikit-Learn Library)</a:t>
            </a:r>
          </a:p>
          <a:p>
            <a:pPr lvl="1"/>
            <a:r>
              <a:rPr lang="en-US" dirty="0"/>
              <a:t>K-Nearest Neighbors (K=50 gave best results)</a:t>
            </a:r>
          </a:p>
          <a:p>
            <a:pPr lvl="1"/>
            <a:r>
              <a:rPr lang="en-US" dirty="0"/>
              <a:t>Decision Tree</a:t>
            </a:r>
          </a:p>
          <a:p>
            <a:pPr lvl="1"/>
            <a:r>
              <a:rPr lang="en-US" dirty="0"/>
              <a:t>Random Forest</a:t>
            </a:r>
          </a:p>
          <a:p>
            <a:pPr lvl="1"/>
            <a:r>
              <a:rPr lang="en-US" dirty="0"/>
              <a:t>Support Vector Machine</a:t>
            </a:r>
          </a:p>
          <a:p>
            <a:pPr lvl="1"/>
            <a:r>
              <a:rPr lang="en-US" dirty="0"/>
              <a:t>Linear Regression</a:t>
            </a:r>
          </a:p>
        </p:txBody>
      </p:sp>
      <p:sp>
        <p:nvSpPr>
          <p:cNvPr id="4" name="Slide Number Placeholder 3">
            <a:extLst>
              <a:ext uri="{FF2B5EF4-FFF2-40B4-BE49-F238E27FC236}">
                <a16:creationId xmlns:a16="http://schemas.microsoft.com/office/drawing/2014/main" id="{E0513236-1A95-4D01-B235-72F7F88C23B3}"/>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13</a:t>
            </a:fld>
            <a:endParaRPr lang="en-US" sz="1050">
              <a:solidFill>
                <a:schemeClr val="tx1">
                  <a:alpha val="80000"/>
                </a:schemeClr>
              </a:solidFill>
            </a:endParaRPr>
          </a:p>
        </p:txBody>
      </p:sp>
    </p:spTree>
    <p:extLst>
      <p:ext uri="{BB962C8B-B14F-4D97-AF65-F5344CB8AC3E}">
        <p14:creationId xmlns:p14="http://schemas.microsoft.com/office/powerpoint/2010/main" val="100941435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BACE87-F645-40E6-AF2A-8D34D65F739F}"/>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Problem 2: Multi-Class - Results</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028A1BA2-B5B2-4C2E-B788-D10987FEB036}"/>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D94A05AC-5BB2-462E-9656-6510941E6C20}" type="slidenum">
              <a:rPr lang="en-US">
                <a:solidFill>
                  <a:srgbClr val="898989"/>
                </a:solidFill>
              </a:rPr>
              <a:pPr>
                <a:spcAft>
                  <a:spcPts val="600"/>
                </a:spcAft>
              </a:pPr>
              <a:t>14</a:t>
            </a:fld>
            <a:endParaRPr lang="en-US">
              <a:solidFill>
                <a:srgbClr val="898989"/>
              </a:solidFill>
            </a:endParaRPr>
          </a:p>
        </p:txBody>
      </p:sp>
      <p:graphicFrame>
        <p:nvGraphicFramePr>
          <p:cNvPr id="5" name="Content Placeholder 4">
            <a:extLst>
              <a:ext uri="{FF2B5EF4-FFF2-40B4-BE49-F238E27FC236}">
                <a16:creationId xmlns:a16="http://schemas.microsoft.com/office/drawing/2014/main" id="{09699E59-EC4E-40C0-97CE-77458F3EE168}"/>
              </a:ext>
            </a:extLst>
          </p:cNvPr>
          <p:cNvGraphicFramePr>
            <a:graphicFrameLocks noGrp="1"/>
          </p:cNvGraphicFramePr>
          <p:nvPr>
            <p:ph idx="1"/>
            <p:extLst>
              <p:ext uri="{D42A27DB-BD31-4B8C-83A1-F6EECF244321}">
                <p14:modId xmlns:p14="http://schemas.microsoft.com/office/powerpoint/2010/main" val="3685730737"/>
              </p:ext>
            </p:extLst>
          </p:nvPr>
        </p:nvGraphicFramePr>
        <p:xfrm>
          <a:off x="1156830" y="2781199"/>
          <a:ext cx="9823242" cy="3455064"/>
        </p:xfrm>
        <a:graphic>
          <a:graphicData uri="http://schemas.openxmlformats.org/drawingml/2006/table">
            <a:tbl>
              <a:tblPr firstRow="1" bandRow="1">
                <a:tableStyleId>{5C22544A-7EE6-4342-B048-85BDC9FD1C3A}</a:tableStyleId>
              </a:tblPr>
              <a:tblGrid>
                <a:gridCol w="2321064">
                  <a:extLst>
                    <a:ext uri="{9D8B030D-6E8A-4147-A177-3AD203B41FA5}">
                      <a16:colId xmlns:a16="http://schemas.microsoft.com/office/drawing/2014/main" val="1086155795"/>
                    </a:ext>
                  </a:extLst>
                </a:gridCol>
                <a:gridCol w="3751089">
                  <a:extLst>
                    <a:ext uri="{9D8B030D-6E8A-4147-A177-3AD203B41FA5}">
                      <a16:colId xmlns:a16="http://schemas.microsoft.com/office/drawing/2014/main" val="1540577582"/>
                    </a:ext>
                  </a:extLst>
                </a:gridCol>
                <a:gridCol w="3751089">
                  <a:extLst>
                    <a:ext uri="{9D8B030D-6E8A-4147-A177-3AD203B41FA5}">
                      <a16:colId xmlns:a16="http://schemas.microsoft.com/office/drawing/2014/main" val="2035328687"/>
                    </a:ext>
                  </a:extLst>
                </a:gridCol>
              </a:tblGrid>
              <a:tr h="575844">
                <a:tc>
                  <a:txBody>
                    <a:bodyPr/>
                    <a:lstStyle/>
                    <a:p>
                      <a:pPr algn="ctr" fontAlgn="b"/>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Train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Test</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4213677604"/>
                  </a:ext>
                </a:extLst>
              </a:tr>
              <a:tr h="575844">
                <a:tc>
                  <a:txBody>
                    <a:bodyPr/>
                    <a:lstStyle/>
                    <a:p>
                      <a:pPr algn="ctr" fontAlgn="b"/>
                      <a:r>
                        <a:rPr lang="en-US" sz="3300" u="none" strike="noStrike">
                          <a:effectLst/>
                        </a:rPr>
                        <a:t>KNN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46.62879</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44.22787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3266546763"/>
                  </a:ext>
                </a:extLst>
              </a:tr>
              <a:tr h="575844">
                <a:tc>
                  <a:txBody>
                    <a:bodyPr/>
                    <a:lstStyle/>
                    <a:p>
                      <a:pPr algn="ctr" fontAlgn="b"/>
                      <a:r>
                        <a:rPr lang="en-US" sz="3300" u="none" strike="noStrike">
                          <a:effectLst/>
                        </a:rPr>
                        <a:t>DT</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99.07999</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33.00431</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979707141"/>
                  </a:ext>
                </a:extLst>
              </a:tr>
              <a:tr h="575844">
                <a:tc>
                  <a:txBody>
                    <a:bodyPr/>
                    <a:lstStyle/>
                    <a:p>
                      <a:pPr algn="ctr" fontAlgn="b"/>
                      <a:r>
                        <a:rPr lang="en-US" sz="3300" u="none" strike="noStrike">
                          <a:effectLst/>
                        </a:rPr>
                        <a:t>RF</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96.55132</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40.18955</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4828611"/>
                  </a:ext>
                </a:extLst>
              </a:tr>
              <a:tr h="575844">
                <a:tc>
                  <a:txBody>
                    <a:bodyPr/>
                    <a:lstStyle/>
                    <a:p>
                      <a:pPr algn="ctr" fontAlgn="b"/>
                      <a:r>
                        <a:rPr lang="en-US" sz="3300" u="none" strike="noStrike">
                          <a:effectLst/>
                          <a:highlight>
                            <a:srgbClr val="FFFF00"/>
                          </a:highlight>
                        </a:rPr>
                        <a:t>SVM</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45.02012</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44.43168</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extLst>
                  <a:ext uri="{0D108BD9-81ED-4DB2-BD59-A6C34878D82A}">
                    <a16:rowId xmlns:a16="http://schemas.microsoft.com/office/drawing/2014/main" val="239718454"/>
                  </a:ext>
                </a:extLst>
              </a:tr>
              <a:tr h="575844">
                <a:tc>
                  <a:txBody>
                    <a:bodyPr/>
                    <a:lstStyle/>
                    <a:p>
                      <a:pPr algn="ctr" fontAlgn="b"/>
                      <a:r>
                        <a:rPr lang="en-US" sz="3300" u="none" strike="noStrike">
                          <a:effectLst/>
                        </a:rPr>
                        <a:t>LR</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41.35408</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41.37104</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197210728"/>
                  </a:ext>
                </a:extLst>
              </a:tr>
            </a:tbl>
          </a:graphicData>
        </a:graphic>
      </p:graphicFrame>
    </p:spTree>
    <p:extLst>
      <p:ext uri="{BB962C8B-B14F-4D97-AF65-F5344CB8AC3E}">
        <p14:creationId xmlns:p14="http://schemas.microsoft.com/office/powerpoint/2010/main" val="4080189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A07CE-7B08-4B7E-9AEB-698A51E776C9}"/>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Problem 3: Binary-Class</a:t>
            </a:r>
          </a:p>
        </p:txBody>
      </p:sp>
      <p:sp>
        <p:nvSpPr>
          <p:cNvPr id="3" name="Content Placeholder 2">
            <a:extLst>
              <a:ext uri="{FF2B5EF4-FFF2-40B4-BE49-F238E27FC236}">
                <a16:creationId xmlns:a16="http://schemas.microsoft.com/office/drawing/2014/main" id="{AAF6E9EC-F3F6-4B11-9D6D-25996FD05369}"/>
              </a:ext>
            </a:extLst>
          </p:cNvPr>
          <p:cNvSpPr>
            <a:spLocks noGrp="1"/>
          </p:cNvSpPr>
          <p:nvPr>
            <p:ph idx="1"/>
          </p:nvPr>
        </p:nvSpPr>
        <p:spPr>
          <a:xfrm>
            <a:off x="6049182" y="802638"/>
            <a:ext cx="5408696" cy="5252722"/>
          </a:xfrm>
        </p:spPr>
        <p:txBody>
          <a:bodyPr anchor="ctr">
            <a:normAutofit/>
          </a:bodyPr>
          <a:lstStyle/>
          <a:p>
            <a:r>
              <a:rPr lang="en-US" sz="2400"/>
              <a:t>Even predicting the survivability year resulted in high prediction error. For this, we reduced once again the problem to be a binary problem. Hence, this new variation deals with whether the patient will survive more than a year or not. </a:t>
            </a:r>
          </a:p>
          <a:p>
            <a:r>
              <a:rPr lang="en-US" sz="2400"/>
              <a:t>We have Two different classes: </a:t>
            </a:r>
          </a:p>
          <a:p>
            <a:pPr lvl="1"/>
            <a:r>
              <a:rPr lang="en-US" dirty="0"/>
              <a:t>Survive less than a Year: Class 0</a:t>
            </a:r>
          </a:p>
          <a:p>
            <a:pPr lvl="1"/>
            <a:r>
              <a:rPr lang="en-US" dirty="0"/>
              <a:t>Survive more than a Year: Class 1</a:t>
            </a:r>
          </a:p>
        </p:txBody>
      </p:sp>
      <p:sp>
        <p:nvSpPr>
          <p:cNvPr id="4" name="Slide Number Placeholder 3">
            <a:extLst>
              <a:ext uri="{FF2B5EF4-FFF2-40B4-BE49-F238E27FC236}">
                <a16:creationId xmlns:a16="http://schemas.microsoft.com/office/drawing/2014/main" id="{03EECFEE-0B7F-43F5-93CB-8995931E4CC6}"/>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15</a:t>
            </a:fld>
            <a:endParaRPr lang="en-US" sz="1050">
              <a:solidFill>
                <a:schemeClr val="tx1">
                  <a:alpha val="80000"/>
                </a:schemeClr>
              </a:solidFill>
            </a:endParaRPr>
          </a:p>
        </p:txBody>
      </p:sp>
    </p:spTree>
    <p:extLst>
      <p:ext uri="{BB962C8B-B14F-4D97-AF65-F5344CB8AC3E}">
        <p14:creationId xmlns:p14="http://schemas.microsoft.com/office/powerpoint/2010/main" val="51071090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200399"/>
            <a:chOff x="697883" y="1816768"/>
            <a:chExt cx="3674476" cy="3200399"/>
          </a:xfrm>
          <a:solidFill>
            <a:schemeClr val="accent1"/>
          </a:solidFill>
        </p:grpSpPr>
        <p:sp>
          <p:nvSpPr>
            <p:cNvPr id="10" name="Rectangle 9">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D74DB63-6B72-42D3-BB97-CD649372CD11}"/>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Problem 3: Binary-Class</a:t>
            </a:r>
          </a:p>
        </p:txBody>
      </p:sp>
      <p:sp>
        <p:nvSpPr>
          <p:cNvPr id="4" name="Slide Number Placeholder 3">
            <a:extLst>
              <a:ext uri="{FF2B5EF4-FFF2-40B4-BE49-F238E27FC236}">
                <a16:creationId xmlns:a16="http://schemas.microsoft.com/office/drawing/2014/main" id="{E0513236-1A95-4D01-B235-72F7F88C23B3}"/>
              </a:ext>
            </a:extLst>
          </p:cNvPr>
          <p:cNvSpPr>
            <a:spLocks noGrp="1"/>
          </p:cNvSpPr>
          <p:nvPr>
            <p:ph type="sldNum" sz="quarter" idx="12"/>
          </p:nvPr>
        </p:nvSpPr>
        <p:spPr>
          <a:xfrm>
            <a:off x="10469880" y="320040"/>
            <a:ext cx="914400" cy="320040"/>
          </a:xfrm>
        </p:spPr>
        <p:txBody>
          <a:bodyPr>
            <a:normAutofit/>
          </a:bodyPr>
          <a:lstStyle/>
          <a:p>
            <a:pPr>
              <a:spcAft>
                <a:spcPts val="600"/>
              </a:spcAft>
            </a:pPr>
            <a:fld id="{D94A05AC-5BB2-462E-9656-6510941E6C20}" type="slidenum">
              <a:rPr lang="en-US">
                <a:solidFill>
                  <a:schemeClr val="tx1">
                    <a:lumMod val="85000"/>
                  </a:schemeClr>
                </a:solidFill>
              </a:rPr>
              <a:pPr>
                <a:spcAft>
                  <a:spcPts val="600"/>
                </a:spcAft>
              </a:pPr>
              <a:t>16</a:t>
            </a:fld>
            <a:endParaRPr lang="en-US">
              <a:solidFill>
                <a:schemeClr val="tx1">
                  <a:lumMod val="85000"/>
                </a:schemeClr>
              </a:solidFill>
            </a:endParaRPr>
          </a:p>
        </p:txBody>
      </p:sp>
      <p:sp>
        <p:nvSpPr>
          <p:cNvPr id="3" name="Content Placeholder 2">
            <a:extLst>
              <a:ext uri="{FF2B5EF4-FFF2-40B4-BE49-F238E27FC236}">
                <a16:creationId xmlns:a16="http://schemas.microsoft.com/office/drawing/2014/main" id="{E68FFF73-C28C-4540-A0E2-6C924F3E9875}"/>
              </a:ext>
            </a:extLst>
          </p:cNvPr>
          <p:cNvSpPr>
            <a:spLocks noGrp="1"/>
          </p:cNvSpPr>
          <p:nvPr>
            <p:ph idx="1"/>
          </p:nvPr>
        </p:nvSpPr>
        <p:spPr>
          <a:xfrm>
            <a:off x="5120640" y="804672"/>
            <a:ext cx="6281928" cy="5248656"/>
          </a:xfrm>
        </p:spPr>
        <p:txBody>
          <a:bodyPr anchor="ctr">
            <a:normAutofit/>
          </a:bodyPr>
          <a:lstStyle/>
          <a:p>
            <a:r>
              <a:rPr lang="en-US" sz="2000"/>
              <a:t>We used: (Scikit-Learn Library)</a:t>
            </a:r>
          </a:p>
          <a:p>
            <a:pPr lvl="1"/>
            <a:r>
              <a:rPr lang="en-US" sz="2000"/>
              <a:t>K-Nearest Neighbors (K=50 gave best results)</a:t>
            </a:r>
          </a:p>
          <a:p>
            <a:pPr lvl="1"/>
            <a:r>
              <a:rPr lang="en-US" sz="2000"/>
              <a:t>Decision Tree</a:t>
            </a:r>
          </a:p>
          <a:p>
            <a:pPr lvl="1"/>
            <a:r>
              <a:rPr lang="en-US" sz="2000"/>
              <a:t>Random Forest</a:t>
            </a:r>
          </a:p>
          <a:p>
            <a:pPr lvl="1"/>
            <a:r>
              <a:rPr lang="en-US" sz="2000"/>
              <a:t>Support Vector Machine</a:t>
            </a:r>
          </a:p>
          <a:p>
            <a:pPr lvl="1"/>
            <a:r>
              <a:rPr lang="en-US" sz="2000"/>
              <a:t>Linear Regression</a:t>
            </a:r>
          </a:p>
        </p:txBody>
      </p:sp>
    </p:spTree>
    <p:extLst>
      <p:ext uri="{BB962C8B-B14F-4D97-AF65-F5344CB8AC3E}">
        <p14:creationId xmlns:p14="http://schemas.microsoft.com/office/powerpoint/2010/main" val="17121591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CE87-F645-40E6-AF2A-8D34D65F739F}"/>
              </a:ext>
            </a:extLst>
          </p:cNvPr>
          <p:cNvSpPr>
            <a:spLocks noGrp="1"/>
          </p:cNvSpPr>
          <p:nvPr>
            <p:ph type="title"/>
          </p:nvPr>
        </p:nvSpPr>
        <p:spPr>
          <a:xfrm>
            <a:off x="694510" y="1918701"/>
            <a:ext cx="2743200" cy="2743200"/>
          </a:xfrm>
          <a:prstGeom prst="ellipse">
            <a:avLst/>
          </a:prstGeom>
          <a:solidFill>
            <a:srgbClr val="7B7B7B"/>
          </a:solidFill>
          <a:ln w="174625" cmpd="thinThick">
            <a:solidFill>
              <a:srgbClr val="7B7B7B"/>
            </a:solidFill>
          </a:ln>
        </p:spPr>
        <p:txBody>
          <a:bodyPr>
            <a:normAutofit/>
          </a:bodyPr>
          <a:lstStyle/>
          <a:p>
            <a:pPr algn="ctr"/>
            <a:r>
              <a:rPr lang="en-US" sz="2600">
                <a:solidFill>
                  <a:srgbClr val="FFFFFF"/>
                </a:solidFill>
              </a:rPr>
              <a:t>Problem 3: Binary-Class- Results</a:t>
            </a:r>
          </a:p>
        </p:txBody>
      </p:sp>
      <p:sp>
        <p:nvSpPr>
          <p:cNvPr id="4" name="Slide Number Placeholder 3">
            <a:extLst>
              <a:ext uri="{FF2B5EF4-FFF2-40B4-BE49-F238E27FC236}">
                <a16:creationId xmlns:a16="http://schemas.microsoft.com/office/drawing/2014/main" id="{028A1BA2-B5B2-4C2E-B788-D10987FEB036}"/>
              </a:ext>
            </a:extLst>
          </p:cNvPr>
          <p:cNvSpPr>
            <a:spLocks noGrp="1"/>
          </p:cNvSpPr>
          <p:nvPr>
            <p:ph type="sldNum" sz="quarter" idx="12"/>
          </p:nvPr>
        </p:nvSpPr>
        <p:spPr>
          <a:xfrm>
            <a:off x="8610600" y="6356350"/>
            <a:ext cx="2743200" cy="365125"/>
          </a:xfrm>
        </p:spPr>
        <p:txBody>
          <a:bodyPr>
            <a:normAutofit/>
          </a:bodyPr>
          <a:lstStyle/>
          <a:p>
            <a:pPr>
              <a:spcAft>
                <a:spcPts val="600"/>
              </a:spcAft>
            </a:pPr>
            <a:fld id="{D94A05AC-5BB2-462E-9656-6510941E6C20}" type="slidenum">
              <a:rPr lang="en-US">
                <a:solidFill>
                  <a:schemeClr val="tx1">
                    <a:alpha val="80000"/>
                  </a:schemeClr>
                </a:solidFill>
              </a:rPr>
              <a:pPr>
                <a:spcAft>
                  <a:spcPts val="600"/>
                </a:spcAft>
              </a:pPr>
              <a:t>17</a:t>
            </a:fld>
            <a:endParaRPr lang="en-US">
              <a:solidFill>
                <a:schemeClr val="tx1">
                  <a:alpha val="80000"/>
                </a:schemeClr>
              </a:solidFill>
            </a:endParaRPr>
          </a:p>
        </p:txBody>
      </p:sp>
      <p:graphicFrame>
        <p:nvGraphicFramePr>
          <p:cNvPr id="7" name="Content Placeholder 6">
            <a:extLst>
              <a:ext uri="{FF2B5EF4-FFF2-40B4-BE49-F238E27FC236}">
                <a16:creationId xmlns:a16="http://schemas.microsoft.com/office/drawing/2014/main" id="{CE066BE6-5B07-4FDC-9674-4F78D1296CC3}"/>
              </a:ext>
            </a:extLst>
          </p:cNvPr>
          <p:cNvGraphicFramePr>
            <a:graphicFrameLocks noGrp="1"/>
          </p:cNvGraphicFramePr>
          <p:nvPr>
            <p:ph idx="1"/>
            <p:extLst>
              <p:ext uri="{D42A27DB-BD31-4B8C-83A1-F6EECF244321}">
                <p14:modId xmlns:p14="http://schemas.microsoft.com/office/powerpoint/2010/main" val="935335931"/>
              </p:ext>
            </p:extLst>
          </p:nvPr>
        </p:nvGraphicFramePr>
        <p:xfrm>
          <a:off x="5082214" y="1562771"/>
          <a:ext cx="5100973" cy="3455064"/>
        </p:xfrm>
        <a:graphic>
          <a:graphicData uri="http://schemas.openxmlformats.org/drawingml/2006/table">
            <a:tbl>
              <a:tblPr firstRow="1" bandRow="1">
                <a:tableStyleId>{5C22544A-7EE6-4342-B048-85BDC9FD1C3A}</a:tableStyleId>
              </a:tblPr>
              <a:tblGrid>
                <a:gridCol w="1141523">
                  <a:extLst>
                    <a:ext uri="{9D8B030D-6E8A-4147-A177-3AD203B41FA5}">
                      <a16:colId xmlns:a16="http://schemas.microsoft.com/office/drawing/2014/main" val="2170180221"/>
                    </a:ext>
                  </a:extLst>
                </a:gridCol>
                <a:gridCol w="1979725">
                  <a:extLst>
                    <a:ext uri="{9D8B030D-6E8A-4147-A177-3AD203B41FA5}">
                      <a16:colId xmlns:a16="http://schemas.microsoft.com/office/drawing/2014/main" val="4045389336"/>
                    </a:ext>
                  </a:extLst>
                </a:gridCol>
                <a:gridCol w="1979725">
                  <a:extLst>
                    <a:ext uri="{9D8B030D-6E8A-4147-A177-3AD203B41FA5}">
                      <a16:colId xmlns:a16="http://schemas.microsoft.com/office/drawing/2014/main" val="1756542881"/>
                    </a:ext>
                  </a:extLst>
                </a:gridCol>
              </a:tblGrid>
              <a:tr h="575844">
                <a:tc>
                  <a:txBody>
                    <a:bodyPr/>
                    <a:lstStyle/>
                    <a:p>
                      <a:pPr algn="ctr" fontAlgn="b"/>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Train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Test</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3260245655"/>
                  </a:ext>
                </a:extLst>
              </a:tr>
              <a:tr h="575844">
                <a:tc>
                  <a:txBody>
                    <a:bodyPr/>
                    <a:lstStyle/>
                    <a:p>
                      <a:pPr algn="ctr" fontAlgn="b"/>
                      <a:r>
                        <a:rPr lang="en-US" sz="3300" u="none" strike="noStrike">
                          <a:effectLst/>
                        </a:rPr>
                        <a:t>KNN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64.54689</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62.88037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807366261"/>
                  </a:ext>
                </a:extLst>
              </a:tr>
              <a:tr h="575844">
                <a:tc>
                  <a:txBody>
                    <a:bodyPr/>
                    <a:lstStyle/>
                    <a:p>
                      <a:pPr algn="ctr" fontAlgn="b"/>
                      <a:r>
                        <a:rPr lang="en-US" sz="3300" u="none" strike="noStrike">
                          <a:effectLst/>
                        </a:rPr>
                        <a:t>DT</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99.46736</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55.21957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2509656683"/>
                  </a:ext>
                </a:extLst>
              </a:tr>
              <a:tr h="575844">
                <a:tc>
                  <a:txBody>
                    <a:bodyPr/>
                    <a:lstStyle/>
                    <a:p>
                      <a:pPr algn="ctr" fontAlgn="b"/>
                      <a:r>
                        <a:rPr lang="en-US" sz="3300" u="none" strike="noStrike">
                          <a:effectLst/>
                        </a:rPr>
                        <a:t>RF</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97.71667</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60.70107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266995612"/>
                  </a:ext>
                </a:extLst>
              </a:tr>
              <a:tr h="575844">
                <a:tc>
                  <a:txBody>
                    <a:bodyPr/>
                    <a:lstStyle/>
                    <a:p>
                      <a:pPr algn="ctr" fontAlgn="b"/>
                      <a:r>
                        <a:rPr lang="en-US" sz="3300" u="none" strike="noStrike">
                          <a:effectLst/>
                          <a:highlight>
                            <a:srgbClr val="FFFF00"/>
                          </a:highlight>
                        </a:rPr>
                        <a:t>SVM</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64.40055</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63.21919</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extLst>
                  <a:ext uri="{0D108BD9-81ED-4DB2-BD59-A6C34878D82A}">
                    <a16:rowId xmlns:a16="http://schemas.microsoft.com/office/drawing/2014/main" val="1664477004"/>
                  </a:ext>
                </a:extLst>
              </a:tr>
              <a:tr h="575844">
                <a:tc>
                  <a:txBody>
                    <a:bodyPr/>
                    <a:lstStyle/>
                    <a:p>
                      <a:pPr algn="ctr" fontAlgn="b"/>
                      <a:r>
                        <a:rPr lang="en-US" sz="3300" u="none" strike="noStrike">
                          <a:effectLst/>
                        </a:rPr>
                        <a:t>LR</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44.7382</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44.74136</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3259233048"/>
                  </a:ext>
                </a:extLst>
              </a:tr>
            </a:tbl>
          </a:graphicData>
        </a:graphic>
      </p:graphicFrame>
    </p:spTree>
    <p:extLst>
      <p:ext uri="{BB962C8B-B14F-4D97-AF65-F5344CB8AC3E}">
        <p14:creationId xmlns:p14="http://schemas.microsoft.com/office/powerpoint/2010/main" val="33516290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4" name="Slide Number Placeholder 3">
            <a:extLst>
              <a:ext uri="{FF2B5EF4-FFF2-40B4-BE49-F238E27FC236}">
                <a16:creationId xmlns:a16="http://schemas.microsoft.com/office/drawing/2014/main" id="{569C7043-F51E-4EDF-B3E5-9309594B6466}"/>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18</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7FFEFC00-198B-4495-B376-3D06D2CA4177}"/>
              </a:ext>
            </a:extLst>
          </p:cNvPr>
          <p:cNvGraphicFramePr>
            <a:graphicFrameLocks noGrp="1"/>
          </p:cNvGraphicFramePr>
          <p:nvPr>
            <p:ph idx="1"/>
            <p:extLst>
              <p:ext uri="{D42A27DB-BD31-4B8C-83A1-F6EECF244321}">
                <p14:modId xmlns:p14="http://schemas.microsoft.com/office/powerpoint/2010/main" val="399353783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836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200399"/>
            <a:chOff x="697883" y="1816768"/>
            <a:chExt cx="3674476" cy="3200399"/>
          </a:xfrm>
          <a:solidFill>
            <a:schemeClr val="accent1"/>
          </a:solidFill>
        </p:grpSpPr>
        <p:sp>
          <p:nvSpPr>
            <p:cNvPr id="10" name="Rectangle 9">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EFB15B76-4202-4D40-A683-4BB7A2AF2C48}"/>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Back Propagation</a:t>
            </a:r>
          </a:p>
        </p:txBody>
      </p:sp>
      <p:sp>
        <p:nvSpPr>
          <p:cNvPr id="4" name="Slide Number Placeholder 3">
            <a:extLst>
              <a:ext uri="{FF2B5EF4-FFF2-40B4-BE49-F238E27FC236}">
                <a16:creationId xmlns:a16="http://schemas.microsoft.com/office/drawing/2014/main" id="{6B79EA01-5B24-4463-B4C4-55ADED489B72}"/>
              </a:ext>
            </a:extLst>
          </p:cNvPr>
          <p:cNvSpPr>
            <a:spLocks noGrp="1"/>
          </p:cNvSpPr>
          <p:nvPr>
            <p:ph type="sldNum" sz="quarter" idx="12"/>
          </p:nvPr>
        </p:nvSpPr>
        <p:spPr>
          <a:xfrm>
            <a:off x="10469880" y="320040"/>
            <a:ext cx="914400" cy="320040"/>
          </a:xfrm>
        </p:spPr>
        <p:txBody>
          <a:bodyPr>
            <a:normAutofit/>
          </a:bodyPr>
          <a:lstStyle/>
          <a:p>
            <a:pPr>
              <a:spcAft>
                <a:spcPts val="600"/>
              </a:spcAft>
            </a:pPr>
            <a:fld id="{D94A05AC-5BB2-462E-9656-6510941E6C20}" type="slidenum">
              <a:rPr lang="en-US">
                <a:solidFill>
                  <a:schemeClr val="tx1">
                    <a:lumMod val="85000"/>
                  </a:schemeClr>
                </a:solidFill>
              </a:rPr>
              <a:pPr>
                <a:spcAft>
                  <a:spcPts val="600"/>
                </a:spcAft>
              </a:pPr>
              <a:t>19</a:t>
            </a:fld>
            <a:endParaRPr lang="en-US">
              <a:solidFill>
                <a:schemeClr val="tx1">
                  <a:lumMod val="85000"/>
                </a:schemeClr>
              </a:solidFill>
            </a:endParaRPr>
          </a:p>
        </p:txBody>
      </p:sp>
      <p:sp>
        <p:nvSpPr>
          <p:cNvPr id="3" name="Content Placeholder 2">
            <a:extLst>
              <a:ext uri="{FF2B5EF4-FFF2-40B4-BE49-F238E27FC236}">
                <a16:creationId xmlns:a16="http://schemas.microsoft.com/office/drawing/2014/main" id="{1ED17D79-B823-408C-8482-E3A0C6A9886A}"/>
              </a:ext>
            </a:extLst>
          </p:cNvPr>
          <p:cNvSpPr>
            <a:spLocks noGrp="1"/>
          </p:cNvSpPr>
          <p:nvPr>
            <p:ph idx="1"/>
          </p:nvPr>
        </p:nvSpPr>
        <p:spPr>
          <a:xfrm>
            <a:off x="5120640" y="804672"/>
            <a:ext cx="6281928" cy="5248656"/>
          </a:xfrm>
        </p:spPr>
        <p:txBody>
          <a:bodyPr anchor="ctr">
            <a:normAutofit/>
          </a:bodyPr>
          <a:lstStyle/>
          <a:p>
            <a:r>
              <a:rPr lang="en-US" sz="2000"/>
              <a:t>A backpropagation neural network is multi linear perceptron that consists of two main steps:</a:t>
            </a:r>
          </a:p>
          <a:p>
            <a:pPr lvl="1"/>
            <a:r>
              <a:rPr lang="en-US" sz="2000"/>
              <a:t>Feed Forward: compute output of each node, then the final output</a:t>
            </a:r>
          </a:p>
          <a:p>
            <a:pPr lvl="1"/>
            <a:r>
              <a:rPr lang="en-US" sz="2000"/>
              <a:t>Backpropagation: Compute error of the network and update the weights accordingly based on the gradient descent.</a:t>
            </a:r>
          </a:p>
        </p:txBody>
      </p:sp>
    </p:spTree>
    <p:extLst>
      <p:ext uri="{BB962C8B-B14F-4D97-AF65-F5344CB8AC3E}">
        <p14:creationId xmlns:p14="http://schemas.microsoft.com/office/powerpoint/2010/main" val="415712664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A446914-F859-4A5C-A117-2C1B5F79FB70}"/>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Lung Cancer</a:t>
            </a:r>
          </a:p>
        </p:txBody>
      </p:sp>
      <p:sp>
        <p:nvSpPr>
          <p:cNvPr id="4" name="Slide Number Placeholder 3">
            <a:extLst>
              <a:ext uri="{FF2B5EF4-FFF2-40B4-BE49-F238E27FC236}">
                <a16:creationId xmlns:a16="http://schemas.microsoft.com/office/drawing/2014/main" id="{8B303F41-7E12-4D2E-B995-668348D68449}"/>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2</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971F2D1F-85CA-4E29-93A6-F4A9759ED3A7}"/>
              </a:ext>
            </a:extLst>
          </p:cNvPr>
          <p:cNvGraphicFramePr>
            <a:graphicFrameLocks noGrp="1"/>
          </p:cNvGraphicFramePr>
          <p:nvPr>
            <p:ph idx="1"/>
            <p:extLst>
              <p:ext uri="{D42A27DB-BD31-4B8C-83A1-F6EECF244321}">
                <p14:modId xmlns:p14="http://schemas.microsoft.com/office/powerpoint/2010/main" val="252163880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647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648C4-5118-474A-B587-5D0C881BA580}"/>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BNN Architecture</a:t>
            </a:r>
          </a:p>
        </p:txBody>
      </p:sp>
      <p:pic>
        <p:nvPicPr>
          <p:cNvPr id="5" name="Picture 4">
            <a:extLst>
              <a:ext uri="{FF2B5EF4-FFF2-40B4-BE49-F238E27FC236}">
                <a16:creationId xmlns:a16="http://schemas.microsoft.com/office/drawing/2014/main" id="{528A9EBD-90C7-480C-9237-530FBE78DAAB}"/>
              </a:ext>
            </a:extLst>
          </p:cNvPr>
          <p:cNvPicPr>
            <a:picLocks noChangeAspect="1"/>
          </p:cNvPicPr>
          <p:nvPr/>
        </p:nvPicPr>
        <p:blipFill>
          <a:blip r:embed="rId2"/>
          <a:stretch>
            <a:fillRect/>
          </a:stretch>
        </p:blipFill>
        <p:spPr>
          <a:xfrm>
            <a:off x="4038600" y="1073171"/>
            <a:ext cx="7188199" cy="4708269"/>
          </a:xfrm>
          <a:prstGeom prst="rect">
            <a:avLst/>
          </a:prstGeom>
        </p:spPr>
      </p:pic>
      <p:sp>
        <p:nvSpPr>
          <p:cNvPr id="4" name="Slide Number Placeholder 3">
            <a:extLst>
              <a:ext uri="{FF2B5EF4-FFF2-40B4-BE49-F238E27FC236}">
                <a16:creationId xmlns:a16="http://schemas.microsoft.com/office/drawing/2014/main" id="{44B742B9-1F80-4562-A9AA-2CBDE03F9BB7}"/>
              </a:ext>
            </a:extLst>
          </p:cNvPr>
          <p:cNvSpPr>
            <a:spLocks noGrp="1"/>
          </p:cNvSpPr>
          <p:nvPr>
            <p:ph type="sldNum" sz="quarter" idx="12"/>
          </p:nvPr>
        </p:nvSpPr>
        <p:spPr>
          <a:xfrm>
            <a:off x="11310257" y="6356350"/>
            <a:ext cx="560009" cy="365125"/>
          </a:xfrm>
        </p:spPr>
        <p:txBody>
          <a:bodyPr vert="horz" lIns="91440" tIns="45720" rIns="91440" bIns="45720" rtlCol="0" anchor="ctr">
            <a:normAutofit/>
          </a:bodyPr>
          <a:lstStyle/>
          <a:p>
            <a:pPr>
              <a:spcAft>
                <a:spcPts val="600"/>
              </a:spcAft>
            </a:pPr>
            <a:fld id="{D94A05AC-5BB2-462E-9656-6510941E6C20}" type="slidenum">
              <a:rPr lang="en-US">
                <a:solidFill>
                  <a:srgbClr val="898989"/>
                </a:solidFill>
              </a:rPr>
              <a:pPr>
                <a:spcAft>
                  <a:spcPts val="600"/>
                </a:spcAft>
              </a:pPr>
              <a:t>20</a:t>
            </a:fld>
            <a:endParaRPr lang="en-US">
              <a:solidFill>
                <a:srgbClr val="898989"/>
              </a:solidFill>
            </a:endParaRPr>
          </a:p>
        </p:txBody>
      </p:sp>
    </p:spTree>
    <p:extLst>
      <p:ext uri="{BB962C8B-B14F-4D97-AF65-F5344CB8AC3E}">
        <p14:creationId xmlns:p14="http://schemas.microsoft.com/office/powerpoint/2010/main" val="473355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1CA936-04B7-4A35-9196-93C88DD111C4}"/>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BNN Architecture</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3993E266-3436-4583-BE7C-CC7CD5DBAF41}"/>
              </a:ext>
            </a:extLst>
          </p:cNvPr>
          <p:cNvPicPr>
            <a:picLocks noGrp="1" noChangeAspect="1"/>
          </p:cNvPicPr>
          <p:nvPr>
            <p:ph idx="1"/>
          </p:nvPr>
        </p:nvPicPr>
        <p:blipFill>
          <a:blip r:embed="rId2"/>
          <a:stretch>
            <a:fillRect/>
          </a:stretch>
        </p:blipFill>
        <p:spPr>
          <a:xfrm>
            <a:off x="2417640" y="2509911"/>
            <a:ext cx="7301621" cy="3997637"/>
          </a:xfrm>
          <a:prstGeom prst="rect">
            <a:avLst/>
          </a:prstGeom>
        </p:spPr>
      </p:pic>
      <p:sp>
        <p:nvSpPr>
          <p:cNvPr id="4" name="Slide Number Placeholder 3">
            <a:extLst>
              <a:ext uri="{FF2B5EF4-FFF2-40B4-BE49-F238E27FC236}">
                <a16:creationId xmlns:a16="http://schemas.microsoft.com/office/drawing/2014/main" id="{ED34C631-B027-4705-AE64-60A71008735C}"/>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D94A05AC-5BB2-462E-9656-6510941E6C20}" type="slidenum">
              <a:rPr lang="en-US">
                <a:solidFill>
                  <a:srgbClr val="898989"/>
                </a:solidFill>
              </a:rPr>
              <a:pPr>
                <a:spcAft>
                  <a:spcPts val="600"/>
                </a:spcAft>
              </a:pPr>
              <a:t>21</a:t>
            </a:fld>
            <a:endParaRPr lang="en-US">
              <a:solidFill>
                <a:srgbClr val="898989"/>
              </a:solidFill>
            </a:endParaRPr>
          </a:p>
        </p:txBody>
      </p:sp>
    </p:spTree>
    <p:extLst>
      <p:ext uri="{BB962C8B-B14F-4D97-AF65-F5344CB8AC3E}">
        <p14:creationId xmlns:p14="http://schemas.microsoft.com/office/powerpoint/2010/main" val="479795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1119E-B05E-4030-B231-BB767CD450F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BNN Pseudo Code</a:t>
            </a:r>
          </a:p>
        </p:txBody>
      </p:sp>
      <p:sp>
        <p:nvSpPr>
          <p:cNvPr id="3" name="Content Placeholder 2">
            <a:extLst>
              <a:ext uri="{FF2B5EF4-FFF2-40B4-BE49-F238E27FC236}">
                <a16:creationId xmlns:a16="http://schemas.microsoft.com/office/drawing/2014/main" id="{1AD93170-99DC-428E-AD87-CBF837534826}"/>
              </a:ext>
            </a:extLst>
          </p:cNvPr>
          <p:cNvSpPr>
            <a:spLocks noGrp="1"/>
          </p:cNvSpPr>
          <p:nvPr>
            <p:ph idx="1"/>
          </p:nvPr>
        </p:nvSpPr>
        <p:spPr>
          <a:xfrm>
            <a:off x="674237" y="4170501"/>
            <a:ext cx="3657600" cy="1525597"/>
          </a:xfrm>
        </p:spPr>
        <p:txBody>
          <a:bodyPr vert="horz" lIns="91440" tIns="45720" rIns="91440" bIns="45720" rtlCol="0">
            <a:normAutofit/>
          </a:bodyPr>
          <a:lstStyle/>
          <a:p>
            <a:pPr marL="0" indent="0" algn="ctr">
              <a:buNone/>
            </a:pPr>
            <a:r>
              <a:rPr lang="en-US" sz="2000" kern="1200" dirty="0">
                <a:solidFill>
                  <a:srgbClr val="FFFFFF"/>
                </a:solidFill>
                <a:latin typeface="+mn-lt"/>
                <a:ea typeface="+mn-ea"/>
                <a:cs typeface="+mn-cs"/>
              </a:rPr>
              <a:t>From Thomas Mitchel Book: Machine Learning</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DA4A9EA-4591-460F-BE0C-B9478AE7926E}"/>
              </a:ext>
            </a:extLst>
          </p:cNvPr>
          <p:cNvPicPr>
            <a:picLocks noChangeAspect="1"/>
          </p:cNvPicPr>
          <p:nvPr/>
        </p:nvPicPr>
        <p:blipFill>
          <a:blip r:embed="rId2"/>
          <a:stretch>
            <a:fillRect/>
          </a:stretch>
        </p:blipFill>
        <p:spPr>
          <a:xfrm>
            <a:off x="5153822" y="573987"/>
            <a:ext cx="6553545" cy="5717967"/>
          </a:xfrm>
          <a:prstGeom prst="rect">
            <a:avLst/>
          </a:prstGeom>
        </p:spPr>
      </p:pic>
      <p:sp>
        <p:nvSpPr>
          <p:cNvPr id="4" name="Slide Number Placeholder 3">
            <a:extLst>
              <a:ext uri="{FF2B5EF4-FFF2-40B4-BE49-F238E27FC236}">
                <a16:creationId xmlns:a16="http://schemas.microsoft.com/office/drawing/2014/main" id="{F4D7A84B-0AD5-4013-BD18-1A4AB5AF7800}"/>
              </a:ext>
            </a:extLst>
          </p:cNvPr>
          <p:cNvSpPr>
            <a:spLocks noGrp="1"/>
          </p:cNvSpPr>
          <p:nvPr>
            <p:ph type="sldNum" sz="quarter" idx="12"/>
          </p:nvPr>
        </p:nvSpPr>
        <p:spPr>
          <a:xfrm>
            <a:off x="9991022" y="6356350"/>
            <a:ext cx="1362777" cy="365125"/>
          </a:xfrm>
        </p:spPr>
        <p:txBody>
          <a:bodyPr vert="horz" lIns="91440" tIns="45720" rIns="91440" bIns="45720" rtlCol="0" anchor="ctr">
            <a:normAutofit/>
          </a:bodyPr>
          <a:lstStyle/>
          <a:p>
            <a:pPr>
              <a:spcAft>
                <a:spcPts val="600"/>
              </a:spcAft>
            </a:pPr>
            <a:fld id="{D94A05AC-5BB2-462E-9656-6510941E6C20}" type="slidenum">
              <a:rPr lang="en-US">
                <a:solidFill>
                  <a:srgbClr val="595959"/>
                </a:solidFill>
              </a:rPr>
              <a:pPr>
                <a:spcAft>
                  <a:spcPts val="600"/>
                </a:spcAft>
              </a:pPr>
              <a:t>22</a:t>
            </a:fld>
            <a:endParaRPr lang="en-US">
              <a:solidFill>
                <a:srgbClr val="595959"/>
              </a:solidFill>
            </a:endParaRPr>
          </a:p>
        </p:txBody>
      </p:sp>
    </p:spTree>
    <p:extLst>
      <p:ext uri="{BB962C8B-B14F-4D97-AF65-F5344CB8AC3E}">
        <p14:creationId xmlns:p14="http://schemas.microsoft.com/office/powerpoint/2010/main" val="1869348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FF904D-E4C7-4B7E-80C7-D7FCE3A2D10C}"/>
              </a:ext>
            </a:extLst>
          </p:cNvPr>
          <p:cNvSpPr>
            <a:spLocks noGrp="1"/>
          </p:cNvSpPr>
          <p:nvPr>
            <p:ph type="title"/>
          </p:nvPr>
        </p:nvSpPr>
        <p:spPr>
          <a:xfrm>
            <a:off x="863029" y="1012004"/>
            <a:ext cx="3416158" cy="4795408"/>
          </a:xfrm>
        </p:spPr>
        <p:txBody>
          <a:bodyPr>
            <a:normAutofit/>
          </a:bodyPr>
          <a:lstStyle/>
          <a:p>
            <a:r>
              <a:rPr lang="en-US">
                <a:solidFill>
                  <a:srgbClr val="FFFFFF"/>
                </a:solidFill>
              </a:rPr>
              <a:t>Adding The Deep Learning</a:t>
            </a:r>
          </a:p>
        </p:txBody>
      </p:sp>
      <p:sp>
        <p:nvSpPr>
          <p:cNvPr id="4" name="Slide Number Placeholder 3">
            <a:extLst>
              <a:ext uri="{FF2B5EF4-FFF2-40B4-BE49-F238E27FC236}">
                <a16:creationId xmlns:a16="http://schemas.microsoft.com/office/drawing/2014/main" id="{B065DD8E-1EB2-4E92-8268-7E9E4B2F5703}"/>
              </a:ext>
            </a:extLst>
          </p:cNvPr>
          <p:cNvSpPr>
            <a:spLocks noGrp="1"/>
          </p:cNvSpPr>
          <p:nvPr>
            <p:ph type="sldNum" sz="quarter" idx="12"/>
          </p:nvPr>
        </p:nvSpPr>
        <p:spPr>
          <a:xfrm>
            <a:off x="10726220" y="6356350"/>
            <a:ext cx="627580"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23</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B06F031B-62F7-45AD-88C4-7D0BDAAE36CB}"/>
              </a:ext>
            </a:extLst>
          </p:cNvPr>
          <p:cNvGraphicFramePr>
            <a:graphicFrameLocks noGrp="1"/>
          </p:cNvGraphicFramePr>
          <p:nvPr>
            <p:ph idx="1"/>
            <p:extLst>
              <p:ext uri="{D42A27DB-BD31-4B8C-83A1-F6EECF244321}">
                <p14:modId xmlns:p14="http://schemas.microsoft.com/office/powerpoint/2010/main" val="299253399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42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BF9080-CE19-4EA1-8CC1-C91500EBBC06}"/>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DBNN Architecture</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80E99C2B-4E34-4A73-9279-82088836EF0C}"/>
              </a:ext>
            </a:extLst>
          </p:cNvPr>
          <p:cNvPicPr>
            <a:picLocks noGrp="1" noChangeAspect="1"/>
          </p:cNvPicPr>
          <p:nvPr>
            <p:ph idx="1"/>
          </p:nvPr>
        </p:nvPicPr>
        <p:blipFill>
          <a:blip r:embed="rId2"/>
          <a:stretch>
            <a:fillRect/>
          </a:stretch>
        </p:blipFill>
        <p:spPr>
          <a:xfrm>
            <a:off x="5153822" y="1270301"/>
            <a:ext cx="6553545" cy="4325339"/>
          </a:xfrm>
          <a:prstGeom prst="rect">
            <a:avLst/>
          </a:prstGeom>
        </p:spPr>
      </p:pic>
      <p:sp>
        <p:nvSpPr>
          <p:cNvPr id="4" name="Slide Number Placeholder 3">
            <a:extLst>
              <a:ext uri="{FF2B5EF4-FFF2-40B4-BE49-F238E27FC236}">
                <a16:creationId xmlns:a16="http://schemas.microsoft.com/office/drawing/2014/main" id="{7C85372C-A7E3-472F-BEBB-140CE700D5C4}"/>
              </a:ext>
            </a:extLst>
          </p:cNvPr>
          <p:cNvSpPr>
            <a:spLocks noGrp="1"/>
          </p:cNvSpPr>
          <p:nvPr>
            <p:ph type="sldNum" sz="quarter" idx="12"/>
          </p:nvPr>
        </p:nvSpPr>
        <p:spPr>
          <a:xfrm>
            <a:off x="9991022" y="6356350"/>
            <a:ext cx="1362777" cy="365125"/>
          </a:xfrm>
        </p:spPr>
        <p:txBody>
          <a:bodyPr vert="horz" lIns="91440" tIns="45720" rIns="91440" bIns="45720" rtlCol="0" anchor="ctr">
            <a:normAutofit/>
          </a:bodyPr>
          <a:lstStyle/>
          <a:p>
            <a:pPr>
              <a:spcAft>
                <a:spcPts val="600"/>
              </a:spcAft>
            </a:pPr>
            <a:fld id="{D94A05AC-5BB2-462E-9656-6510941E6C20}" type="slidenum">
              <a:rPr lang="en-US">
                <a:solidFill>
                  <a:srgbClr val="595959"/>
                </a:solidFill>
              </a:rPr>
              <a:pPr>
                <a:spcAft>
                  <a:spcPts val="600"/>
                </a:spcAft>
              </a:pPr>
              <a:t>24</a:t>
            </a:fld>
            <a:endParaRPr lang="en-US">
              <a:solidFill>
                <a:srgbClr val="595959"/>
              </a:solidFill>
            </a:endParaRPr>
          </a:p>
        </p:txBody>
      </p:sp>
    </p:spTree>
    <p:extLst>
      <p:ext uri="{BB962C8B-B14F-4D97-AF65-F5344CB8AC3E}">
        <p14:creationId xmlns:p14="http://schemas.microsoft.com/office/powerpoint/2010/main" val="3890422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7CF92C-48A3-4556-BAF2-4CEBE666E360}"/>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DBNN Metrics</a:t>
            </a:r>
          </a:p>
        </p:txBody>
      </p:sp>
      <p:sp>
        <p:nvSpPr>
          <p:cNvPr id="3" name="Content Placeholder 2">
            <a:extLst>
              <a:ext uri="{FF2B5EF4-FFF2-40B4-BE49-F238E27FC236}">
                <a16:creationId xmlns:a16="http://schemas.microsoft.com/office/drawing/2014/main" id="{8A66F542-6F44-4A90-A897-4C3E3E2B9487}"/>
              </a:ext>
            </a:extLst>
          </p:cNvPr>
          <p:cNvSpPr>
            <a:spLocks noGrp="1"/>
          </p:cNvSpPr>
          <p:nvPr>
            <p:ph idx="1"/>
          </p:nvPr>
        </p:nvSpPr>
        <p:spPr>
          <a:xfrm>
            <a:off x="6049182" y="802638"/>
            <a:ext cx="5408696" cy="5252722"/>
          </a:xfrm>
        </p:spPr>
        <p:txBody>
          <a:bodyPr anchor="ctr">
            <a:normAutofit/>
          </a:bodyPr>
          <a:lstStyle/>
          <a:p>
            <a:r>
              <a:rPr lang="en-US" sz="2400"/>
              <a:t>After doing more than 65 experiments (each one is 10 Folds cross validation), with different combination of learning rate, hidden nodes and number of iteration. We found that the following parameters output the best results</a:t>
            </a:r>
          </a:p>
          <a:p>
            <a:pPr lvl="1"/>
            <a:r>
              <a:rPr lang="en-US" dirty="0"/>
              <a:t>Learning Rate=0.2</a:t>
            </a:r>
          </a:p>
          <a:p>
            <a:pPr lvl="1"/>
            <a:r>
              <a:rPr lang="en-US" dirty="0"/>
              <a:t>Hidden Nodes=10</a:t>
            </a:r>
          </a:p>
          <a:p>
            <a:pPr lvl="1"/>
            <a:r>
              <a:rPr lang="en-US" dirty="0"/>
              <a:t>Iterations=1000</a:t>
            </a:r>
          </a:p>
        </p:txBody>
      </p:sp>
      <p:sp>
        <p:nvSpPr>
          <p:cNvPr id="4" name="Slide Number Placeholder 3">
            <a:extLst>
              <a:ext uri="{FF2B5EF4-FFF2-40B4-BE49-F238E27FC236}">
                <a16:creationId xmlns:a16="http://schemas.microsoft.com/office/drawing/2014/main" id="{888AF579-D306-4888-B277-46771B71A8E7}"/>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25</a:t>
            </a:fld>
            <a:endParaRPr lang="en-US" sz="1050">
              <a:solidFill>
                <a:schemeClr val="tx1">
                  <a:alpha val="80000"/>
                </a:schemeClr>
              </a:solidFill>
            </a:endParaRPr>
          </a:p>
        </p:txBody>
      </p:sp>
    </p:spTree>
    <p:extLst>
      <p:ext uri="{BB962C8B-B14F-4D97-AF65-F5344CB8AC3E}">
        <p14:creationId xmlns:p14="http://schemas.microsoft.com/office/powerpoint/2010/main" val="3300882669"/>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712"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712"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1AF490-9C37-4FFC-82DC-BC9CFA46BFFE}"/>
              </a:ext>
            </a:extLst>
          </p:cNvPr>
          <p:cNvSpPr>
            <a:spLocks noGrp="1"/>
          </p:cNvSpPr>
          <p:nvPr>
            <p:ph type="title"/>
          </p:nvPr>
        </p:nvSpPr>
        <p:spPr>
          <a:xfrm>
            <a:off x="8222550" y="1122363"/>
            <a:ext cx="3308130" cy="2387600"/>
          </a:xfrm>
        </p:spPr>
        <p:txBody>
          <a:bodyPr vert="horz" lIns="91440" tIns="45720" rIns="91440" bIns="45720" rtlCol="0" anchor="b">
            <a:normAutofit/>
          </a:bodyPr>
          <a:lstStyle/>
          <a:p>
            <a:r>
              <a:rPr lang="en-US" sz="5100" kern="1200">
                <a:solidFill>
                  <a:srgbClr val="FFFFFF"/>
                </a:solidFill>
                <a:latin typeface="+mj-lt"/>
                <a:ea typeface="+mj-ea"/>
                <a:cs typeface="+mj-cs"/>
              </a:rPr>
              <a:t>Complete Results of Problem 3</a:t>
            </a:r>
          </a:p>
        </p:txBody>
      </p:sp>
      <p:sp>
        <p:nvSpPr>
          <p:cNvPr id="4" name="Slide Number Placeholder 3">
            <a:extLst>
              <a:ext uri="{FF2B5EF4-FFF2-40B4-BE49-F238E27FC236}">
                <a16:creationId xmlns:a16="http://schemas.microsoft.com/office/drawing/2014/main" id="{E591D781-B4F3-4FE1-9AAA-7443CFB7F5EC}"/>
              </a:ext>
            </a:extLst>
          </p:cNvPr>
          <p:cNvSpPr>
            <a:spLocks noGrp="1"/>
          </p:cNvSpPr>
          <p:nvPr>
            <p:ph type="sldNum" sz="quarter" idx="12"/>
          </p:nvPr>
        </p:nvSpPr>
        <p:spPr>
          <a:xfrm>
            <a:off x="10578662" y="6356350"/>
            <a:ext cx="775137" cy="365125"/>
          </a:xfrm>
        </p:spPr>
        <p:txBody>
          <a:bodyPr vert="horz" lIns="91440" tIns="45720" rIns="91440" bIns="45720" rtlCol="0" anchor="ctr">
            <a:normAutofit/>
          </a:bodyPr>
          <a:lstStyle/>
          <a:p>
            <a:pPr>
              <a:spcAft>
                <a:spcPts val="600"/>
              </a:spcAft>
            </a:pPr>
            <a:fld id="{D94A05AC-5BB2-462E-9656-6510941E6C20}" type="slidenum">
              <a:rPr lang="en-US">
                <a:solidFill>
                  <a:srgbClr val="FFFFFF">
                    <a:alpha val="80000"/>
                  </a:srgbClr>
                </a:solidFill>
              </a:rPr>
              <a:pPr>
                <a:spcAft>
                  <a:spcPts val="600"/>
                </a:spcAft>
              </a:pPr>
              <a:t>26</a:t>
            </a:fld>
            <a:endParaRPr lang="en-US">
              <a:solidFill>
                <a:srgbClr val="FFFFFF">
                  <a:alpha val="80000"/>
                </a:srgbClr>
              </a:solidFill>
            </a:endParaRPr>
          </a:p>
        </p:txBody>
      </p:sp>
      <p:graphicFrame>
        <p:nvGraphicFramePr>
          <p:cNvPr id="6" name="Table 5">
            <a:extLst>
              <a:ext uri="{FF2B5EF4-FFF2-40B4-BE49-F238E27FC236}">
                <a16:creationId xmlns:a16="http://schemas.microsoft.com/office/drawing/2014/main" id="{215E1C2F-83A3-4CC3-8F8B-FC8719BDA6E4}"/>
              </a:ext>
            </a:extLst>
          </p:cNvPr>
          <p:cNvGraphicFramePr>
            <a:graphicFrameLocks noGrp="1"/>
          </p:cNvGraphicFramePr>
          <p:nvPr>
            <p:extLst>
              <p:ext uri="{D42A27DB-BD31-4B8C-83A1-F6EECF244321}">
                <p14:modId xmlns:p14="http://schemas.microsoft.com/office/powerpoint/2010/main" val="2998826218"/>
              </p:ext>
            </p:extLst>
          </p:nvPr>
        </p:nvGraphicFramePr>
        <p:xfrm>
          <a:off x="1088682" y="1413548"/>
          <a:ext cx="5383867" cy="4030908"/>
        </p:xfrm>
        <a:graphic>
          <a:graphicData uri="http://schemas.openxmlformats.org/drawingml/2006/table">
            <a:tbl>
              <a:tblPr firstRow="1" bandRow="1">
                <a:tableStyleId>{5C22544A-7EE6-4342-B048-85BDC9FD1C3A}</a:tableStyleId>
              </a:tblPr>
              <a:tblGrid>
                <a:gridCol w="1424417">
                  <a:extLst>
                    <a:ext uri="{9D8B030D-6E8A-4147-A177-3AD203B41FA5}">
                      <a16:colId xmlns:a16="http://schemas.microsoft.com/office/drawing/2014/main" val="2044178510"/>
                    </a:ext>
                  </a:extLst>
                </a:gridCol>
                <a:gridCol w="1979725">
                  <a:extLst>
                    <a:ext uri="{9D8B030D-6E8A-4147-A177-3AD203B41FA5}">
                      <a16:colId xmlns:a16="http://schemas.microsoft.com/office/drawing/2014/main" val="4158100812"/>
                    </a:ext>
                  </a:extLst>
                </a:gridCol>
                <a:gridCol w="1979725">
                  <a:extLst>
                    <a:ext uri="{9D8B030D-6E8A-4147-A177-3AD203B41FA5}">
                      <a16:colId xmlns:a16="http://schemas.microsoft.com/office/drawing/2014/main" val="3223332311"/>
                    </a:ext>
                  </a:extLst>
                </a:gridCol>
              </a:tblGrid>
              <a:tr h="575844">
                <a:tc>
                  <a:txBody>
                    <a:bodyPr/>
                    <a:lstStyle/>
                    <a:p>
                      <a:pPr algn="ctr" fontAlgn="b"/>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Train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Test</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245325706"/>
                  </a:ext>
                </a:extLst>
              </a:tr>
              <a:tr h="575844">
                <a:tc>
                  <a:txBody>
                    <a:bodyPr/>
                    <a:lstStyle/>
                    <a:p>
                      <a:pPr algn="ctr" fontAlgn="b"/>
                      <a:r>
                        <a:rPr lang="en-US" sz="3300" u="none" strike="noStrike">
                          <a:effectLst/>
                        </a:rPr>
                        <a:t>KNN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64.54689</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62.88037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2867593760"/>
                  </a:ext>
                </a:extLst>
              </a:tr>
              <a:tr h="575844">
                <a:tc>
                  <a:txBody>
                    <a:bodyPr/>
                    <a:lstStyle/>
                    <a:p>
                      <a:pPr algn="ctr" fontAlgn="b"/>
                      <a:r>
                        <a:rPr lang="en-US" sz="3300" u="none" strike="noStrike">
                          <a:effectLst/>
                        </a:rPr>
                        <a:t>DT</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99.46736</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55.21957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579496995"/>
                  </a:ext>
                </a:extLst>
              </a:tr>
              <a:tr h="575844">
                <a:tc>
                  <a:txBody>
                    <a:bodyPr/>
                    <a:lstStyle/>
                    <a:p>
                      <a:pPr algn="ctr" fontAlgn="b"/>
                      <a:r>
                        <a:rPr lang="en-US" sz="3300" u="none" strike="noStrike">
                          <a:effectLst/>
                        </a:rPr>
                        <a:t>RF</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97.71667</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60.70107</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4082588242"/>
                  </a:ext>
                </a:extLst>
              </a:tr>
              <a:tr h="575844">
                <a:tc>
                  <a:txBody>
                    <a:bodyPr/>
                    <a:lstStyle/>
                    <a:p>
                      <a:pPr algn="ctr" fontAlgn="b"/>
                      <a:r>
                        <a:rPr lang="en-US" sz="3300" u="none" strike="noStrike">
                          <a:effectLst/>
                        </a:rPr>
                        <a:t>SVM</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64.40055</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63.21919</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649266947"/>
                  </a:ext>
                </a:extLst>
              </a:tr>
              <a:tr h="575844">
                <a:tc>
                  <a:txBody>
                    <a:bodyPr/>
                    <a:lstStyle/>
                    <a:p>
                      <a:pPr algn="ctr" fontAlgn="b"/>
                      <a:r>
                        <a:rPr lang="en-US" sz="3300" u="none" strike="noStrike">
                          <a:effectLst/>
                        </a:rPr>
                        <a:t>LR</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44.7382</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44.74136</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162043067"/>
                  </a:ext>
                </a:extLst>
              </a:tr>
              <a:tr h="575844">
                <a:tc>
                  <a:txBody>
                    <a:bodyPr/>
                    <a:lstStyle/>
                    <a:p>
                      <a:pPr algn="ctr" fontAlgn="b"/>
                      <a:r>
                        <a:rPr lang="en-US" sz="3300" u="none" strike="noStrike">
                          <a:effectLst/>
                          <a:highlight>
                            <a:srgbClr val="FFFF00"/>
                          </a:highlight>
                        </a:rPr>
                        <a:t>DBNN</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u="none" strike="noStrike">
                          <a:effectLst/>
                        </a:rPr>
                        <a:t>65.00739</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highlight>
                            <a:srgbClr val="FFFF00"/>
                          </a:highlight>
                        </a:rPr>
                        <a:t>65.05886</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extLst>
                  <a:ext uri="{0D108BD9-81ED-4DB2-BD59-A6C34878D82A}">
                    <a16:rowId xmlns:a16="http://schemas.microsoft.com/office/drawing/2014/main" val="2879265233"/>
                  </a:ext>
                </a:extLst>
              </a:tr>
            </a:tbl>
          </a:graphicData>
        </a:graphic>
      </p:graphicFrame>
    </p:spTree>
    <p:extLst>
      <p:ext uri="{BB962C8B-B14F-4D97-AF65-F5344CB8AC3E}">
        <p14:creationId xmlns:p14="http://schemas.microsoft.com/office/powerpoint/2010/main" val="3054173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EB4DD1-8312-4F6C-8F92-4EDCE6762F32}"/>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DBNN results</a:t>
            </a:r>
          </a:p>
        </p:txBody>
      </p:sp>
      <p:sp>
        <p:nvSpPr>
          <p:cNvPr id="3" name="Content Placeholder 2">
            <a:extLst>
              <a:ext uri="{FF2B5EF4-FFF2-40B4-BE49-F238E27FC236}">
                <a16:creationId xmlns:a16="http://schemas.microsoft.com/office/drawing/2014/main" id="{FB0B6CAC-204E-4CA2-BEF1-3501B82DFF9A}"/>
              </a:ext>
            </a:extLst>
          </p:cNvPr>
          <p:cNvSpPr>
            <a:spLocks noGrp="1"/>
          </p:cNvSpPr>
          <p:nvPr>
            <p:ph idx="1"/>
          </p:nvPr>
        </p:nvSpPr>
        <p:spPr>
          <a:xfrm>
            <a:off x="6049182" y="802638"/>
            <a:ext cx="5408696" cy="5252722"/>
          </a:xfrm>
        </p:spPr>
        <p:txBody>
          <a:bodyPr anchor="ctr">
            <a:normAutofit/>
          </a:bodyPr>
          <a:lstStyle/>
          <a:p>
            <a:r>
              <a:rPr lang="en-US" sz="2400"/>
              <a:t>As can be seen from previous table, our Deep Backpropagation Neural Network outperforms all the other used technique in terms of testing accuracy.</a:t>
            </a:r>
          </a:p>
          <a:p>
            <a:endParaRPr lang="en-US" sz="2400"/>
          </a:p>
          <a:p>
            <a:r>
              <a:rPr lang="en-US" sz="2400"/>
              <a:t>Given that DBNN performs better than other, we tested it on Problem 2 where we deal with Multi-classification</a:t>
            </a:r>
          </a:p>
          <a:p>
            <a:r>
              <a:rPr lang="en-US" sz="2400"/>
              <a:t>However we changed the parameters to:</a:t>
            </a:r>
          </a:p>
          <a:p>
            <a:pPr lvl="1"/>
            <a:r>
              <a:rPr lang="en-US" dirty="0"/>
              <a:t>Learning Rate = 0.1</a:t>
            </a:r>
          </a:p>
          <a:p>
            <a:pPr lvl="1"/>
            <a:r>
              <a:rPr lang="en-US" dirty="0"/>
              <a:t>Hidden Nodes = 10</a:t>
            </a:r>
          </a:p>
          <a:p>
            <a:pPr lvl="1"/>
            <a:r>
              <a:rPr lang="en-US" dirty="0"/>
              <a:t>Iterations = 10,000</a:t>
            </a:r>
          </a:p>
        </p:txBody>
      </p:sp>
      <p:sp>
        <p:nvSpPr>
          <p:cNvPr id="4" name="Slide Number Placeholder 3">
            <a:extLst>
              <a:ext uri="{FF2B5EF4-FFF2-40B4-BE49-F238E27FC236}">
                <a16:creationId xmlns:a16="http://schemas.microsoft.com/office/drawing/2014/main" id="{C4819BF5-E4D4-4629-BD5E-3D11E166F291}"/>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27</a:t>
            </a:fld>
            <a:endParaRPr lang="en-US" sz="1050">
              <a:solidFill>
                <a:schemeClr val="tx1">
                  <a:alpha val="80000"/>
                </a:schemeClr>
              </a:solidFill>
            </a:endParaRPr>
          </a:p>
        </p:txBody>
      </p:sp>
    </p:spTree>
    <p:extLst>
      <p:ext uri="{BB962C8B-B14F-4D97-AF65-F5344CB8AC3E}">
        <p14:creationId xmlns:p14="http://schemas.microsoft.com/office/powerpoint/2010/main" val="2362932835"/>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1AF490-9C37-4FFC-82DC-BC9CFA46BFFE}"/>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Complete Results of Problem 2</a:t>
            </a:r>
          </a:p>
        </p:txBody>
      </p:sp>
      <p:sp>
        <p:nvSpPr>
          <p:cNvPr id="4" name="Slide Number Placeholder 3">
            <a:extLst>
              <a:ext uri="{FF2B5EF4-FFF2-40B4-BE49-F238E27FC236}">
                <a16:creationId xmlns:a16="http://schemas.microsoft.com/office/drawing/2014/main" id="{E591D781-B4F3-4FE1-9AAA-7443CFB7F5EC}"/>
              </a:ext>
            </a:extLst>
          </p:cNvPr>
          <p:cNvSpPr>
            <a:spLocks noGrp="1"/>
          </p:cNvSpPr>
          <p:nvPr>
            <p:ph type="sldNum" sz="quarter" idx="12"/>
          </p:nvPr>
        </p:nvSpPr>
        <p:spPr>
          <a:xfrm>
            <a:off x="11310257" y="6356350"/>
            <a:ext cx="560009" cy="365125"/>
          </a:xfrm>
        </p:spPr>
        <p:txBody>
          <a:bodyPr vert="horz" lIns="91440" tIns="45720" rIns="91440" bIns="45720" rtlCol="0" anchor="ctr">
            <a:normAutofit/>
          </a:bodyPr>
          <a:lstStyle/>
          <a:p>
            <a:pPr>
              <a:spcAft>
                <a:spcPts val="600"/>
              </a:spcAft>
            </a:pPr>
            <a:fld id="{D94A05AC-5BB2-462E-9656-6510941E6C20}" type="slidenum">
              <a:rPr lang="en-US">
                <a:solidFill>
                  <a:srgbClr val="898989"/>
                </a:solidFill>
              </a:rPr>
              <a:pPr>
                <a:spcAft>
                  <a:spcPts val="600"/>
                </a:spcAft>
              </a:pPr>
              <a:t>28</a:t>
            </a:fld>
            <a:endParaRPr lang="en-US">
              <a:solidFill>
                <a:srgbClr val="898989"/>
              </a:solidFill>
            </a:endParaRPr>
          </a:p>
        </p:txBody>
      </p:sp>
      <p:graphicFrame>
        <p:nvGraphicFramePr>
          <p:cNvPr id="6" name="Table 5">
            <a:extLst>
              <a:ext uri="{FF2B5EF4-FFF2-40B4-BE49-F238E27FC236}">
                <a16:creationId xmlns:a16="http://schemas.microsoft.com/office/drawing/2014/main" id="{215E1C2F-83A3-4CC3-8F8B-FC8719BDA6E4}"/>
              </a:ext>
            </a:extLst>
          </p:cNvPr>
          <p:cNvGraphicFramePr>
            <a:graphicFrameLocks noGrp="1"/>
          </p:cNvGraphicFramePr>
          <p:nvPr>
            <p:extLst>
              <p:ext uri="{D42A27DB-BD31-4B8C-83A1-F6EECF244321}">
                <p14:modId xmlns:p14="http://schemas.microsoft.com/office/powerpoint/2010/main" val="191447959"/>
              </p:ext>
            </p:extLst>
          </p:nvPr>
        </p:nvGraphicFramePr>
        <p:xfrm>
          <a:off x="4268272" y="1411854"/>
          <a:ext cx="6728855" cy="4030908"/>
        </p:xfrm>
        <a:graphic>
          <a:graphicData uri="http://schemas.openxmlformats.org/drawingml/2006/table">
            <a:tbl>
              <a:tblPr firstRow="1" bandRow="1">
                <a:tableStyleId>{5C22544A-7EE6-4342-B048-85BDC9FD1C3A}</a:tableStyleId>
              </a:tblPr>
              <a:tblGrid>
                <a:gridCol w="2033463">
                  <a:extLst>
                    <a:ext uri="{9D8B030D-6E8A-4147-A177-3AD203B41FA5}">
                      <a16:colId xmlns:a16="http://schemas.microsoft.com/office/drawing/2014/main" val="2044178510"/>
                    </a:ext>
                  </a:extLst>
                </a:gridCol>
                <a:gridCol w="2347696">
                  <a:extLst>
                    <a:ext uri="{9D8B030D-6E8A-4147-A177-3AD203B41FA5}">
                      <a16:colId xmlns:a16="http://schemas.microsoft.com/office/drawing/2014/main" val="4158100812"/>
                    </a:ext>
                  </a:extLst>
                </a:gridCol>
                <a:gridCol w="2347696">
                  <a:extLst>
                    <a:ext uri="{9D8B030D-6E8A-4147-A177-3AD203B41FA5}">
                      <a16:colId xmlns:a16="http://schemas.microsoft.com/office/drawing/2014/main" val="3223332311"/>
                    </a:ext>
                  </a:extLst>
                </a:gridCol>
              </a:tblGrid>
              <a:tr h="575844">
                <a:tc>
                  <a:txBody>
                    <a:bodyPr/>
                    <a:lstStyle/>
                    <a:p>
                      <a:pPr algn="ctr" fontAlgn="b"/>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Train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u="none" strike="noStrike">
                          <a:effectLst/>
                        </a:rPr>
                        <a:t>Test</a:t>
                      </a:r>
                      <a:endParaRPr lang="en-US" sz="3300" b="0" i="0" u="none" strike="noStrike">
                        <a:solidFill>
                          <a:srgbClr val="000000"/>
                        </a:solidFill>
                        <a:effectLst/>
                        <a:latin typeface="Calibri" panose="020F0502020204030204" pitchFamily="34" charset="0"/>
                      </a:endParaRPr>
                    </a:p>
                  </a:txBody>
                  <a:tcPr marL="12573" marR="12573" marT="12573" marB="0" anchor="b"/>
                </a:tc>
                <a:extLst>
                  <a:ext uri="{0D108BD9-81ED-4DB2-BD59-A6C34878D82A}">
                    <a16:rowId xmlns:a16="http://schemas.microsoft.com/office/drawing/2014/main" val="1245325706"/>
                  </a:ext>
                </a:extLst>
              </a:tr>
              <a:tr h="575844">
                <a:tc>
                  <a:txBody>
                    <a:bodyPr/>
                    <a:lstStyle/>
                    <a:p>
                      <a:pPr algn="ctr" fontAlgn="b"/>
                      <a:r>
                        <a:rPr lang="en-US" sz="3300" u="none" strike="noStrike">
                          <a:effectLst/>
                        </a:rPr>
                        <a:t>KNN</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46.62879</a:t>
                      </a: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44.22787</a:t>
                      </a:r>
                    </a:p>
                  </a:txBody>
                  <a:tcPr marL="12573" marR="12573" marT="12573" marB="0" anchor="b"/>
                </a:tc>
                <a:extLst>
                  <a:ext uri="{0D108BD9-81ED-4DB2-BD59-A6C34878D82A}">
                    <a16:rowId xmlns:a16="http://schemas.microsoft.com/office/drawing/2014/main" val="2867593760"/>
                  </a:ext>
                </a:extLst>
              </a:tr>
              <a:tr h="575844">
                <a:tc>
                  <a:txBody>
                    <a:bodyPr/>
                    <a:lstStyle/>
                    <a:p>
                      <a:pPr algn="ctr" fontAlgn="b"/>
                      <a:r>
                        <a:rPr lang="en-US" sz="3300" u="none" strike="noStrike">
                          <a:effectLst/>
                        </a:rPr>
                        <a:t>DT</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highlight>
                            <a:srgbClr val="FFFF00"/>
                          </a:highlight>
                          <a:latin typeface="Calibri" panose="020F0502020204030204" pitchFamily="34" charset="0"/>
                        </a:rPr>
                        <a:t>99.07999</a:t>
                      </a: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33.00431</a:t>
                      </a:r>
                    </a:p>
                  </a:txBody>
                  <a:tcPr marL="12573" marR="12573" marT="12573" marB="0" anchor="b"/>
                </a:tc>
                <a:extLst>
                  <a:ext uri="{0D108BD9-81ED-4DB2-BD59-A6C34878D82A}">
                    <a16:rowId xmlns:a16="http://schemas.microsoft.com/office/drawing/2014/main" val="579496995"/>
                  </a:ext>
                </a:extLst>
              </a:tr>
              <a:tr h="575844">
                <a:tc>
                  <a:txBody>
                    <a:bodyPr/>
                    <a:lstStyle/>
                    <a:p>
                      <a:pPr algn="ctr" fontAlgn="b"/>
                      <a:r>
                        <a:rPr lang="en-US" sz="3300" u="none" strike="noStrike">
                          <a:effectLst/>
                        </a:rPr>
                        <a:t>RF</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96.55132</a:t>
                      </a: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40.18955</a:t>
                      </a:r>
                    </a:p>
                  </a:txBody>
                  <a:tcPr marL="12573" marR="12573" marT="12573" marB="0" anchor="b"/>
                </a:tc>
                <a:extLst>
                  <a:ext uri="{0D108BD9-81ED-4DB2-BD59-A6C34878D82A}">
                    <a16:rowId xmlns:a16="http://schemas.microsoft.com/office/drawing/2014/main" val="4082588242"/>
                  </a:ext>
                </a:extLst>
              </a:tr>
              <a:tr h="575844">
                <a:tc>
                  <a:txBody>
                    <a:bodyPr/>
                    <a:lstStyle/>
                    <a:p>
                      <a:pPr algn="ctr" fontAlgn="b"/>
                      <a:r>
                        <a:rPr lang="en-US" sz="3300" u="none" strike="noStrike">
                          <a:effectLst/>
                        </a:rPr>
                        <a:t>SVM</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45.02012</a:t>
                      </a: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44.43168</a:t>
                      </a:r>
                    </a:p>
                  </a:txBody>
                  <a:tcPr marL="12573" marR="12573" marT="12573" marB="0" anchor="b"/>
                </a:tc>
                <a:extLst>
                  <a:ext uri="{0D108BD9-81ED-4DB2-BD59-A6C34878D82A}">
                    <a16:rowId xmlns:a16="http://schemas.microsoft.com/office/drawing/2014/main" val="1649266947"/>
                  </a:ext>
                </a:extLst>
              </a:tr>
              <a:tr h="575844">
                <a:tc>
                  <a:txBody>
                    <a:bodyPr/>
                    <a:lstStyle/>
                    <a:p>
                      <a:pPr algn="ctr" fontAlgn="b"/>
                      <a:r>
                        <a:rPr lang="en-US" sz="3300" u="none" strike="noStrike">
                          <a:effectLst/>
                        </a:rPr>
                        <a:t>LR</a:t>
                      </a:r>
                      <a:endParaRPr lang="en-US" sz="3300" b="0" i="0" u="none" strike="noStrike">
                        <a:solidFill>
                          <a:srgbClr val="000000"/>
                        </a:solidFill>
                        <a:effectLs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41.35408</a:t>
                      </a: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41.37104</a:t>
                      </a:r>
                    </a:p>
                  </a:txBody>
                  <a:tcPr marL="12573" marR="12573" marT="12573" marB="0" anchor="b"/>
                </a:tc>
                <a:extLst>
                  <a:ext uri="{0D108BD9-81ED-4DB2-BD59-A6C34878D82A}">
                    <a16:rowId xmlns:a16="http://schemas.microsoft.com/office/drawing/2014/main" val="1162043067"/>
                  </a:ext>
                </a:extLst>
              </a:tr>
              <a:tr h="575844">
                <a:tc>
                  <a:txBody>
                    <a:bodyPr/>
                    <a:lstStyle/>
                    <a:p>
                      <a:pPr algn="ctr" fontAlgn="b"/>
                      <a:r>
                        <a:rPr lang="en-US" sz="3300" u="none" strike="noStrike">
                          <a:effectLst/>
                          <a:highlight>
                            <a:srgbClr val="FFFF00"/>
                          </a:highlight>
                        </a:rPr>
                        <a:t>DBNN</a:t>
                      </a:r>
                      <a:endParaRPr lang="en-US" sz="3300" b="0" i="0" u="none" strike="noStrike">
                        <a:solidFill>
                          <a:srgbClr val="000000"/>
                        </a:solidFill>
                        <a:effectLst/>
                        <a:highlight>
                          <a:srgbClr val="FFFF00"/>
                        </a:highlight>
                        <a:latin typeface="Calibri" panose="020F0502020204030204" pitchFamily="34" charset="0"/>
                      </a:endParaRPr>
                    </a:p>
                  </a:txBody>
                  <a:tcPr marL="12573" marR="12573" marT="12573" marB="0" anchor="b"/>
                </a:tc>
                <a:tc>
                  <a:txBody>
                    <a:bodyPr/>
                    <a:lstStyle/>
                    <a:p>
                      <a:pPr algn="ctr" fontAlgn="b"/>
                      <a:r>
                        <a:rPr lang="en-US" sz="3300" b="0" i="0" u="none" strike="noStrike">
                          <a:solidFill>
                            <a:srgbClr val="000000"/>
                          </a:solidFill>
                          <a:effectLst/>
                          <a:latin typeface="Calibri" panose="020F0502020204030204" pitchFamily="34" charset="0"/>
                        </a:rPr>
                        <a:t>44.74467</a:t>
                      </a:r>
                    </a:p>
                  </a:txBody>
                  <a:tcPr marL="12573" marR="12573" marT="12573" marB="0" anchor="b"/>
                </a:tc>
                <a:tc>
                  <a:txBody>
                    <a:bodyPr/>
                    <a:lstStyle/>
                    <a:p>
                      <a:pPr algn="ctr" fontAlgn="b"/>
                      <a:r>
                        <a:rPr lang="en-US" sz="3300" b="0" i="0" u="none" strike="noStrike">
                          <a:solidFill>
                            <a:srgbClr val="000000"/>
                          </a:solidFill>
                          <a:effectLst/>
                          <a:highlight>
                            <a:srgbClr val="FFFF00"/>
                          </a:highlight>
                          <a:latin typeface="Calibri" panose="020F0502020204030204" pitchFamily="34" charset="0"/>
                        </a:rPr>
                        <a:t>45.05246</a:t>
                      </a:r>
                    </a:p>
                  </a:txBody>
                  <a:tcPr marL="12573" marR="12573" marT="12573" marB="0" anchor="b"/>
                </a:tc>
                <a:extLst>
                  <a:ext uri="{0D108BD9-81ED-4DB2-BD59-A6C34878D82A}">
                    <a16:rowId xmlns:a16="http://schemas.microsoft.com/office/drawing/2014/main" val="2879265233"/>
                  </a:ext>
                </a:extLst>
              </a:tr>
            </a:tbl>
          </a:graphicData>
        </a:graphic>
      </p:graphicFrame>
    </p:spTree>
    <p:extLst>
      <p:ext uri="{BB962C8B-B14F-4D97-AF65-F5344CB8AC3E}">
        <p14:creationId xmlns:p14="http://schemas.microsoft.com/office/powerpoint/2010/main" val="2313569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E238E9D-EDA4-4E5F-9275-79FBF78C4BFC}"/>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DBNN</a:t>
            </a:r>
          </a:p>
        </p:txBody>
      </p:sp>
      <p:sp>
        <p:nvSpPr>
          <p:cNvPr id="4" name="Slide Number Placeholder 3">
            <a:extLst>
              <a:ext uri="{FF2B5EF4-FFF2-40B4-BE49-F238E27FC236}">
                <a16:creationId xmlns:a16="http://schemas.microsoft.com/office/drawing/2014/main" id="{0EF421AE-9CD2-4C3C-933F-FC3C6C058645}"/>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29</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01A7CC49-291F-4201-AE9A-3B9FE0D0C97C}"/>
              </a:ext>
            </a:extLst>
          </p:cNvPr>
          <p:cNvGraphicFramePr>
            <a:graphicFrameLocks noGrp="1"/>
          </p:cNvGraphicFramePr>
          <p:nvPr>
            <p:ph idx="1"/>
            <p:extLst>
              <p:ext uri="{D42A27DB-BD31-4B8C-83A1-F6EECF244321}">
                <p14:modId xmlns:p14="http://schemas.microsoft.com/office/powerpoint/2010/main" val="106160241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26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B69995-FBAA-47F5-8094-4D4EA9B35E2D}"/>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Lung Cancer</a:t>
            </a:r>
          </a:p>
        </p:txBody>
      </p:sp>
      <p:sp>
        <p:nvSpPr>
          <p:cNvPr id="4" name="Slide Number Placeholder 3">
            <a:extLst>
              <a:ext uri="{FF2B5EF4-FFF2-40B4-BE49-F238E27FC236}">
                <a16:creationId xmlns:a16="http://schemas.microsoft.com/office/drawing/2014/main" id="{9A4AC9C7-771D-4F07-9F30-9F497BAB4974}"/>
              </a:ext>
            </a:extLst>
          </p:cNvPr>
          <p:cNvSpPr>
            <a:spLocks noGrp="1"/>
          </p:cNvSpPr>
          <p:nvPr>
            <p:ph type="sldNum" sz="quarter" idx="12"/>
          </p:nvPr>
        </p:nvSpPr>
        <p:spPr>
          <a:xfrm>
            <a:off x="8610600" y="6356350"/>
            <a:ext cx="2743200" cy="365125"/>
          </a:xfrm>
        </p:spPr>
        <p:txBody>
          <a:bodyPr>
            <a:normAutofit/>
          </a:bodyPr>
          <a:lstStyle/>
          <a:p>
            <a:pPr>
              <a:spcAft>
                <a:spcPts val="600"/>
              </a:spcAft>
            </a:pPr>
            <a:fld id="{D94A05AC-5BB2-462E-9656-6510941E6C20}" type="slidenum">
              <a:rPr lang="en-US">
                <a:solidFill>
                  <a:schemeClr val="tx1">
                    <a:alpha val="80000"/>
                  </a:schemeClr>
                </a:solidFill>
              </a:rPr>
              <a:pPr>
                <a:spcAft>
                  <a:spcPts val="600"/>
                </a:spcAft>
              </a:pPr>
              <a:t>3</a:t>
            </a:fld>
            <a:endParaRPr lang="en-US">
              <a:solidFill>
                <a:schemeClr val="tx1">
                  <a:alpha val="80000"/>
                </a:schemeClr>
              </a:solidFill>
            </a:endParaRPr>
          </a:p>
        </p:txBody>
      </p:sp>
      <p:graphicFrame>
        <p:nvGraphicFramePr>
          <p:cNvPr id="6" name="Content Placeholder 2">
            <a:extLst>
              <a:ext uri="{FF2B5EF4-FFF2-40B4-BE49-F238E27FC236}">
                <a16:creationId xmlns:a16="http://schemas.microsoft.com/office/drawing/2014/main" id="{03074444-8157-45FF-A5F9-BEA3857D9E9C}"/>
              </a:ext>
            </a:extLst>
          </p:cNvPr>
          <p:cNvGraphicFramePr>
            <a:graphicFrameLocks noGrp="1"/>
          </p:cNvGraphicFramePr>
          <p:nvPr>
            <p:ph idx="1"/>
            <p:extLst>
              <p:ext uri="{D42A27DB-BD31-4B8C-83A1-F6EECF244321}">
                <p14:modId xmlns:p14="http://schemas.microsoft.com/office/powerpoint/2010/main" val="2909696492"/>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01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6E846F8-619B-480E-A478-1A8773C41895}"/>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Discussion</a:t>
            </a:r>
          </a:p>
        </p:txBody>
      </p:sp>
      <p:sp>
        <p:nvSpPr>
          <p:cNvPr id="4" name="Slide Number Placeholder 3">
            <a:extLst>
              <a:ext uri="{FF2B5EF4-FFF2-40B4-BE49-F238E27FC236}">
                <a16:creationId xmlns:a16="http://schemas.microsoft.com/office/drawing/2014/main" id="{9FD84714-CBAD-46E2-9426-A92C9E07E8A1}"/>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30</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90E4FC3B-F6E6-48A2-9C93-4809347C539B}"/>
              </a:ext>
            </a:extLst>
          </p:cNvPr>
          <p:cNvGraphicFramePr>
            <a:graphicFrameLocks noGrp="1"/>
          </p:cNvGraphicFramePr>
          <p:nvPr>
            <p:ph idx="1"/>
            <p:extLst>
              <p:ext uri="{D42A27DB-BD31-4B8C-83A1-F6EECF244321}">
                <p14:modId xmlns:p14="http://schemas.microsoft.com/office/powerpoint/2010/main" val="291202169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5141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4739C2-1819-4148-8CBE-1955B0B7AA99}"/>
              </a:ext>
            </a:extLst>
          </p:cNvPr>
          <p:cNvSpPr>
            <a:spLocks noGrp="1"/>
          </p:cNvSpPr>
          <p:nvPr>
            <p:ph type="title"/>
          </p:nvPr>
        </p:nvSpPr>
        <p:spPr>
          <a:xfrm>
            <a:off x="863029" y="1012004"/>
            <a:ext cx="3416158" cy="4795408"/>
          </a:xfrm>
        </p:spPr>
        <p:txBody>
          <a:bodyPr>
            <a:normAutofit/>
          </a:bodyPr>
          <a:lstStyle/>
          <a:p>
            <a:r>
              <a:rPr lang="en-US">
                <a:solidFill>
                  <a:srgbClr val="FFFFFF"/>
                </a:solidFill>
              </a:rPr>
              <a:t>Conclusion</a:t>
            </a:r>
          </a:p>
        </p:txBody>
      </p:sp>
      <p:sp>
        <p:nvSpPr>
          <p:cNvPr id="4" name="Slide Number Placeholder 3">
            <a:extLst>
              <a:ext uri="{FF2B5EF4-FFF2-40B4-BE49-F238E27FC236}">
                <a16:creationId xmlns:a16="http://schemas.microsoft.com/office/drawing/2014/main" id="{BEB6D1DC-9EC4-4C1C-A46C-6B710B4F44F6}"/>
              </a:ext>
            </a:extLst>
          </p:cNvPr>
          <p:cNvSpPr>
            <a:spLocks noGrp="1"/>
          </p:cNvSpPr>
          <p:nvPr>
            <p:ph type="sldNum" sz="quarter" idx="12"/>
          </p:nvPr>
        </p:nvSpPr>
        <p:spPr>
          <a:xfrm>
            <a:off x="10726220" y="6356350"/>
            <a:ext cx="627580"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31</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0030B209-B55B-43D2-910E-46CACCF19583}"/>
              </a:ext>
            </a:extLst>
          </p:cNvPr>
          <p:cNvGraphicFramePr>
            <a:graphicFrameLocks noGrp="1"/>
          </p:cNvGraphicFramePr>
          <p:nvPr>
            <p:ph idx="1"/>
            <p:extLst>
              <p:ext uri="{D42A27DB-BD31-4B8C-83A1-F6EECF244321}">
                <p14:modId xmlns:p14="http://schemas.microsoft.com/office/powerpoint/2010/main" val="212414521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455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2EA-7378-4013-963A-905557CA48A4}"/>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Thank You</a:t>
            </a:r>
          </a:p>
        </p:txBody>
      </p:sp>
      <p:cxnSp>
        <p:nvCxnSpPr>
          <p:cNvPr id="13" name="Straight Connector 12">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83170F5D-AEBD-41BB-9294-40B67C58C3C7}"/>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a:spcAft>
                <a:spcPts val="600"/>
              </a:spcAft>
            </a:pPr>
            <a:fld id="{D94A05AC-5BB2-462E-9656-6510941E6C20}" type="slidenum">
              <a:rPr lang="en-US" smtClean="0"/>
              <a:pPr>
                <a:spcAft>
                  <a:spcPts val="600"/>
                </a:spcAft>
              </a:pPr>
              <a:t>32</a:t>
            </a:fld>
            <a:endParaRPr lang="en-US"/>
          </a:p>
        </p:txBody>
      </p:sp>
    </p:spTree>
    <p:extLst>
      <p:ext uri="{BB962C8B-B14F-4D97-AF65-F5344CB8AC3E}">
        <p14:creationId xmlns:p14="http://schemas.microsoft.com/office/powerpoint/2010/main" val="1173061193"/>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681C19-569B-48BC-8F4A-A228851F41AA}"/>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Reference</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7F7923-C51E-45FB-A62F-FC75C70A8421}"/>
              </a:ext>
            </a:extLst>
          </p:cNvPr>
          <p:cNvSpPr>
            <a:spLocks noGrp="1"/>
          </p:cNvSpPr>
          <p:nvPr>
            <p:ph idx="1"/>
          </p:nvPr>
        </p:nvSpPr>
        <p:spPr>
          <a:xfrm>
            <a:off x="4976031" y="963877"/>
            <a:ext cx="6377769" cy="4930246"/>
          </a:xfrm>
        </p:spPr>
        <p:txBody>
          <a:bodyPr anchor="ctr">
            <a:normAutofit/>
          </a:bodyPr>
          <a:lstStyle/>
          <a:p>
            <a:r>
              <a:rPr lang="en-US" sz="2200" dirty="0"/>
              <a:t>Lynch, C. M., </a:t>
            </a:r>
            <a:r>
              <a:rPr lang="en-US" sz="2200" dirty="0" err="1"/>
              <a:t>Abdollahi</a:t>
            </a:r>
            <a:r>
              <a:rPr lang="en-US" sz="2200" dirty="0"/>
              <a:t>, B., Fuqua, J. D., Alexandra, R., </a:t>
            </a:r>
            <a:r>
              <a:rPr lang="en-US" sz="2200" dirty="0" err="1"/>
              <a:t>Bartholomai</a:t>
            </a:r>
            <a:r>
              <a:rPr lang="en-US" sz="2200" dirty="0"/>
              <a:t>, J. A., </a:t>
            </a:r>
            <a:r>
              <a:rPr lang="en-US" sz="2200" dirty="0" err="1"/>
              <a:t>Balgemann</a:t>
            </a:r>
            <a:r>
              <a:rPr lang="en-US" sz="2200" dirty="0"/>
              <a:t>, R. N., ... </a:t>
            </a:r>
            <a:r>
              <a:rPr lang="en-US" sz="2200" dirty="0" err="1"/>
              <a:t>Frieboes</a:t>
            </a:r>
            <a:r>
              <a:rPr lang="en-US" sz="2200" dirty="0"/>
              <a:t>, H. B. (2017). Prediction of lung cancer patient survival via supervised machine learning classification techniques. International Journal of Medical Informatics, 108, 1–8. </a:t>
            </a:r>
            <a:r>
              <a:rPr lang="en-US" sz="2200" dirty="0" err="1"/>
              <a:t>Mashwani</a:t>
            </a:r>
            <a:r>
              <a:rPr lang="en-US" sz="2200" dirty="0"/>
              <a:t>, W</a:t>
            </a:r>
          </a:p>
          <a:p>
            <a:pPr marL="0" indent="0">
              <a:buNone/>
            </a:pPr>
            <a:endParaRPr lang="en-US" sz="2200" dirty="0"/>
          </a:p>
          <a:p>
            <a:r>
              <a:rPr lang="en-US" sz="2200" dirty="0"/>
              <a:t>Thomas M. Mitchell. 1997. Machine Learning (1 ed.). McGraw-Hill, Inc., New York, NY, USA.</a:t>
            </a:r>
          </a:p>
          <a:p>
            <a:endParaRPr lang="en-US" sz="2200" dirty="0"/>
          </a:p>
          <a:p>
            <a:r>
              <a:rPr lang="en-US" sz="2200" dirty="0">
                <a:hlinkClick r:id="rId2"/>
              </a:rPr>
              <a:t>https://scikit-learn.org/stable/</a:t>
            </a:r>
            <a:endParaRPr lang="en-US" sz="2200" dirty="0"/>
          </a:p>
        </p:txBody>
      </p:sp>
      <p:sp>
        <p:nvSpPr>
          <p:cNvPr id="4" name="Slide Number Placeholder 3">
            <a:extLst>
              <a:ext uri="{FF2B5EF4-FFF2-40B4-BE49-F238E27FC236}">
                <a16:creationId xmlns:a16="http://schemas.microsoft.com/office/drawing/2014/main" id="{507370C8-3A57-4C14-BB51-CCA1394D70E4}"/>
              </a:ext>
            </a:extLst>
          </p:cNvPr>
          <p:cNvSpPr>
            <a:spLocks noGrp="1"/>
          </p:cNvSpPr>
          <p:nvPr>
            <p:ph type="sldNum" sz="quarter" idx="12"/>
          </p:nvPr>
        </p:nvSpPr>
        <p:spPr>
          <a:xfrm>
            <a:off x="10571516" y="6033479"/>
            <a:ext cx="782283"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33</a:t>
            </a:fld>
            <a:endParaRPr lang="en-US" sz="1050">
              <a:solidFill>
                <a:schemeClr val="tx1">
                  <a:alpha val="80000"/>
                </a:schemeClr>
              </a:solidFill>
            </a:endParaRPr>
          </a:p>
        </p:txBody>
      </p:sp>
    </p:spTree>
    <p:extLst>
      <p:ext uri="{BB962C8B-B14F-4D97-AF65-F5344CB8AC3E}">
        <p14:creationId xmlns:p14="http://schemas.microsoft.com/office/powerpoint/2010/main" val="70055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2E7CC4-D2D9-448D-9FAC-E524E0FEAFFA}"/>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Goal</a:t>
            </a:r>
          </a:p>
        </p:txBody>
      </p:sp>
      <p:sp>
        <p:nvSpPr>
          <p:cNvPr id="3" name="Content Placeholder 2">
            <a:extLst>
              <a:ext uri="{FF2B5EF4-FFF2-40B4-BE49-F238E27FC236}">
                <a16:creationId xmlns:a16="http://schemas.microsoft.com/office/drawing/2014/main" id="{62A3DEE0-0BF9-4606-96FE-00255DA6B1F2}"/>
              </a:ext>
            </a:extLst>
          </p:cNvPr>
          <p:cNvSpPr>
            <a:spLocks noGrp="1"/>
          </p:cNvSpPr>
          <p:nvPr>
            <p:ph idx="1"/>
          </p:nvPr>
        </p:nvSpPr>
        <p:spPr>
          <a:xfrm>
            <a:off x="6049182" y="802638"/>
            <a:ext cx="5408696" cy="5252722"/>
          </a:xfrm>
        </p:spPr>
        <p:txBody>
          <a:bodyPr anchor="ctr">
            <a:normAutofit/>
          </a:bodyPr>
          <a:lstStyle/>
          <a:p>
            <a:r>
              <a:rPr lang="en-US" sz="2400"/>
              <a:t>The aim of this project is to use a wide variety of supervised machine learning techniques on Lung Cancer patient data in order to predict the number of month each patient has to survive</a:t>
            </a:r>
          </a:p>
        </p:txBody>
      </p:sp>
      <p:sp>
        <p:nvSpPr>
          <p:cNvPr id="4" name="Slide Number Placeholder 3">
            <a:extLst>
              <a:ext uri="{FF2B5EF4-FFF2-40B4-BE49-F238E27FC236}">
                <a16:creationId xmlns:a16="http://schemas.microsoft.com/office/drawing/2014/main" id="{1A49EDA4-FBF0-4FB9-BE83-3A582ADEC88C}"/>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4</a:t>
            </a:fld>
            <a:endParaRPr lang="en-US" sz="1050">
              <a:solidFill>
                <a:schemeClr val="tx1">
                  <a:alpha val="80000"/>
                </a:schemeClr>
              </a:solidFill>
            </a:endParaRPr>
          </a:p>
        </p:txBody>
      </p:sp>
    </p:spTree>
    <p:extLst>
      <p:ext uri="{BB962C8B-B14F-4D97-AF65-F5344CB8AC3E}">
        <p14:creationId xmlns:p14="http://schemas.microsoft.com/office/powerpoint/2010/main" val="6532137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2E7CC4-D2D9-448D-9FAC-E524E0FEAFFA}"/>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 Base Paper</a:t>
            </a:r>
          </a:p>
        </p:txBody>
      </p:sp>
      <p:sp>
        <p:nvSpPr>
          <p:cNvPr id="3" name="Content Placeholder 2">
            <a:extLst>
              <a:ext uri="{FF2B5EF4-FFF2-40B4-BE49-F238E27FC236}">
                <a16:creationId xmlns:a16="http://schemas.microsoft.com/office/drawing/2014/main" id="{62A3DEE0-0BF9-4606-96FE-00255DA6B1F2}"/>
              </a:ext>
            </a:extLst>
          </p:cNvPr>
          <p:cNvSpPr>
            <a:spLocks noGrp="1"/>
          </p:cNvSpPr>
          <p:nvPr>
            <p:ph idx="1"/>
          </p:nvPr>
        </p:nvSpPr>
        <p:spPr>
          <a:xfrm>
            <a:off x="6049182" y="802638"/>
            <a:ext cx="5408696" cy="5252722"/>
          </a:xfrm>
        </p:spPr>
        <p:txBody>
          <a:bodyPr anchor="ctr">
            <a:normAutofit/>
          </a:bodyPr>
          <a:lstStyle/>
          <a:p>
            <a:r>
              <a:rPr lang="en-US" sz="2400"/>
              <a:t>This work is based on a previously published paper concerning this same issue:</a:t>
            </a:r>
          </a:p>
          <a:p>
            <a:pPr marL="0" indent="0">
              <a:buNone/>
            </a:pPr>
            <a:r>
              <a:rPr lang="en-US" sz="2400"/>
              <a:t>“Prediction of lung cancer patient survival via supervised machine learning classification techniques” </a:t>
            </a:r>
          </a:p>
          <a:p>
            <a:pPr marL="0" indent="0">
              <a:buNone/>
            </a:pPr>
            <a:r>
              <a:rPr lang="en-US" sz="2400"/>
              <a:t>Lynch, C. M., Abdollahi, B., Fuqua, J. D., Alexandra, R., Bartholomai, J. A., Balgemann, R. N., ... Frieboes, H. B. (2017). Prediction of lung cancer patient survival via supervised machine learning classification techniques. International Journal of Medical Informatics, 108, 1–8. Mashwani, W</a:t>
            </a:r>
          </a:p>
        </p:txBody>
      </p:sp>
      <p:sp>
        <p:nvSpPr>
          <p:cNvPr id="4" name="Slide Number Placeholder 3">
            <a:extLst>
              <a:ext uri="{FF2B5EF4-FFF2-40B4-BE49-F238E27FC236}">
                <a16:creationId xmlns:a16="http://schemas.microsoft.com/office/drawing/2014/main" id="{1A49EDA4-FBF0-4FB9-BE83-3A582ADEC88C}"/>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5</a:t>
            </a:fld>
            <a:endParaRPr lang="en-US" sz="1050">
              <a:solidFill>
                <a:schemeClr val="tx1">
                  <a:alpha val="80000"/>
                </a:schemeClr>
              </a:solidFill>
            </a:endParaRPr>
          </a:p>
        </p:txBody>
      </p:sp>
    </p:spTree>
    <p:extLst>
      <p:ext uri="{BB962C8B-B14F-4D97-AF65-F5344CB8AC3E}">
        <p14:creationId xmlns:p14="http://schemas.microsoft.com/office/powerpoint/2010/main" val="162403532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200399"/>
            <a:chOff x="697883" y="1816768"/>
            <a:chExt cx="3674476" cy="3200399"/>
          </a:xfrm>
          <a:solidFill>
            <a:schemeClr val="accent1"/>
          </a:solidFill>
        </p:grpSpPr>
        <p:sp>
          <p:nvSpPr>
            <p:cNvPr id="10" name="Rectangle 9">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91F950C-10A8-455C-B558-A68F480511F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Data</a:t>
            </a:r>
          </a:p>
        </p:txBody>
      </p:sp>
      <p:sp>
        <p:nvSpPr>
          <p:cNvPr id="4" name="Slide Number Placeholder 3">
            <a:extLst>
              <a:ext uri="{FF2B5EF4-FFF2-40B4-BE49-F238E27FC236}">
                <a16:creationId xmlns:a16="http://schemas.microsoft.com/office/drawing/2014/main" id="{E219F85F-FEFE-4C9F-A889-3CBE5BF39D98}"/>
              </a:ext>
            </a:extLst>
          </p:cNvPr>
          <p:cNvSpPr>
            <a:spLocks noGrp="1"/>
          </p:cNvSpPr>
          <p:nvPr>
            <p:ph type="sldNum" sz="quarter" idx="12"/>
          </p:nvPr>
        </p:nvSpPr>
        <p:spPr>
          <a:xfrm>
            <a:off x="10469880" y="320040"/>
            <a:ext cx="914400" cy="320040"/>
          </a:xfrm>
        </p:spPr>
        <p:txBody>
          <a:bodyPr>
            <a:normAutofit/>
          </a:bodyPr>
          <a:lstStyle/>
          <a:p>
            <a:pPr>
              <a:spcAft>
                <a:spcPts val="600"/>
              </a:spcAft>
            </a:pPr>
            <a:fld id="{D94A05AC-5BB2-462E-9656-6510941E6C20}" type="slidenum">
              <a:rPr lang="en-US">
                <a:solidFill>
                  <a:schemeClr val="tx1">
                    <a:lumMod val="85000"/>
                  </a:schemeClr>
                </a:solidFill>
              </a:rPr>
              <a:pPr>
                <a:spcAft>
                  <a:spcPts val="600"/>
                </a:spcAft>
              </a:pPr>
              <a:t>6</a:t>
            </a:fld>
            <a:endParaRPr lang="en-US">
              <a:solidFill>
                <a:schemeClr val="tx1">
                  <a:lumMod val="85000"/>
                </a:schemeClr>
              </a:solidFill>
            </a:endParaRPr>
          </a:p>
        </p:txBody>
      </p:sp>
      <p:sp>
        <p:nvSpPr>
          <p:cNvPr id="3" name="Content Placeholder 2">
            <a:extLst>
              <a:ext uri="{FF2B5EF4-FFF2-40B4-BE49-F238E27FC236}">
                <a16:creationId xmlns:a16="http://schemas.microsoft.com/office/drawing/2014/main" id="{4583FDBA-0692-494E-BBDA-E35192C8D7A2}"/>
              </a:ext>
            </a:extLst>
          </p:cNvPr>
          <p:cNvSpPr>
            <a:spLocks noGrp="1"/>
          </p:cNvSpPr>
          <p:nvPr>
            <p:ph idx="1"/>
          </p:nvPr>
        </p:nvSpPr>
        <p:spPr>
          <a:xfrm>
            <a:off x="5120640" y="804672"/>
            <a:ext cx="6281928" cy="5248656"/>
          </a:xfrm>
        </p:spPr>
        <p:txBody>
          <a:bodyPr anchor="ctr">
            <a:normAutofit/>
          </a:bodyPr>
          <a:lstStyle/>
          <a:p>
            <a:r>
              <a:rPr lang="en-US" sz="2000"/>
              <a:t>Data is  requested from the authors of the base paper.</a:t>
            </a:r>
          </a:p>
          <a:p>
            <a:pPr lvl="0"/>
            <a:r>
              <a:rPr lang="en-US" sz="2000"/>
              <a:t>Originally, the data is extracted for The Surveillance, Epidemiology, and End Results program (SEER) database, which is provided by provided by: National Cancer Institute (NCI) at the National Institute of Health (NIH)</a:t>
            </a:r>
          </a:p>
          <a:p>
            <a:pPr marL="0" indent="0">
              <a:buNone/>
            </a:pPr>
            <a:endParaRPr lang="en-US" sz="2000"/>
          </a:p>
        </p:txBody>
      </p:sp>
    </p:spTree>
    <p:extLst>
      <p:ext uri="{BB962C8B-B14F-4D97-AF65-F5344CB8AC3E}">
        <p14:creationId xmlns:p14="http://schemas.microsoft.com/office/powerpoint/2010/main" val="425219336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B184A2-EEC4-4F3B-B76A-FCD7047DFCCF}"/>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Data</a:t>
            </a:r>
          </a:p>
        </p:txBody>
      </p:sp>
      <p:sp>
        <p:nvSpPr>
          <p:cNvPr id="3" name="Content Placeholder 2">
            <a:extLst>
              <a:ext uri="{FF2B5EF4-FFF2-40B4-BE49-F238E27FC236}">
                <a16:creationId xmlns:a16="http://schemas.microsoft.com/office/drawing/2014/main" id="{1993E817-4116-4097-8061-5EAE9D0C80DF}"/>
              </a:ext>
            </a:extLst>
          </p:cNvPr>
          <p:cNvSpPr>
            <a:spLocks noGrp="1"/>
          </p:cNvSpPr>
          <p:nvPr>
            <p:ph idx="1"/>
          </p:nvPr>
        </p:nvSpPr>
        <p:spPr>
          <a:xfrm>
            <a:off x="6049182" y="802638"/>
            <a:ext cx="5408696" cy="5252722"/>
          </a:xfrm>
        </p:spPr>
        <p:txBody>
          <a:bodyPr anchor="ctr">
            <a:normAutofit/>
          </a:bodyPr>
          <a:lstStyle/>
          <a:p>
            <a:r>
              <a:rPr lang="en-US" sz="2400"/>
              <a:t>Each row in the data represents information (mainly medical measurements) for a lung cancer patient.</a:t>
            </a:r>
          </a:p>
          <a:p>
            <a:r>
              <a:rPr lang="en-US" sz="2400"/>
              <a:t>The class label is the number of months a patient had survived from the cancer diagnosing date</a:t>
            </a:r>
          </a:p>
          <a:p>
            <a:endParaRPr lang="en-US" sz="2400"/>
          </a:p>
        </p:txBody>
      </p:sp>
      <p:sp>
        <p:nvSpPr>
          <p:cNvPr id="4" name="Slide Number Placeholder 3">
            <a:extLst>
              <a:ext uri="{FF2B5EF4-FFF2-40B4-BE49-F238E27FC236}">
                <a16:creationId xmlns:a16="http://schemas.microsoft.com/office/drawing/2014/main" id="{4BB439CD-5FC7-4E68-BAE3-51F48533EE9A}"/>
              </a:ext>
            </a:extLst>
          </p:cNvPr>
          <p:cNvSpPr>
            <a:spLocks noGrp="1"/>
          </p:cNvSpPr>
          <p:nvPr>
            <p:ph type="sldNum" sz="quarter" idx="12"/>
          </p:nvPr>
        </p:nvSpPr>
        <p:spPr>
          <a:xfrm>
            <a:off x="10575174" y="6270771"/>
            <a:ext cx="778625" cy="365125"/>
          </a:xfrm>
        </p:spPr>
        <p:txBody>
          <a:bodyPr>
            <a:normAutofit/>
          </a:bodyPr>
          <a:lstStyle/>
          <a:p>
            <a:pPr>
              <a:spcAft>
                <a:spcPts val="600"/>
              </a:spcAft>
            </a:pPr>
            <a:fld id="{D94A05AC-5BB2-462E-9656-6510941E6C20}" type="slidenum">
              <a:rPr lang="en-US" sz="1050">
                <a:solidFill>
                  <a:schemeClr val="tx1">
                    <a:alpha val="80000"/>
                  </a:schemeClr>
                </a:solidFill>
              </a:rPr>
              <a:pPr>
                <a:spcAft>
                  <a:spcPts val="600"/>
                </a:spcAft>
              </a:pPr>
              <a:t>7</a:t>
            </a:fld>
            <a:endParaRPr lang="en-US" sz="1050">
              <a:solidFill>
                <a:schemeClr val="tx1">
                  <a:alpha val="80000"/>
                </a:schemeClr>
              </a:solidFill>
            </a:endParaRPr>
          </a:p>
        </p:txBody>
      </p:sp>
    </p:spTree>
    <p:extLst>
      <p:ext uri="{BB962C8B-B14F-4D97-AF65-F5344CB8AC3E}">
        <p14:creationId xmlns:p14="http://schemas.microsoft.com/office/powerpoint/2010/main" val="219922488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26E431-F409-4AB2-A505-02AB8DF3CE61}"/>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Data</a:t>
            </a:r>
          </a:p>
        </p:txBody>
      </p:sp>
      <p:sp>
        <p:nvSpPr>
          <p:cNvPr id="3" name="Content Placeholder 2">
            <a:extLst>
              <a:ext uri="{FF2B5EF4-FFF2-40B4-BE49-F238E27FC236}">
                <a16:creationId xmlns:a16="http://schemas.microsoft.com/office/drawing/2014/main" id="{BCD679F1-F7C2-4456-80BF-88F83089ABAD}"/>
              </a:ext>
            </a:extLst>
          </p:cNvPr>
          <p:cNvSpPr>
            <a:spLocks noGrp="1"/>
          </p:cNvSpPr>
          <p:nvPr>
            <p:ph idx="1"/>
          </p:nvPr>
        </p:nvSpPr>
        <p:spPr>
          <a:xfrm>
            <a:off x="643468" y="2638044"/>
            <a:ext cx="3363974" cy="3415622"/>
          </a:xfrm>
        </p:spPr>
        <p:txBody>
          <a:bodyPr>
            <a:normAutofit/>
          </a:bodyPr>
          <a:lstStyle/>
          <a:p>
            <a:r>
              <a:rPr lang="en-US" sz="2000">
                <a:solidFill>
                  <a:schemeClr val="bg1"/>
                </a:solidFill>
              </a:rPr>
              <a:t>10442 patient record</a:t>
            </a:r>
          </a:p>
          <a:p>
            <a:r>
              <a:rPr lang="en-US" sz="2000">
                <a:solidFill>
                  <a:schemeClr val="bg1"/>
                </a:solidFill>
              </a:rPr>
              <a:t>Each record include:</a:t>
            </a:r>
          </a:p>
        </p:txBody>
      </p:sp>
      <p:pic>
        <p:nvPicPr>
          <p:cNvPr id="5" name="Picture 4">
            <a:extLst>
              <a:ext uri="{FF2B5EF4-FFF2-40B4-BE49-F238E27FC236}">
                <a16:creationId xmlns:a16="http://schemas.microsoft.com/office/drawing/2014/main" id="{802A771B-2377-4EB4-A43F-DB29B793A9AE}"/>
              </a:ext>
            </a:extLst>
          </p:cNvPr>
          <p:cNvPicPr>
            <a:picLocks noChangeAspect="1"/>
          </p:cNvPicPr>
          <p:nvPr/>
        </p:nvPicPr>
        <p:blipFill>
          <a:blip r:embed="rId2"/>
          <a:stretch>
            <a:fillRect/>
          </a:stretch>
        </p:blipFill>
        <p:spPr>
          <a:xfrm>
            <a:off x="5297763" y="2020278"/>
            <a:ext cx="6250769" cy="2656576"/>
          </a:xfrm>
          <a:prstGeom prst="rect">
            <a:avLst/>
          </a:prstGeom>
        </p:spPr>
      </p:pic>
      <p:sp>
        <p:nvSpPr>
          <p:cNvPr id="4" name="Slide Number Placeholder 3">
            <a:extLst>
              <a:ext uri="{FF2B5EF4-FFF2-40B4-BE49-F238E27FC236}">
                <a16:creationId xmlns:a16="http://schemas.microsoft.com/office/drawing/2014/main" id="{1CEBB63A-62D9-4EBB-BF69-A87ADAC10402}"/>
              </a:ext>
            </a:extLst>
          </p:cNvPr>
          <p:cNvSpPr>
            <a:spLocks noGrp="1"/>
          </p:cNvSpPr>
          <p:nvPr>
            <p:ph type="sldNum" sz="quarter" idx="12"/>
          </p:nvPr>
        </p:nvSpPr>
        <p:spPr>
          <a:xfrm>
            <a:off x="10289512" y="6356350"/>
            <a:ext cx="1064287" cy="365125"/>
          </a:xfrm>
        </p:spPr>
        <p:txBody>
          <a:bodyPr>
            <a:normAutofit/>
          </a:bodyPr>
          <a:lstStyle/>
          <a:p>
            <a:pPr>
              <a:spcAft>
                <a:spcPts val="600"/>
              </a:spcAft>
            </a:pPr>
            <a:fld id="{D94A05AC-5BB2-462E-9656-6510941E6C20}" type="slidenum">
              <a:rPr lang="en-US">
                <a:solidFill>
                  <a:schemeClr val="tx1">
                    <a:alpha val="80000"/>
                  </a:schemeClr>
                </a:solidFill>
              </a:rPr>
              <a:pPr>
                <a:spcAft>
                  <a:spcPts val="600"/>
                </a:spcAft>
              </a:pPr>
              <a:t>8</a:t>
            </a:fld>
            <a:endParaRPr lang="en-US">
              <a:solidFill>
                <a:schemeClr val="tx1">
                  <a:alpha val="80000"/>
                </a:schemeClr>
              </a:solidFill>
            </a:endParaRPr>
          </a:p>
        </p:txBody>
      </p:sp>
    </p:spTree>
    <p:extLst>
      <p:ext uri="{BB962C8B-B14F-4D97-AF65-F5344CB8AC3E}">
        <p14:creationId xmlns:p14="http://schemas.microsoft.com/office/powerpoint/2010/main" val="334862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A7B2CAF-86CB-451E-AE50-DAD228E52AC7}"/>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Problem Variation</a:t>
            </a:r>
          </a:p>
        </p:txBody>
      </p:sp>
      <p:sp>
        <p:nvSpPr>
          <p:cNvPr id="4" name="Slide Number Placeholder 3">
            <a:extLst>
              <a:ext uri="{FF2B5EF4-FFF2-40B4-BE49-F238E27FC236}">
                <a16:creationId xmlns:a16="http://schemas.microsoft.com/office/drawing/2014/main" id="{1B905894-8604-4099-A759-58FD097DB0DF}"/>
              </a:ext>
            </a:extLst>
          </p:cNvPr>
          <p:cNvSpPr>
            <a:spLocks noGrp="1"/>
          </p:cNvSpPr>
          <p:nvPr>
            <p:ph type="sldNum" sz="quarter" idx="12"/>
          </p:nvPr>
        </p:nvSpPr>
        <p:spPr>
          <a:xfrm>
            <a:off x="10265568" y="6309360"/>
            <a:ext cx="1088231" cy="365125"/>
          </a:xfrm>
        </p:spPr>
        <p:txBody>
          <a:bodyPr>
            <a:normAutofit/>
          </a:bodyPr>
          <a:lstStyle/>
          <a:p>
            <a:pPr>
              <a:spcAft>
                <a:spcPts val="600"/>
              </a:spcAft>
            </a:pPr>
            <a:fld id="{D94A05AC-5BB2-462E-9656-6510941E6C20}" type="slidenum">
              <a:rPr lang="en-US">
                <a:solidFill>
                  <a:prstClr val="black">
                    <a:tint val="75000"/>
                  </a:prstClr>
                </a:solidFill>
              </a:rPr>
              <a:pPr>
                <a:spcAft>
                  <a:spcPts val="600"/>
                </a:spcAft>
              </a:pPr>
              <a:t>9</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D5BF1197-D0CC-45EF-AACC-52142F9B97A5}"/>
              </a:ext>
            </a:extLst>
          </p:cNvPr>
          <p:cNvGraphicFramePr>
            <a:graphicFrameLocks noGrp="1"/>
          </p:cNvGraphicFramePr>
          <p:nvPr>
            <p:ph idx="1"/>
            <p:extLst>
              <p:ext uri="{D42A27DB-BD31-4B8C-83A1-F6EECF244321}">
                <p14:modId xmlns:p14="http://schemas.microsoft.com/office/powerpoint/2010/main" val="319065518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6298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1478</Words>
  <Application>Microsoft Office PowerPoint</Application>
  <PresentationFormat>Widescreen</PresentationFormat>
  <Paragraphs>242</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Lung Cancer Survivability Prediction using Machine Learning and Deep Neural Network</vt:lpstr>
      <vt:lpstr>Lung Cancer</vt:lpstr>
      <vt:lpstr>Lung Cancer</vt:lpstr>
      <vt:lpstr>Goal</vt:lpstr>
      <vt:lpstr> Base Paper</vt:lpstr>
      <vt:lpstr>Data</vt:lpstr>
      <vt:lpstr>Data</vt:lpstr>
      <vt:lpstr>Data</vt:lpstr>
      <vt:lpstr>Problem Variation</vt:lpstr>
      <vt:lpstr>Problem 1: Regression</vt:lpstr>
      <vt:lpstr>Problem 1: Regression (Results)</vt:lpstr>
      <vt:lpstr>Problem 2: Multi-Class</vt:lpstr>
      <vt:lpstr>Problem 2: Multi-Class</vt:lpstr>
      <vt:lpstr>Problem 2: Multi-Class - Results</vt:lpstr>
      <vt:lpstr>Problem 3: Binary-Class</vt:lpstr>
      <vt:lpstr>Problem 3: Binary-Class</vt:lpstr>
      <vt:lpstr>Problem 3: Binary-Class- Results</vt:lpstr>
      <vt:lpstr>PowerPoint Presentation</vt:lpstr>
      <vt:lpstr>Back Propagation</vt:lpstr>
      <vt:lpstr>BNN Architecture</vt:lpstr>
      <vt:lpstr>BNN Architecture</vt:lpstr>
      <vt:lpstr>BNN Pseudo Code</vt:lpstr>
      <vt:lpstr>Adding The Deep Learning</vt:lpstr>
      <vt:lpstr>DBNN Architecture</vt:lpstr>
      <vt:lpstr>DBNN Metrics</vt:lpstr>
      <vt:lpstr>Complete Results of Problem 3</vt:lpstr>
      <vt:lpstr>DBNN results</vt:lpstr>
      <vt:lpstr>Complete Results of Problem 2</vt:lpstr>
      <vt:lpstr>DBNN</vt:lpstr>
      <vt:lpstr>Discussion</vt:lpstr>
      <vt:lpstr>Conclusion</vt:lpstr>
      <vt:lpstr>Thank You</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Lung Cancer Survivability Prediction using Machine Learning and Deep Neural Network</dc:title>
  <dc:creator>firas gerges</dc:creator>
  <cp:lastModifiedBy>firas gerges</cp:lastModifiedBy>
  <cp:revision>3</cp:revision>
  <dcterms:created xsi:type="dcterms:W3CDTF">2019-04-04T22:27:35Z</dcterms:created>
  <dcterms:modified xsi:type="dcterms:W3CDTF">2019-04-15T18:01:01Z</dcterms:modified>
</cp:coreProperties>
</file>