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66"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96"/>
  </p:normalViewPr>
  <p:slideViewPr>
    <p:cSldViewPr snapToGrid="0" snapToObjects="1">
      <p:cViewPr varScale="1">
        <p:scale>
          <a:sx n="111" d="100"/>
          <a:sy n="111"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4/21/19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0117-D329-604A-814A-A44F94BED6C2}"/>
              </a:ext>
            </a:extLst>
          </p:cNvPr>
          <p:cNvSpPr>
            <a:spLocks noGrp="1"/>
          </p:cNvSpPr>
          <p:nvPr>
            <p:ph type="ctrTitle"/>
          </p:nvPr>
        </p:nvSpPr>
        <p:spPr/>
        <p:txBody>
          <a:bodyPr/>
          <a:lstStyle/>
          <a:p>
            <a:pPr algn="ctr"/>
            <a:r>
              <a:rPr lang="en-US" sz="2000" dirty="0"/>
              <a:t>Automatic segmentation of the spinal cord and intramedullary multiple</a:t>
            </a:r>
            <a:br>
              <a:rPr lang="en-US" sz="2000" dirty="0"/>
            </a:br>
            <a:r>
              <a:rPr lang="en-US" sz="2000" dirty="0"/>
              <a:t>sclerosis lesions with convolutional neural networks</a:t>
            </a:r>
            <a:br>
              <a:rPr lang="en-US" sz="2000" dirty="0"/>
            </a:br>
            <a:endParaRPr lang="en-US" sz="2000" dirty="0"/>
          </a:p>
        </p:txBody>
      </p:sp>
      <p:sp>
        <p:nvSpPr>
          <p:cNvPr id="3" name="Subtitle 2">
            <a:extLst>
              <a:ext uri="{FF2B5EF4-FFF2-40B4-BE49-F238E27FC236}">
                <a16:creationId xmlns:a16="http://schemas.microsoft.com/office/drawing/2014/main" id="{C52EC18E-2235-1440-A3F7-49C0A7E70747}"/>
              </a:ext>
            </a:extLst>
          </p:cNvPr>
          <p:cNvSpPr>
            <a:spLocks noGrp="1"/>
          </p:cNvSpPr>
          <p:nvPr>
            <p:ph type="subTitle" idx="1"/>
          </p:nvPr>
        </p:nvSpPr>
        <p:spPr/>
        <p:txBody>
          <a:bodyPr/>
          <a:lstStyle/>
          <a:p>
            <a:r>
              <a:rPr lang="en-US" dirty="0"/>
              <a:t>Presented by </a:t>
            </a:r>
            <a:r>
              <a:rPr lang="en-US" dirty="0" err="1"/>
              <a:t>Ruoyu</a:t>
            </a:r>
            <a:r>
              <a:rPr lang="en-US" dirty="0"/>
              <a:t> </a:t>
            </a:r>
          </a:p>
        </p:txBody>
      </p:sp>
    </p:spTree>
    <p:extLst>
      <p:ext uri="{BB962C8B-B14F-4D97-AF65-F5344CB8AC3E}">
        <p14:creationId xmlns:p14="http://schemas.microsoft.com/office/powerpoint/2010/main" val="82358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1921-E4F6-4E4E-A7B3-B5A20CB2DBFB}"/>
              </a:ext>
            </a:extLst>
          </p:cNvPr>
          <p:cNvSpPr>
            <a:spLocks noGrp="1"/>
          </p:cNvSpPr>
          <p:nvPr>
            <p:ph type="title"/>
          </p:nvPr>
        </p:nvSpPr>
        <p:spPr>
          <a:xfrm>
            <a:off x="677334" y="609600"/>
            <a:ext cx="8596668" cy="1320800"/>
          </a:xfrm>
        </p:spPr>
        <p:txBody>
          <a:bodyPr anchor="t">
            <a:normAutofit/>
          </a:bodyPr>
          <a:lstStyle/>
          <a:p>
            <a:r>
              <a:rPr lang="en-US" dirty="0"/>
              <a:t>Results: spinal cord segmentations</a:t>
            </a:r>
          </a:p>
        </p:txBody>
      </p:sp>
      <p:pic>
        <p:nvPicPr>
          <p:cNvPr id="5" name="Picture 4">
            <a:extLst>
              <a:ext uri="{FF2B5EF4-FFF2-40B4-BE49-F238E27FC236}">
                <a16:creationId xmlns:a16="http://schemas.microsoft.com/office/drawing/2014/main" id="{E44DC432-FFFB-8944-AE2D-BFB26F449871}"/>
              </a:ext>
            </a:extLst>
          </p:cNvPr>
          <p:cNvPicPr>
            <a:picLocks noChangeAspect="1"/>
          </p:cNvPicPr>
          <p:nvPr/>
        </p:nvPicPr>
        <p:blipFill>
          <a:blip r:embed="rId2"/>
          <a:stretch>
            <a:fillRect/>
          </a:stretch>
        </p:blipFill>
        <p:spPr>
          <a:xfrm>
            <a:off x="1168639" y="2159331"/>
            <a:ext cx="4580958" cy="3882362"/>
          </a:xfrm>
          <a:prstGeom prst="rect">
            <a:avLst/>
          </a:prstGeom>
        </p:spPr>
      </p:pic>
      <p:sp>
        <p:nvSpPr>
          <p:cNvPr id="3" name="Content Placeholder 2">
            <a:extLst>
              <a:ext uri="{FF2B5EF4-FFF2-40B4-BE49-F238E27FC236}">
                <a16:creationId xmlns:a16="http://schemas.microsoft.com/office/drawing/2014/main" id="{AFD943AC-5DFE-EE4C-BD3A-AD1C65D7EAA4}"/>
              </a:ext>
            </a:extLst>
          </p:cNvPr>
          <p:cNvSpPr>
            <a:spLocks noGrp="1"/>
          </p:cNvSpPr>
          <p:nvPr>
            <p:ph idx="1"/>
          </p:nvPr>
        </p:nvSpPr>
        <p:spPr>
          <a:xfrm>
            <a:off x="6416039" y="2160589"/>
            <a:ext cx="2927185" cy="3880773"/>
          </a:xfrm>
        </p:spPr>
        <p:txBody>
          <a:bodyPr>
            <a:normAutofit/>
          </a:bodyPr>
          <a:lstStyle/>
          <a:p>
            <a:r>
              <a:rPr lang="en-US" sz="1500"/>
              <a:t>A comparison between manual (green) and automatic (red) delineations</a:t>
            </a:r>
          </a:p>
          <a:p>
            <a:endParaRPr lang="en-US" sz="1500"/>
          </a:p>
          <a:p>
            <a:endParaRPr lang="en-US" sz="1500"/>
          </a:p>
        </p:txBody>
      </p:sp>
    </p:spTree>
    <p:extLst>
      <p:ext uri="{BB962C8B-B14F-4D97-AF65-F5344CB8AC3E}">
        <p14:creationId xmlns:p14="http://schemas.microsoft.com/office/powerpoint/2010/main" val="137715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1A9A-7489-694C-A844-2B4B29B5FFEF}"/>
              </a:ext>
            </a:extLst>
          </p:cNvPr>
          <p:cNvSpPr>
            <a:spLocks noGrp="1"/>
          </p:cNvSpPr>
          <p:nvPr>
            <p:ph type="title"/>
          </p:nvPr>
        </p:nvSpPr>
        <p:spPr>
          <a:xfrm>
            <a:off x="677334" y="609600"/>
            <a:ext cx="8596668" cy="1320800"/>
          </a:xfrm>
        </p:spPr>
        <p:txBody>
          <a:bodyPr anchor="t">
            <a:normAutofit/>
          </a:bodyPr>
          <a:lstStyle/>
          <a:p>
            <a:r>
              <a:rPr lang="en-US" dirty="0"/>
              <a:t>Results: lesion segmentations</a:t>
            </a:r>
          </a:p>
        </p:txBody>
      </p:sp>
      <p:pic>
        <p:nvPicPr>
          <p:cNvPr id="5" name="Picture 4">
            <a:extLst>
              <a:ext uri="{FF2B5EF4-FFF2-40B4-BE49-F238E27FC236}">
                <a16:creationId xmlns:a16="http://schemas.microsoft.com/office/drawing/2014/main" id="{2E5B02D1-1C9E-D94D-BEAE-761EF49205D7}"/>
              </a:ext>
            </a:extLst>
          </p:cNvPr>
          <p:cNvPicPr>
            <a:picLocks noChangeAspect="1"/>
          </p:cNvPicPr>
          <p:nvPr/>
        </p:nvPicPr>
        <p:blipFill>
          <a:blip r:embed="rId2"/>
          <a:stretch>
            <a:fillRect/>
          </a:stretch>
        </p:blipFill>
        <p:spPr>
          <a:xfrm>
            <a:off x="970425" y="2159331"/>
            <a:ext cx="4977387" cy="3882362"/>
          </a:xfrm>
          <a:prstGeom prst="rect">
            <a:avLst/>
          </a:prstGeom>
        </p:spPr>
      </p:pic>
      <p:sp>
        <p:nvSpPr>
          <p:cNvPr id="3" name="Content Placeholder 2">
            <a:extLst>
              <a:ext uri="{FF2B5EF4-FFF2-40B4-BE49-F238E27FC236}">
                <a16:creationId xmlns:a16="http://schemas.microsoft.com/office/drawing/2014/main" id="{956D1093-1E60-214F-B918-A976C9B8CF5F}"/>
              </a:ext>
            </a:extLst>
          </p:cNvPr>
          <p:cNvSpPr>
            <a:spLocks noGrp="1"/>
          </p:cNvSpPr>
          <p:nvPr>
            <p:ph idx="1"/>
          </p:nvPr>
        </p:nvSpPr>
        <p:spPr>
          <a:xfrm>
            <a:off x="6416039" y="2160589"/>
            <a:ext cx="2927185" cy="3880773"/>
          </a:xfrm>
        </p:spPr>
        <p:txBody>
          <a:bodyPr>
            <a:normAutofit/>
          </a:bodyPr>
          <a:lstStyle/>
          <a:p>
            <a:r>
              <a:rPr lang="en-US" sz="1500"/>
              <a:t>a comparison between manual (green) and automatic (blue) delineations,</a:t>
            </a:r>
          </a:p>
          <a:p>
            <a:endParaRPr lang="en-US" sz="1500"/>
          </a:p>
        </p:txBody>
      </p:sp>
    </p:spTree>
    <p:extLst>
      <p:ext uri="{BB962C8B-B14F-4D97-AF65-F5344CB8AC3E}">
        <p14:creationId xmlns:p14="http://schemas.microsoft.com/office/powerpoint/2010/main" val="346282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0EDC8-B35D-FD44-AB1B-CEE9D597CE33}"/>
              </a:ext>
            </a:extLst>
          </p:cNvPr>
          <p:cNvSpPr>
            <a:spLocks noGrp="1"/>
          </p:cNvSpPr>
          <p:nvPr>
            <p:ph type="title"/>
          </p:nvPr>
        </p:nvSpPr>
        <p:spPr>
          <a:xfrm>
            <a:off x="677334" y="609600"/>
            <a:ext cx="8596668" cy="1320800"/>
          </a:xfrm>
        </p:spPr>
        <p:txBody>
          <a:bodyPr anchor="t">
            <a:normAutofit/>
          </a:bodyPr>
          <a:lstStyle/>
          <a:p>
            <a:pPr>
              <a:lnSpc>
                <a:spcPct val="90000"/>
              </a:lnSpc>
            </a:pPr>
            <a:r>
              <a:rPr lang="en-US" sz="2800" dirty="0"/>
              <a:t>Results</a:t>
            </a:r>
          </a:p>
        </p:txBody>
      </p:sp>
      <p:pic>
        <p:nvPicPr>
          <p:cNvPr id="8" name="Content Placeholder 4">
            <a:extLst>
              <a:ext uri="{FF2B5EF4-FFF2-40B4-BE49-F238E27FC236}">
                <a16:creationId xmlns:a16="http://schemas.microsoft.com/office/drawing/2014/main" id="{8F3BA491-1EF5-454D-85CC-9569D006ECAB}"/>
              </a:ext>
            </a:extLst>
          </p:cNvPr>
          <p:cNvPicPr>
            <a:picLocks noChangeAspect="1"/>
          </p:cNvPicPr>
          <p:nvPr/>
        </p:nvPicPr>
        <p:blipFill>
          <a:blip r:embed="rId2"/>
          <a:stretch>
            <a:fillRect/>
          </a:stretch>
        </p:blipFill>
        <p:spPr>
          <a:xfrm>
            <a:off x="817474" y="2159331"/>
            <a:ext cx="5283289" cy="3698300"/>
          </a:xfrm>
          <a:prstGeom prst="rect">
            <a:avLst/>
          </a:prstGeom>
        </p:spPr>
      </p:pic>
      <p:sp>
        <p:nvSpPr>
          <p:cNvPr id="10" name="Content Placeholder 9">
            <a:extLst>
              <a:ext uri="{FF2B5EF4-FFF2-40B4-BE49-F238E27FC236}">
                <a16:creationId xmlns:a16="http://schemas.microsoft.com/office/drawing/2014/main" id="{61A1C5DC-71BB-4785-8F0F-89CA100F6354}"/>
              </a:ext>
            </a:extLst>
          </p:cNvPr>
          <p:cNvSpPr>
            <a:spLocks noGrp="1"/>
          </p:cNvSpPr>
          <p:nvPr>
            <p:ph idx="1"/>
          </p:nvPr>
        </p:nvSpPr>
        <p:spPr>
          <a:xfrm>
            <a:off x="6416039" y="2160589"/>
            <a:ext cx="2927185" cy="3880773"/>
          </a:xfrm>
        </p:spPr>
        <p:txBody>
          <a:bodyPr>
            <a:normAutofit/>
          </a:bodyPr>
          <a:lstStyle/>
          <a:p>
            <a:r>
              <a:rPr lang="en-US" sz="1600" dirty="0"/>
              <a:t>Comparison between raters and automatic MS lesion segmentation on 10 testing subjects</a:t>
            </a:r>
            <a:endParaRPr lang="en-US" sz="1500" dirty="0"/>
          </a:p>
        </p:txBody>
      </p:sp>
    </p:spTree>
    <p:extLst>
      <p:ext uri="{BB962C8B-B14F-4D97-AF65-F5344CB8AC3E}">
        <p14:creationId xmlns:p14="http://schemas.microsoft.com/office/powerpoint/2010/main" val="378437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0F8B-EB77-144D-B437-BE2279B1B2AD}"/>
              </a:ext>
            </a:extLst>
          </p:cNvPr>
          <p:cNvSpPr>
            <a:spLocks noGrp="1"/>
          </p:cNvSpPr>
          <p:nvPr>
            <p:ph type="title"/>
          </p:nvPr>
        </p:nvSpPr>
        <p:spPr/>
        <p:txBody>
          <a:bodyPr/>
          <a:lstStyle/>
          <a:p>
            <a:r>
              <a:rPr lang="en-US" dirty="0"/>
              <a:t>Limitation</a:t>
            </a:r>
          </a:p>
        </p:txBody>
      </p:sp>
      <p:sp>
        <p:nvSpPr>
          <p:cNvPr id="3" name="Content Placeholder 2">
            <a:extLst>
              <a:ext uri="{FF2B5EF4-FFF2-40B4-BE49-F238E27FC236}">
                <a16:creationId xmlns:a16="http://schemas.microsoft.com/office/drawing/2014/main" id="{3CC68468-9EBA-C443-BFCB-1BD04624501B}"/>
              </a:ext>
            </a:extLst>
          </p:cNvPr>
          <p:cNvSpPr>
            <a:spLocks noGrp="1"/>
          </p:cNvSpPr>
          <p:nvPr>
            <p:ph idx="1"/>
          </p:nvPr>
        </p:nvSpPr>
        <p:spPr/>
        <p:txBody>
          <a:bodyPr/>
          <a:lstStyle/>
          <a:p>
            <a:r>
              <a:rPr lang="en-US" dirty="0"/>
              <a:t>The disadvantage of the sequential approach is that the segmentation framework is sensitive to the quality of the detection module. </a:t>
            </a:r>
          </a:p>
          <a:p>
            <a:r>
              <a:rPr lang="en-US" dirty="0"/>
              <a:t>Fortunately though, the high performance of the spinal cord detection is reliable enough.</a:t>
            </a:r>
          </a:p>
          <a:p>
            <a:r>
              <a:rPr lang="en-US" dirty="0"/>
              <a:t>When scans incorporated the brain, 13% of the spinal cord centerlines extended above the pontomedullary junction, but without impacting the consecutive cord segmentation.</a:t>
            </a:r>
          </a:p>
          <a:p>
            <a:endParaRPr lang="en-US" dirty="0"/>
          </a:p>
          <a:p>
            <a:endParaRPr lang="en-US" dirty="0"/>
          </a:p>
        </p:txBody>
      </p:sp>
    </p:spTree>
    <p:extLst>
      <p:ext uri="{BB962C8B-B14F-4D97-AF65-F5344CB8AC3E}">
        <p14:creationId xmlns:p14="http://schemas.microsoft.com/office/powerpoint/2010/main" val="237999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C1DD-B99B-5944-B668-ECEF2F18C736}"/>
              </a:ext>
            </a:extLst>
          </p:cNvPr>
          <p:cNvSpPr>
            <a:spLocks noGrp="1"/>
          </p:cNvSpPr>
          <p:nvPr>
            <p:ph type="title"/>
          </p:nvPr>
        </p:nvSpPr>
        <p:spPr>
          <a:xfrm>
            <a:off x="1603309" y="2768600"/>
            <a:ext cx="8596668" cy="1320800"/>
          </a:xfrm>
        </p:spPr>
        <p:txBody>
          <a:bodyPr/>
          <a:lstStyle/>
          <a:p>
            <a:r>
              <a:rPr lang="en-US" dirty="0"/>
              <a:t>Thanks</a:t>
            </a:r>
          </a:p>
        </p:txBody>
      </p:sp>
    </p:spTree>
    <p:extLst>
      <p:ext uri="{BB962C8B-B14F-4D97-AF65-F5344CB8AC3E}">
        <p14:creationId xmlns:p14="http://schemas.microsoft.com/office/powerpoint/2010/main" val="317152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F1FB9-9CB5-454F-8B76-AD5559D75B99}"/>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33C2F78-1344-D747-87D3-7B890D9BAA66}"/>
              </a:ext>
            </a:extLst>
          </p:cNvPr>
          <p:cNvSpPr>
            <a:spLocks noGrp="1"/>
          </p:cNvSpPr>
          <p:nvPr>
            <p:ph idx="1"/>
          </p:nvPr>
        </p:nvSpPr>
        <p:spPr/>
        <p:txBody>
          <a:bodyPr/>
          <a:lstStyle/>
          <a:p>
            <a:r>
              <a:rPr lang="en-US" dirty="0"/>
              <a:t>Why automating segmentation ? &amp; Changelings</a:t>
            </a:r>
          </a:p>
          <a:p>
            <a:r>
              <a:rPr lang="en-US" dirty="0"/>
              <a:t>Data</a:t>
            </a:r>
          </a:p>
          <a:p>
            <a:r>
              <a:rPr lang="en-US" dirty="0"/>
              <a:t>Methods</a:t>
            </a:r>
          </a:p>
          <a:p>
            <a:r>
              <a:rPr lang="en-US" dirty="0"/>
              <a:t>Results</a:t>
            </a:r>
          </a:p>
          <a:p>
            <a:r>
              <a:rPr lang="en-US" dirty="0"/>
              <a:t>Limitation</a:t>
            </a:r>
          </a:p>
          <a:p>
            <a:endParaRPr lang="en-US" dirty="0"/>
          </a:p>
        </p:txBody>
      </p:sp>
    </p:spTree>
    <p:extLst>
      <p:ext uri="{BB962C8B-B14F-4D97-AF65-F5344CB8AC3E}">
        <p14:creationId xmlns:p14="http://schemas.microsoft.com/office/powerpoint/2010/main" val="417901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3E49-646A-6444-95F3-04EFE51F8C67}"/>
              </a:ext>
            </a:extLst>
          </p:cNvPr>
          <p:cNvSpPr>
            <a:spLocks noGrp="1"/>
          </p:cNvSpPr>
          <p:nvPr>
            <p:ph type="title"/>
          </p:nvPr>
        </p:nvSpPr>
        <p:spPr/>
        <p:txBody>
          <a:bodyPr>
            <a:normAutofit fontScale="90000"/>
          </a:bodyPr>
          <a:lstStyle/>
          <a:p>
            <a:r>
              <a:rPr lang="en-US" dirty="0"/>
              <a:t>Why automating segmentation ? &amp; Changelings</a:t>
            </a:r>
            <a:br>
              <a:rPr lang="en-US" dirty="0"/>
            </a:br>
            <a:endParaRPr lang="en-US" dirty="0"/>
          </a:p>
        </p:txBody>
      </p:sp>
      <p:sp>
        <p:nvSpPr>
          <p:cNvPr id="3" name="Content Placeholder 2">
            <a:extLst>
              <a:ext uri="{FF2B5EF4-FFF2-40B4-BE49-F238E27FC236}">
                <a16:creationId xmlns:a16="http://schemas.microsoft.com/office/drawing/2014/main" id="{ABF3BB75-FCD9-0240-8CC2-4C95A43E536F}"/>
              </a:ext>
            </a:extLst>
          </p:cNvPr>
          <p:cNvSpPr>
            <a:spLocks noGrp="1"/>
          </p:cNvSpPr>
          <p:nvPr>
            <p:ph idx="1"/>
          </p:nvPr>
        </p:nvSpPr>
        <p:spPr/>
        <p:txBody>
          <a:bodyPr/>
          <a:lstStyle/>
          <a:p>
            <a:r>
              <a:rPr lang="en-US" dirty="0"/>
              <a:t>Automating this operation eliminates inter-rater variability and increases the efficiency of large-throughput analysis pipelines</a:t>
            </a:r>
          </a:p>
          <a:p>
            <a:r>
              <a:rPr lang="en-US" dirty="0"/>
              <a:t>The large variability related to parameters: a precise delineation of lesions is hindered by a broad heterogeneity of lesion contrast, size, location, and shape. </a:t>
            </a:r>
          </a:p>
          <a:p>
            <a:endParaRPr lang="en-US" dirty="0"/>
          </a:p>
          <a:p>
            <a:endParaRPr lang="en-US" dirty="0"/>
          </a:p>
        </p:txBody>
      </p:sp>
    </p:spTree>
    <p:extLst>
      <p:ext uri="{BB962C8B-B14F-4D97-AF65-F5344CB8AC3E}">
        <p14:creationId xmlns:p14="http://schemas.microsoft.com/office/powerpoint/2010/main" val="284778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8551-4B7E-D74C-92B1-847616F1804F}"/>
              </a:ext>
            </a:extLst>
          </p:cNvPr>
          <p:cNvSpPr>
            <a:spLocks noGrp="1"/>
          </p:cNvSpPr>
          <p:nvPr>
            <p:ph type="title"/>
          </p:nvPr>
        </p:nvSpPr>
        <p:spPr>
          <a:xfrm>
            <a:off x="677334" y="609600"/>
            <a:ext cx="8596668" cy="1320800"/>
          </a:xfrm>
        </p:spPr>
        <p:txBody>
          <a:bodyPr anchor="t">
            <a:normAutofit/>
          </a:bodyPr>
          <a:lstStyle/>
          <a:p>
            <a:r>
              <a:rPr lang="en-US"/>
              <a:t>Data</a:t>
            </a:r>
            <a:endParaRPr lang="en-US" dirty="0"/>
          </a:p>
        </p:txBody>
      </p:sp>
      <p:sp>
        <p:nvSpPr>
          <p:cNvPr id="3" name="Content Placeholder 2">
            <a:extLst>
              <a:ext uri="{FF2B5EF4-FFF2-40B4-BE49-F238E27FC236}">
                <a16:creationId xmlns:a16="http://schemas.microsoft.com/office/drawing/2014/main" id="{1E80F6A7-4C7C-5F4D-8482-5F48FB25FF5C}"/>
              </a:ext>
            </a:extLst>
          </p:cNvPr>
          <p:cNvSpPr>
            <a:spLocks noGrp="1"/>
          </p:cNvSpPr>
          <p:nvPr>
            <p:ph idx="1"/>
          </p:nvPr>
        </p:nvSpPr>
        <p:spPr>
          <a:xfrm>
            <a:off x="6336287" y="2160589"/>
            <a:ext cx="2934714" cy="3880773"/>
          </a:xfrm>
        </p:spPr>
        <p:txBody>
          <a:bodyPr>
            <a:normAutofit/>
          </a:bodyPr>
          <a:lstStyle/>
          <a:p>
            <a:pPr>
              <a:lnSpc>
                <a:spcPct val="90000"/>
              </a:lnSpc>
            </a:pPr>
            <a:r>
              <a:rPr lang="en-US"/>
              <a:t>Thirty centers contributed to this study, gathering real world data from 1042 subjects, including healthy controls (459), patients with MS or suspected MS (471), as well as degenerative cervical myelopathy (55), neuromyelitis </a:t>
            </a:r>
            <a:r>
              <a:rPr lang="en-US" err="1"/>
              <a:t>optica</a:t>
            </a:r>
            <a:r>
              <a:rPr lang="en-US"/>
              <a:t> (19), spinal cord injury (4), amyotrophic lateral sclerosis (32), and syringomyelia (2). </a:t>
            </a:r>
          </a:p>
          <a:p>
            <a:pPr>
              <a:lnSpc>
                <a:spcPct val="90000"/>
              </a:lnSpc>
            </a:pPr>
            <a:endParaRPr lang="en-US"/>
          </a:p>
          <a:p>
            <a:pPr>
              <a:lnSpc>
                <a:spcPct val="90000"/>
              </a:lnSpc>
            </a:pPr>
            <a:endParaRPr lang="en-US"/>
          </a:p>
        </p:txBody>
      </p:sp>
      <p:pic>
        <p:nvPicPr>
          <p:cNvPr id="5" name="Picture 4">
            <a:extLst>
              <a:ext uri="{FF2B5EF4-FFF2-40B4-BE49-F238E27FC236}">
                <a16:creationId xmlns:a16="http://schemas.microsoft.com/office/drawing/2014/main" id="{724D1E40-837F-6E49-902A-124FDBF531DB}"/>
              </a:ext>
            </a:extLst>
          </p:cNvPr>
          <p:cNvPicPr>
            <a:picLocks noChangeAspect="1"/>
          </p:cNvPicPr>
          <p:nvPr/>
        </p:nvPicPr>
        <p:blipFill rotWithShape="1">
          <a:blip r:embed="rId2"/>
          <a:srcRect l="817" r="-2" b="-2"/>
          <a:stretch/>
        </p:blipFill>
        <p:spPr>
          <a:xfrm>
            <a:off x="677334" y="2159331"/>
            <a:ext cx="5423429" cy="3882362"/>
          </a:xfrm>
          <a:prstGeom prst="rect">
            <a:avLst/>
          </a:prstGeom>
        </p:spPr>
      </p:pic>
    </p:spTree>
    <p:extLst>
      <p:ext uri="{BB962C8B-B14F-4D97-AF65-F5344CB8AC3E}">
        <p14:creationId xmlns:p14="http://schemas.microsoft.com/office/powerpoint/2010/main" val="152861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366E-9EE1-3345-A11B-7269FC2CCF57}"/>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A1099BB2-871B-704A-A0B3-ADEC7060CE23}"/>
              </a:ext>
            </a:extLst>
          </p:cNvPr>
          <p:cNvSpPr>
            <a:spLocks noGrp="1"/>
          </p:cNvSpPr>
          <p:nvPr>
            <p:ph idx="1"/>
          </p:nvPr>
        </p:nvSpPr>
        <p:spPr/>
        <p:txBody>
          <a:bodyPr/>
          <a:lstStyle/>
          <a:p>
            <a:pPr marL="0" indent="0">
              <a:buNone/>
            </a:pPr>
            <a:endParaRPr lang="en-US" dirty="0"/>
          </a:p>
          <a:p>
            <a:r>
              <a:rPr lang="en-US" dirty="0"/>
              <a:t>To prevent over fitting, the proposed framework split the learning scheme into two stages, each containing a CNN. </a:t>
            </a:r>
          </a:p>
          <a:p>
            <a:r>
              <a:rPr lang="en-US" dirty="0"/>
              <a:t>The first stage detects the spinal cord centerline</a:t>
            </a:r>
          </a:p>
          <a:p>
            <a:r>
              <a:rPr lang="en-US" dirty="0"/>
              <a:t>The second stage performs the spinal cord and/or lesion segmentation along the centerline</a:t>
            </a:r>
          </a:p>
          <a:p>
            <a:endParaRPr lang="en-US" dirty="0"/>
          </a:p>
          <a:p>
            <a:endParaRPr lang="en-US" dirty="0"/>
          </a:p>
          <a:p>
            <a:endParaRPr lang="en-US" dirty="0"/>
          </a:p>
        </p:txBody>
      </p:sp>
    </p:spTree>
    <p:extLst>
      <p:ext uri="{BB962C8B-B14F-4D97-AF65-F5344CB8AC3E}">
        <p14:creationId xmlns:p14="http://schemas.microsoft.com/office/powerpoint/2010/main" val="78770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EFE7-2B22-0D4C-914E-4AB3D54602D5}"/>
              </a:ext>
            </a:extLst>
          </p:cNvPr>
          <p:cNvSpPr>
            <a:spLocks noGrp="1"/>
          </p:cNvSpPr>
          <p:nvPr>
            <p:ph type="title"/>
          </p:nvPr>
        </p:nvSpPr>
        <p:spPr>
          <a:xfrm>
            <a:off x="677334" y="609600"/>
            <a:ext cx="8596668" cy="1320800"/>
          </a:xfrm>
        </p:spPr>
        <p:txBody>
          <a:bodyPr anchor="t">
            <a:normAutofit/>
          </a:bodyPr>
          <a:lstStyle/>
          <a:p>
            <a:r>
              <a:rPr lang="en-US" dirty="0"/>
              <a:t>Method: spinal cord centerline detection</a:t>
            </a:r>
            <a:br>
              <a:rPr lang="en-US" dirty="0"/>
            </a:br>
            <a:endParaRPr lang="en-US" dirty="0"/>
          </a:p>
        </p:txBody>
      </p:sp>
      <p:pic>
        <p:nvPicPr>
          <p:cNvPr id="5" name="Picture 4">
            <a:extLst>
              <a:ext uri="{FF2B5EF4-FFF2-40B4-BE49-F238E27FC236}">
                <a16:creationId xmlns:a16="http://schemas.microsoft.com/office/drawing/2014/main" id="{0C0FC82B-D811-6548-993D-9707DCCF2F0E}"/>
              </a:ext>
            </a:extLst>
          </p:cNvPr>
          <p:cNvPicPr>
            <a:picLocks noChangeAspect="1"/>
          </p:cNvPicPr>
          <p:nvPr/>
        </p:nvPicPr>
        <p:blipFill>
          <a:blip r:embed="rId2"/>
          <a:stretch>
            <a:fillRect/>
          </a:stretch>
        </p:blipFill>
        <p:spPr>
          <a:xfrm>
            <a:off x="817474" y="2159331"/>
            <a:ext cx="5283289" cy="1703860"/>
          </a:xfrm>
          <a:prstGeom prst="rect">
            <a:avLst/>
          </a:prstGeom>
        </p:spPr>
      </p:pic>
      <p:sp>
        <p:nvSpPr>
          <p:cNvPr id="3" name="Content Placeholder 2">
            <a:extLst>
              <a:ext uri="{FF2B5EF4-FFF2-40B4-BE49-F238E27FC236}">
                <a16:creationId xmlns:a16="http://schemas.microsoft.com/office/drawing/2014/main" id="{DE209544-1F80-EC4E-A35D-23C0334CFB61}"/>
              </a:ext>
            </a:extLst>
          </p:cNvPr>
          <p:cNvSpPr>
            <a:spLocks noGrp="1"/>
          </p:cNvSpPr>
          <p:nvPr>
            <p:ph idx="1"/>
          </p:nvPr>
        </p:nvSpPr>
        <p:spPr>
          <a:xfrm>
            <a:off x="6416039" y="2160589"/>
            <a:ext cx="2927185" cy="3880773"/>
          </a:xfrm>
        </p:spPr>
        <p:txBody>
          <a:bodyPr>
            <a:normAutofit/>
          </a:bodyPr>
          <a:lstStyle/>
          <a:p>
            <a:pPr>
              <a:lnSpc>
                <a:spcPct val="90000"/>
              </a:lnSpc>
            </a:pPr>
            <a:r>
              <a:rPr lang="en-US" sz="1400" dirty="0"/>
              <a:t>CNN1 architecture was adapted from the U-net architecture by reducing the </a:t>
            </a:r>
            <a:r>
              <a:rPr lang="en-US" sz="1400" dirty="0" err="1"/>
              <a:t>downsampling</a:t>
            </a:r>
            <a:r>
              <a:rPr lang="en-US" sz="1400" dirty="0"/>
              <a:t> layers from four to two layers, and by replacing conventional convolutions with dilated convolutions in the contracting path. </a:t>
            </a:r>
          </a:p>
          <a:p>
            <a:pPr>
              <a:lnSpc>
                <a:spcPct val="90000"/>
              </a:lnSpc>
            </a:pPr>
            <a:r>
              <a:rPr lang="en-US" sz="1400" dirty="0"/>
              <a:t>We infer the centerline from this spinal cord distance map using </a:t>
            </a:r>
            <a:r>
              <a:rPr lang="en-US" sz="1400" dirty="0" err="1"/>
              <a:t>OptiC</a:t>
            </a:r>
            <a:r>
              <a:rPr lang="en-US" sz="1400" dirty="0"/>
              <a:t>, a previously published fast global-curve </a:t>
            </a:r>
            <a:r>
              <a:rPr lang="en-US" sz="1400" dirty="0" err="1"/>
              <a:t>optimisation</a:t>
            </a:r>
            <a:r>
              <a:rPr lang="en-US" sz="1400" dirty="0"/>
              <a:t> algorithm.</a:t>
            </a:r>
          </a:p>
          <a:p>
            <a:pPr>
              <a:lnSpc>
                <a:spcPct val="90000"/>
              </a:lnSpc>
            </a:pPr>
            <a:endParaRPr lang="en-US" sz="1400" dirty="0"/>
          </a:p>
          <a:p>
            <a:pPr>
              <a:lnSpc>
                <a:spcPct val="90000"/>
              </a:lnSpc>
            </a:pPr>
            <a:endParaRPr lang="en-US" sz="1400" dirty="0"/>
          </a:p>
        </p:txBody>
      </p:sp>
    </p:spTree>
    <p:extLst>
      <p:ext uri="{BB962C8B-B14F-4D97-AF65-F5344CB8AC3E}">
        <p14:creationId xmlns:p14="http://schemas.microsoft.com/office/powerpoint/2010/main" val="299581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7E4B-219B-ED42-9FB5-D5B9C4C5F79C}"/>
              </a:ext>
            </a:extLst>
          </p:cNvPr>
          <p:cNvSpPr>
            <a:spLocks noGrp="1"/>
          </p:cNvSpPr>
          <p:nvPr>
            <p:ph type="title"/>
          </p:nvPr>
        </p:nvSpPr>
        <p:spPr>
          <a:xfrm>
            <a:off x="677334" y="609600"/>
            <a:ext cx="8596668" cy="1320800"/>
          </a:xfrm>
        </p:spPr>
        <p:txBody>
          <a:bodyPr anchor="t">
            <a:normAutofit/>
          </a:bodyPr>
          <a:lstStyle/>
          <a:p>
            <a:r>
              <a:rPr lang="en-US" dirty="0"/>
              <a:t>Method: spinal cord and MS lesions segmentation</a:t>
            </a:r>
          </a:p>
        </p:txBody>
      </p:sp>
      <p:pic>
        <p:nvPicPr>
          <p:cNvPr id="4" name="Picture 3">
            <a:extLst>
              <a:ext uri="{FF2B5EF4-FFF2-40B4-BE49-F238E27FC236}">
                <a16:creationId xmlns:a16="http://schemas.microsoft.com/office/drawing/2014/main" id="{DE8D902B-8AE5-384A-AF7C-2B344D59206A}"/>
              </a:ext>
            </a:extLst>
          </p:cNvPr>
          <p:cNvPicPr>
            <a:picLocks noChangeAspect="1"/>
          </p:cNvPicPr>
          <p:nvPr/>
        </p:nvPicPr>
        <p:blipFill>
          <a:blip r:embed="rId2"/>
          <a:stretch>
            <a:fillRect/>
          </a:stretch>
        </p:blipFill>
        <p:spPr>
          <a:xfrm>
            <a:off x="817474" y="2159331"/>
            <a:ext cx="5283289" cy="1703860"/>
          </a:xfrm>
          <a:prstGeom prst="rect">
            <a:avLst/>
          </a:prstGeom>
        </p:spPr>
      </p:pic>
      <p:sp>
        <p:nvSpPr>
          <p:cNvPr id="3" name="Content Placeholder 2">
            <a:extLst>
              <a:ext uri="{FF2B5EF4-FFF2-40B4-BE49-F238E27FC236}">
                <a16:creationId xmlns:a16="http://schemas.microsoft.com/office/drawing/2014/main" id="{2DBE72CC-6303-8840-B311-1BDF1072CCE8}"/>
              </a:ext>
            </a:extLst>
          </p:cNvPr>
          <p:cNvSpPr>
            <a:spLocks noGrp="1"/>
          </p:cNvSpPr>
          <p:nvPr>
            <p:ph idx="1"/>
          </p:nvPr>
        </p:nvSpPr>
        <p:spPr>
          <a:xfrm>
            <a:off x="6416039" y="2160589"/>
            <a:ext cx="2927185" cy="3880773"/>
          </a:xfrm>
        </p:spPr>
        <p:txBody>
          <a:bodyPr>
            <a:normAutofit/>
          </a:bodyPr>
          <a:lstStyle/>
          <a:p>
            <a:r>
              <a:rPr lang="en-US" sz="1500"/>
              <a:t>CNN2-SC and CNN2-lesion were independently trained and can be run separately</a:t>
            </a:r>
          </a:p>
          <a:p>
            <a:r>
              <a:rPr lang="en-US" sz="1500"/>
              <a:t>draw from the 3D U-net scheme. However, we reduced the depth of the U-shape from three to two, thus limiting the number of parameters and the amount of memory required for training.</a:t>
            </a:r>
          </a:p>
          <a:p>
            <a:endParaRPr lang="en-US" sz="1500"/>
          </a:p>
          <a:p>
            <a:endParaRPr lang="en-US" sz="1500"/>
          </a:p>
          <a:p>
            <a:endParaRPr lang="en-US" sz="1500"/>
          </a:p>
        </p:txBody>
      </p:sp>
    </p:spTree>
    <p:extLst>
      <p:ext uri="{BB962C8B-B14F-4D97-AF65-F5344CB8AC3E}">
        <p14:creationId xmlns:p14="http://schemas.microsoft.com/office/powerpoint/2010/main" val="429469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F88C1-EE35-EC42-BA8C-24A42654537D}"/>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DD17C654-3141-3248-B521-96B1F1F3C95E}"/>
              </a:ext>
            </a:extLst>
          </p:cNvPr>
          <p:cNvSpPr>
            <a:spLocks noGrp="1"/>
          </p:cNvSpPr>
          <p:nvPr>
            <p:ph idx="1"/>
          </p:nvPr>
        </p:nvSpPr>
        <p:spPr/>
        <p:txBody>
          <a:bodyPr/>
          <a:lstStyle/>
          <a:p>
            <a:r>
              <a:rPr lang="en-US" dirty="0"/>
              <a:t>The presented framework does not contain additional post-processing.</a:t>
            </a:r>
          </a:p>
          <a:p>
            <a:endParaRPr lang="en-US" dirty="0"/>
          </a:p>
        </p:txBody>
      </p:sp>
    </p:spTree>
    <p:extLst>
      <p:ext uri="{BB962C8B-B14F-4D97-AF65-F5344CB8AC3E}">
        <p14:creationId xmlns:p14="http://schemas.microsoft.com/office/powerpoint/2010/main" val="133265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E0A6-C018-E943-ACB9-A0694EFFC486}"/>
              </a:ext>
            </a:extLst>
          </p:cNvPr>
          <p:cNvSpPr>
            <a:spLocks noGrp="1"/>
          </p:cNvSpPr>
          <p:nvPr>
            <p:ph type="title"/>
          </p:nvPr>
        </p:nvSpPr>
        <p:spPr>
          <a:xfrm>
            <a:off x="677334" y="609600"/>
            <a:ext cx="8596668" cy="1320800"/>
          </a:xfrm>
        </p:spPr>
        <p:txBody>
          <a:bodyPr anchor="t">
            <a:normAutofit/>
          </a:bodyPr>
          <a:lstStyle/>
          <a:p>
            <a:r>
              <a:rPr lang="en-US"/>
              <a:t>Results</a:t>
            </a:r>
            <a:endParaRPr lang="en-US" dirty="0"/>
          </a:p>
        </p:txBody>
      </p:sp>
      <p:pic>
        <p:nvPicPr>
          <p:cNvPr id="8" name="Content Placeholder 4">
            <a:extLst>
              <a:ext uri="{FF2B5EF4-FFF2-40B4-BE49-F238E27FC236}">
                <a16:creationId xmlns:a16="http://schemas.microsoft.com/office/drawing/2014/main" id="{865E0D64-DF56-D443-8991-16B69421E79F}"/>
              </a:ext>
            </a:extLst>
          </p:cNvPr>
          <p:cNvPicPr>
            <a:picLocks noChangeAspect="1"/>
          </p:cNvPicPr>
          <p:nvPr/>
        </p:nvPicPr>
        <p:blipFill>
          <a:blip r:embed="rId2"/>
          <a:stretch>
            <a:fillRect/>
          </a:stretch>
        </p:blipFill>
        <p:spPr>
          <a:xfrm>
            <a:off x="817474" y="2159331"/>
            <a:ext cx="8753030" cy="2910380"/>
          </a:xfrm>
          <a:prstGeom prst="rect">
            <a:avLst/>
          </a:prstGeom>
        </p:spPr>
      </p:pic>
    </p:spTree>
    <p:extLst>
      <p:ext uri="{BB962C8B-B14F-4D97-AF65-F5344CB8AC3E}">
        <p14:creationId xmlns:p14="http://schemas.microsoft.com/office/powerpoint/2010/main" val="3784894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TotalTime>
  <Words>418</Words>
  <Application>Microsoft Macintosh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Wingdings 3</vt:lpstr>
      <vt:lpstr>Facet</vt:lpstr>
      <vt:lpstr>Automatic segmentation of the spinal cord and intramedullary multiple sclerosis lesions with convolutional neural networks </vt:lpstr>
      <vt:lpstr>Outline</vt:lpstr>
      <vt:lpstr>Why automating segmentation ? &amp; Changelings </vt:lpstr>
      <vt:lpstr>Data</vt:lpstr>
      <vt:lpstr>Methods</vt:lpstr>
      <vt:lpstr>Method: spinal cord centerline detection </vt:lpstr>
      <vt:lpstr>Method: spinal cord and MS lesions segmentation</vt:lpstr>
      <vt:lpstr>Methods</vt:lpstr>
      <vt:lpstr>Results</vt:lpstr>
      <vt:lpstr>Results: spinal cord segmentations</vt:lpstr>
      <vt:lpstr>Results: lesion segmentations</vt:lpstr>
      <vt:lpstr>Results</vt:lpstr>
      <vt:lpstr>Limitation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segmentation of the spinal cord and intramedullary multiple sclerosis lesions with convolutional neural networks </dc:title>
  <dc:creator>wangruoyu</dc:creator>
  <cp:lastModifiedBy>wangruoyu</cp:lastModifiedBy>
  <cp:revision>1</cp:revision>
  <dcterms:created xsi:type="dcterms:W3CDTF">2019-04-22T02:36:50Z</dcterms:created>
  <dcterms:modified xsi:type="dcterms:W3CDTF">2019-04-22T02:38:48Z</dcterms:modified>
</cp:coreProperties>
</file>