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8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BE01-7DFE-3549-B8BD-B20C4CFE6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HEARTbeat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anomaly detection using adversarial oversampling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5B29E-C051-A248-9F4C-7F28F5512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8495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Presenter: Syed Sharjeelullah</a:t>
            </a:r>
          </a:p>
          <a:p>
            <a:r>
              <a:rPr lang="en-US" dirty="0"/>
              <a:t>Course: CS-732</a:t>
            </a:r>
          </a:p>
          <a:p>
            <a:pPr algn="l"/>
            <a:r>
              <a:rPr lang="en-US" dirty="0"/>
              <a:t>                                                          Authors: Jefferson L. P. Lima</a:t>
            </a:r>
          </a:p>
          <a:p>
            <a:r>
              <a:rPr lang="en-US" dirty="0"/>
              <a:t>           David Macedo</a:t>
            </a:r>
          </a:p>
          <a:p>
            <a:r>
              <a:rPr lang="en-US" dirty="0"/>
              <a:t>                 </a:t>
            </a:r>
            <a:r>
              <a:rPr lang="en-US" dirty="0" err="1"/>
              <a:t>Cleber</a:t>
            </a:r>
            <a:r>
              <a:rPr lang="en-US" dirty="0"/>
              <a:t> </a:t>
            </a:r>
            <a:r>
              <a:rPr lang="en-US" dirty="0" err="1"/>
              <a:t>Zanchettin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9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10E2-CC41-D944-8C9B-4710FEF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 processing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D2357B-F6A2-7640-AE97-A38D5EBE06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5250" y="2936081"/>
            <a:ext cx="9461500" cy="2286000"/>
          </a:xfrm>
        </p:spPr>
      </p:pic>
    </p:spTree>
    <p:extLst>
      <p:ext uri="{BB962C8B-B14F-4D97-AF65-F5344CB8AC3E}">
        <p14:creationId xmlns:p14="http://schemas.microsoft.com/office/powerpoint/2010/main" val="1582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7E2A-0009-9F48-B444-4648ABB6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Adversarial oversampling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904B1-4E35-D949-A9B8-17DF3C32FC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phase generates the synthetic fake images for the minority classes</a:t>
            </a:r>
          </a:p>
          <a:p>
            <a:r>
              <a:rPr lang="en-US" dirty="0"/>
              <a:t>This is the adversary model because its speed of convergence, robustness to mode collapse and quality of synthetic images</a:t>
            </a:r>
          </a:p>
          <a:p>
            <a:r>
              <a:rPr lang="en-US" dirty="0"/>
              <a:t>Generator G takes standard random noise of 64x1 </a:t>
            </a:r>
          </a:p>
          <a:p>
            <a:r>
              <a:rPr lang="en-US" dirty="0"/>
              <a:t>Generator produces a synthetic image at the end of the model</a:t>
            </a:r>
          </a:p>
          <a:p>
            <a:r>
              <a:rPr lang="en-US" dirty="0"/>
              <a:t>The discriminator D takes both input and fake images of resolution 112x112</a:t>
            </a:r>
          </a:p>
          <a:p>
            <a:r>
              <a:rPr lang="en-US" dirty="0"/>
              <a:t>The D is composed of 2-dimensional convolutional layers, dropout to minimize overfitting, batch normalization, Leaky </a:t>
            </a:r>
            <a:r>
              <a:rPr lang="en-US" dirty="0" err="1"/>
              <a:t>ReLU</a:t>
            </a:r>
            <a:r>
              <a:rPr lang="en-US" dirty="0"/>
              <a:t> as activation function, and Sigmoid function</a:t>
            </a:r>
          </a:p>
        </p:txBody>
      </p:sp>
    </p:spTree>
    <p:extLst>
      <p:ext uri="{BB962C8B-B14F-4D97-AF65-F5344CB8AC3E}">
        <p14:creationId xmlns:p14="http://schemas.microsoft.com/office/powerpoint/2010/main" val="124744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F93C-F41F-C846-83C2-8E8B362E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Adversarial oversampling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75CD-73D4-2945-B949-4A52918674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general </a:t>
            </a:r>
            <a:r>
              <a:rPr lang="en-US" dirty="0" err="1"/>
              <a:t>InfoGAN</a:t>
            </a:r>
            <a:r>
              <a:rPr lang="en-US" dirty="0"/>
              <a:t> objective function is given by the </a:t>
            </a:r>
            <a:r>
              <a:rPr lang="en-US" dirty="0" err="1"/>
              <a:t>lowerbound</a:t>
            </a:r>
            <a:r>
              <a:rPr lang="en-US" dirty="0"/>
              <a:t> approximation to the Mutual Information as follows: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007AD-28CD-C34D-BA2D-3B890EC81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47" y="3429000"/>
            <a:ext cx="9438186" cy="10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D1B4-4874-A546-8207-F41E6C69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302624" cy="39026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Adversarial oversampling-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infogan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95A63-9858-564A-925F-E341EEDA35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436534" y="619125"/>
            <a:ext cx="6180666" cy="5172075"/>
          </a:xfrm>
        </p:spPr>
      </p:pic>
    </p:spTree>
    <p:extLst>
      <p:ext uri="{BB962C8B-B14F-4D97-AF65-F5344CB8AC3E}">
        <p14:creationId xmlns:p14="http://schemas.microsoft.com/office/powerpoint/2010/main" val="224828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8ADB-063A-4743-A7DD-ABC13C9A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and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49E01-D11D-994A-ABF2-3936CEAF97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Convolutional neural network is the classification model</a:t>
            </a:r>
          </a:p>
          <a:p>
            <a:r>
              <a:rPr lang="en-US" dirty="0"/>
              <a:t>Network takes 2D array as an input with a resolution of 112x112</a:t>
            </a:r>
          </a:p>
          <a:p>
            <a:r>
              <a:rPr lang="en-US" dirty="0"/>
              <a:t>Rectified Linear Unit has been used as the activation function.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17728-CA21-4B49-8591-21BFB467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66" y="4131733"/>
            <a:ext cx="4817533" cy="7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F9B2-FDD0-4E4C-ABBE-B6F13F7C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and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2D61-0279-DD49-A321-792AF922A9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the data set X, for a single sample of Xi from X, the network training consists in optimize the following cross-entropy objective function: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 is the number of classes; y is a binary indicator (0 or 1);</a:t>
            </a:r>
          </a:p>
          <a:p>
            <a:r>
              <a:rPr lang="en-US" dirty="0"/>
              <a:t> if class label c is the correct classification for observation (heartbeat) o, and p is the predicted probability observation o is of class 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9E9D7-2475-7D4A-B86A-79CFCB39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165" y="3310467"/>
            <a:ext cx="4008968" cy="11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2F15-E2E0-2D43-9C45-87800FC3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2151158" cy="517207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Infogan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training &amp;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CNN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DE8AE-F63C-1C40-A132-72528E51B1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68133" y="619125"/>
            <a:ext cx="7315200" cy="5172075"/>
          </a:xfrm>
        </p:spPr>
      </p:pic>
    </p:spTree>
    <p:extLst>
      <p:ext uri="{BB962C8B-B14F-4D97-AF65-F5344CB8AC3E}">
        <p14:creationId xmlns:p14="http://schemas.microsoft.com/office/powerpoint/2010/main" val="237568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9496-5ADA-AD4D-8486-46D2CA05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9919-D5AB-EA43-85CE-875308F174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experiment dataset contains 48 half-hour excerpts of two-channel ambulatory ECG 360hz recordings obtained from 47 subjects.</a:t>
            </a:r>
          </a:p>
          <a:p>
            <a:r>
              <a:rPr lang="en-US" dirty="0"/>
              <a:t>The CNN training consisted of 20 epochs and an early-stop if the loss in the validation set did not decrease considering the previous epoch.</a:t>
            </a:r>
          </a:p>
          <a:p>
            <a:r>
              <a:rPr lang="en-US" dirty="0"/>
              <a:t>. The experiments were repeated ten times, where 20% the data was used as the test set, 10% as the validation set, and 70% to training.</a:t>
            </a:r>
          </a:p>
          <a:p>
            <a:r>
              <a:rPr lang="en-US" dirty="0"/>
              <a:t>A total of 1000 samples were generated for minority classes for balancing data</a:t>
            </a:r>
          </a:p>
        </p:txBody>
      </p:sp>
    </p:spTree>
    <p:extLst>
      <p:ext uri="{BB962C8B-B14F-4D97-AF65-F5344CB8AC3E}">
        <p14:creationId xmlns:p14="http://schemas.microsoft.com/office/powerpoint/2010/main" val="3416295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CC05-64B9-0748-88FC-020DB4D8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5A553-F769-4348-AC4A-56E352D016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8509" y="2366963"/>
            <a:ext cx="7894982" cy="3424237"/>
          </a:xfrm>
        </p:spPr>
      </p:pic>
    </p:spTree>
    <p:extLst>
      <p:ext uri="{BB962C8B-B14F-4D97-AF65-F5344CB8AC3E}">
        <p14:creationId xmlns:p14="http://schemas.microsoft.com/office/powerpoint/2010/main" val="71123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366A-C50D-444C-868E-E1613213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73263"/>
            <a:ext cx="10364451" cy="91933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CB160A-D5BA-2E4C-9E00-6FDD7F6A5B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9898" y="2082800"/>
            <a:ext cx="9307302" cy="3708400"/>
          </a:xfrm>
        </p:spPr>
      </p:pic>
    </p:spTree>
    <p:extLst>
      <p:ext uri="{BB962C8B-B14F-4D97-AF65-F5344CB8AC3E}">
        <p14:creationId xmlns:p14="http://schemas.microsoft.com/office/powerpoint/2010/main" val="19016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E74C-70DA-2746-80D7-5FE60C5A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23536-8420-EE4D-BB8B-F05802C3C3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Cardiovascular diseases among the most common causes of death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Early detection and prevention mechanisms are the best way to avoid this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Machine learning at the forefront of solving this problem</a:t>
            </a:r>
          </a:p>
          <a:p>
            <a:endParaRPr lang="en-US" dirty="0"/>
          </a:p>
          <a:p>
            <a:r>
              <a:rPr lang="en-US" dirty="0"/>
              <a:t>Biggest problem faced is with minority cases and unbalanced sampling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38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39E8-D512-A04A-813A-EAB9025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4FB16-B186-0149-A529-768F0075E5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3788" y="2366963"/>
            <a:ext cx="8224423" cy="3424237"/>
          </a:xfrm>
        </p:spPr>
      </p:pic>
    </p:spTree>
    <p:extLst>
      <p:ext uri="{BB962C8B-B14F-4D97-AF65-F5344CB8AC3E}">
        <p14:creationId xmlns:p14="http://schemas.microsoft.com/office/powerpoint/2010/main" val="215630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1333-9279-8040-A6A4-01ADF52F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DD1F-FF81-EA4E-8443-1E8CA56302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 ECG classification, bi-dimensional approach is better</a:t>
            </a:r>
          </a:p>
          <a:p>
            <a:r>
              <a:rPr lang="en-US" dirty="0"/>
              <a:t>Generation of synthetic samples from </a:t>
            </a:r>
            <a:r>
              <a:rPr lang="en-US" dirty="0" err="1"/>
              <a:t>infogan</a:t>
            </a:r>
            <a:r>
              <a:rPr lang="en-US" dirty="0"/>
              <a:t> improves accuracy for minority classes</a:t>
            </a:r>
          </a:p>
          <a:p>
            <a:r>
              <a:rPr lang="en-US" dirty="0" err="1"/>
              <a:t>Infogan</a:t>
            </a:r>
            <a:r>
              <a:rPr lang="en-US" dirty="0"/>
              <a:t> synthetic samples maintain features of the actual classes</a:t>
            </a:r>
          </a:p>
          <a:p>
            <a:r>
              <a:rPr lang="en-US" dirty="0" err="1"/>
              <a:t>Adverserial</a:t>
            </a:r>
            <a:r>
              <a:rPr lang="en-US" dirty="0"/>
              <a:t> sampling overcomes traditional methods</a:t>
            </a:r>
          </a:p>
          <a:p>
            <a:r>
              <a:rPr lang="en-US" dirty="0"/>
              <a:t>Future work would include working on automatic generation and selection of samples for minority classes</a:t>
            </a:r>
          </a:p>
        </p:txBody>
      </p:sp>
    </p:spTree>
    <p:extLst>
      <p:ext uri="{BB962C8B-B14F-4D97-AF65-F5344CB8AC3E}">
        <p14:creationId xmlns:p14="http://schemas.microsoft.com/office/powerpoint/2010/main" val="293876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C1E3-E957-764E-B3F5-2F4281AE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048A-4399-FC45-8261-340F42F177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Classification of heartbeat images in cardiovascular diseases</a:t>
            </a:r>
          </a:p>
          <a:p>
            <a:r>
              <a:rPr lang="en-US" dirty="0" err="1"/>
              <a:t>Infogan</a:t>
            </a:r>
            <a:r>
              <a:rPr lang="en-US" dirty="0"/>
              <a:t> architecture used to generate synthetic images for minority classes</a:t>
            </a:r>
          </a:p>
          <a:p>
            <a:r>
              <a:rPr lang="en-US" dirty="0"/>
              <a:t>Adversarial oversampling and comparison with conventional methods</a:t>
            </a:r>
          </a:p>
          <a:p>
            <a:r>
              <a:rPr lang="en-US" dirty="0"/>
              <a:t>2-dimensional convolutional neural network used</a:t>
            </a:r>
          </a:p>
          <a:p>
            <a:r>
              <a:rPr lang="en-US" dirty="0"/>
              <a:t>Data taken from MIT-BIH </a:t>
            </a:r>
            <a:r>
              <a:rPr lang="en-US" dirty="0" err="1"/>
              <a:t>arrythmia</a:t>
            </a:r>
            <a:r>
              <a:rPr lang="en-US" dirty="0"/>
              <a:t> database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1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D01F-4C91-FF44-9F91-0864649F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Historical work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A42B-1B09-9C4D-A5C7-AEDC916578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ECG best form of prevention indicators for heart problems</a:t>
            </a:r>
          </a:p>
          <a:p>
            <a:r>
              <a:rPr lang="en-US" dirty="0" err="1"/>
              <a:t>Ecg</a:t>
            </a:r>
            <a:r>
              <a:rPr lang="en-US" dirty="0"/>
              <a:t> classification is very difficult because of differing waveforms and distinct types</a:t>
            </a:r>
          </a:p>
          <a:p>
            <a:r>
              <a:rPr lang="en-US" dirty="0"/>
              <a:t>Plus the intra class variation</a:t>
            </a:r>
          </a:p>
          <a:p>
            <a:r>
              <a:rPr lang="en-US" dirty="0"/>
              <a:t>Current techniques use feature extraction process </a:t>
            </a:r>
          </a:p>
          <a:p>
            <a:r>
              <a:rPr lang="en-US" dirty="0"/>
              <a:t>Although spatial location of the heartbeat images play major part in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24252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96B0-93B3-8F4B-AFCB-98C13BC8A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Historical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C4F9-9C51-1340-9B75-0B2816D35C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Ecg</a:t>
            </a:r>
            <a:r>
              <a:rPr lang="en-US" dirty="0"/>
              <a:t> analysis is commonly done using convolutional neural networks</a:t>
            </a:r>
          </a:p>
          <a:p>
            <a:r>
              <a:rPr lang="en-US" dirty="0"/>
              <a:t>Datasets have high degree of imbalance</a:t>
            </a:r>
          </a:p>
          <a:p>
            <a:r>
              <a:rPr lang="en-US" dirty="0"/>
              <a:t>Example, rare types of classes have considerably low amount of data for training</a:t>
            </a:r>
          </a:p>
          <a:p>
            <a:r>
              <a:rPr lang="en-US" dirty="0"/>
              <a:t>This imbalance results in very bad accuracy for minority classes</a:t>
            </a:r>
          </a:p>
          <a:p>
            <a:r>
              <a:rPr lang="en-US" dirty="0"/>
              <a:t>Conventional oversampling methods include random oversampling, smote, </a:t>
            </a:r>
            <a:r>
              <a:rPr lang="en-US" dirty="0" err="1"/>
              <a:t>adasyn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8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38AD-86EE-3843-BE18-BE5D561F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Oversampling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8237-E8AE-4544-B601-4FA7D4EF7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Random </a:t>
            </a:r>
            <a:r>
              <a:rPr lang="en-US" dirty="0" err="1"/>
              <a:t>oversampler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Choosing samples from minority class randomly and with replacement</a:t>
            </a:r>
          </a:p>
          <a:p>
            <a:pPr marL="0" indent="0">
              <a:buNone/>
            </a:pPr>
            <a:r>
              <a:rPr lang="en-US" dirty="0"/>
              <a:t>2. Synthetic minority oversampling techniques:</a:t>
            </a:r>
          </a:p>
          <a:p>
            <a:pPr marL="0" indent="0">
              <a:buNone/>
            </a:pPr>
            <a:r>
              <a:rPr lang="en-US" dirty="0"/>
              <a:t>    synthesizes new instances between New and existing instances</a:t>
            </a:r>
          </a:p>
          <a:p>
            <a:pPr marL="0" indent="0">
              <a:buNone/>
            </a:pPr>
            <a:r>
              <a:rPr lang="en-US" dirty="0"/>
              <a:t>3. Adaptive synthetic sampling approach:</a:t>
            </a:r>
          </a:p>
          <a:p>
            <a:pPr marL="0" indent="0">
              <a:buNone/>
            </a:pPr>
            <a:r>
              <a:rPr lang="en-US" dirty="0"/>
              <a:t>    uses density distribution as criteria For deciding no. of synthetic samples for minority classes</a:t>
            </a:r>
          </a:p>
        </p:txBody>
      </p:sp>
    </p:spTree>
    <p:extLst>
      <p:ext uri="{BB962C8B-B14F-4D97-AF65-F5344CB8AC3E}">
        <p14:creationId xmlns:p14="http://schemas.microsoft.com/office/powerpoint/2010/main" val="207855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ABF2-25B2-CE40-8479-16215F44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Generative adversarial networks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3F1B6-14E2-A54D-8A98-3F1F568DD8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5767" y="2478881"/>
            <a:ext cx="9423400" cy="2668852"/>
          </a:xfrm>
        </p:spPr>
      </p:pic>
    </p:spTree>
    <p:extLst>
      <p:ext uri="{BB962C8B-B14F-4D97-AF65-F5344CB8AC3E}">
        <p14:creationId xmlns:p14="http://schemas.microsoft.com/office/powerpoint/2010/main" val="281577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5ED9-1711-BC4E-B8F0-8F5FF462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Explanation of the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461F-CC1C-B349-852A-CA068B88C1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Three phases</a:t>
            </a:r>
          </a:p>
          <a:p>
            <a:pPr marL="0" indent="0">
              <a:buNone/>
            </a:pPr>
            <a:r>
              <a:rPr lang="en-US" dirty="0"/>
              <a:t>	1. Pre processing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2. Adversarial oversampling (</a:t>
            </a:r>
            <a:r>
              <a:rPr lang="en-US" dirty="0" err="1"/>
              <a:t>InfoGAN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3. Training and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364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E802-FF05-1842-ACEA-2A7FF7F6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8E3E3-BB38-6345-8055-953849BD8C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experiment dataset contains 48 half-hour excerpts of two-channel ambulatory ECG 360hz recordings obtained from 47 subjects.</a:t>
            </a:r>
          </a:p>
          <a:p>
            <a:r>
              <a:rPr lang="en-US" dirty="0"/>
              <a:t>THE </a:t>
            </a:r>
            <a:r>
              <a:rPr lang="en-US" dirty="0" err="1"/>
              <a:t>ecg</a:t>
            </a:r>
            <a:r>
              <a:rPr lang="en-US" dirty="0"/>
              <a:t> signals are cut into 25 time slices for each signal</a:t>
            </a:r>
          </a:p>
          <a:p>
            <a:r>
              <a:rPr lang="en-US" dirty="0"/>
              <a:t>the peak of the heartbeat at the center of each sliced image</a:t>
            </a:r>
          </a:p>
          <a:p>
            <a:r>
              <a:rPr lang="en-US" dirty="0"/>
              <a:t>Each sliced image is classified individually</a:t>
            </a:r>
          </a:p>
          <a:p>
            <a:r>
              <a:rPr lang="en-US" dirty="0"/>
              <a:t>Then binary images are produced with 112x112 resolution</a:t>
            </a:r>
          </a:p>
          <a:p>
            <a:r>
              <a:rPr lang="en-US" dirty="0"/>
              <a:t>These two dimensional labelled images would be the training and test data for the classifier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2538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1093</TotalTime>
  <Words>708</Words>
  <Application>Microsoft Macintosh PowerPoint</Application>
  <PresentationFormat>Widescreen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Droplet</vt:lpstr>
      <vt:lpstr>HEARTbeat anomaly detection using adversarial oversampling</vt:lpstr>
      <vt:lpstr>introduction</vt:lpstr>
      <vt:lpstr>Introduction</vt:lpstr>
      <vt:lpstr>Historical work </vt:lpstr>
      <vt:lpstr>Historical work</vt:lpstr>
      <vt:lpstr>Oversampling methods</vt:lpstr>
      <vt:lpstr>Generative adversarial networks</vt:lpstr>
      <vt:lpstr>Explanation of the approach</vt:lpstr>
      <vt:lpstr>Pre processing</vt:lpstr>
      <vt:lpstr>Pre processing</vt:lpstr>
      <vt:lpstr>Adversarial oversampling</vt:lpstr>
      <vt:lpstr>Adversarial oversampling</vt:lpstr>
      <vt:lpstr>Adversarial oversampling-infogan architecture</vt:lpstr>
      <vt:lpstr>Training and classification</vt:lpstr>
      <vt:lpstr>Training and classification</vt:lpstr>
      <vt:lpstr>Infogan training &amp; CNN Architecture</vt:lpstr>
      <vt:lpstr>Experiments</vt:lpstr>
      <vt:lpstr>Results</vt:lpstr>
      <vt:lpstr> Results 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HEARTbeat anomaly detection using adversarial oversampling</dc:title>
  <dc:creator>Syed Sharjeelullah</dc:creator>
  <cp:lastModifiedBy>Syed Sharjeelullah</cp:lastModifiedBy>
  <cp:revision>19</cp:revision>
  <dcterms:created xsi:type="dcterms:W3CDTF">2019-03-10T02:01:01Z</dcterms:created>
  <dcterms:modified xsi:type="dcterms:W3CDTF">2019-03-18T18:10:58Z</dcterms:modified>
</cp:coreProperties>
</file>