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974" autoAdjust="0"/>
  </p:normalViewPr>
  <p:slideViewPr>
    <p:cSldViewPr snapToGrid="0">
      <p:cViewPr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CD4A2-7064-4C42-84EE-57C80B842C69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E8E2E-A80C-4628-8AAA-1452DD8B4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9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</a:t>
            </a:r>
            <a:r>
              <a:rPr lang="en-US" dirty="0" err="1" smtClean="0"/>
              <a:t>cnn</a:t>
            </a:r>
            <a:r>
              <a:rPr lang="en-US" dirty="0" smtClean="0"/>
              <a:t> </a:t>
            </a:r>
            <a:r>
              <a:rPr lang="en-US" dirty="0" err="1" smtClean="0"/>
              <a:t>denoiser</a:t>
            </a:r>
            <a:r>
              <a:rPr lang="en-US" dirty="0" smtClean="0"/>
              <a:t> into model based optimization</a:t>
            </a:r>
            <a:r>
              <a:rPr lang="en-US" baseline="0" dirty="0" smtClean="0"/>
              <a:t> method results better. Moreover, if this </a:t>
            </a:r>
            <a:r>
              <a:rPr lang="en-US" baseline="0" dirty="0" err="1" smtClean="0"/>
              <a:t>cnn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denoiser</a:t>
            </a:r>
            <a:r>
              <a:rPr lang="en-US" baseline="0" dirty="0" smtClean="0"/>
              <a:t> is got from discriminative learning, results better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E8E2E-A80C-4628-8AAA-1452DD8B48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77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3 illustrates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deblurred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Leaves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 by different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methods. We can see that IDDBM3D, NCSR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MLP tend to smooth the edges and generate color artifacts.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contrast, the proposed method can recover image sharpness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naturalness.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E8E2E-A80C-4628-8AAA-1452DD8B48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65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PSNR results of different methods are shown in Table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As one can see, the proposed CNN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denoiser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prior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optimization method achieves very promising PSNR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E8E2E-A80C-4628-8AAA-1452DD8B48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26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 that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SRCNN and VDSR(two CNN-based discriminative learning methods) are trained with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bicubic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blur kernel,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 it is unfair to use their models to super-resolve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low-resolution image with Gaussian kernel. As a matter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fact, we give their performances to demonstrate the limitations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such discriminative learning methods</a:t>
            </a:r>
          </a:p>
          <a:p>
            <a:endParaRPr lang="en-US" dirty="0" smtClean="0"/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√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Second, the proposed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 have a better PSNR result than SRBM3DC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SRBM3DG which indicates good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denoiser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prior facilitates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solve super-resolution problem. Third, both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gray and color CNN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denoiser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prior based optimization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 can produce promising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E8E2E-A80C-4628-8AAA-1452DD8B484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36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cnn</a:t>
            </a:r>
            <a:r>
              <a:rPr lang="en-US" dirty="0" smtClean="0"/>
              <a:t> </a:t>
            </a:r>
            <a:r>
              <a:rPr lang="en-US" dirty="0" err="1" smtClean="0"/>
              <a:t>denoiser</a:t>
            </a:r>
            <a:r>
              <a:rPr lang="en-US" dirty="0" smtClean="0"/>
              <a:t> into model based optimization</a:t>
            </a:r>
            <a:r>
              <a:rPr lang="en-US" baseline="0" dirty="0" smtClean="0"/>
              <a:t> method results better. Moreover, if this </a:t>
            </a:r>
            <a:r>
              <a:rPr lang="en-US" baseline="0" dirty="0" err="1" smtClean="0"/>
              <a:t>cnn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denoiser</a:t>
            </a:r>
            <a:r>
              <a:rPr lang="en-US" baseline="0" dirty="0" smtClean="0"/>
              <a:t> is got from discriminative learning, results better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E8E2E-A80C-4628-8AAA-1452DD8B48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61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degradation model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purpose of image restoration is to recover the latent clean image x from its degraded observation y =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v,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 H is a degradation matrix, v is additive white Gaussian noise of standard deviation 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Lambda: trade off parameter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a Bayesian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perspective,the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solution ˆx can be obtained by solving a Maximum A Posteriori (MAP) problem,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solve equation 2: model-based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discriminative learning, this two methods have own advantage and disadvantage. So we want to combine them. Like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variable splitting technique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E8E2E-A80C-4628-8AAA-1452DD8B48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68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restoration with </a:t>
            </a:r>
            <a:r>
              <a:rPr lang="en-US" dirty="0" err="1" smtClean="0"/>
              <a:t>denoiser</a:t>
            </a:r>
            <a:r>
              <a:rPr lang="en-US" smtClean="0"/>
              <a:t> prior.</a:t>
            </a:r>
          </a:p>
          <a:p>
            <a:r>
              <a:rPr lang="en-US" dirty="0" smtClean="0"/>
              <a:t>By</a:t>
            </a:r>
            <a:r>
              <a:rPr lang="en-US" baseline="0" dirty="0" smtClean="0"/>
              <a:t> using HQS, introducing auxiliary variable z,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Eqn. (2) can be reformulated as a constrained optimization problem which is given by</a:t>
            </a:r>
            <a:r>
              <a:rPr lang="en-US" baseline="0" dirty="0" smtClean="0"/>
              <a:t> 4.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Then, HQS method tries to solve the following problem 5</a:t>
            </a:r>
            <a:endParaRPr lang="en-US" baseline="0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 μ is a penalty parameter which varies iteratively in a non-descending order. Eqn. (5) can be solved via the following iterative scheme, 6a and 6b.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one can see, the fidelity term and regularization term are decoupled into two individual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subproblems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Specifically, the fidelity term is associated with a quadratic regularized least-squares problem. 6a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direct solution to 6a is given by 7.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According to Bayesian probability, Eqn. (8) corresponds to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denoising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image xk+1 by a Gaussian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denoiser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noise level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sqrt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λ/μ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As a consequence, any Gaussian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denoisers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 be acted as a modular part to solve Eqn. (2). To address this, we rewrite Eqn. (8) by (9).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according to Eqns. (8) and (9),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image prior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(・) can be implicitly replaced by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denoiser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prior.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E8E2E-A80C-4628-8AAA-1452DD8B48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6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architecture of the proposed CNN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denoiser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illustrated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Figure 1.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consists of seven layers with three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 blocks,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i.e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., “Dilated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Convolution+ReLU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block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first layer, five “Dilated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Convolution+Batch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Normalization+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blocks in the middle layers, and “Dilated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Convolution” block in the last layer. The dilation factors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(3×3) dilated convolutions from first layer to the last layer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set to 1, 2, 3, 4, 3, 2 and 1, respectively. The number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feature maps in each middle layer is set to 64. In the following,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will give some important details in our network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 and training.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E8E2E-A80C-4628-8AAA-1452DD8B48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1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following, we will give some important details in our network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 and training.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dilated filter with dilation factor s can be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simply interpreted as a sparse filter of size (2s+1)×(2s+1)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 only 9 entries of fixed positions can be non-zeros.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Hence, the equivalent receptive field of each layer is 3, 5, 7,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9, 7, 5 and 3. Consequently, it can be easily obtained that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receptive filed of the proposed network is 33×33. If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traditional 3×3 convolution filter is used, the network will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either have a receptive filed of size 15×15 with the same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 depth (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i.e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., 7) or have a depth of 16 with the same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receptive filed (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i.e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., 33×33).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E8E2E-A80C-4628-8AAA-1452DD8B48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63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collect a large dataset which includes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400 BSD images, 400 selected images from validation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 of ImageNet database [20] and 4,744 images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ofWaterloo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Exploration Database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E8E2E-A80C-4628-8AAA-1452DD8B48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64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crop the images into small patches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size 35×35 and select N=256×4,000 patches for training.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for the generation of corresponding noisy patches,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achieve this by adding additive Gaussian noise to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clean patches during training.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E8E2E-A80C-4628-8AAA-1452DD8B48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60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1, the proposed CNN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denoiser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have a PSNR gain of about 0.2dB over those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three methods.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2, it can be seen that the proposed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denoiser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consistently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outperforms CBM3D by a large margin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 promising result can be attributed to the powerful color image prior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modeling capacity of CNN.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3, We can see that the proposed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denoiser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very competitive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both CPU and GPU implementation.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worth emphasizing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the proposed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denoiser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24 feature maps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layer has a comparable PSNR of 28.94dB to TNRD but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delivers a faster speed.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E8E2E-A80C-4628-8AAA-1452DD8B48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91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5FF6-0D7E-48A4-A908-72DBDDB18FAF}" type="datetimeFigureOut">
              <a:rPr lang="zh-CN" altLang="en-US" smtClean="0"/>
              <a:t>2019/4/21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322A-2833-44B0-9BC5-194608892619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33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5FF6-0D7E-48A4-A908-72DBDDB18FAF}" type="datetimeFigureOut">
              <a:rPr lang="zh-CN" altLang="en-US" smtClean="0"/>
              <a:t>2019/4/21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322A-2833-44B0-9BC5-1946088926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790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5FF6-0D7E-48A4-A908-72DBDDB18FAF}" type="datetimeFigureOut">
              <a:rPr lang="zh-CN" altLang="en-US" smtClean="0"/>
              <a:t>2019/4/21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322A-2833-44B0-9BC5-1946088926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6716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5FF6-0D7E-48A4-A908-72DBDDB18FAF}" type="datetimeFigureOut">
              <a:rPr lang="zh-CN" altLang="en-US" smtClean="0"/>
              <a:t>2019/4/21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322A-2833-44B0-9BC5-1946088926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225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5FF6-0D7E-48A4-A908-72DBDDB18FAF}" type="datetimeFigureOut">
              <a:rPr lang="zh-CN" altLang="en-US" smtClean="0"/>
              <a:t>2019/4/21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322A-2833-44B0-9BC5-194608892619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053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5FF6-0D7E-48A4-A908-72DBDDB18FAF}" type="datetimeFigureOut">
              <a:rPr lang="zh-CN" altLang="en-US" smtClean="0"/>
              <a:t>2019/4/21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322A-2833-44B0-9BC5-1946088926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735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5FF6-0D7E-48A4-A908-72DBDDB18FAF}" type="datetimeFigureOut">
              <a:rPr lang="zh-CN" altLang="en-US" smtClean="0"/>
              <a:t>2019/4/21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322A-2833-44B0-9BC5-1946088926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73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5FF6-0D7E-48A4-A908-72DBDDB18FAF}" type="datetimeFigureOut">
              <a:rPr lang="zh-CN" altLang="en-US" smtClean="0"/>
              <a:t>2019/4/21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322A-2833-44B0-9BC5-1946088926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53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5FF6-0D7E-48A4-A908-72DBDDB18FAF}" type="datetimeFigureOut">
              <a:rPr lang="zh-CN" altLang="en-US" smtClean="0"/>
              <a:t>2019/4/21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322A-2833-44B0-9BC5-1946088926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284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EC55FF6-0D7E-48A4-A908-72DBDDB18FAF}" type="datetimeFigureOut">
              <a:rPr lang="zh-CN" altLang="en-US" smtClean="0"/>
              <a:t>2019/4/21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85322A-2833-44B0-9BC5-1946088926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89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5FF6-0D7E-48A4-A908-72DBDDB18FAF}" type="datetimeFigureOut">
              <a:rPr lang="zh-CN" altLang="en-US" smtClean="0"/>
              <a:t>2019/4/21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322A-2833-44B0-9BC5-1946088926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423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EC55FF6-0D7E-48A4-A908-72DBDDB18FAF}" type="datetimeFigureOut">
              <a:rPr lang="zh-CN" altLang="en-US" smtClean="0"/>
              <a:t>2019/4/21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385322A-2833-44B0-9BC5-194608892619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97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1BC425-7ABD-4459-81A2-E4D9CDD2B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43468"/>
            <a:ext cx="9144000" cy="3618898"/>
          </a:xfrm>
        </p:spPr>
        <p:txBody>
          <a:bodyPr anchor="b">
            <a:normAutofit/>
          </a:bodyPr>
          <a:lstStyle/>
          <a:p>
            <a:pPr algn="ctr"/>
            <a:r>
              <a:rPr lang="en-US" altLang="zh-CN" sz="7200" dirty="0"/>
              <a:t>CS 732 Presentation</a:t>
            </a:r>
            <a:endParaRPr lang="zh-CN" altLang="en-US" sz="72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93F0E32-945A-4F42-8CBC-20C69EF897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9546" y="4552335"/>
            <a:ext cx="6752908" cy="1091381"/>
          </a:xfrm>
        </p:spPr>
        <p:txBody>
          <a:bodyPr>
            <a:normAutofit/>
          </a:bodyPr>
          <a:lstStyle/>
          <a:p>
            <a:pPr algn="ctr"/>
            <a:r>
              <a:rPr lang="en-US" altLang="zh-CN" sz="2400"/>
              <a:t>Yajuan Li</a:t>
            </a:r>
          </a:p>
          <a:p>
            <a:pPr algn="ctr"/>
            <a:r>
              <a:rPr lang="en-US" altLang="zh-CN" sz="2400"/>
              <a:t>yl935@njit.edu</a:t>
            </a:r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881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etails in network design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training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62" y="2107640"/>
            <a:ext cx="9026012" cy="3251551"/>
          </a:xfrm>
        </p:spPr>
      </p:pic>
    </p:spTree>
    <p:extLst>
      <p:ext uri="{BB962C8B-B14F-4D97-AF65-F5344CB8AC3E}">
        <p14:creationId xmlns:p14="http://schemas.microsoft.com/office/powerpoint/2010/main" val="215113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400 BSD images</a:t>
            </a:r>
          </a:p>
          <a:p>
            <a:r>
              <a:rPr lang="en-US" dirty="0" smtClean="0"/>
              <a:t>400 selected images from validation set of ImageNet database</a:t>
            </a:r>
          </a:p>
          <a:p>
            <a:r>
              <a:rPr lang="en-US" dirty="0" smtClean="0"/>
              <a:t>4,744 images of Waterloo Exploration 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33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113" y="2066242"/>
            <a:ext cx="10058400" cy="1450757"/>
          </a:xfrm>
        </p:spPr>
        <p:txBody>
          <a:bodyPr/>
          <a:lstStyle/>
          <a:p>
            <a:pPr algn="ctr"/>
            <a:r>
              <a:rPr lang="en-US" dirty="0"/>
              <a:t>E</a:t>
            </a:r>
            <a:r>
              <a:rPr lang="en-US" dirty="0" smtClean="0"/>
              <a:t>xperiments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40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</a:t>
            </a:r>
            <a:r>
              <a:rPr lang="en-US" dirty="0" err="1"/>
              <a:t>Denoising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62503"/>
            <a:ext cx="6591639" cy="3714941"/>
          </a:xfrm>
        </p:spPr>
      </p:pic>
    </p:spTree>
    <p:extLst>
      <p:ext uri="{BB962C8B-B14F-4D97-AF65-F5344CB8AC3E}">
        <p14:creationId xmlns:p14="http://schemas.microsoft.com/office/powerpoint/2010/main" val="204868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</a:t>
            </a:r>
            <a:r>
              <a:rPr lang="en-US" dirty="0" err="1"/>
              <a:t>D</a:t>
            </a:r>
            <a:r>
              <a:rPr lang="en-US" dirty="0" err="1" smtClean="0"/>
              <a:t>enoising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7280" y="1898855"/>
            <a:ext cx="5592469" cy="3381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252" y="1902908"/>
            <a:ext cx="5014451" cy="216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</a:t>
            </a:r>
            <a:r>
              <a:rPr lang="en-US" dirty="0" err="1"/>
              <a:t>D</a:t>
            </a:r>
            <a:r>
              <a:rPr lang="en-US" dirty="0" err="1" smtClean="0"/>
              <a:t>eblurring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 common setting, the blurry images are synthesized by first applying a blur kernel and then adding additive Gaussian noise with noise level.</a:t>
            </a:r>
          </a:p>
          <a:p>
            <a:r>
              <a:rPr lang="en-US" dirty="0" smtClean="0"/>
              <a:t>To make a thorough evaluation, we consider three blur kernels, including a commonly-used Gaussian kernel with standard deviation 1.6 and the first two of the eight real blur kernels from [38]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54" y="3523369"/>
            <a:ext cx="8951288" cy="25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</a:t>
            </a:r>
            <a:r>
              <a:rPr lang="en-US" dirty="0" err="1" smtClean="0"/>
              <a:t>Deblurring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18" y="2588205"/>
            <a:ext cx="5330422" cy="18854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163" y="1882602"/>
            <a:ext cx="5000895" cy="353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Image Super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/>
              <a:t>paper considers three typical image </a:t>
            </a:r>
            <a:r>
              <a:rPr lang="en-US" dirty="0" smtClean="0"/>
              <a:t>degradation settings </a:t>
            </a:r>
            <a:r>
              <a:rPr lang="en-US" dirty="0"/>
              <a:t>for SISR, </a:t>
            </a:r>
            <a:r>
              <a:rPr lang="en-US" i="1" dirty="0"/>
              <a:t>i.e</a:t>
            </a:r>
            <a:r>
              <a:rPr lang="en-US" dirty="0"/>
              <a:t>., </a:t>
            </a:r>
            <a:r>
              <a:rPr lang="en-US" dirty="0" err="1"/>
              <a:t>bicubic</a:t>
            </a:r>
            <a:r>
              <a:rPr lang="en-US" dirty="0"/>
              <a:t> </a:t>
            </a:r>
            <a:r>
              <a:rPr lang="en-US" dirty="0" err="1" smtClean="0"/>
              <a:t>ownsampling</a:t>
            </a:r>
            <a:r>
              <a:rPr lang="en-US" dirty="0" smtClean="0"/>
              <a:t> with </a:t>
            </a:r>
            <a:r>
              <a:rPr lang="en-US" dirty="0"/>
              <a:t>two scale </a:t>
            </a:r>
            <a:r>
              <a:rPr lang="en-US" dirty="0" smtClean="0"/>
              <a:t>factors 2 </a:t>
            </a:r>
            <a:r>
              <a:rPr lang="en-US" dirty="0"/>
              <a:t>and 3 </a:t>
            </a:r>
            <a:r>
              <a:rPr lang="en-US" dirty="0" smtClean="0"/>
              <a:t>and </a:t>
            </a:r>
            <a:r>
              <a:rPr lang="en-US" dirty="0"/>
              <a:t>blurring by Gaussian kernel of </a:t>
            </a:r>
            <a:r>
              <a:rPr lang="en-US" dirty="0" smtClean="0"/>
              <a:t>size 7×7 </a:t>
            </a:r>
            <a:r>
              <a:rPr lang="en-US" dirty="0"/>
              <a:t>with standard deviation 1.6 followed by </a:t>
            </a:r>
            <a:r>
              <a:rPr lang="en-US" dirty="0" err="1" smtClean="0"/>
              <a:t>downsampling</a:t>
            </a:r>
            <a:r>
              <a:rPr lang="en-US" dirty="0" smtClean="0"/>
              <a:t> with </a:t>
            </a:r>
            <a:r>
              <a:rPr lang="en-US" dirty="0"/>
              <a:t>scale factor </a:t>
            </a:r>
            <a:r>
              <a:rPr lang="en-US" dirty="0" smtClean="0"/>
              <a:t>3.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681272"/>
            <a:ext cx="9000449" cy="301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7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Image Super Resolution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167964"/>
            <a:ext cx="10438059" cy="2640010"/>
          </a:xfrm>
        </p:spPr>
      </p:pic>
    </p:spTree>
    <p:extLst>
      <p:ext uri="{BB962C8B-B14F-4D97-AF65-F5344CB8AC3E}">
        <p14:creationId xmlns:p14="http://schemas.microsoft.com/office/powerpoint/2010/main" val="204948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Extensive experimental </a:t>
            </a:r>
            <a:r>
              <a:rPr lang="en-US" dirty="0" smtClean="0"/>
              <a:t>results have </a:t>
            </a:r>
            <a:r>
              <a:rPr lang="en-US" dirty="0"/>
              <a:t>demonstrated that the integration of model-based </a:t>
            </a:r>
            <a:r>
              <a:rPr lang="en-US" dirty="0" smtClean="0"/>
              <a:t>optimization method </a:t>
            </a:r>
            <a:r>
              <a:rPr lang="en-US" dirty="0"/>
              <a:t>and discriminative CNN </a:t>
            </a:r>
            <a:r>
              <a:rPr lang="en-US" dirty="0" err="1"/>
              <a:t>denoiser</a:t>
            </a:r>
            <a:r>
              <a:rPr lang="en-US" dirty="0"/>
              <a:t> </a:t>
            </a:r>
            <a:r>
              <a:rPr lang="en-US" dirty="0" smtClean="0"/>
              <a:t>results in </a:t>
            </a:r>
            <a:r>
              <a:rPr lang="en-US" dirty="0"/>
              <a:t>a flexible, fast and effective framework for various </a:t>
            </a:r>
            <a:r>
              <a:rPr lang="en-US" dirty="0" smtClean="0"/>
              <a:t>image restoration </a:t>
            </a:r>
            <a:r>
              <a:rPr lang="en-US" dirty="0"/>
              <a:t>tasks.</a:t>
            </a:r>
          </a:p>
        </p:txBody>
      </p:sp>
    </p:spTree>
    <p:extLst>
      <p:ext uri="{BB962C8B-B14F-4D97-AF65-F5344CB8AC3E}">
        <p14:creationId xmlns:p14="http://schemas.microsoft.com/office/powerpoint/2010/main" val="334876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AA0155-E2F4-4162-9EB8-FC1E80731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Learning Deep CNN Denoiser Prior for Image Restoration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391420-C8AC-44D1-8081-A7339F291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Kai Zhang, </a:t>
            </a:r>
            <a:r>
              <a:rPr lang="en-US" altLang="zh-CN" dirty="0" err="1"/>
              <a:t>Wangmeng</a:t>
            </a:r>
            <a:r>
              <a:rPr lang="en-US" altLang="zh-CN" dirty="0"/>
              <a:t> </a:t>
            </a:r>
            <a:r>
              <a:rPr lang="en-US" altLang="zh-CN" dirty="0" err="1"/>
              <a:t>Zuo</a:t>
            </a:r>
            <a:r>
              <a:rPr lang="en-US" altLang="zh-CN" dirty="0"/>
              <a:t>, </a:t>
            </a:r>
            <a:r>
              <a:rPr lang="en-US" altLang="zh-CN" dirty="0" err="1"/>
              <a:t>Shuhang</a:t>
            </a:r>
            <a:r>
              <a:rPr lang="en-US" altLang="zh-CN" dirty="0"/>
              <a:t> Gu, Lei Zhang</a:t>
            </a:r>
          </a:p>
          <a:p>
            <a:r>
              <a:rPr lang="en-US" altLang="zh-CN" dirty="0"/>
              <a:t>School of Computer Science and Technology, Harbin Institute of Technology, Harbin, China</a:t>
            </a:r>
          </a:p>
          <a:p>
            <a:r>
              <a:rPr lang="en-US" altLang="zh-CN" dirty="0"/>
              <a:t>Dept. of Computing, The Hong Kong Polytechnic University, Hong Kong, China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993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reduce the number </a:t>
            </a:r>
            <a:r>
              <a:rPr lang="en-US" dirty="0" smtClean="0"/>
              <a:t>of the </a:t>
            </a:r>
            <a:r>
              <a:rPr lang="en-US" dirty="0"/>
              <a:t>discriminative CNN </a:t>
            </a:r>
            <a:r>
              <a:rPr lang="en-US" dirty="0" err="1"/>
              <a:t>denoisers</a:t>
            </a:r>
            <a:r>
              <a:rPr lang="en-US" dirty="0"/>
              <a:t> and the number of </a:t>
            </a:r>
            <a:r>
              <a:rPr lang="en-US" dirty="0" smtClean="0"/>
              <a:t>whole iterations</a:t>
            </a:r>
          </a:p>
          <a:p>
            <a:pPr lvl="1"/>
            <a:r>
              <a:rPr lang="en-US" dirty="0"/>
              <a:t>extending the proposed CNN </a:t>
            </a:r>
            <a:r>
              <a:rPr lang="en-US" dirty="0" err="1" smtClean="0"/>
              <a:t>denoiser</a:t>
            </a:r>
            <a:r>
              <a:rPr lang="en-US" dirty="0" smtClean="0"/>
              <a:t> based </a:t>
            </a:r>
            <a:r>
              <a:rPr lang="en-US" dirty="0"/>
              <a:t>HQS framework to other inverse problems such </a:t>
            </a:r>
            <a:r>
              <a:rPr lang="en-US" dirty="0" smtClean="0"/>
              <a:t>as </a:t>
            </a:r>
            <a:r>
              <a:rPr lang="en-US" dirty="0" err="1" smtClean="0"/>
              <a:t>inpainting</a:t>
            </a:r>
            <a:r>
              <a:rPr lang="en-US" dirty="0" smtClean="0"/>
              <a:t> </a:t>
            </a:r>
            <a:r>
              <a:rPr lang="en-US" dirty="0"/>
              <a:t>and blind </a:t>
            </a:r>
            <a:r>
              <a:rPr lang="en-US" dirty="0" err="1" smtClean="0"/>
              <a:t>deblurring</a:t>
            </a:r>
            <a:endParaRPr lang="en-US" dirty="0"/>
          </a:p>
          <a:p>
            <a:pPr lvl="1"/>
            <a:r>
              <a:rPr lang="en-US" dirty="0"/>
              <a:t>utilizing multiple priors which are </a:t>
            </a:r>
            <a:r>
              <a:rPr lang="en-US" dirty="0" smtClean="0"/>
              <a:t>complementary to </a:t>
            </a:r>
            <a:r>
              <a:rPr lang="en-US" dirty="0"/>
              <a:t>improve </a:t>
            </a:r>
            <a:r>
              <a:rPr lang="en-US" dirty="0" smtClean="0"/>
              <a:t>performance</a:t>
            </a:r>
          </a:p>
          <a:p>
            <a:pPr lvl="1"/>
            <a:r>
              <a:rPr lang="en-US" dirty="0"/>
              <a:t>since the </a:t>
            </a:r>
            <a:r>
              <a:rPr lang="en-US" dirty="0" smtClean="0"/>
              <a:t>HQS framework </a:t>
            </a:r>
            <a:r>
              <a:rPr lang="en-US" dirty="0"/>
              <a:t>can be treated as a MAP inference, this </a:t>
            </a:r>
            <a:r>
              <a:rPr lang="en-US" dirty="0" smtClean="0"/>
              <a:t>work also </a:t>
            </a:r>
            <a:r>
              <a:rPr lang="en-US" dirty="0"/>
              <a:t>provides some insights into designing CNN </a:t>
            </a:r>
            <a:r>
              <a:rPr lang="en-US" dirty="0" smtClean="0"/>
              <a:t>architecture for </a:t>
            </a:r>
            <a:r>
              <a:rPr lang="en-US" dirty="0"/>
              <a:t>task-specific discriminative learning.</a:t>
            </a:r>
          </a:p>
        </p:txBody>
      </p:sp>
    </p:spTree>
    <p:extLst>
      <p:ext uri="{BB962C8B-B14F-4D97-AF65-F5344CB8AC3E}">
        <p14:creationId xmlns:p14="http://schemas.microsoft.com/office/powerpoint/2010/main" val="204310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2D9849-418B-4616-976A-56A14DCE2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FFF8A-DA67-4E50-BF56-18ADB53BB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1. </a:t>
            </a:r>
            <a:r>
              <a:rPr lang="en-US" altLang="zh-CN" dirty="0" smtClean="0"/>
              <a:t>Methods </a:t>
            </a:r>
            <a:r>
              <a:rPr lang="en-US" altLang="zh-CN" dirty="0"/>
              <a:t>of image </a:t>
            </a:r>
            <a:r>
              <a:rPr lang="en-US" altLang="zh-CN" dirty="0" smtClean="0"/>
              <a:t>restoration</a:t>
            </a:r>
          </a:p>
          <a:p>
            <a:pPr lvl="1"/>
            <a:r>
              <a:rPr lang="en-US" altLang="zh-CN" dirty="0" smtClean="0"/>
              <a:t>Model-based optimization methods</a:t>
            </a:r>
          </a:p>
          <a:p>
            <a:pPr lvl="1"/>
            <a:r>
              <a:rPr lang="en-US" altLang="zh-CN" dirty="0" smtClean="0"/>
              <a:t>Discriminative learning methods</a:t>
            </a:r>
          </a:p>
          <a:p>
            <a:r>
              <a:rPr lang="en-US" altLang="zh-CN" dirty="0" smtClean="0"/>
              <a:t>2. Variable splitting techniques</a:t>
            </a:r>
          </a:p>
          <a:p>
            <a:pPr lvl="1"/>
            <a:r>
              <a:rPr lang="en-US" altLang="zh-CN" dirty="0" err="1" smtClean="0"/>
              <a:t>Denoiser</a:t>
            </a:r>
            <a:r>
              <a:rPr lang="en-US" altLang="zh-CN" dirty="0" smtClean="0"/>
              <a:t> prior can be plugged in as a modular part of model-based optimization methods</a:t>
            </a:r>
          </a:p>
        </p:txBody>
      </p:sp>
    </p:spTree>
    <p:extLst>
      <p:ext uri="{BB962C8B-B14F-4D97-AF65-F5344CB8AC3E}">
        <p14:creationId xmlns:p14="http://schemas.microsoft.com/office/powerpoint/2010/main" val="186313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paper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 a set of fast and effective CNN </a:t>
            </a:r>
            <a:r>
              <a:rPr lang="en-US" dirty="0" err="1" smtClean="0"/>
              <a:t>denoisers</a:t>
            </a:r>
            <a:r>
              <a:rPr lang="en-US" dirty="0" smtClean="0"/>
              <a:t> and integrate them into model-based optimization method to </a:t>
            </a:r>
            <a:r>
              <a:rPr lang="en-US" dirty="0" smtClean="0"/>
              <a:t>solve </a:t>
            </a:r>
            <a:r>
              <a:rPr lang="en-US" dirty="0" smtClean="0"/>
              <a:t>inverse problems.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38" y="2933548"/>
            <a:ext cx="10083076" cy="233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5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paper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Authors trained a set of fast and effective CNN </a:t>
            </a:r>
            <a:r>
              <a:rPr lang="en-US" dirty="0" err="1" smtClean="0"/>
              <a:t>denoisers</a:t>
            </a:r>
            <a:r>
              <a:rPr lang="en-US" dirty="0" smtClean="0"/>
              <a:t>. With variable splitting technique, the powerful </a:t>
            </a:r>
            <a:r>
              <a:rPr lang="en-US" dirty="0" err="1" smtClean="0"/>
              <a:t>denoiser</a:t>
            </a:r>
            <a:r>
              <a:rPr lang="en-US" dirty="0" smtClean="0"/>
              <a:t> can bring strong image prior into model-based optimization methods.</a:t>
            </a:r>
          </a:p>
          <a:p>
            <a:pPr lvl="1"/>
            <a:r>
              <a:rPr lang="en-US" dirty="0" smtClean="0"/>
              <a:t>Integrating the merits of flexible model-based optimization method and fast CNN-based discriminative learning methods.</a:t>
            </a:r>
          </a:p>
          <a:p>
            <a:pPr lvl="1"/>
            <a:r>
              <a:rPr lang="en-US" dirty="0" smtClean="0"/>
              <a:t>Cope with different image restoration problems.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1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Restoration (IR) Methods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44542"/>
            <a:ext cx="9271171" cy="376577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886" y="1962529"/>
            <a:ext cx="1295467" cy="349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19536" y="2429784"/>
            <a:ext cx="3028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Image degradation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1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 Quadratic Splitting (HQS) method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25850"/>
            <a:ext cx="9797563" cy="3906356"/>
          </a:xfrm>
        </p:spPr>
      </p:pic>
    </p:spTree>
    <p:extLst>
      <p:ext uri="{BB962C8B-B14F-4D97-AF65-F5344CB8AC3E}">
        <p14:creationId xmlns:p14="http://schemas.microsoft.com/office/powerpoint/2010/main" val="179846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Proposed </a:t>
            </a:r>
            <a:r>
              <a:rPr lang="en-US" dirty="0"/>
              <a:t>CNN </a:t>
            </a:r>
            <a:r>
              <a:rPr lang="en-US" dirty="0" err="1" smtClean="0"/>
              <a:t>Denoiser</a:t>
            </a:r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altLang="zh-CN" dirty="0" smtClean="0"/>
              <a:t>rchitecture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63" y="2073205"/>
            <a:ext cx="9623737" cy="332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3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060" y="1905826"/>
            <a:ext cx="8984283" cy="402272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529" y="324485"/>
            <a:ext cx="4470780" cy="137499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Details in network design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training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9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1318</Words>
  <Application>Microsoft Office PowerPoint</Application>
  <PresentationFormat>Widescreen</PresentationFormat>
  <Paragraphs>145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等线</vt:lpstr>
      <vt:lpstr>宋体</vt:lpstr>
      <vt:lpstr>Calibri</vt:lpstr>
      <vt:lpstr>Calibri Light</vt:lpstr>
      <vt:lpstr>Retrospect</vt:lpstr>
      <vt:lpstr>CS 732 Presentation</vt:lpstr>
      <vt:lpstr>Learning Deep CNN Denoiser Prior for Image Restoration</vt:lpstr>
      <vt:lpstr>Background</vt:lpstr>
      <vt:lpstr>What does this paper do?</vt:lpstr>
      <vt:lpstr>What does this paper do?</vt:lpstr>
      <vt:lpstr>Image Restoration (IR) Methods</vt:lpstr>
      <vt:lpstr>Half Quadratic Splitting (HQS) method</vt:lpstr>
      <vt:lpstr>Proposed CNN Denoiser Architecture</vt:lpstr>
      <vt:lpstr>Details in network design  and training</vt:lpstr>
      <vt:lpstr>Details in network design and training</vt:lpstr>
      <vt:lpstr>Dataset</vt:lpstr>
      <vt:lpstr>Experiments</vt:lpstr>
      <vt:lpstr>Image Denoising</vt:lpstr>
      <vt:lpstr>Image Denoising</vt:lpstr>
      <vt:lpstr>Image Deblurring</vt:lpstr>
      <vt:lpstr>Image Deblurring</vt:lpstr>
      <vt:lpstr>Single Image Super Resolution</vt:lpstr>
      <vt:lpstr>Single Image Super Resolution</vt:lpstr>
      <vt:lpstr>Conclusion</vt:lpstr>
      <vt:lpstr>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732 Prentation</dc:title>
  <dc:creator>亚娟 李</dc:creator>
  <cp:lastModifiedBy>YajuanLi</cp:lastModifiedBy>
  <cp:revision>86</cp:revision>
  <dcterms:created xsi:type="dcterms:W3CDTF">2019-04-20T20:19:01Z</dcterms:created>
  <dcterms:modified xsi:type="dcterms:W3CDTF">2019-04-21T21:14:07Z</dcterms:modified>
</cp:coreProperties>
</file>