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6"/>
  </p:notesMasterIdLst>
  <p:sldIdLst>
    <p:sldId id="256" r:id="rId2"/>
    <p:sldId id="257" r:id="rId3"/>
    <p:sldId id="260" r:id="rId4"/>
    <p:sldId id="259" r:id="rId5"/>
    <p:sldId id="277" r:id="rId6"/>
    <p:sldId id="274" r:id="rId7"/>
    <p:sldId id="275" r:id="rId8"/>
    <p:sldId id="278" r:id="rId9"/>
    <p:sldId id="261" r:id="rId10"/>
    <p:sldId id="263" r:id="rId11"/>
    <p:sldId id="264" r:id="rId12"/>
    <p:sldId id="279" r:id="rId13"/>
    <p:sldId id="262" r:id="rId14"/>
    <p:sldId id="265" r:id="rId15"/>
    <p:sldId id="266" r:id="rId16"/>
    <p:sldId id="267" r:id="rId17"/>
    <p:sldId id="268" r:id="rId18"/>
    <p:sldId id="269" r:id="rId19"/>
    <p:sldId id="270" r:id="rId20"/>
    <p:sldId id="280" r:id="rId21"/>
    <p:sldId id="276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98" autoAdjust="0"/>
  </p:normalViewPr>
  <p:slideViewPr>
    <p:cSldViewPr snapToGrid="0">
      <p:cViewPr>
        <p:scale>
          <a:sx n="41" d="100"/>
          <a:sy n="41" d="100"/>
        </p:scale>
        <p:origin x="4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kdd.org/kddcup/index.php" TargetMode="External"/><Relationship Id="rId1" Type="http://schemas.openxmlformats.org/officeDocument/2006/relationships/hyperlink" Target="http://archive.ics.uci.edu/ml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kdd.org/kddcup/index.php" TargetMode="External"/><Relationship Id="rId2" Type="http://schemas.openxmlformats.org/officeDocument/2006/relationships/hyperlink" Target="http://archive.ics.uci.edu/ml/" TargetMode="External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C8B75-1618-4808-B9F9-C37F27EAB13C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EB931C-6C64-4ABC-981C-7131EFE446EE}">
      <dgm:prSet custT="1"/>
      <dgm:spPr/>
      <dgm:t>
        <a:bodyPr/>
        <a:lstStyle/>
        <a:p>
          <a:r>
            <a:rPr lang="en-US" sz="1800" dirty="0"/>
            <a:t>Title:</a:t>
          </a:r>
        </a:p>
        <a:p>
          <a:r>
            <a:rPr lang="en-US" sz="1800" dirty="0"/>
            <a:t> SVM and SVM Ensembles in Breast Cancer Prediction</a:t>
          </a:r>
        </a:p>
      </dgm:t>
    </dgm:pt>
    <dgm:pt modelId="{88E4CEF1-0DC0-4D0C-BF86-807423C3AB24}" type="parTrans" cxnId="{5079CBF6-F109-4316-BECB-33881BD56049}">
      <dgm:prSet/>
      <dgm:spPr/>
      <dgm:t>
        <a:bodyPr/>
        <a:lstStyle/>
        <a:p>
          <a:endParaRPr lang="en-US"/>
        </a:p>
      </dgm:t>
    </dgm:pt>
    <dgm:pt modelId="{E0E4C48A-BE61-4C2E-81A0-B1C4E6E727BC}" type="sibTrans" cxnId="{5079CBF6-F109-4316-BECB-33881BD56049}">
      <dgm:prSet phldrT="1"/>
      <dgm:spPr/>
      <dgm:t>
        <a:bodyPr/>
        <a:lstStyle/>
        <a:p>
          <a:endParaRPr lang="en-US" dirty="0"/>
        </a:p>
      </dgm:t>
    </dgm:pt>
    <dgm:pt modelId="{D5444A58-6A18-48AB-A958-A3A35094C01E}">
      <dgm:prSet custT="1"/>
      <dgm:spPr/>
      <dgm:t>
        <a:bodyPr/>
        <a:lstStyle/>
        <a:p>
          <a:r>
            <a:rPr lang="en-US" sz="1800" dirty="0"/>
            <a:t>Author: </a:t>
          </a:r>
        </a:p>
        <a:p>
          <a:r>
            <a:rPr lang="en-US" sz="1800" dirty="0"/>
            <a:t>Min-Wei Huang, </a:t>
          </a:r>
          <a:r>
            <a:rPr lang="en-US" sz="1800" dirty="0" err="1"/>
            <a:t>Chih</a:t>
          </a:r>
          <a:r>
            <a:rPr lang="en-US" sz="1800" dirty="0"/>
            <a:t>-Wen Chen, Wei-Chao Lin, Shih-Wen </a:t>
          </a:r>
          <a:r>
            <a:rPr lang="en-US" sz="1800" dirty="0" err="1"/>
            <a:t>Ke</a:t>
          </a:r>
          <a:r>
            <a:rPr lang="en-US" sz="1800" dirty="0"/>
            <a:t>, </a:t>
          </a:r>
          <a:r>
            <a:rPr lang="en-US" sz="1800" dirty="0" err="1"/>
            <a:t>Chih</a:t>
          </a:r>
          <a:r>
            <a:rPr lang="en-US" sz="1800" dirty="0"/>
            <a:t>-Fong Tsai</a:t>
          </a:r>
        </a:p>
      </dgm:t>
    </dgm:pt>
    <dgm:pt modelId="{A3248FAC-70D6-4C62-AA4B-8EF1B8D33FEA}" type="parTrans" cxnId="{DD9513D1-A563-4C47-A48F-9D97184673AE}">
      <dgm:prSet/>
      <dgm:spPr/>
      <dgm:t>
        <a:bodyPr/>
        <a:lstStyle/>
        <a:p>
          <a:endParaRPr lang="en-US"/>
        </a:p>
      </dgm:t>
    </dgm:pt>
    <dgm:pt modelId="{FFC3CF40-4EF4-4569-A102-85DCAB605D7E}" type="sibTrans" cxnId="{DD9513D1-A563-4C47-A48F-9D97184673AE}">
      <dgm:prSet phldrT="2"/>
      <dgm:spPr/>
      <dgm:t>
        <a:bodyPr/>
        <a:lstStyle/>
        <a:p>
          <a:endParaRPr lang="en-US"/>
        </a:p>
      </dgm:t>
    </dgm:pt>
    <dgm:pt modelId="{9917FBED-0B54-492D-922F-DAE6B37C6BE9}">
      <dgm:prSet custT="1"/>
      <dgm:spPr/>
      <dgm:t>
        <a:bodyPr/>
        <a:lstStyle/>
        <a:p>
          <a:r>
            <a:rPr lang="en-US" sz="1800" dirty="0"/>
            <a:t>Data Source: </a:t>
          </a:r>
          <a:r>
            <a:rPr lang="en-US" sz="1800" dirty="0">
              <a:hlinkClick xmlns:r="http://schemas.openxmlformats.org/officeDocument/2006/relationships" r:id="rId1"/>
            </a:rPr>
            <a:t>http://archive.ics.uci.edu/ml/</a:t>
          </a:r>
          <a:r>
            <a:rPr lang="en-US" sz="1800" dirty="0"/>
            <a:t>, </a:t>
          </a:r>
          <a:r>
            <a:rPr lang="en-US" sz="1800" dirty="0">
              <a:hlinkClick xmlns:r="http://schemas.openxmlformats.org/officeDocument/2006/relationships" r:id="rId2"/>
            </a:rPr>
            <a:t>http://www.sigkdd.org/kddcup/index.php</a:t>
          </a:r>
          <a:r>
            <a:rPr lang="en-US" sz="1800" dirty="0"/>
            <a:t> </a:t>
          </a:r>
        </a:p>
      </dgm:t>
    </dgm:pt>
    <dgm:pt modelId="{58144D8D-D2AC-4FE6-9A15-53994F90C276}" type="parTrans" cxnId="{897FFAFD-611C-4AB8-9263-4BD559456812}">
      <dgm:prSet/>
      <dgm:spPr/>
      <dgm:t>
        <a:bodyPr/>
        <a:lstStyle/>
        <a:p>
          <a:endParaRPr lang="en-US"/>
        </a:p>
      </dgm:t>
    </dgm:pt>
    <dgm:pt modelId="{16EF8B45-39EB-4864-BC26-258AADA5474A}" type="sibTrans" cxnId="{897FFAFD-611C-4AB8-9263-4BD559456812}">
      <dgm:prSet phldrT="3"/>
      <dgm:spPr/>
      <dgm:t>
        <a:bodyPr/>
        <a:lstStyle/>
        <a:p>
          <a:endParaRPr lang="en-US" dirty="0"/>
        </a:p>
      </dgm:t>
    </dgm:pt>
    <dgm:pt modelId="{38639D89-41B5-44EE-B642-8F1037C884DC}">
      <dgm:prSet custT="1"/>
      <dgm:spPr/>
      <dgm:t>
        <a:bodyPr/>
        <a:lstStyle/>
        <a:p>
          <a:r>
            <a:rPr lang="en-US" sz="2000" dirty="0"/>
            <a:t>Published year:</a:t>
          </a:r>
        </a:p>
        <a:p>
          <a:r>
            <a:rPr lang="en-US" sz="2000" dirty="0"/>
            <a:t> 2017</a:t>
          </a:r>
        </a:p>
      </dgm:t>
    </dgm:pt>
    <dgm:pt modelId="{F302D707-6CB5-4940-8F15-291DE158A87E}" type="parTrans" cxnId="{3A7FE53A-4DA6-4901-A0A5-443C627348ED}">
      <dgm:prSet/>
      <dgm:spPr/>
      <dgm:t>
        <a:bodyPr/>
        <a:lstStyle/>
        <a:p>
          <a:endParaRPr lang="en-US"/>
        </a:p>
      </dgm:t>
    </dgm:pt>
    <dgm:pt modelId="{51F77CEE-3CDD-4CD4-83F9-6F1960B42F74}" type="sibTrans" cxnId="{3A7FE53A-4DA6-4901-A0A5-443C627348ED}">
      <dgm:prSet phldrT="4"/>
      <dgm:spPr/>
      <dgm:t>
        <a:bodyPr/>
        <a:lstStyle/>
        <a:p>
          <a:endParaRPr lang="en-US"/>
        </a:p>
      </dgm:t>
    </dgm:pt>
    <dgm:pt modelId="{2D0537E4-0D96-485F-8202-F338AAEE331B}" type="pres">
      <dgm:prSet presAssocID="{7ABC8B75-1618-4808-B9F9-C37F27EAB13C}" presName="Name0" presStyleCnt="0">
        <dgm:presLayoutVars>
          <dgm:animLvl val="lvl"/>
          <dgm:resizeHandles val="exact"/>
        </dgm:presLayoutVars>
      </dgm:prSet>
      <dgm:spPr/>
    </dgm:pt>
    <dgm:pt modelId="{C061E80C-3D54-404E-9580-EEC0DAEEFEB1}" type="pres">
      <dgm:prSet presAssocID="{16EB931C-6C64-4ABC-981C-7131EFE446EE}" presName="compositeNode" presStyleCnt="0">
        <dgm:presLayoutVars>
          <dgm:bulletEnabled val="1"/>
        </dgm:presLayoutVars>
      </dgm:prSet>
      <dgm:spPr/>
    </dgm:pt>
    <dgm:pt modelId="{DBF16F96-F2F9-4181-9564-1949216641D5}" type="pres">
      <dgm:prSet presAssocID="{16EB931C-6C64-4ABC-981C-7131EFE446EE}" presName="bgRect" presStyleLbl="alignNode1" presStyleIdx="0" presStyleCnt="4"/>
      <dgm:spPr/>
    </dgm:pt>
    <dgm:pt modelId="{4EA2BA05-B873-4A73-8854-322BAB31712B}" type="pres">
      <dgm:prSet presAssocID="{E0E4C48A-BE61-4C2E-81A0-B1C4E6E727BC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B1AA6AFA-4A8C-4B3F-8E00-0211FE42B9E5}" type="pres">
      <dgm:prSet presAssocID="{16EB931C-6C64-4ABC-981C-7131EFE446EE}" presName="nodeRect" presStyleLbl="alignNode1" presStyleIdx="0" presStyleCnt="4">
        <dgm:presLayoutVars>
          <dgm:bulletEnabled val="1"/>
        </dgm:presLayoutVars>
      </dgm:prSet>
      <dgm:spPr/>
    </dgm:pt>
    <dgm:pt modelId="{DEB9E25E-4C96-4269-82AA-DADFC4163541}" type="pres">
      <dgm:prSet presAssocID="{E0E4C48A-BE61-4C2E-81A0-B1C4E6E727BC}" presName="sibTrans" presStyleCnt="0"/>
      <dgm:spPr/>
    </dgm:pt>
    <dgm:pt modelId="{D0CD0E80-1B25-4A94-A446-C0B4FF597A85}" type="pres">
      <dgm:prSet presAssocID="{D5444A58-6A18-48AB-A958-A3A35094C01E}" presName="compositeNode" presStyleCnt="0">
        <dgm:presLayoutVars>
          <dgm:bulletEnabled val="1"/>
        </dgm:presLayoutVars>
      </dgm:prSet>
      <dgm:spPr/>
    </dgm:pt>
    <dgm:pt modelId="{6950DE35-9324-43D8-8698-E6EE0FF4388E}" type="pres">
      <dgm:prSet presAssocID="{D5444A58-6A18-48AB-A958-A3A35094C01E}" presName="bgRect" presStyleLbl="alignNode1" presStyleIdx="1" presStyleCnt="4"/>
      <dgm:spPr/>
    </dgm:pt>
    <dgm:pt modelId="{00FCA6EA-887D-4C18-A369-FF6260286C33}" type="pres">
      <dgm:prSet presAssocID="{FFC3CF40-4EF4-4569-A102-85DCAB605D7E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0314F8BA-7557-44CC-9461-C5CC9EECE6FB}" type="pres">
      <dgm:prSet presAssocID="{D5444A58-6A18-48AB-A958-A3A35094C01E}" presName="nodeRect" presStyleLbl="alignNode1" presStyleIdx="1" presStyleCnt="4">
        <dgm:presLayoutVars>
          <dgm:bulletEnabled val="1"/>
        </dgm:presLayoutVars>
      </dgm:prSet>
      <dgm:spPr/>
    </dgm:pt>
    <dgm:pt modelId="{7859C8F1-E4A8-46E4-9FA2-DDC31CC881BD}" type="pres">
      <dgm:prSet presAssocID="{FFC3CF40-4EF4-4569-A102-85DCAB605D7E}" presName="sibTrans" presStyleCnt="0"/>
      <dgm:spPr/>
    </dgm:pt>
    <dgm:pt modelId="{0DA668F4-3D15-4EF2-B02B-19B7E60D1ABC}" type="pres">
      <dgm:prSet presAssocID="{9917FBED-0B54-492D-922F-DAE6B37C6BE9}" presName="compositeNode" presStyleCnt="0">
        <dgm:presLayoutVars>
          <dgm:bulletEnabled val="1"/>
        </dgm:presLayoutVars>
      </dgm:prSet>
      <dgm:spPr/>
    </dgm:pt>
    <dgm:pt modelId="{9669755D-395F-4BFE-AB51-6F7268A7AE46}" type="pres">
      <dgm:prSet presAssocID="{9917FBED-0B54-492D-922F-DAE6B37C6BE9}" presName="bgRect" presStyleLbl="alignNode1" presStyleIdx="2" presStyleCnt="4"/>
      <dgm:spPr/>
    </dgm:pt>
    <dgm:pt modelId="{4237CA65-489A-47B0-A865-6370DEC3F6A4}" type="pres">
      <dgm:prSet presAssocID="{16EF8B45-39EB-4864-BC26-258AADA5474A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07F71A4E-96C6-4696-A342-59759AB8BDC7}" type="pres">
      <dgm:prSet presAssocID="{9917FBED-0B54-492D-922F-DAE6B37C6BE9}" presName="nodeRect" presStyleLbl="alignNode1" presStyleIdx="2" presStyleCnt="4">
        <dgm:presLayoutVars>
          <dgm:bulletEnabled val="1"/>
        </dgm:presLayoutVars>
      </dgm:prSet>
      <dgm:spPr/>
    </dgm:pt>
    <dgm:pt modelId="{496DDF96-372A-4C08-A8B8-4B273D75E6BC}" type="pres">
      <dgm:prSet presAssocID="{16EF8B45-39EB-4864-BC26-258AADA5474A}" presName="sibTrans" presStyleCnt="0"/>
      <dgm:spPr/>
    </dgm:pt>
    <dgm:pt modelId="{4C2AF38D-A4D5-419D-A3AA-F2D81F6F8BD1}" type="pres">
      <dgm:prSet presAssocID="{38639D89-41B5-44EE-B642-8F1037C884DC}" presName="compositeNode" presStyleCnt="0">
        <dgm:presLayoutVars>
          <dgm:bulletEnabled val="1"/>
        </dgm:presLayoutVars>
      </dgm:prSet>
      <dgm:spPr/>
    </dgm:pt>
    <dgm:pt modelId="{CEE46FB1-F9DD-48BB-9E24-4BA7C7626446}" type="pres">
      <dgm:prSet presAssocID="{38639D89-41B5-44EE-B642-8F1037C884DC}" presName="bgRect" presStyleLbl="alignNode1" presStyleIdx="3" presStyleCnt="4"/>
      <dgm:spPr/>
    </dgm:pt>
    <dgm:pt modelId="{66D278A6-E485-4FE3-A855-6043D921A793}" type="pres">
      <dgm:prSet presAssocID="{51F77CEE-3CDD-4CD4-83F9-6F1960B42F74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299CC62-A493-499D-9459-E833C1A3B95B}" type="pres">
      <dgm:prSet presAssocID="{38639D89-41B5-44EE-B642-8F1037C884DC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DBC48F09-A93C-4C49-8EC0-BD259CC0E16B}" type="presOf" srcId="{7ABC8B75-1618-4808-B9F9-C37F27EAB13C}" destId="{2D0537E4-0D96-485F-8202-F338AAEE331B}" srcOrd="0" destOrd="0" presId="urn:microsoft.com/office/officeart/2016/7/layout/LinearBlockProcessNumbered"/>
    <dgm:cxn modelId="{4703D510-A871-423C-804E-116C56206CAF}" type="presOf" srcId="{E0E4C48A-BE61-4C2E-81A0-B1C4E6E727BC}" destId="{4EA2BA05-B873-4A73-8854-322BAB31712B}" srcOrd="0" destOrd="0" presId="urn:microsoft.com/office/officeart/2016/7/layout/LinearBlockProcessNumbered"/>
    <dgm:cxn modelId="{948C7E2B-052B-4BA4-942C-2FBBFD09E592}" type="presOf" srcId="{16EB931C-6C64-4ABC-981C-7131EFE446EE}" destId="{B1AA6AFA-4A8C-4B3F-8E00-0211FE42B9E5}" srcOrd="1" destOrd="0" presId="urn:microsoft.com/office/officeart/2016/7/layout/LinearBlockProcessNumbered"/>
    <dgm:cxn modelId="{3A7FE53A-4DA6-4901-A0A5-443C627348ED}" srcId="{7ABC8B75-1618-4808-B9F9-C37F27EAB13C}" destId="{38639D89-41B5-44EE-B642-8F1037C884DC}" srcOrd="3" destOrd="0" parTransId="{F302D707-6CB5-4940-8F15-291DE158A87E}" sibTransId="{51F77CEE-3CDD-4CD4-83F9-6F1960B42F74}"/>
    <dgm:cxn modelId="{0C450B5D-FF41-49C8-9D28-712F86D067A8}" type="presOf" srcId="{51F77CEE-3CDD-4CD4-83F9-6F1960B42F74}" destId="{66D278A6-E485-4FE3-A855-6043D921A793}" srcOrd="0" destOrd="0" presId="urn:microsoft.com/office/officeart/2016/7/layout/LinearBlockProcessNumbered"/>
    <dgm:cxn modelId="{C999C86A-60AF-4E8F-9D7B-A781460E1EAB}" type="presOf" srcId="{38639D89-41B5-44EE-B642-8F1037C884DC}" destId="{CEE46FB1-F9DD-48BB-9E24-4BA7C7626446}" srcOrd="0" destOrd="0" presId="urn:microsoft.com/office/officeart/2016/7/layout/LinearBlockProcessNumbered"/>
    <dgm:cxn modelId="{95E14881-6FA4-4D80-BCAE-66647B7B398E}" type="presOf" srcId="{D5444A58-6A18-48AB-A958-A3A35094C01E}" destId="{6950DE35-9324-43D8-8698-E6EE0FF4388E}" srcOrd="0" destOrd="0" presId="urn:microsoft.com/office/officeart/2016/7/layout/LinearBlockProcessNumbered"/>
    <dgm:cxn modelId="{AD677784-237C-47C2-B149-CDFB0F272986}" type="presOf" srcId="{FFC3CF40-4EF4-4569-A102-85DCAB605D7E}" destId="{00FCA6EA-887D-4C18-A369-FF6260286C33}" srcOrd="0" destOrd="0" presId="urn:microsoft.com/office/officeart/2016/7/layout/LinearBlockProcessNumbered"/>
    <dgm:cxn modelId="{3FBEE591-73E2-4706-A722-3CD668FA36E9}" type="presOf" srcId="{16EB931C-6C64-4ABC-981C-7131EFE446EE}" destId="{DBF16F96-F2F9-4181-9564-1949216641D5}" srcOrd="0" destOrd="0" presId="urn:microsoft.com/office/officeart/2016/7/layout/LinearBlockProcessNumbered"/>
    <dgm:cxn modelId="{F072A599-C9EF-4BF7-81C2-1DD02831B71B}" type="presOf" srcId="{38639D89-41B5-44EE-B642-8F1037C884DC}" destId="{B299CC62-A493-499D-9459-E833C1A3B95B}" srcOrd="1" destOrd="0" presId="urn:microsoft.com/office/officeart/2016/7/layout/LinearBlockProcessNumbered"/>
    <dgm:cxn modelId="{2439F6AD-FB7F-4C48-BD66-A7519CFEF268}" type="presOf" srcId="{D5444A58-6A18-48AB-A958-A3A35094C01E}" destId="{0314F8BA-7557-44CC-9461-C5CC9EECE6FB}" srcOrd="1" destOrd="0" presId="urn:microsoft.com/office/officeart/2016/7/layout/LinearBlockProcessNumbered"/>
    <dgm:cxn modelId="{743740B9-7DF8-4FBE-9B66-BCD163103FA2}" type="presOf" srcId="{9917FBED-0B54-492D-922F-DAE6B37C6BE9}" destId="{9669755D-395F-4BFE-AB51-6F7268A7AE46}" srcOrd="0" destOrd="0" presId="urn:microsoft.com/office/officeart/2016/7/layout/LinearBlockProcessNumbered"/>
    <dgm:cxn modelId="{040B28BB-99EB-4EBD-A368-72FC1E13C865}" type="presOf" srcId="{16EF8B45-39EB-4864-BC26-258AADA5474A}" destId="{4237CA65-489A-47B0-A865-6370DEC3F6A4}" srcOrd="0" destOrd="0" presId="urn:microsoft.com/office/officeart/2016/7/layout/LinearBlockProcessNumbered"/>
    <dgm:cxn modelId="{765EB5CF-03AB-4A56-801B-8B4F70DDC60B}" type="presOf" srcId="{9917FBED-0B54-492D-922F-DAE6B37C6BE9}" destId="{07F71A4E-96C6-4696-A342-59759AB8BDC7}" srcOrd="1" destOrd="0" presId="urn:microsoft.com/office/officeart/2016/7/layout/LinearBlockProcessNumbered"/>
    <dgm:cxn modelId="{DD9513D1-A563-4C47-A48F-9D97184673AE}" srcId="{7ABC8B75-1618-4808-B9F9-C37F27EAB13C}" destId="{D5444A58-6A18-48AB-A958-A3A35094C01E}" srcOrd="1" destOrd="0" parTransId="{A3248FAC-70D6-4C62-AA4B-8EF1B8D33FEA}" sibTransId="{FFC3CF40-4EF4-4569-A102-85DCAB605D7E}"/>
    <dgm:cxn modelId="{5079CBF6-F109-4316-BECB-33881BD56049}" srcId="{7ABC8B75-1618-4808-B9F9-C37F27EAB13C}" destId="{16EB931C-6C64-4ABC-981C-7131EFE446EE}" srcOrd="0" destOrd="0" parTransId="{88E4CEF1-0DC0-4D0C-BF86-807423C3AB24}" sibTransId="{E0E4C48A-BE61-4C2E-81A0-B1C4E6E727BC}"/>
    <dgm:cxn modelId="{897FFAFD-611C-4AB8-9263-4BD559456812}" srcId="{7ABC8B75-1618-4808-B9F9-C37F27EAB13C}" destId="{9917FBED-0B54-492D-922F-DAE6B37C6BE9}" srcOrd="2" destOrd="0" parTransId="{58144D8D-D2AC-4FE6-9A15-53994F90C276}" sibTransId="{16EF8B45-39EB-4864-BC26-258AADA5474A}"/>
    <dgm:cxn modelId="{9776B1DF-836D-4058-9E8E-4DEEF442D997}" type="presParOf" srcId="{2D0537E4-0D96-485F-8202-F338AAEE331B}" destId="{C061E80C-3D54-404E-9580-EEC0DAEEFEB1}" srcOrd="0" destOrd="0" presId="urn:microsoft.com/office/officeart/2016/7/layout/LinearBlockProcessNumbered"/>
    <dgm:cxn modelId="{6C3069F3-D624-497B-8907-267BFBB9ABF1}" type="presParOf" srcId="{C061E80C-3D54-404E-9580-EEC0DAEEFEB1}" destId="{DBF16F96-F2F9-4181-9564-1949216641D5}" srcOrd="0" destOrd="0" presId="urn:microsoft.com/office/officeart/2016/7/layout/LinearBlockProcessNumbered"/>
    <dgm:cxn modelId="{58231C02-3C51-4BC4-954C-B01DDFC70658}" type="presParOf" srcId="{C061E80C-3D54-404E-9580-EEC0DAEEFEB1}" destId="{4EA2BA05-B873-4A73-8854-322BAB31712B}" srcOrd="1" destOrd="0" presId="urn:microsoft.com/office/officeart/2016/7/layout/LinearBlockProcessNumbered"/>
    <dgm:cxn modelId="{62C0C26E-365B-4AD0-B55A-834F4762C8F8}" type="presParOf" srcId="{C061E80C-3D54-404E-9580-EEC0DAEEFEB1}" destId="{B1AA6AFA-4A8C-4B3F-8E00-0211FE42B9E5}" srcOrd="2" destOrd="0" presId="urn:microsoft.com/office/officeart/2016/7/layout/LinearBlockProcessNumbered"/>
    <dgm:cxn modelId="{CB60259D-FF94-461A-A585-5F7C65273FB7}" type="presParOf" srcId="{2D0537E4-0D96-485F-8202-F338AAEE331B}" destId="{DEB9E25E-4C96-4269-82AA-DADFC4163541}" srcOrd="1" destOrd="0" presId="urn:microsoft.com/office/officeart/2016/7/layout/LinearBlockProcessNumbered"/>
    <dgm:cxn modelId="{C48DDB1D-EC67-4F43-9225-6DE8D3D6868F}" type="presParOf" srcId="{2D0537E4-0D96-485F-8202-F338AAEE331B}" destId="{D0CD0E80-1B25-4A94-A446-C0B4FF597A85}" srcOrd="2" destOrd="0" presId="urn:microsoft.com/office/officeart/2016/7/layout/LinearBlockProcessNumbered"/>
    <dgm:cxn modelId="{C3B1718D-0017-406A-813C-956252F07735}" type="presParOf" srcId="{D0CD0E80-1B25-4A94-A446-C0B4FF597A85}" destId="{6950DE35-9324-43D8-8698-E6EE0FF4388E}" srcOrd="0" destOrd="0" presId="urn:microsoft.com/office/officeart/2016/7/layout/LinearBlockProcessNumbered"/>
    <dgm:cxn modelId="{BAC9F426-672B-41F4-A2FA-7DA51BD0C9C1}" type="presParOf" srcId="{D0CD0E80-1B25-4A94-A446-C0B4FF597A85}" destId="{00FCA6EA-887D-4C18-A369-FF6260286C33}" srcOrd="1" destOrd="0" presId="urn:microsoft.com/office/officeart/2016/7/layout/LinearBlockProcessNumbered"/>
    <dgm:cxn modelId="{345CDA3C-5A7F-4E91-A0DD-3EA1DEC9F9DE}" type="presParOf" srcId="{D0CD0E80-1B25-4A94-A446-C0B4FF597A85}" destId="{0314F8BA-7557-44CC-9461-C5CC9EECE6FB}" srcOrd="2" destOrd="0" presId="urn:microsoft.com/office/officeart/2016/7/layout/LinearBlockProcessNumbered"/>
    <dgm:cxn modelId="{CBB941E2-39AE-4A26-A8FD-5169056C6377}" type="presParOf" srcId="{2D0537E4-0D96-485F-8202-F338AAEE331B}" destId="{7859C8F1-E4A8-46E4-9FA2-DDC31CC881BD}" srcOrd="3" destOrd="0" presId="urn:microsoft.com/office/officeart/2016/7/layout/LinearBlockProcessNumbered"/>
    <dgm:cxn modelId="{F9BB2C80-7524-4A22-9ACD-2CA7BEF77FFE}" type="presParOf" srcId="{2D0537E4-0D96-485F-8202-F338AAEE331B}" destId="{0DA668F4-3D15-4EF2-B02B-19B7E60D1ABC}" srcOrd="4" destOrd="0" presId="urn:microsoft.com/office/officeart/2016/7/layout/LinearBlockProcessNumbered"/>
    <dgm:cxn modelId="{F172E37A-61A5-44E1-90F3-C78D8082DFC8}" type="presParOf" srcId="{0DA668F4-3D15-4EF2-B02B-19B7E60D1ABC}" destId="{9669755D-395F-4BFE-AB51-6F7268A7AE46}" srcOrd="0" destOrd="0" presId="urn:microsoft.com/office/officeart/2016/7/layout/LinearBlockProcessNumbered"/>
    <dgm:cxn modelId="{8C509370-912C-44A3-B17A-1DF6EBAF5F44}" type="presParOf" srcId="{0DA668F4-3D15-4EF2-B02B-19B7E60D1ABC}" destId="{4237CA65-489A-47B0-A865-6370DEC3F6A4}" srcOrd="1" destOrd="0" presId="urn:microsoft.com/office/officeart/2016/7/layout/LinearBlockProcessNumbered"/>
    <dgm:cxn modelId="{0239C7BD-6F01-40D1-9BBC-66BE35FAAB93}" type="presParOf" srcId="{0DA668F4-3D15-4EF2-B02B-19B7E60D1ABC}" destId="{07F71A4E-96C6-4696-A342-59759AB8BDC7}" srcOrd="2" destOrd="0" presId="urn:microsoft.com/office/officeart/2016/7/layout/LinearBlockProcessNumbered"/>
    <dgm:cxn modelId="{929F069F-19E2-4CC6-B522-9C67C44ED85D}" type="presParOf" srcId="{2D0537E4-0D96-485F-8202-F338AAEE331B}" destId="{496DDF96-372A-4C08-A8B8-4B273D75E6BC}" srcOrd="5" destOrd="0" presId="urn:microsoft.com/office/officeart/2016/7/layout/LinearBlockProcessNumbered"/>
    <dgm:cxn modelId="{E152724D-B1F3-4C79-B987-66BC4C07D4BB}" type="presParOf" srcId="{2D0537E4-0D96-485F-8202-F338AAEE331B}" destId="{4C2AF38D-A4D5-419D-A3AA-F2D81F6F8BD1}" srcOrd="6" destOrd="0" presId="urn:microsoft.com/office/officeart/2016/7/layout/LinearBlockProcessNumbered"/>
    <dgm:cxn modelId="{84BF1479-DDB9-42D2-97BE-F05203E368DF}" type="presParOf" srcId="{4C2AF38D-A4D5-419D-A3AA-F2D81F6F8BD1}" destId="{CEE46FB1-F9DD-48BB-9E24-4BA7C7626446}" srcOrd="0" destOrd="0" presId="urn:microsoft.com/office/officeart/2016/7/layout/LinearBlockProcessNumbered"/>
    <dgm:cxn modelId="{C09B9B9C-E4CA-40ED-8315-94994C823483}" type="presParOf" srcId="{4C2AF38D-A4D5-419D-A3AA-F2D81F6F8BD1}" destId="{66D278A6-E485-4FE3-A855-6043D921A793}" srcOrd="1" destOrd="0" presId="urn:microsoft.com/office/officeart/2016/7/layout/LinearBlockProcessNumbered"/>
    <dgm:cxn modelId="{E1A73F17-E69A-4426-8C92-6F442989409A}" type="presParOf" srcId="{4C2AF38D-A4D5-419D-A3AA-F2D81F6F8BD1}" destId="{B299CC62-A493-499D-9459-E833C1A3B95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C8B75-1618-4808-B9F9-C37F27EAB13C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EB931C-6C64-4ABC-981C-7131EFE446EE}">
      <dgm:prSet/>
      <dgm:spPr/>
      <dgm:t>
        <a:bodyPr/>
        <a:lstStyle/>
        <a:p>
          <a:r>
            <a:rPr lang="en-US" altLang="zh-CN"/>
            <a:t>Breast cancer is common, prediction is important</a:t>
          </a:r>
          <a:endParaRPr lang="en-US"/>
        </a:p>
      </dgm:t>
    </dgm:pt>
    <dgm:pt modelId="{88E4CEF1-0DC0-4D0C-BF86-807423C3AB24}" type="parTrans" cxnId="{5079CBF6-F109-4316-BECB-33881BD56049}">
      <dgm:prSet/>
      <dgm:spPr/>
      <dgm:t>
        <a:bodyPr/>
        <a:lstStyle/>
        <a:p>
          <a:endParaRPr lang="en-US"/>
        </a:p>
      </dgm:t>
    </dgm:pt>
    <dgm:pt modelId="{E0E4C48A-BE61-4C2E-81A0-B1C4E6E727BC}" type="sibTrans" cxnId="{5079CBF6-F109-4316-BECB-33881BD56049}">
      <dgm:prSet phldrT="1"/>
      <dgm:spPr/>
      <dgm:t>
        <a:bodyPr/>
        <a:lstStyle/>
        <a:p>
          <a:endParaRPr lang="en-US" dirty="0"/>
        </a:p>
      </dgm:t>
    </dgm:pt>
    <dgm:pt modelId="{D5444A58-6A18-48AB-A958-A3A35094C01E}">
      <dgm:prSet/>
      <dgm:spPr/>
      <dgm:t>
        <a:bodyPr/>
        <a:lstStyle/>
        <a:p>
          <a:r>
            <a:rPr lang="en-US" altLang="zh-CN" dirty="0"/>
            <a:t>Decision Tree</a:t>
          </a:r>
        </a:p>
        <a:p>
          <a:r>
            <a:rPr lang="en-US" altLang="zh-CN" dirty="0"/>
            <a:t>Naive Bayes</a:t>
          </a:r>
        </a:p>
        <a:p>
          <a:r>
            <a:rPr lang="en-US" altLang="zh-CN" dirty="0"/>
            <a:t>K Nearest  Neighbors SVM</a:t>
          </a:r>
          <a:endParaRPr lang="en-US" dirty="0"/>
        </a:p>
      </dgm:t>
    </dgm:pt>
    <dgm:pt modelId="{A3248FAC-70D6-4C62-AA4B-8EF1B8D33FEA}" type="parTrans" cxnId="{DD9513D1-A563-4C47-A48F-9D97184673AE}">
      <dgm:prSet/>
      <dgm:spPr/>
      <dgm:t>
        <a:bodyPr/>
        <a:lstStyle/>
        <a:p>
          <a:endParaRPr lang="en-US"/>
        </a:p>
      </dgm:t>
    </dgm:pt>
    <dgm:pt modelId="{FFC3CF40-4EF4-4569-A102-85DCAB605D7E}" type="sibTrans" cxnId="{DD9513D1-A563-4C47-A48F-9D97184673AE}">
      <dgm:prSet phldrT="2"/>
      <dgm:spPr/>
      <dgm:t>
        <a:bodyPr/>
        <a:lstStyle/>
        <a:p>
          <a:endParaRPr lang="en-US"/>
        </a:p>
      </dgm:t>
    </dgm:pt>
    <dgm:pt modelId="{9917FBED-0B54-492D-922F-DAE6B37C6BE9}">
      <dgm:prSet/>
      <dgm:spPr/>
      <dgm:t>
        <a:bodyPr/>
        <a:lstStyle/>
        <a:p>
          <a:r>
            <a:rPr lang="en-US" altLang="zh-CN"/>
            <a:t>SVM outperforms other techniques</a:t>
          </a:r>
          <a:endParaRPr lang="en-US"/>
        </a:p>
      </dgm:t>
    </dgm:pt>
    <dgm:pt modelId="{58144D8D-D2AC-4FE6-9A15-53994F90C276}" type="parTrans" cxnId="{897FFAFD-611C-4AB8-9263-4BD559456812}">
      <dgm:prSet/>
      <dgm:spPr/>
      <dgm:t>
        <a:bodyPr/>
        <a:lstStyle/>
        <a:p>
          <a:endParaRPr lang="en-US"/>
        </a:p>
      </dgm:t>
    </dgm:pt>
    <dgm:pt modelId="{16EF8B45-39EB-4864-BC26-258AADA5474A}" type="sibTrans" cxnId="{897FFAFD-611C-4AB8-9263-4BD559456812}">
      <dgm:prSet phldrT="3"/>
      <dgm:spPr/>
      <dgm:t>
        <a:bodyPr/>
        <a:lstStyle/>
        <a:p>
          <a:endParaRPr lang="en-US" dirty="0"/>
        </a:p>
      </dgm:t>
    </dgm:pt>
    <dgm:pt modelId="{38639D89-41B5-44EE-B642-8F1037C884DC}">
      <dgm:prSet/>
      <dgm:spPr/>
      <dgm:t>
        <a:bodyPr/>
        <a:lstStyle/>
        <a:p>
          <a:r>
            <a:rPr lang="en-US" altLang="zh-CN"/>
            <a:t>SVM ensembles VS single SVM</a:t>
          </a:r>
          <a:r>
            <a:rPr lang="zh-CN" altLang="en-US"/>
            <a:t>？</a:t>
          </a:r>
          <a:endParaRPr lang="en-US"/>
        </a:p>
      </dgm:t>
    </dgm:pt>
    <dgm:pt modelId="{F302D707-6CB5-4940-8F15-291DE158A87E}" type="parTrans" cxnId="{3A7FE53A-4DA6-4901-A0A5-443C627348ED}">
      <dgm:prSet/>
      <dgm:spPr/>
      <dgm:t>
        <a:bodyPr/>
        <a:lstStyle/>
        <a:p>
          <a:endParaRPr lang="en-US"/>
        </a:p>
      </dgm:t>
    </dgm:pt>
    <dgm:pt modelId="{51F77CEE-3CDD-4CD4-83F9-6F1960B42F74}" type="sibTrans" cxnId="{3A7FE53A-4DA6-4901-A0A5-443C627348ED}">
      <dgm:prSet phldrT="4"/>
      <dgm:spPr/>
      <dgm:t>
        <a:bodyPr/>
        <a:lstStyle/>
        <a:p>
          <a:endParaRPr lang="en-US"/>
        </a:p>
      </dgm:t>
    </dgm:pt>
    <dgm:pt modelId="{2C6F690F-7D9B-40F3-96DC-7A337DC3E431}" type="pres">
      <dgm:prSet presAssocID="{7ABC8B75-1618-4808-B9F9-C37F27EAB13C}" presName="diagram" presStyleCnt="0">
        <dgm:presLayoutVars>
          <dgm:dir/>
          <dgm:resizeHandles val="exact"/>
        </dgm:presLayoutVars>
      </dgm:prSet>
      <dgm:spPr/>
    </dgm:pt>
    <dgm:pt modelId="{A804AA65-EC82-4A82-BA9C-B8344BB73035}" type="pres">
      <dgm:prSet presAssocID="{16EB931C-6C64-4ABC-981C-7131EFE446EE}" presName="node" presStyleLbl="node1" presStyleIdx="0" presStyleCnt="4">
        <dgm:presLayoutVars>
          <dgm:bulletEnabled val="1"/>
        </dgm:presLayoutVars>
      </dgm:prSet>
      <dgm:spPr/>
    </dgm:pt>
    <dgm:pt modelId="{45A7E8EE-CDE1-423D-BD68-C7076925A076}" type="pres">
      <dgm:prSet presAssocID="{E0E4C48A-BE61-4C2E-81A0-B1C4E6E727BC}" presName="sibTrans" presStyleLbl="sibTrans2D1" presStyleIdx="0" presStyleCnt="3"/>
      <dgm:spPr/>
    </dgm:pt>
    <dgm:pt modelId="{DCF810C4-3E14-43C3-B97A-43552AB37A4E}" type="pres">
      <dgm:prSet presAssocID="{E0E4C48A-BE61-4C2E-81A0-B1C4E6E727BC}" presName="connectorText" presStyleLbl="sibTrans2D1" presStyleIdx="0" presStyleCnt="3"/>
      <dgm:spPr/>
    </dgm:pt>
    <dgm:pt modelId="{3E74715A-C413-4C90-9283-74D1E0F2BB66}" type="pres">
      <dgm:prSet presAssocID="{D5444A58-6A18-48AB-A958-A3A35094C01E}" presName="node" presStyleLbl="node1" presStyleIdx="1" presStyleCnt="4">
        <dgm:presLayoutVars>
          <dgm:bulletEnabled val="1"/>
        </dgm:presLayoutVars>
      </dgm:prSet>
      <dgm:spPr/>
    </dgm:pt>
    <dgm:pt modelId="{D3D7C6D2-5936-42D9-A004-71325C5A578D}" type="pres">
      <dgm:prSet presAssocID="{FFC3CF40-4EF4-4569-A102-85DCAB605D7E}" presName="sibTrans" presStyleLbl="sibTrans2D1" presStyleIdx="1" presStyleCnt="3"/>
      <dgm:spPr/>
    </dgm:pt>
    <dgm:pt modelId="{1CAABDFC-08FE-4AB8-AC28-86B91665495C}" type="pres">
      <dgm:prSet presAssocID="{FFC3CF40-4EF4-4569-A102-85DCAB605D7E}" presName="connectorText" presStyleLbl="sibTrans2D1" presStyleIdx="1" presStyleCnt="3"/>
      <dgm:spPr/>
    </dgm:pt>
    <dgm:pt modelId="{664FB495-34F3-4696-9350-CB7D8C3A7901}" type="pres">
      <dgm:prSet presAssocID="{9917FBED-0B54-492D-922F-DAE6B37C6BE9}" presName="node" presStyleLbl="node1" presStyleIdx="2" presStyleCnt="4">
        <dgm:presLayoutVars>
          <dgm:bulletEnabled val="1"/>
        </dgm:presLayoutVars>
      </dgm:prSet>
      <dgm:spPr/>
    </dgm:pt>
    <dgm:pt modelId="{F3E5D3B2-7BF5-4986-B74B-C37F616A02E1}" type="pres">
      <dgm:prSet presAssocID="{16EF8B45-39EB-4864-BC26-258AADA5474A}" presName="sibTrans" presStyleLbl="sibTrans2D1" presStyleIdx="2" presStyleCnt="3"/>
      <dgm:spPr/>
    </dgm:pt>
    <dgm:pt modelId="{8D6DC1F5-019E-44A9-ABBC-B0516624BD70}" type="pres">
      <dgm:prSet presAssocID="{16EF8B45-39EB-4864-BC26-258AADA5474A}" presName="connectorText" presStyleLbl="sibTrans2D1" presStyleIdx="2" presStyleCnt="3"/>
      <dgm:spPr/>
    </dgm:pt>
    <dgm:pt modelId="{7CB7D0A8-157E-4A90-870F-E14AC571159B}" type="pres">
      <dgm:prSet presAssocID="{38639D89-41B5-44EE-B642-8F1037C884DC}" presName="node" presStyleLbl="node1" presStyleIdx="3" presStyleCnt="4">
        <dgm:presLayoutVars>
          <dgm:bulletEnabled val="1"/>
        </dgm:presLayoutVars>
      </dgm:prSet>
      <dgm:spPr/>
    </dgm:pt>
  </dgm:ptLst>
  <dgm:cxnLst>
    <dgm:cxn modelId="{334C5512-AEF9-4107-BB64-3672FCBC9BD9}" type="presOf" srcId="{16EB931C-6C64-4ABC-981C-7131EFE446EE}" destId="{A804AA65-EC82-4A82-BA9C-B8344BB73035}" srcOrd="0" destOrd="0" presId="urn:microsoft.com/office/officeart/2005/8/layout/process5"/>
    <dgm:cxn modelId="{3D2D881F-2751-47E2-AB45-2454A13C39D6}" type="presOf" srcId="{38639D89-41B5-44EE-B642-8F1037C884DC}" destId="{7CB7D0A8-157E-4A90-870F-E14AC571159B}" srcOrd="0" destOrd="0" presId="urn:microsoft.com/office/officeart/2005/8/layout/process5"/>
    <dgm:cxn modelId="{70BE1534-7BCF-4241-9CD4-4CB8D54CF066}" type="presOf" srcId="{E0E4C48A-BE61-4C2E-81A0-B1C4E6E727BC}" destId="{DCF810C4-3E14-43C3-B97A-43552AB37A4E}" srcOrd="1" destOrd="0" presId="urn:microsoft.com/office/officeart/2005/8/layout/process5"/>
    <dgm:cxn modelId="{64811F34-219F-4A95-BF54-A7CED59ADA34}" type="presOf" srcId="{D5444A58-6A18-48AB-A958-A3A35094C01E}" destId="{3E74715A-C413-4C90-9283-74D1E0F2BB66}" srcOrd="0" destOrd="0" presId="urn:microsoft.com/office/officeart/2005/8/layout/process5"/>
    <dgm:cxn modelId="{3A7FE53A-4DA6-4901-A0A5-443C627348ED}" srcId="{7ABC8B75-1618-4808-B9F9-C37F27EAB13C}" destId="{38639D89-41B5-44EE-B642-8F1037C884DC}" srcOrd="3" destOrd="0" parTransId="{F302D707-6CB5-4940-8F15-291DE158A87E}" sibTransId="{51F77CEE-3CDD-4CD4-83F9-6F1960B42F74}"/>
    <dgm:cxn modelId="{7B7F5761-03C9-46FC-B35A-29EDB5625D7A}" type="presOf" srcId="{E0E4C48A-BE61-4C2E-81A0-B1C4E6E727BC}" destId="{45A7E8EE-CDE1-423D-BD68-C7076925A076}" srcOrd="0" destOrd="0" presId="urn:microsoft.com/office/officeart/2005/8/layout/process5"/>
    <dgm:cxn modelId="{F5A0FF72-BDE8-449F-90A9-B9CBA1880355}" type="presOf" srcId="{16EF8B45-39EB-4864-BC26-258AADA5474A}" destId="{8D6DC1F5-019E-44A9-ABBC-B0516624BD70}" srcOrd="1" destOrd="0" presId="urn:microsoft.com/office/officeart/2005/8/layout/process5"/>
    <dgm:cxn modelId="{054C5673-D8D1-46D4-959C-C01D9A8D5F83}" type="presOf" srcId="{16EF8B45-39EB-4864-BC26-258AADA5474A}" destId="{F3E5D3B2-7BF5-4986-B74B-C37F616A02E1}" srcOrd="0" destOrd="0" presId="urn:microsoft.com/office/officeart/2005/8/layout/process5"/>
    <dgm:cxn modelId="{451A299D-5F25-4D9F-B8D7-7A5BB9114DC3}" type="presOf" srcId="{9917FBED-0B54-492D-922F-DAE6B37C6BE9}" destId="{664FB495-34F3-4696-9350-CB7D8C3A7901}" srcOrd="0" destOrd="0" presId="urn:microsoft.com/office/officeart/2005/8/layout/process5"/>
    <dgm:cxn modelId="{35DBC9B9-1BD7-4B5E-B586-81B6F6A80C43}" type="presOf" srcId="{FFC3CF40-4EF4-4569-A102-85DCAB605D7E}" destId="{D3D7C6D2-5936-42D9-A004-71325C5A578D}" srcOrd="0" destOrd="0" presId="urn:microsoft.com/office/officeart/2005/8/layout/process5"/>
    <dgm:cxn modelId="{026285BA-504B-4EB4-9954-91FCEDB397EB}" type="presOf" srcId="{FFC3CF40-4EF4-4569-A102-85DCAB605D7E}" destId="{1CAABDFC-08FE-4AB8-AC28-86B91665495C}" srcOrd="1" destOrd="0" presId="urn:microsoft.com/office/officeart/2005/8/layout/process5"/>
    <dgm:cxn modelId="{DD9513D1-A563-4C47-A48F-9D97184673AE}" srcId="{7ABC8B75-1618-4808-B9F9-C37F27EAB13C}" destId="{D5444A58-6A18-48AB-A958-A3A35094C01E}" srcOrd="1" destOrd="0" parTransId="{A3248FAC-70D6-4C62-AA4B-8EF1B8D33FEA}" sibTransId="{FFC3CF40-4EF4-4569-A102-85DCAB605D7E}"/>
    <dgm:cxn modelId="{778F25E2-CE2F-443F-996F-9E1A72D656BB}" type="presOf" srcId="{7ABC8B75-1618-4808-B9F9-C37F27EAB13C}" destId="{2C6F690F-7D9B-40F3-96DC-7A337DC3E431}" srcOrd="0" destOrd="0" presId="urn:microsoft.com/office/officeart/2005/8/layout/process5"/>
    <dgm:cxn modelId="{5079CBF6-F109-4316-BECB-33881BD56049}" srcId="{7ABC8B75-1618-4808-B9F9-C37F27EAB13C}" destId="{16EB931C-6C64-4ABC-981C-7131EFE446EE}" srcOrd="0" destOrd="0" parTransId="{88E4CEF1-0DC0-4D0C-BF86-807423C3AB24}" sibTransId="{E0E4C48A-BE61-4C2E-81A0-B1C4E6E727BC}"/>
    <dgm:cxn modelId="{897FFAFD-611C-4AB8-9263-4BD559456812}" srcId="{7ABC8B75-1618-4808-B9F9-C37F27EAB13C}" destId="{9917FBED-0B54-492D-922F-DAE6B37C6BE9}" srcOrd="2" destOrd="0" parTransId="{58144D8D-D2AC-4FE6-9A15-53994F90C276}" sibTransId="{16EF8B45-39EB-4864-BC26-258AADA5474A}"/>
    <dgm:cxn modelId="{5CC923F0-16CD-49AB-AC94-522F3A677050}" type="presParOf" srcId="{2C6F690F-7D9B-40F3-96DC-7A337DC3E431}" destId="{A804AA65-EC82-4A82-BA9C-B8344BB73035}" srcOrd="0" destOrd="0" presId="urn:microsoft.com/office/officeart/2005/8/layout/process5"/>
    <dgm:cxn modelId="{6D68E4E3-D361-4BEB-ADBA-77D46DD98D90}" type="presParOf" srcId="{2C6F690F-7D9B-40F3-96DC-7A337DC3E431}" destId="{45A7E8EE-CDE1-423D-BD68-C7076925A076}" srcOrd="1" destOrd="0" presId="urn:microsoft.com/office/officeart/2005/8/layout/process5"/>
    <dgm:cxn modelId="{ACA5F6A2-E2BE-435F-A990-70A8F7B68E47}" type="presParOf" srcId="{45A7E8EE-CDE1-423D-BD68-C7076925A076}" destId="{DCF810C4-3E14-43C3-B97A-43552AB37A4E}" srcOrd="0" destOrd="0" presId="urn:microsoft.com/office/officeart/2005/8/layout/process5"/>
    <dgm:cxn modelId="{CEF56873-9D06-4B33-AE2F-5D2A5A411E7E}" type="presParOf" srcId="{2C6F690F-7D9B-40F3-96DC-7A337DC3E431}" destId="{3E74715A-C413-4C90-9283-74D1E0F2BB66}" srcOrd="2" destOrd="0" presId="urn:microsoft.com/office/officeart/2005/8/layout/process5"/>
    <dgm:cxn modelId="{B29DE252-263C-4B7A-ABE5-9C9AC6F65D9B}" type="presParOf" srcId="{2C6F690F-7D9B-40F3-96DC-7A337DC3E431}" destId="{D3D7C6D2-5936-42D9-A004-71325C5A578D}" srcOrd="3" destOrd="0" presId="urn:microsoft.com/office/officeart/2005/8/layout/process5"/>
    <dgm:cxn modelId="{40C6940E-AEA8-403A-A429-73D2C90A46B4}" type="presParOf" srcId="{D3D7C6D2-5936-42D9-A004-71325C5A578D}" destId="{1CAABDFC-08FE-4AB8-AC28-86B91665495C}" srcOrd="0" destOrd="0" presId="urn:microsoft.com/office/officeart/2005/8/layout/process5"/>
    <dgm:cxn modelId="{7CAF26D0-7103-4806-80BA-55B2DFB9B7D8}" type="presParOf" srcId="{2C6F690F-7D9B-40F3-96DC-7A337DC3E431}" destId="{664FB495-34F3-4696-9350-CB7D8C3A7901}" srcOrd="4" destOrd="0" presId="urn:microsoft.com/office/officeart/2005/8/layout/process5"/>
    <dgm:cxn modelId="{985ADA4D-A3C6-414C-B621-705E31704C30}" type="presParOf" srcId="{2C6F690F-7D9B-40F3-96DC-7A337DC3E431}" destId="{F3E5D3B2-7BF5-4986-B74B-C37F616A02E1}" srcOrd="5" destOrd="0" presId="urn:microsoft.com/office/officeart/2005/8/layout/process5"/>
    <dgm:cxn modelId="{4E935878-0115-424A-A4E5-AF246540E0EA}" type="presParOf" srcId="{F3E5D3B2-7BF5-4986-B74B-C37F616A02E1}" destId="{8D6DC1F5-019E-44A9-ABBC-B0516624BD70}" srcOrd="0" destOrd="0" presId="urn:microsoft.com/office/officeart/2005/8/layout/process5"/>
    <dgm:cxn modelId="{5BD79B4F-0344-4EE7-95D4-F1F4CD07AD43}" type="presParOf" srcId="{2C6F690F-7D9B-40F3-96DC-7A337DC3E431}" destId="{7CB7D0A8-157E-4A90-870F-E14AC571159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16F96-F2F9-4181-9564-1949216641D5}">
      <dsp:nvSpPr>
        <dsp:cNvPr id="0" name=""/>
        <dsp:cNvSpPr/>
      </dsp:nvSpPr>
      <dsp:spPr>
        <a:xfrm>
          <a:off x="187" y="78834"/>
          <a:ext cx="2264344" cy="271721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667" tIns="0" rIns="22366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Title: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SVM and SVM Ensembles in Breast Cancer Prediction</a:t>
          </a:r>
        </a:p>
      </dsp:txBody>
      <dsp:txXfrm>
        <a:off x="187" y="1165720"/>
        <a:ext cx="2264344" cy="1630328"/>
      </dsp:txXfrm>
    </dsp:sp>
    <dsp:sp modelId="{4EA2BA05-B873-4A73-8854-322BAB31712B}">
      <dsp:nvSpPr>
        <dsp:cNvPr id="0" name=""/>
        <dsp:cNvSpPr/>
      </dsp:nvSpPr>
      <dsp:spPr>
        <a:xfrm>
          <a:off x="187" y="78834"/>
          <a:ext cx="2264344" cy="10868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667" tIns="165100" rIns="223667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 dirty="0"/>
        </a:p>
      </dsp:txBody>
      <dsp:txXfrm>
        <a:off x="187" y="78834"/>
        <a:ext cx="2264344" cy="1086885"/>
      </dsp:txXfrm>
    </dsp:sp>
    <dsp:sp modelId="{6950DE35-9324-43D8-8698-E6EE0FF4388E}">
      <dsp:nvSpPr>
        <dsp:cNvPr id="0" name=""/>
        <dsp:cNvSpPr/>
      </dsp:nvSpPr>
      <dsp:spPr>
        <a:xfrm>
          <a:off x="2445679" y="78834"/>
          <a:ext cx="2264344" cy="271721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667" tIns="0" rIns="22366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Author: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Min-Wei Huang, </a:t>
          </a:r>
          <a:r>
            <a:rPr lang="en-US" sz="1800" kern="1200" dirty="0" err="1"/>
            <a:t>Chih</a:t>
          </a:r>
          <a:r>
            <a:rPr lang="en-US" sz="1800" kern="1200" dirty="0"/>
            <a:t>-Wen Chen, Wei-Chao Lin, Shih-Wen </a:t>
          </a:r>
          <a:r>
            <a:rPr lang="en-US" sz="1800" kern="1200" dirty="0" err="1"/>
            <a:t>Ke</a:t>
          </a:r>
          <a:r>
            <a:rPr lang="en-US" sz="1800" kern="1200" dirty="0"/>
            <a:t>, </a:t>
          </a:r>
          <a:r>
            <a:rPr lang="en-US" sz="1800" kern="1200" dirty="0" err="1"/>
            <a:t>Chih</a:t>
          </a:r>
          <a:r>
            <a:rPr lang="en-US" sz="1800" kern="1200" dirty="0"/>
            <a:t>-Fong Tsai</a:t>
          </a:r>
        </a:p>
      </dsp:txBody>
      <dsp:txXfrm>
        <a:off x="2445679" y="1165720"/>
        <a:ext cx="2264344" cy="1630328"/>
      </dsp:txXfrm>
    </dsp:sp>
    <dsp:sp modelId="{00FCA6EA-887D-4C18-A369-FF6260286C33}">
      <dsp:nvSpPr>
        <dsp:cNvPr id="0" name=""/>
        <dsp:cNvSpPr/>
      </dsp:nvSpPr>
      <dsp:spPr>
        <a:xfrm>
          <a:off x="2445679" y="78834"/>
          <a:ext cx="2264344" cy="10868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667" tIns="165100" rIns="223667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/>
        </a:p>
      </dsp:txBody>
      <dsp:txXfrm>
        <a:off x="2445679" y="78834"/>
        <a:ext cx="2264344" cy="1086885"/>
      </dsp:txXfrm>
    </dsp:sp>
    <dsp:sp modelId="{9669755D-395F-4BFE-AB51-6F7268A7AE46}">
      <dsp:nvSpPr>
        <dsp:cNvPr id="0" name=""/>
        <dsp:cNvSpPr/>
      </dsp:nvSpPr>
      <dsp:spPr>
        <a:xfrm>
          <a:off x="4891172" y="78834"/>
          <a:ext cx="2264344" cy="271721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667" tIns="0" rIns="223667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Source: </a:t>
          </a:r>
          <a:r>
            <a:rPr lang="en-US" sz="1800" kern="1200" dirty="0">
              <a:hlinkClick xmlns:r="http://schemas.openxmlformats.org/officeDocument/2006/relationships" r:id="rId2"/>
            </a:rPr>
            <a:t>http://archive.ics.uci.edu/ml/</a:t>
          </a:r>
          <a:r>
            <a:rPr lang="en-US" sz="1800" kern="1200" dirty="0"/>
            <a:t>, </a:t>
          </a:r>
          <a:r>
            <a:rPr lang="en-US" sz="1800" kern="1200" dirty="0">
              <a:hlinkClick xmlns:r="http://schemas.openxmlformats.org/officeDocument/2006/relationships" r:id="rId3"/>
            </a:rPr>
            <a:t>http://www.sigkdd.org/kddcup/index.php</a:t>
          </a:r>
          <a:r>
            <a:rPr lang="en-US" sz="1800" kern="1200" dirty="0"/>
            <a:t> </a:t>
          </a:r>
        </a:p>
      </dsp:txBody>
      <dsp:txXfrm>
        <a:off x="4891172" y="1165720"/>
        <a:ext cx="2264344" cy="1630328"/>
      </dsp:txXfrm>
    </dsp:sp>
    <dsp:sp modelId="{4237CA65-489A-47B0-A865-6370DEC3F6A4}">
      <dsp:nvSpPr>
        <dsp:cNvPr id="0" name=""/>
        <dsp:cNvSpPr/>
      </dsp:nvSpPr>
      <dsp:spPr>
        <a:xfrm>
          <a:off x="4891172" y="78834"/>
          <a:ext cx="2264344" cy="10868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667" tIns="165100" rIns="223667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 dirty="0"/>
        </a:p>
      </dsp:txBody>
      <dsp:txXfrm>
        <a:off x="4891172" y="78834"/>
        <a:ext cx="2264344" cy="1086885"/>
      </dsp:txXfrm>
    </dsp:sp>
    <dsp:sp modelId="{CEE46FB1-F9DD-48BB-9E24-4BA7C7626446}">
      <dsp:nvSpPr>
        <dsp:cNvPr id="0" name=""/>
        <dsp:cNvSpPr/>
      </dsp:nvSpPr>
      <dsp:spPr>
        <a:xfrm>
          <a:off x="7336664" y="78834"/>
          <a:ext cx="2264344" cy="271721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667" tIns="0" rIns="22366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Published year: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2017</a:t>
          </a:r>
        </a:p>
      </dsp:txBody>
      <dsp:txXfrm>
        <a:off x="7336664" y="1165720"/>
        <a:ext cx="2264344" cy="1630328"/>
      </dsp:txXfrm>
    </dsp:sp>
    <dsp:sp modelId="{66D278A6-E485-4FE3-A855-6043D921A793}">
      <dsp:nvSpPr>
        <dsp:cNvPr id="0" name=""/>
        <dsp:cNvSpPr/>
      </dsp:nvSpPr>
      <dsp:spPr>
        <a:xfrm>
          <a:off x="7336664" y="78834"/>
          <a:ext cx="2264344" cy="108688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667" tIns="165100" rIns="223667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/>
        </a:p>
      </dsp:txBody>
      <dsp:txXfrm>
        <a:off x="7336664" y="78834"/>
        <a:ext cx="2264344" cy="1086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4AA65-EC82-4A82-BA9C-B8344BB73035}">
      <dsp:nvSpPr>
        <dsp:cNvPr id="0" name=""/>
        <dsp:cNvSpPr/>
      </dsp:nvSpPr>
      <dsp:spPr>
        <a:xfrm>
          <a:off x="4219" y="884013"/>
          <a:ext cx="1844761" cy="11068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/>
            <a:t>Breast cancer is common, prediction is important</a:t>
          </a:r>
          <a:endParaRPr lang="en-US" sz="1500" kern="1200"/>
        </a:p>
      </dsp:txBody>
      <dsp:txXfrm>
        <a:off x="36638" y="916432"/>
        <a:ext cx="1779923" cy="1042018"/>
      </dsp:txXfrm>
    </dsp:sp>
    <dsp:sp modelId="{45A7E8EE-CDE1-423D-BD68-C7076925A076}">
      <dsp:nvSpPr>
        <dsp:cNvPr id="0" name=""/>
        <dsp:cNvSpPr/>
      </dsp:nvSpPr>
      <dsp:spPr>
        <a:xfrm>
          <a:off x="2011319" y="1208691"/>
          <a:ext cx="391089" cy="457500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011319" y="1300191"/>
        <a:ext cx="273762" cy="274500"/>
      </dsp:txXfrm>
    </dsp:sp>
    <dsp:sp modelId="{3E74715A-C413-4C90-9283-74D1E0F2BB66}">
      <dsp:nvSpPr>
        <dsp:cNvPr id="0" name=""/>
        <dsp:cNvSpPr/>
      </dsp:nvSpPr>
      <dsp:spPr>
        <a:xfrm>
          <a:off x="2586885" y="884013"/>
          <a:ext cx="1844761" cy="11068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Decision Tree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Naive Bayes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K Nearest  Neighbors SVM</a:t>
          </a:r>
          <a:endParaRPr lang="en-US" sz="1500" kern="1200" dirty="0"/>
        </a:p>
      </dsp:txBody>
      <dsp:txXfrm>
        <a:off x="2619304" y="916432"/>
        <a:ext cx="1779923" cy="1042018"/>
      </dsp:txXfrm>
    </dsp:sp>
    <dsp:sp modelId="{D3D7C6D2-5936-42D9-A004-71325C5A578D}">
      <dsp:nvSpPr>
        <dsp:cNvPr id="0" name=""/>
        <dsp:cNvSpPr/>
      </dsp:nvSpPr>
      <dsp:spPr>
        <a:xfrm>
          <a:off x="4593985" y="1208691"/>
          <a:ext cx="391089" cy="457500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593985" y="1300191"/>
        <a:ext cx="273762" cy="274500"/>
      </dsp:txXfrm>
    </dsp:sp>
    <dsp:sp modelId="{664FB495-34F3-4696-9350-CB7D8C3A7901}">
      <dsp:nvSpPr>
        <dsp:cNvPr id="0" name=""/>
        <dsp:cNvSpPr/>
      </dsp:nvSpPr>
      <dsp:spPr>
        <a:xfrm>
          <a:off x="5169550" y="884013"/>
          <a:ext cx="1844761" cy="11068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/>
            <a:t>SVM outperforms other techniques</a:t>
          </a:r>
          <a:endParaRPr lang="en-US" sz="1500" kern="1200"/>
        </a:p>
      </dsp:txBody>
      <dsp:txXfrm>
        <a:off x="5201969" y="916432"/>
        <a:ext cx="1779923" cy="1042018"/>
      </dsp:txXfrm>
    </dsp:sp>
    <dsp:sp modelId="{F3E5D3B2-7BF5-4986-B74B-C37F616A02E1}">
      <dsp:nvSpPr>
        <dsp:cNvPr id="0" name=""/>
        <dsp:cNvSpPr/>
      </dsp:nvSpPr>
      <dsp:spPr>
        <a:xfrm>
          <a:off x="7176650" y="1208691"/>
          <a:ext cx="391089" cy="457500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7176650" y="1300191"/>
        <a:ext cx="273762" cy="274500"/>
      </dsp:txXfrm>
    </dsp:sp>
    <dsp:sp modelId="{7CB7D0A8-157E-4A90-870F-E14AC571159B}">
      <dsp:nvSpPr>
        <dsp:cNvPr id="0" name=""/>
        <dsp:cNvSpPr/>
      </dsp:nvSpPr>
      <dsp:spPr>
        <a:xfrm>
          <a:off x="7752216" y="884013"/>
          <a:ext cx="1844761" cy="11068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/>
            <a:t>SVM ensembles VS single SVM</a:t>
          </a:r>
          <a:r>
            <a:rPr lang="zh-CN" altLang="en-US" sz="1500" kern="1200"/>
            <a:t>？</a:t>
          </a:r>
          <a:endParaRPr lang="en-US" sz="1500" kern="1200"/>
        </a:p>
      </dsp:txBody>
      <dsp:txXfrm>
        <a:off x="7784635" y="916432"/>
        <a:ext cx="1779923" cy="1042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DD31-8397-4364-A84C-D7834252A6B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2E3C-B79F-490B-9F42-47BDF0946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0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6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large scale dataset, performing feature selection does not necessarily make the SVM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classifiers perform better than the ones without feature selection. Specifically, the best performances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obtained by poly SVM and GA + poly SVM for classification accuracy (99.50%)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poly SVM for ROC (0.614) and F-measure (0.994). Similar to the results obtained with the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scale dataset, the SVM classifiers with and without feature selection based on the polynomial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RBF kernel functions perform similarly in terms of classification accuracy and F-measure,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specifically, the performance differences are 0.02% for classification accuracy and 0.001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F-measure. However, when the ROC is considered as the evaluation metric, poly SVM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outperforms the other SVM classifiers.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32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large scale dataset, performing feature selection does not make the SVM ensembles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better than without feature selection.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522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75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should be noted that these findings are only suitable for the breast cancer prediction datasets.</a:t>
            </a:r>
            <a:r>
              <a:rPr lang="en-US" altLang="zh-CN" sz="1200" dirty="0"/>
              <a:t> These two datasets contain small numbers of features and large numbers of data Samples.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59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60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Transform data to a higher dimension ,then find a hyperplane to separate the transformed data.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 1 illustrates this procedure of a linear kernel based SVM, which maps the nonlinear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space into the new linearly separable space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56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1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bagging, several classifiers are trained independently by different training sets via the bootstrap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[31]. Bootstrapping builds k replicate training data sets to construct k independent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classifiers by randomly re-sampling the original given training dataset, but with replacement. Then, the k classifiers are aggregated via an appropriate combination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method, such as majority voting.</a:t>
            </a:r>
          </a:p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3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boosting, like bagging, each classifier is trained using a different training set. However,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 classifiers are trained not in parallel and independently, but sequentially. The original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boosting approach, boosting by filtering, was proposed by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Schapire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[33]. Nowadays, AdaBoost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(or Adaptive Boosting) is the most common boosting learning algorithm used in pattern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recognition.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Initially, each example of a given training set has the same weight. For training the k-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classifier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weak learning model, n sets of training samples (n &lt; m) among S are used to train the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k-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classifier. Then, the trained classifier is evaluated by S to identify those training examples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cannot be classified correctly. The k + 1 classifier is then trained by a modified training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which boosts the importance of those incorrectly classified examples. This sampling procedure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repeated until K training samples are built for constructing the K-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classifier. The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 decision is based on the weighted vote of the individual classifiers [34].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2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 compares several recent related works on breast cancer prediction using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SVMin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terms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kernel function employed, the dataset used, and evaluation metric considered.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0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10-flod cross validation</a:t>
            </a:r>
          </a:p>
          <a:p>
            <a:r>
              <a:rPr lang="en-US" altLang="zh-CN" dirty="0"/>
              <a:t>https://www.openml.org/a/estimation-procedures/19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62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can see, performing feature selection before training the SVM classifiers allows them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produce significantly better performance (i.e., classification accuracy, ROC, and F-measure).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particular, the best performances are obtained by GA + linear SVM for classification accuracy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(96.85%), GA + linear SVM for ROC (0.967), and GA + RBF SVM for F-measure (0.988).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there are no big performance differences between GA + linear SVM and GA + RBF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SVM.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there is a large reduction in the computational times for training the SVM classifiers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performing feature selection compared with the baseline SVM classifiers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withoutfeature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selection. Comparison of the training times shows that training RBF SVM requires the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least time and poly SVM requires the second smallest time. The largest computational time is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for the linear SVM classifier.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B2E3C-B79F-490B-9F42-47BDF09467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24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36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0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26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87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2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0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03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5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00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9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87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4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4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97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8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64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370079-9B7A-4BC0-8467-26C0F95F987F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A25F1B-BE7A-4A32-BF5D-3846ED4FD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09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CFC954F-B263-4144-8754-5B0A927CB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330" y="1275587"/>
            <a:ext cx="9596842" cy="3319285"/>
          </a:xfrm>
        </p:spPr>
        <p:txBody>
          <a:bodyPr anchor="ctr">
            <a:normAutofit/>
          </a:bodyPr>
          <a:lstStyle/>
          <a:p>
            <a:r>
              <a:rPr lang="en-US" altLang="zh-CN" sz="6000">
                <a:solidFill>
                  <a:srgbClr val="FFFFFF"/>
                </a:solidFill>
              </a:rPr>
              <a:t>CS732 PRESENTATION</a:t>
            </a:r>
            <a:endParaRPr lang="zh-CN" altLang="en-US" sz="600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B463C8-CC92-4792-8E47-C0F5D73AC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035" y="4981075"/>
            <a:ext cx="8271930" cy="6535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1500">
                <a:solidFill>
                  <a:srgbClr val="FFFFFF"/>
                </a:solidFill>
              </a:rPr>
              <a:t>YAJUAN LI</a:t>
            </a:r>
          </a:p>
          <a:p>
            <a:pPr>
              <a:lnSpc>
                <a:spcPct val="90000"/>
              </a:lnSpc>
            </a:pPr>
            <a:r>
              <a:rPr lang="en-US" altLang="zh-CN" sz="1500">
                <a:solidFill>
                  <a:srgbClr val="FFFFFF"/>
                </a:solidFill>
              </a:rPr>
              <a:t>YL935@NJIT.EDU</a:t>
            </a:r>
            <a:endParaRPr lang="zh-CN" altLang="en-US" sz="1500">
              <a:solidFill>
                <a:srgbClr val="FFFFFF"/>
              </a:solidFill>
            </a:endParaRPr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5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4DA53A-5212-4123-A219-57B3CE2F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solve problems, this paper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6D2FB-5E7C-4544-81F9-07EF9F65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 different kernel functions(linear, polynomial, and RBF), single and ensembles</a:t>
            </a:r>
          </a:p>
          <a:p>
            <a:r>
              <a:rPr lang="en-US" altLang="zh-CN" dirty="0"/>
              <a:t>Use both small and large dataset</a:t>
            </a:r>
          </a:p>
          <a:p>
            <a:r>
              <a:rPr lang="en-US" altLang="zh-CN" dirty="0"/>
              <a:t>Compares classification accuracy, the ROC curve, the F-measure rate, the F-1 score, and computational time of training different classifiers.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189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BA1F5-61C1-428F-9499-069E11EC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procedure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E56291-11DE-4788-96D2-0348D7206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(1) dived data into 90% training , 10% testing (10-flod cross validation)</a:t>
            </a:r>
          </a:p>
          <a:p>
            <a:r>
              <a:rPr lang="en-US" altLang="zh-CN" dirty="0"/>
              <a:t>(2)construct SVM classifiers use individual kernel function or ensembles(bagging or boosting)</a:t>
            </a:r>
          </a:p>
          <a:p>
            <a:r>
              <a:rPr lang="en-US" altLang="zh-CN" dirty="0"/>
              <a:t>(3)Compare results of using feature selection(genetic algorithm) or not</a:t>
            </a:r>
          </a:p>
          <a:p>
            <a:r>
              <a:rPr lang="en-US" altLang="zh-CN" dirty="0"/>
              <a:t>(4) Compare classification accuracy, ROC, and F-measure rates, the classifier training times.</a:t>
            </a:r>
          </a:p>
        </p:txBody>
      </p:sp>
    </p:spTree>
    <p:extLst>
      <p:ext uri="{BB962C8B-B14F-4D97-AF65-F5344CB8AC3E}">
        <p14:creationId xmlns:p14="http://schemas.microsoft.com/office/powerpoint/2010/main" val="339382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359E13-08B7-4C8D-B9BB-018C8472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25" y="1148793"/>
            <a:ext cx="9863639" cy="33755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6000">
                <a:solidFill>
                  <a:srgbClr val="21212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926717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1A036-6C74-4919-899E-0E92F075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2400" dirty="0"/>
              <a:t>Single SVM Classifiers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386E02-3410-406D-8AA7-4537B2C2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/>
              <a:t>Small dataset</a:t>
            </a:r>
          </a:p>
          <a:p>
            <a:pPr marL="0" indent="0">
              <a:buNone/>
            </a:pPr>
            <a:r>
              <a:rPr lang="en-US" sz="1600" dirty="0"/>
              <a:t>With or without feature selection</a:t>
            </a:r>
          </a:p>
          <a:p>
            <a:pPr marL="0" indent="0">
              <a:buNone/>
            </a:pPr>
            <a:r>
              <a:rPr lang="en-US" sz="1600" dirty="0"/>
              <a:t>Feature selection produce significantly better performance</a:t>
            </a:r>
          </a:p>
          <a:p>
            <a:pPr marL="0" indent="0">
              <a:buNone/>
            </a:pPr>
            <a:r>
              <a:rPr lang="en-US" sz="1600" dirty="0"/>
              <a:t>No big difference between</a:t>
            </a:r>
          </a:p>
          <a:p>
            <a:pPr marL="0" indent="0">
              <a:buNone/>
            </a:pPr>
            <a:r>
              <a:rPr lang="en-US" sz="1600" dirty="0"/>
              <a:t>GA + linear SVM</a:t>
            </a:r>
          </a:p>
          <a:p>
            <a:pPr marL="0" indent="0">
              <a:buNone/>
            </a:pPr>
            <a:r>
              <a:rPr lang="en-US" sz="1600" dirty="0"/>
              <a:t>GA+RBF</a:t>
            </a:r>
          </a:p>
        </p:txBody>
      </p:sp>
      <p:pic>
        <p:nvPicPr>
          <p:cNvPr id="22" name="内容占位符 4" descr="图片包含 屏幕截图&#10;&#10;自动生成的说明">
            <a:extLst>
              <a:ext uri="{FF2B5EF4-FFF2-40B4-BE49-F238E27FC236}">
                <a16:creationId xmlns:a16="http://schemas.microsoft.com/office/drawing/2014/main" id="{097ABECE-F7EB-447B-9093-2DB9C14C7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r="907" b="3"/>
          <a:stretch/>
        </p:blipFill>
        <p:spPr>
          <a:xfrm>
            <a:off x="5418668" y="1429902"/>
            <a:ext cx="5469466" cy="399819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43830F48-B3DA-4493-B715-2B219779A931}"/>
              </a:ext>
            </a:extLst>
          </p:cNvPr>
          <p:cNvSpPr/>
          <p:nvPr/>
        </p:nvSpPr>
        <p:spPr>
          <a:xfrm rot="2221887">
            <a:off x="6940296" y="2651760"/>
            <a:ext cx="219456" cy="512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8662BD7-E572-43DB-8BC7-D5F03F447802}"/>
              </a:ext>
            </a:extLst>
          </p:cNvPr>
          <p:cNvSpPr/>
          <p:nvPr/>
        </p:nvSpPr>
        <p:spPr>
          <a:xfrm rot="2221887">
            <a:off x="9424415" y="2651760"/>
            <a:ext cx="219456" cy="512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C3345D8-BE6C-4211-850B-F408283563D3}"/>
              </a:ext>
            </a:extLst>
          </p:cNvPr>
          <p:cNvSpPr/>
          <p:nvPr/>
        </p:nvSpPr>
        <p:spPr>
          <a:xfrm rot="2221887">
            <a:off x="7632193" y="4422649"/>
            <a:ext cx="219456" cy="512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6FFDF01-7CB7-422D-BF8A-799EAC219E8D}"/>
              </a:ext>
            </a:extLst>
          </p:cNvPr>
          <p:cNvSpPr/>
          <p:nvPr/>
        </p:nvSpPr>
        <p:spPr>
          <a:xfrm rot="2221887">
            <a:off x="9122663" y="4400126"/>
            <a:ext cx="219456" cy="512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958C429-B704-4B79-9758-FDF7C59D7E37}"/>
              </a:ext>
            </a:extLst>
          </p:cNvPr>
          <p:cNvSpPr/>
          <p:nvPr/>
        </p:nvSpPr>
        <p:spPr>
          <a:xfrm rot="2221887">
            <a:off x="10129547" y="4400126"/>
            <a:ext cx="219456" cy="51206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3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C3301-1FC3-4348-9B96-A1077467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altLang="zh-CN" sz="2400" dirty="0"/>
              <a:t>Single SVM Classifiers</a:t>
            </a:r>
            <a:endParaRPr lang="zh-CN" alt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599373-4A96-428F-BD23-5F0C810EC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Large dataset</a:t>
            </a:r>
          </a:p>
          <a:p>
            <a:pPr marL="0" indent="0">
              <a:buNone/>
            </a:pPr>
            <a:r>
              <a:rPr lang="en-US" sz="1600" dirty="0"/>
              <a:t>With or without feature selection</a:t>
            </a:r>
          </a:p>
          <a:p>
            <a:pPr marL="0" indent="0">
              <a:buNone/>
            </a:pPr>
            <a:r>
              <a:rPr lang="en-US" sz="1600" dirty="0"/>
              <a:t>Poly SVM outperforms</a:t>
            </a:r>
          </a:p>
          <a:p>
            <a:pPr marL="0" indent="0">
              <a:buNone/>
            </a:pPr>
            <a:r>
              <a:rPr lang="en-US" sz="1600" dirty="0"/>
              <a:t>Slower but OK(20m vs 11m)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500C00D-7EEA-48B8-ADF0-3ED61C2D2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"/>
          <a:stretch/>
        </p:blipFill>
        <p:spPr>
          <a:xfrm>
            <a:off x="5418668" y="1429925"/>
            <a:ext cx="5469466" cy="399814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59DA53E1-D9A4-472E-A20E-82E37D1C42E6}"/>
              </a:ext>
            </a:extLst>
          </p:cNvPr>
          <p:cNvSpPr/>
          <p:nvPr/>
        </p:nvSpPr>
        <p:spPr>
          <a:xfrm rot="2592647">
            <a:off x="6356421" y="2672078"/>
            <a:ext cx="108253" cy="460699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FDD33B3-0734-4FD2-B5DA-B1B3249C19FD}"/>
              </a:ext>
            </a:extLst>
          </p:cNvPr>
          <p:cNvSpPr/>
          <p:nvPr/>
        </p:nvSpPr>
        <p:spPr>
          <a:xfrm rot="2592647">
            <a:off x="7340493" y="2622260"/>
            <a:ext cx="123867" cy="56033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9E579AD-3691-499F-B8D4-2640BC26DAC5}"/>
              </a:ext>
            </a:extLst>
          </p:cNvPr>
          <p:cNvSpPr/>
          <p:nvPr/>
        </p:nvSpPr>
        <p:spPr>
          <a:xfrm rot="2592647">
            <a:off x="8837061" y="2580606"/>
            <a:ext cx="123867" cy="56033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176591E-503E-4C88-8067-E87E62CB1ED9}"/>
              </a:ext>
            </a:extLst>
          </p:cNvPr>
          <p:cNvSpPr/>
          <p:nvPr/>
        </p:nvSpPr>
        <p:spPr>
          <a:xfrm rot="2592647">
            <a:off x="6269445" y="4341364"/>
            <a:ext cx="123867" cy="560334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BC9EB09-63F3-41B4-B11D-11D30C95399B}"/>
              </a:ext>
            </a:extLst>
          </p:cNvPr>
          <p:cNvSpPr/>
          <p:nvPr/>
        </p:nvSpPr>
        <p:spPr>
          <a:xfrm rot="7976398">
            <a:off x="8335175" y="4487360"/>
            <a:ext cx="473933" cy="246602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3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8F29C-70CC-43F2-8FE1-05622B8E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altLang="zh-CN" sz="2400"/>
              <a:t>SVM classifier ensembles</a:t>
            </a:r>
            <a:endParaRPr lang="zh-CN" altLang="en-US" sz="2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DECE63-41DB-40EC-9E41-9BD5C1DE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Small dataset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Bagging</a:t>
            </a:r>
          </a:p>
          <a:p>
            <a:r>
              <a:rPr lang="en-US" sz="1600" dirty="0"/>
              <a:t>With or without feature selection</a:t>
            </a:r>
          </a:p>
          <a:p>
            <a:r>
              <a:rPr lang="en-US" sz="1600" dirty="0"/>
              <a:t>With feature selection is better</a:t>
            </a:r>
          </a:p>
        </p:txBody>
      </p:sp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D7BA513D-9CD6-450E-817A-FE9098C3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8" y="1425807"/>
            <a:ext cx="5469466" cy="4006383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BE533BD6-AA65-47A0-A2D8-8C56922622ED}"/>
              </a:ext>
            </a:extLst>
          </p:cNvPr>
          <p:cNvSpPr/>
          <p:nvPr/>
        </p:nvSpPr>
        <p:spPr>
          <a:xfrm rot="8223242">
            <a:off x="6671199" y="2728895"/>
            <a:ext cx="718514" cy="284099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40FBCFA-300B-4AF1-A729-499825B30927}"/>
              </a:ext>
            </a:extLst>
          </p:cNvPr>
          <p:cNvSpPr/>
          <p:nvPr/>
        </p:nvSpPr>
        <p:spPr>
          <a:xfrm rot="8223242">
            <a:off x="6671198" y="4522778"/>
            <a:ext cx="718514" cy="284099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A4D4FC5-7D79-4D90-8415-1B93D6BE4902}"/>
              </a:ext>
            </a:extLst>
          </p:cNvPr>
          <p:cNvSpPr/>
          <p:nvPr/>
        </p:nvSpPr>
        <p:spPr>
          <a:xfrm rot="8223242">
            <a:off x="7030953" y="2728894"/>
            <a:ext cx="718514" cy="284099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675483D-DEE1-4B90-AAF7-DD11B72AA55B}"/>
              </a:ext>
            </a:extLst>
          </p:cNvPr>
          <p:cNvSpPr/>
          <p:nvPr/>
        </p:nvSpPr>
        <p:spPr>
          <a:xfrm rot="8223242">
            <a:off x="8896488" y="4486239"/>
            <a:ext cx="588369" cy="225912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73FDAF6-6137-4DC7-9D44-F228E1CB8637}"/>
              </a:ext>
            </a:extLst>
          </p:cNvPr>
          <p:cNvSpPr/>
          <p:nvPr/>
        </p:nvSpPr>
        <p:spPr>
          <a:xfrm rot="8223242">
            <a:off x="9919744" y="4453582"/>
            <a:ext cx="588369" cy="225912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09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8F29C-70CC-43F2-8FE1-05622B8E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altLang="zh-CN" sz="2400"/>
              <a:t>SVM classifier ensembles</a:t>
            </a:r>
            <a:endParaRPr lang="zh-CN" altLang="en-US" sz="2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DECE63-41DB-40EC-9E41-9BD5C1DE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Small dataset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Boosting</a:t>
            </a:r>
          </a:p>
          <a:p>
            <a:r>
              <a:rPr lang="en-US" sz="1600" dirty="0"/>
              <a:t>With or without feature selection</a:t>
            </a:r>
          </a:p>
          <a:p>
            <a:r>
              <a:rPr lang="en-US" altLang="zh-CN" sz="1600" dirty="0"/>
              <a:t>With feature selection is better</a:t>
            </a:r>
          </a:p>
          <a:p>
            <a:endParaRPr lang="en-US" sz="1600" dirty="0"/>
          </a:p>
        </p:txBody>
      </p:sp>
      <p:pic>
        <p:nvPicPr>
          <p:cNvPr id="4" name="图片 3" descr="图片包含 屏幕截图&#10;&#10;自动生成的说明">
            <a:extLst>
              <a:ext uri="{FF2B5EF4-FFF2-40B4-BE49-F238E27FC236}">
                <a16:creationId xmlns:a16="http://schemas.microsoft.com/office/drawing/2014/main" id="{73050A7E-6BFE-4374-9DD3-83C4B50D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8" y="1425807"/>
            <a:ext cx="5469466" cy="4006383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4C11F643-3EE6-496D-9907-8B60A5EE91C6}"/>
              </a:ext>
            </a:extLst>
          </p:cNvPr>
          <p:cNvSpPr/>
          <p:nvPr/>
        </p:nvSpPr>
        <p:spPr>
          <a:xfrm rot="7799306">
            <a:off x="7374560" y="2714881"/>
            <a:ext cx="693852" cy="250161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CECE21A-E03B-43B6-930B-8147BF924F8E}"/>
              </a:ext>
            </a:extLst>
          </p:cNvPr>
          <p:cNvSpPr/>
          <p:nvPr/>
        </p:nvSpPr>
        <p:spPr>
          <a:xfrm rot="7799306">
            <a:off x="6630461" y="4580492"/>
            <a:ext cx="719089" cy="220079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67521E9-6512-43EC-9D55-C0E82513810B}"/>
              </a:ext>
            </a:extLst>
          </p:cNvPr>
          <p:cNvSpPr/>
          <p:nvPr/>
        </p:nvSpPr>
        <p:spPr>
          <a:xfrm rot="7799306">
            <a:off x="8958643" y="4556430"/>
            <a:ext cx="486430" cy="140857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BCA6657-EAC7-4C34-B1ED-32A36043472C}"/>
              </a:ext>
            </a:extLst>
          </p:cNvPr>
          <p:cNvSpPr/>
          <p:nvPr/>
        </p:nvSpPr>
        <p:spPr>
          <a:xfrm rot="7799306">
            <a:off x="9992785" y="4512886"/>
            <a:ext cx="486430" cy="140857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32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8F29C-70CC-43F2-8FE1-05622B8E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altLang="zh-CN" sz="2400"/>
              <a:t>SVM classifier ensembles</a:t>
            </a:r>
            <a:endParaRPr lang="zh-CN" altLang="en-US" sz="2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DECE63-41DB-40EC-9E41-9BD5C1DE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large dataset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Begging</a:t>
            </a:r>
          </a:p>
          <a:p>
            <a:r>
              <a:rPr lang="en-US" sz="1600" dirty="0"/>
              <a:t>With or without feature selection</a:t>
            </a:r>
          </a:p>
        </p:txBody>
      </p:sp>
      <p:pic>
        <p:nvPicPr>
          <p:cNvPr id="5" name="图片 4" descr="图片包含 屏幕截图&#10;&#10;自动生成的说明">
            <a:extLst>
              <a:ext uri="{FF2B5EF4-FFF2-40B4-BE49-F238E27FC236}">
                <a16:creationId xmlns:a16="http://schemas.microsoft.com/office/drawing/2014/main" id="{33A0F4AF-0A69-489C-B497-0AF7BB85A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8" y="1412133"/>
            <a:ext cx="5469466" cy="4033731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694451BA-F723-454A-B210-05EF1415F1CC}"/>
              </a:ext>
            </a:extLst>
          </p:cNvPr>
          <p:cNvSpPr/>
          <p:nvPr/>
        </p:nvSpPr>
        <p:spPr>
          <a:xfrm>
            <a:off x="6183086" y="2623457"/>
            <a:ext cx="272143" cy="30480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6887088-B216-41B6-AFED-C6AF5364F9F6}"/>
              </a:ext>
            </a:extLst>
          </p:cNvPr>
          <p:cNvSpPr/>
          <p:nvPr/>
        </p:nvSpPr>
        <p:spPr>
          <a:xfrm>
            <a:off x="8784771" y="2666998"/>
            <a:ext cx="272143" cy="30480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FBF0693-10E0-4E30-864A-80F1B5B8A474}"/>
              </a:ext>
            </a:extLst>
          </p:cNvPr>
          <p:cNvSpPr/>
          <p:nvPr/>
        </p:nvSpPr>
        <p:spPr>
          <a:xfrm>
            <a:off x="6172200" y="4386944"/>
            <a:ext cx="272143" cy="30480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0FC8B8B-6F46-4023-B3E0-592CA023A0E7}"/>
              </a:ext>
            </a:extLst>
          </p:cNvPr>
          <p:cNvSpPr/>
          <p:nvPr/>
        </p:nvSpPr>
        <p:spPr>
          <a:xfrm>
            <a:off x="7260771" y="4430487"/>
            <a:ext cx="272143" cy="30480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3C9B43D-9A88-410B-BA7C-C5F2CD6C9987}"/>
              </a:ext>
            </a:extLst>
          </p:cNvPr>
          <p:cNvSpPr/>
          <p:nvPr/>
        </p:nvSpPr>
        <p:spPr>
          <a:xfrm>
            <a:off x="9102874" y="4386944"/>
            <a:ext cx="272143" cy="30480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B831E10-4FD0-46DA-9624-D5C4B4759249}"/>
              </a:ext>
            </a:extLst>
          </p:cNvPr>
          <p:cNvSpPr/>
          <p:nvPr/>
        </p:nvSpPr>
        <p:spPr>
          <a:xfrm rot="1804498">
            <a:off x="10156373" y="4376059"/>
            <a:ext cx="272143" cy="391886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9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8F29C-70CC-43F2-8FE1-05622B8E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altLang="zh-CN" sz="2400"/>
              <a:t>SVM classifier ensembles</a:t>
            </a:r>
            <a:endParaRPr lang="zh-CN" altLang="en-US" sz="2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DECE63-41DB-40EC-9E41-9BD5C1DE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large dataset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Boosting</a:t>
            </a:r>
          </a:p>
          <a:p>
            <a:r>
              <a:rPr lang="en-US" sz="1600" dirty="0"/>
              <a:t>With or without feature selection</a:t>
            </a:r>
          </a:p>
          <a:p>
            <a:r>
              <a:rPr lang="en-US" altLang="zh-CN" sz="1600" dirty="0"/>
              <a:t>boosting method require larger training times than the ones using the bagging method</a:t>
            </a:r>
          </a:p>
          <a:p>
            <a:r>
              <a:rPr lang="en-US" altLang="zh-CN" sz="1600" dirty="0"/>
              <a:t>RBF SVM ensembles require less time</a:t>
            </a:r>
            <a:endParaRPr lang="en-US" sz="1600" dirty="0"/>
          </a:p>
        </p:txBody>
      </p:sp>
      <p:pic>
        <p:nvPicPr>
          <p:cNvPr id="9" name="图片 8" descr="图片包含 屏幕截图&#10;&#10;自动生成的说明">
            <a:extLst>
              <a:ext uri="{FF2B5EF4-FFF2-40B4-BE49-F238E27FC236}">
                <a16:creationId xmlns:a16="http://schemas.microsoft.com/office/drawing/2014/main" id="{1F4D2378-0B55-42FB-B79F-151C75DCA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8" y="1473664"/>
            <a:ext cx="5469466" cy="391066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D5BB86AF-798C-441E-A1D4-01CE6630FB57}"/>
              </a:ext>
            </a:extLst>
          </p:cNvPr>
          <p:cNvSpPr/>
          <p:nvPr/>
        </p:nvSpPr>
        <p:spPr>
          <a:xfrm>
            <a:off x="6542315" y="2623457"/>
            <a:ext cx="326571" cy="315686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058ADB8-E00D-4DFF-9BB6-626F701ABB54}"/>
              </a:ext>
            </a:extLst>
          </p:cNvPr>
          <p:cNvSpPr/>
          <p:nvPr/>
        </p:nvSpPr>
        <p:spPr>
          <a:xfrm rot="7467040">
            <a:off x="9255125" y="2710438"/>
            <a:ext cx="616556" cy="172903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D30631C-8C07-4759-99F0-E58CAAD56A0F}"/>
              </a:ext>
            </a:extLst>
          </p:cNvPr>
          <p:cNvSpPr/>
          <p:nvPr/>
        </p:nvSpPr>
        <p:spPr>
          <a:xfrm rot="7467040">
            <a:off x="6403950" y="4473387"/>
            <a:ext cx="553345" cy="151258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F084FEA-22BE-45DE-B4BD-0BF92FE02D36}"/>
              </a:ext>
            </a:extLst>
          </p:cNvPr>
          <p:cNvSpPr/>
          <p:nvPr/>
        </p:nvSpPr>
        <p:spPr>
          <a:xfrm rot="7467040">
            <a:off x="8972977" y="4527814"/>
            <a:ext cx="553345" cy="151258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AD4876E-41BE-49FD-B80E-1FBABC6F6D34}"/>
              </a:ext>
            </a:extLst>
          </p:cNvPr>
          <p:cNvSpPr/>
          <p:nvPr/>
        </p:nvSpPr>
        <p:spPr>
          <a:xfrm rot="7467040">
            <a:off x="10018010" y="4506045"/>
            <a:ext cx="553345" cy="151258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14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671E0-AB06-4791-9EB5-FFB17A58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endParaRPr lang="zh-CN" alt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0C9B5E-E55D-43C6-8332-B9926003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these findings are only suitable for the breast cancer prediction datasets.</a:t>
            </a:r>
          </a:p>
          <a:p>
            <a:r>
              <a:rPr lang="en-US" altLang="zh-CN" sz="1600" dirty="0"/>
              <a:t>contain small numbers of features and large numbers of data Samples</a:t>
            </a:r>
            <a:br>
              <a:rPr lang="zh-CN" altLang="en-US" sz="1600" dirty="0"/>
            </a:br>
            <a:endParaRPr lang="en-US" sz="1600" dirty="0"/>
          </a:p>
        </p:txBody>
      </p:sp>
      <p:pic>
        <p:nvPicPr>
          <p:cNvPr id="8" name="内容占位符 4" descr="图片包含 屏幕截图&#10;&#10;自动生成的说明">
            <a:extLst>
              <a:ext uri="{FF2B5EF4-FFF2-40B4-BE49-F238E27FC236}">
                <a16:creationId xmlns:a16="http://schemas.microsoft.com/office/drawing/2014/main" id="{3EDE7533-743A-40FE-9413-C4D2A29F2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8" y="2355616"/>
            <a:ext cx="5469466" cy="214676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4249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EA41-9005-47C3-AAF2-A8520358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262626"/>
                </a:solidFill>
              </a:rPr>
              <a:t>Paper intro</a:t>
            </a:r>
            <a:endParaRPr lang="zh-CN" altLang="en-US">
              <a:solidFill>
                <a:srgbClr val="262626"/>
              </a:solidFill>
            </a:endParaRPr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12DD39F1-7CDA-418F-B680-ACA93A872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64552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84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A5DD1-8F0F-4BFB-8A0B-8520936B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258D21-4660-4BE7-820A-39727B43D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small dataset, GA + linear SVM ensembles by bagging and GA+RBF SVM ensembles by boosting are better classifiers.</a:t>
            </a:r>
          </a:p>
          <a:p>
            <a:r>
              <a:rPr lang="en-US" altLang="zh-CN" dirty="0"/>
              <a:t>For large dataset, only RBF SVM ensembles by boosting are in top 3 of 3 evaluation metrics</a:t>
            </a:r>
          </a:p>
          <a:p>
            <a:r>
              <a:rPr lang="en-US" altLang="zh-CN" dirty="0"/>
              <a:t>When the prediction performances and the classifier training time are both considered simultaneously, we recommend the GA + RBF SVM ensembles based on boosting for a larger dataset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3629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68E17-5202-420B-A1BE-5C73983D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FC1FE9-7D21-4243-B0B6-69A7BEF01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There is no single classifier that can perform the best for all of the evaluation metrics.</a:t>
            </a:r>
          </a:p>
          <a:p>
            <a:r>
              <a:rPr lang="en-US" altLang="zh-CN" dirty="0"/>
              <a:t>SVM ensembles mostly provide better performances than single SVM classifiers.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3850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B8D8DC-0DB3-4539-85FC-5516198A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endParaRPr lang="zh-CN" altLang="en-US" sz="22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68BD76-371F-4D5B-9839-0439DD522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endParaRPr lang="en-US" altLang="zh-CN" sz="1600" dirty="0"/>
          </a:p>
          <a:p>
            <a:r>
              <a:rPr lang="en-US" altLang="zh-CN" sz="1600" dirty="0"/>
              <a:t>two additional datasets that contain very large numbers of features but smaller numbers of data samples are used for further analyses</a:t>
            </a:r>
          </a:p>
        </p:txBody>
      </p:sp>
      <p:pic>
        <p:nvPicPr>
          <p:cNvPr id="8" name="内容占位符 4" descr="图片包含 屏幕截图&#10;&#10;自动生成的说明">
            <a:extLst>
              <a:ext uri="{FF2B5EF4-FFF2-40B4-BE49-F238E27FC236}">
                <a16:creationId xmlns:a16="http://schemas.microsoft.com/office/drawing/2014/main" id="{211902CC-1746-4CA3-A4DF-9E70700F5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8" y="2266737"/>
            <a:ext cx="5469466" cy="2324523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AB64BAB9-DC9F-440E-B42F-FB6C8603AF0C}"/>
              </a:ext>
            </a:extLst>
          </p:cNvPr>
          <p:cNvSpPr/>
          <p:nvPr/>
        </p:nvSpPr>
        <p:spPr>
          <a:xfrm>
            <a:off x="9557657" y="2721429"/>
            <a:ext cx="1001486" cy="1665514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B6EF49-9F63-4F62-87F2-3E466F89C6FD}"/>
              </a:ext>
            </a:extLst>
          </p:cNvPr>
          <p:cNvSpPr/>
          <p:nvPr/>
        </p:nvSpPr>
        <p:spPr>
          <a:xfrm>
            <a:off x="7198463" y="4093028"/>
            <a:ext cx="1909876" cy="195943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77DE726-8869-425C-96CF-94D727ED6E0C}"/>
              </a:ext>
            </a:extLst>
          </p:cNvPr>
          <p:cNvSpPr/>
          <p:nvPr/>
        </p:nvSpPr>
        <p:spPr>
          <a:xfrm>
            <a:off x="7187577" y="3483430"/>
            <a:ext cx="2030203" cy="125186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387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6C078-99DE-4AED-854A-FF6FB87E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0C133-0008-448F-90C1-D451740F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SVM ensembles mostly performed slightly better</a:t>
            </a:r>
          </a:p>
          <a:p>
            <a:r>
              <a:rPr lang="en-US" altLang="zh-CN" dirty="0"/>
              <a:t>feature selection over the small scale dataset can make performance significantly better</a:t>
            </a:r>
          </a:p>
          <a:p>
            <a:r>
              <a:rPr lang="en-US" altLang="zh-CN" dirty="0"/>
              <a:t>GA + linear SVM ensembles with bagging and GA + RBF SVM ensembles with boosting are the top two prediction models (differences are not significant)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8747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E7E8C-06C6-4C9B-9FA8-4327F9CA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6BC1E3-5715-499D-B258-D27362547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the large scale dataset, a prediction model based on RBF SVM ensembles with boosting is the better choice.</a:t>
            </a:r>
          </a:p>
          <a:p>
            <a:r>
              <a:rPr lang="en-US" altLang="zh-CN" dirty="0"/>
              <a:t>To reduce computation time: (1) feature selection (2) use a cloud platform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2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EA41-9005-47C3-AAF2-A8520358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262626"/>
                </a:solidFill>
              </a:rPr>
              <a:t>Background</a:t>
            </a:r>
            <a:endParaRPr lang="zh-CN" altLang="en-US" dirty="0">
              <a:solidFill>
                <a:srgbClr val="262626"/>
              </a:solidFill>
            </a:endParaRPr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12DD39F1-7CDA-418F-B680-ACA93A872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40673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67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69B25-9D4A-4F3E-B6B9-038CC7DC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SVM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82DDDFD-49DD-4393-9E7E-0863900C0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73" y="3163180"/>
            <a:ext cx="5323254" cy="2106441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588925F0-54EA-4440-94B5-92A2342CB640}"/>
              </a:ext>
            </a:extLst>
          </p:cNvPr>
          <p:cNvSpPr/>
          <p:nvPr/>
        </p:nvSpPr>
        <p:spPr>
          <a:xfrm>
            <a:off x="7538224" y="3926468"/>
            <a:ext cx="490653" cy="28993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1AC98D6-88D2-4926-B108-777C14216EB7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 flipV="1">
            <a:off x="8028877" y="3855535"/>
            <a:ext cx="2475944" cy="215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53E2A4AF-C6A1-458F-977E-49116178EDDF}"/>
              </a:ext>
            </a:extLst>
          </p:cNvPr>
          <p:cNvSpPr/>
          <p:nvPr/>
        </p:nvSpPr>
        <p:spPr>
          <a:xfrm>
            <a:off x="10504821" y="3429000"/>
            <a:ext cx="936330" cy="853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Support vector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F8F2EC-BE5F-48CF-ADD9-BD0DB8060F3D}"/>
              </a:ext>
            </a:extLst>
          </p:cNvPr>
          <p:cNvSpPr/>
          <p:nvPr/>
        </p:nvSpPr>
        <p:spPr>
          <a:xfrm>
            <a:off x="10504821" y="4583151"/>
            <a:ext cx="936330" cy="709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margin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804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3500F-9648-44EC-9264-A0F8072A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FBE829-F953-48CC-8511-D6D82D768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Two widely used kernel functions :</a:t>
            </a:r>
          </a:p>
          <a:p>
            <a:r>
              <a:rPr lang="en-US" altLang="zh-CN" dirty="0"/>
              <a:t>Polynomial </a:t>
            </a:r>
          </a:p>
          <a:p>
            <a:r>
              <a:rPr lang="en-US" altLang="zh-CN" dirty="0"/>
              <a:t>Gaussian Radial Basis Function(RBF)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58602F-C428-42C2-A4DD-D11D6E85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114" y="3109232"/>
            <a:ext cx="4876800" cy="400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DA723F7-86F0-434F-8FD8-8ECFF8687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462" y="3575807"/>
            <a:ext cx="22002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B31BE9-2082-4CBF-8F1F-7DA94DCC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Classifier ensembles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0281D3-7DC8-454B-A9B5-4A8027D3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Combine multiple classifiers:</a:t>
            </a:r>
          </a:p>
          <a:p>
            <a:r>
              <a:rPr lang="en-US" altLang="zh-CN" dirty="0"/>
              <a:t>Bagging </a:t>
            </a:r>
          </a:p>
          <a:p>
            <a:r>
              <a:rPr lang="en-US" altLang="zh-CN" dirty="0"/>
              <a:t>Boosting</a:t>
            </a:r>
          </a:p>
        </p:txBody>
      </p:sp>
    </p:spTree>
    <p:extLst>
      <p:ext uri="{BB962C8B-B14F-4D97-AF65-F5344CB8AC3E}">
        <p14:creationId xmlns:p14="http://schemas.microsoft.com/office/powerpoint/2010/main" val="418078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62160-3F16-4F94-9FE3-3A7FEB2D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 example: Bagging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08F1FB-E787-43B9-86E2-D2011ACF6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Bootstrapping builds k training datasets-&gt;k independent classifiers(resampling, with replacement)</a:t>
            </a:r>
          </a:p>
          <a:p>
            <a:r>
              <a:rPr lang="en-US" altLang="zh-CN" dirty="0"/>
              <a:t>Aggregate k classifiers using combination method(majority voting)</a:t>
            </a:r>
          </a:p>
          <a:p>
            <a:r>
              <a:rPr lang="en-US" altLang="zh-CN" dirty="0"/>
              <a:t>Here each training example may be repeated or doesn’t appear.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199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D726-B1C8-44A0-B61C-97EC8D58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 example: Boosting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9FDCDF-F123-4997-9AF7-495C7B224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AdaBoost is most common</a:t>
            </a:r>
          </a:p>
          <a:p>
            <a:r>
              <a:rPr lang="en-US" altLang="zh-CN" dirty="0"/>
              <a:t>Initially same weight for each example, boost importance of incorrect classified examples</a:t>
            </a:r>
          </a:p>
          <a:p>
            <a:r>
              <a:rPr lang="en-US" altLang="zh-CN" dirty="0"/>
              <a:t>Train k classifiers sequentially</a:t>
            </a:r>
          </a:p>
          <a:p>
            <a:r>
              <a:rPr lang="en-US" altLang="zh-CN" dirty="0"/>
              <a:t>Final decision is based on the weighted vote of the individual classifiers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806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CE900-AA92-459F-BE21-5DF676C7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/>
          </a:bodyPr>
          <a:lstStyle/>
          <a:p>
            <a:r>
              <a:rPr lang="en-US" altLang="zh-CN" dirty="0"/>
              <a:t>Related works using SVM</a:t>
            </a:r>
            <a:endParaRPr lang="zh-CN" alt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2C3E80-AA30-4F43-B4AA-667AC61A8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94" y="1092200"/>
            <a:ext cx="6546426" cy="29488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Problem: </a:t>
            </a:r>
          </a:p>
          <a:p>
            <a:r>
              <a:rPr lang="en-US" dirty="0"/>
              <a:t>most only based on RBF kernel function( other should be explored)</a:t>
            </a:r>
          </a:p>
          <a:p>
            <a:r>
              <a:rPr lang="en-US" dirty="0"/>
              <a:t>Most use Breast Cancer Wisconsin dataset (too small ) </a:t>
            </a:r>
          </a:p>
          <a:p>
            <a:r>
              <a:rPr lang="en-US" dirty="0"/>
              <a:t>Accuracy is the primary evaluation metric (class imbalance)</a:t>
            </a:r>
          </a:p>
        </p:txBody>
      </p:sp>
      <p:pic>
        <p:nvPicPr>
          <p:cNvPr id="8" name="内容占位符 4" descr="图片包含 屏幕截图&#10;&#10;自动生成的说明">
            <a:extLst>
              <a:ext uri="{FF2B5EF4-FFF2-40B4-BE49-F238E27FC236}">
                <a16:creationId xmlns:a16="http://schemas.microsoft.com/office/drawing/2014/main" id="{C75290B6-8A2A-4A18-AD6C-2F4DBC7C8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05" y="4227218"/>
            <a:ext cx="5955540" cy="139955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18244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CAEACE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AEACE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1406</Words>
  <Application>Microsoft Office PowerPoint</Application>
  <PresentationFormat>宽屏</PresentationFormat>
  <Paragraphs>160</Paragraphs>
  <Slides>24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Arial</vt:lpstr>
      <vt:lpstr>Garamond</vt:lpstr>
      <vt:lpstr>环保</vt:lpstr>
      <vt:lpstr>CS732 PRESENTATION</vt:lpstr>
      <vt:lpstr>Paper intro</vt:lpstr>
      <vt:lpstr>Background</vt:lpstr>
      <vt:lpstr>SVM</vt:lpstr>
      <vt:lpstr>PowerPoint 演示文稿</vt:lpstr>
      <vt:lpstr>Classifier ensembles</vt:lpstr>
      <vt:lpstr>For example: Bagging</vt:lpstr>
      <vt:lpstr>For example: Boosting</vt:lpstr>
      <vt:lpstr>Related works using SVM</vt:lpstr>
      <vt:lpstr>To solve problems, this paper</vt:lpstr>
      <vt:lpstr>Experimental procedure</vt:lpstr>
      <vt:lpstr>Results</vt:lpstr>
      <vt:lpstr>Single SVM Classifiers</vt:lpstr>
      <vt:lpstr>Single SVM Classifiers</vt:lpstr>
      <vt:lpstr>SVM classifier ensembles</vt:lpstr>
      <vt:lpstr>SVM classifier ensembles</vt:lpstr>
      <vt:lpstr>SVM classifier ensembles</vt:lpstr>
      <vt:lpstr>SVM classifier ensembles</vt:lpstr>
      <vt:lpstr>PowerPoint 演示文稿</vt:lpstr>
      <vt:lpstr>Discussion</vt:lpstr>
      <vt:lpstr>Discussion</vt:lpstr>
      <vt:lpstr>PowerPoint 演示文稿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CS732 PRESENTATION</dc:title>
  <dc:creator>亚娟 李</dc:creator>
  <cp:lastModifiedBy>亚娟 李</cp:lastModifiedBy>
  <cp:revision>8</cp:revision>
  <dcterms:created xsi:type="dcterms:W3CDTF">2019-02-18T16:30:06Z</dcterms:created>
  <dcterms:modified xsi:type="dcterms:W3CDTF">2019-02-18T18:37:27Z</dcterms:modified>
</cp:coreProperties>
</file>