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9" r:id="rId17"/>
    <p:sldId id="282" r:id="rId18"/>
    <p:sldId id="280" r:id="rId19"/>
    <p:sldId id="281" r:id="rId20"/>
    <p:sldId id="270" r:id="rId21"/>
    <p:sldId id="271" r:id="rId22"/>
    <p:sldId id="272" r:id="rId23"/>
    <p:sldId id="273" r:id="rId24"/>
    <p:sldId id="274" r:id="rId25"/>
    <p:sldId id="275" r:id="rId26"/>
    <p:sldId id="276"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ruoyu" initials="w" lastIdx="1" clrIdx="0">
    <p:extLst>
      <p:ext uri="{19B8F6BF-5375-455C-9EA6-DF929625EA0E}">
        <p15:presenceInfo xmlns:p15="http://schemas.microsoft.com/office/powerpoint/2012/main" userId="S::rw67@njit.edu::72725a74-d753-42fa-8a99-c42ff45a5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2"/>
    <p:restoredTop sz="93209"/>
  </p:normalViewPr>
  <p:slideViewPr>
    <p:cSldViewPr snapToGrid="0" snapToObjects="1">
      <p:cViewPr varScale="1">
        <p:scale>
          <a:sx n="94" d="100"/>
          <a:sy n="94"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16F52-4D87-2A41-8FC5-67C201863CAC}" type="datetimeFigureOut">
              <a:rPr lang="en-US" smtClean="0"/>
              <a:t>3/16/19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A98E8-5071-D94D-BED2-6AEEC05EDE5B}" type="slidenum">
              <a:rPr lang="en-US" smtClean="0"/>
              <a:t>‹#›</a:t>
            </a:fld>
            <a:endParaRPr lang="en-US"/>
          </a:p>
        </p:txBody>
      </p:sp>
    </p:spTree>
    <p:extLst>
      <p:ext uri="{BB962C8B-B14F-4D97-AF65-F5344CB8AC3E}">
        <p14:creationId xmlns:p14="http://schemas.microsoft.com/office/powerpoint/2010/main" val="126799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neuroscience/dementi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ciencedirect.com/topics/neuroscience/amnesia" TargetMode="External"/><Relationship Id="rId5" Type="http://schemas.openxmlformats.org/officeDocument/2006/relationships/hyperlink" Target="https://www.sciencedirect.com/topics/psychology/mild-cognitive-impairment" TargetMode="External"/><Relationship Id="rId4" Type="http://schemas.openxmlformats.org/officeDocument/2006/relationships/hyperlink" Target="https://www.sciencedirect.com/topics/psychology/thinking-skil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computer-science/poor-perform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Alzheimer’s disease (AD) is the most common form of </a:t>
            </a:r>
            <a:r>
              <a:rPr lang="en-US" dirty="0">
                <a:hlinkClick r:id="rId3" tooltip="Learn more about Dementia"/>
              </a:rPr>
              <a:t>dementia</a:t>
            </a:r>
            <a:r>
              <a:rPr lang="en-US" dirty="0"/>
              <a:t>. Dementia is a general term that describes a set of symptoms associated with a decline in memory or other </a:t>
            </a:r>
            <a:r>
              <a:rPr lang="en-US" dirty="0">
                <a:hlinkClick r:id="rId4" tooltip="Learn more about Thinking Skills"/>
              </a:rPr>
              <a:t>thinking skills</a:t>
            </a:r>
            <a:r>
              <a:rPr lang="en-US" dirty="0"/>
              <a:t> severe enough to reduce a person's ability to perform ordinary activities.</a:t>
            </a:r>
          </a:p>
          <a:p>
            <a:r>
              <a:rPr lang="en-US" dirty="0"/>
              <a:t>MCI : also known as </a:t>
            </a:r>
            <a:r>
              <a:rPr lang="en-US" dirty="0">
                <a:hlinkClick r:id="rId5" tooltip="Learn more about Mild Cognitive Impairment"/>
              </a:rPr>
              <a:t>mild cognitive impairment</a:t>
            </a:r>
            <a:r>
              <a:rPr lang="en-US" dirty="0"/>
              <a:t>, </a:t>
            </a:r>
            <a:r>
              <a:rPr lang="en-US" u="sng" dirty="0">
                <a:hlinkClick r:id="rId6" tooltip="Learn more about Amnesia"/>
              </a:rPr>
              <a:t>memory loss</a:t>
            </a:r>
            <a:r>
              <a:rPr lang="en-US" dirty="0"/>
              <a:t> is mild</a:t>
            </a:r>
          </a:p>
          <a:p>
            <a:endParaRPr lang="en-US" dirty="0"/>
          </a:p>
        </p:txBody>
      </p:sp>
      <p:sp>
        <p:nvSpPr>
          <p:cNvPr id="4" name="Slide Number Placeholder 3"/>
          <p:cNvSpPr>
            <a:spLocks noGrp="1"/>
          </p:cNvSpPr>
          <p:nvPr>
            <p:ph type="sldNum" sz="quarter" idx="5"/>
          </p:nvPr>
        </p:nvSpPr>
        <p:spPr/>
        <p:txBody>
          <a:bodyPr/>
          <a:lstStyle/>
          <a:p>
            <a:fld id="{1D3A98E8-5071-D94D-BED2-6AEEC05EDE5B}" type="slidenum">
              <a:rPr lang="en-US" smtClean="0"/>
              <a:t>3</a:t>
            </a:fld>
            <a:endParaRPr lang="en-US"/>
          </a:p>
        </p:txBody>
      </p:sp>
    </p:spTree>
    <p:extLst>
      <p:ext uri="{BB962C8B-B14F-4D97-AF65-F5344CB8AC3E}">
        <p14:creationId xmlns:p14="http://schemas.microsoft.com/office/powerpoint/2010/main" val="6051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A98E8-5071-D94D-BED2-6AEEC05EDE5B}" type="slidenum">
              <a:rPr lang="en-US" smtClean="0"/>
              <a:t>4</a:t>
            </a:fld>
            <a:endParaRPr lang="en-US"/>
          </a:p>
        </p:txBody>
      </p:sp>
    </p:spTree>
    <p:extLst>
      <p:ext uri="{BB962C8B-B14F-4D97-AF65-F5344CB8AC3E}">
        <p14:creationId xmlns:p14="http://schemas.microsoft.com/office/powerpoint/2010/main" val="237767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training of deep neural networks requires huge amount of annotated data, which can be a problem especially for medical imaging field</a:t>
            </a:r>
          </a:p>
          <a:p>
            <a:r>
              <a:rPr lang="en-US" dirty="0"/>
              <a:t>Training of such architectures requires huge amount of computational resources.</a:t>
            </a:r>
          </a:p>
          <a:p>
            <a:r>
              <a:rPr lang="en-US" dirty="0"/>
              <a:t>Deep learning requires careful and tedious tuning of hyper-parameters, optimal tuning, which otherwise can lead to overfitting/underfitting, resulting in overall </a:t>
            </a:r>
            <a:r>
              <a:rPr lang="en-US" dirty="0">
                <a:hlinkClick r:id="rId3" tooltip="Learn more about Poor Performance"/>
              </a:rPr>
              <a:t>poor performance</a:t>
            </a:r>
            <a:endParaRPr lang="en-US" dirty="0"/>
          </a:p>
          <a:p>
            <a:endParaRPr lang="en-US" dirty="0"/>
          </a:p>
        </p:txBody>
      </p:sp>
      <p:sp>
        <p:nvSpPr>
          <p:cNvPr id="4" name="Slide Number Placeholder 3"/>
          <p:cNvSpPr>
            <a:spLocks noGrp="1"/>
          </p:cNvSpPr>
          <p:nvPr>
            <p:ph type="sldNum" sz="quarter" idx="5"/>
          </p:nvPr>
        </p:nvSpPr>
        <p:spPr/>
        <p:txBody>
          <a:bodyPr/>
          <a:lstStyle/>
          <a:p>
            <a:fld id="{1D3A98E8-5071-D94D-BED2-6AEEC05EDE5B}" type="slidenum">
              <a:rPr lang="en-US" smtClean="0"/>
              <a:t>5</a:t>
            </a:fld>
            <a:endParaRPr lang="en-US"/>
          </a:p>
        </p:txBody>
      </p:sp>
    </p:spTree>
    <p:extLst>
      <p:ext uri="{BB962C8B-B14F-4D97-AF65-F5344CB8AC3E}">
        <p14:creationId xmlns:p14="http://schemas.microsoft.com/office/powerpoint/2010/main" val="229258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practice nowadays, very few people train an entire CNN from scratch (with random initialization), because it is relatively rare to have a dataset of sufficient size. </a:t>
            </a:r>
            <a:endParaRPr lang="en-US" dirty="0"/>
          </a:p>
        </p:txBody>
      </p:sp>
      <p:sp>
        <p:nvSpPr>
          <p:cNvPr id="4" name="Slide Number Placeholder 3"/>
          <p:cNvSpPr>
            <a:spLocks noGrp="1"/>
          </p:cNvSpPr>
          <p:nvPr>
            <p:ph type="sldNum" sz="quarter" idx="5"/>
          </p:nvPr>
        </p:nvSpPr>
        <p:spPr/>
        <p:txBody>
          <a:bodyPr/>
          <a:lstStyle/>
          <a:p>
            <a:fld id="{1D3A98E8-5071-D94D-BED2-6AEEC05EDE5B}" type="slidenum">
              <a:rPr lang="en-US" smtClean="0"/>
              <a:t>6</a:t>
            </a:fld>
            <a:endParaRPr lang="en-US"/>
          </a:p>
        </p:txBody>
      </p:sp>
    </p:spTree>
    <p:extLst>
      <p:ext uri="{BB962C8B-B14F-4D97-AF65-F5344CB8AC3E}">
        <p14:creationId xmlns:p14="http://schemas.microsoft.com/office/powerpoint/2010/main" val="36775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false negative </a:t>
            </a:r>
            <a:r>
              <a:rPr lang="en-US" sz="1200" b="0" i="0" kern="1200" dirty="0">
                <a:solidFill>
                  <a:schemeClr val="tx1"/>
                </a:solidFill>
                <a:effectLst/>
                <a:latin typeface="+mn-lt"/>
                <a:ea typeface="+mn-ea"/>
                <a:cs typeface="+mn-cs"/>
              </a:rPr>
              <a:t>indicates that a condition does not hold, while in fact it does      a woman is not pregnant whereas she is actually pregnant</a:t>
            </a:r>
          </a:p>
          <a:p>
            <a:r>
              <a:rPr lang="en-US" sz="1200" b="0" i="0" kern="1200" dirty="0" err="1">
                <a:solidFill>
                  <a:schemeClr val="tx1"/>
                </a:solidFill>
                <a:effectLst/>
                <a:latin typeface="+mn-lt"/>
                <a:ea typeface="+mn-ea"/>
                <a:cs typeface="+mn-cs"/>
              </a:rPr>
              <a:t>Fp</a:t>
            </a:r>
            <a:r>
              <a:rPr lang="en-US" sz="1200" b="0" i="0" kern="1200" dirty="0">
                <a:solidFill>
                  <a:schemeClr val="tx1"/>
                </a:solidFill>
                <a:effectLst/>
                <a:latin typeface="+mn-lt"/>
                <a:ea typeface="+mn-ea"/>
                <a:cs typeface="+mn-cs"/>
              </a:rPr>
              <a:t>  indicates a given condition exists, when it does not</a:t>
            </a:r>
            <a:endParaRPr lang="en-US" dirty="0"/>
          </a:p>
        </p:txBody>
      </p:sp>
      <p:sp>
        <p:nvSpPr>
          <p:cNvPr id="4" name="Slide Number Placeholder 3"/>
          <p:cNvSpPr>
            <a:spLocks noGrp="1"/>
          </p:cNvSpPr>
          <p:nvPr>
            <p:ph type="sldNum" sz="quarter" idx="5"/>
          </p:nvPr>
        </p:nvSpPr>
        <p:spPr/>
        <p:txBody>
          <a:bodyPr/>
          <a:lstStyle/>
          <a:p>
            <a:fld id="{1D3A98E8-5071-D94D-BED2-6AEEC05EDE5B}" type="slidenum">
              <a:rPr lang="en-US" smtClean="0"/>
              <a:t>22</a:t>
            </a:fld>
            <a:endParaRPr lang="en-US"/>
          </a:p>
        </p:txBody>
      </p:sp>
    </p:spTree>
    <p:extLst>
      <p:ext uri="{BB962C8B-B14F-4D97-AF65-F5344CB8AC3E}">
        <p14:creationId xmlns:p14="http://schemas.microsoft.com/office/powerpoint/2010/main" val="194469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3/16/19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ciencedirect.com/science/article/pii/S138904171830956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ciencedirect.com/topics/computer-science/activation-func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1389041718309562#b0010" TargetMode="External"/><Relationship Id="rId2" Type="http://schemas.openxmlformats.org/officeDocument/2006/relationships/hyperlink" Target="https://www.sciencedirect.com/topics/psychology/neuroimagin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ciencedirect.com/topics/computer-science/classification-task" TargetMode="External"/><Relationship Id="rId4" Type="http://schemas.openxmlformats.org/officeDocument/2006/relationships/hyperlink" Target="https://www.sciencedirect.com/topics/psychology/public-private-partnershi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topics/computer-science/classification-models" TargetMode="External"/><Relationship Id="rId2" Type="http://schemas.openxmlformats.org/officeDocument/2006/relationships/hyperlink" Target="https://www.sciencedirect.com/topics/computer-science/image-analysi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sciencedirect.com/topics/psychology/segment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ciencedirect.com/topics/computer-science/multiple-sour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iencedirect.com/topics/neuroscience/white-mat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topics/computer-science/preprocessing-step" TargetMode="External"/><Relationship Id="rId2" Type="http://schemas.openxmlformats.org/officeDocument/2006/relationships/hyperlink" Target="https://www.sciencedirect.com/topics/psychology/neural-ne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computer-science/convolution-fil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9344-BC1A-B244-815A-5E03ADB5C4AF}"/>
              </a:ext>
            </a:extLst>
          </p:cNvPr>
          <p:cNvSpPr>
            <a:spLocks noGrp="1"/>
          </p:cNvSpPr>
          <p:nvPr>
            <p:ph type="ctrTitle"/>
          </p:nvPr>
        </p:nvSpPr>
        <p:spPr>
          <a:xfrm>
            <a:off x="581188" y="672088"/>
            <a:ext cx="10993549" cy="1475013"/>
          </a:xfrm>
        </p:spPr>
        <p:txBody>
          <a:bodyPr>
            <a:noAutofit/>
          </a:bodyPr>
          <a:lstStyle/>
          <a:p>
            <a:r>
              <a:rPr lang="en-US" sz="2000" dirty="0"/>
              <a:t>Convolutional neural network based Alzheimer’s disease</a:t>
            </a:r>
            <a:br>
              <a:rPr lang="en-US" sz="2000" dirty="0"/>
            </a:br>
            <a:r>
              <a:rPr lang="en-US" sz="2000" dirty="0"/>
              <a:t>classification from magnetic resonance</a:t>
            </a:r>
            <a:r>
              <a:rPr lang="zh-CN" altLang="en-US" sz="2000" dirty="0"/>
              <a:t> </a:t>
            </a:r>
            <a:r>
              <a:rPr lang="en-US" sz="2000" dirty="0"/>
              <a:t>brain images</a:t>
            </a:r>
            <a:br>
              <a:rPr lang="en-US" sz="2000" dirty="0"/>
            </a:br>
            <a:endParaRPr lang="en-US" sz="2000" dirty="0"/>
          </a:p>
        </p:txBody>
      </p:sp>
      <p:sp>
        <p:nvSpPr>
          <p:cNvPr id="3" name="Subtitle 2">
            <a:extLst>
              <a:ext uri="{FF2B5EF4-FFF2-40B4-BE49-F238E27FC236}">
                <a16:creationId xmlns:a16="http://schemas.microsoft.com/office/drawing/2014/main" id="{2DC08DCF-B08A-6E4F-A605-18DE71B28D06}"/>
              </a:ext>
            </a:extLst>
          </p:cNvPr>
          <p:cNvSpPr>
            <a:spLocks noGrp="1"/>
          </p:cNvSpPr>
          <p:nvPr>
            <p:ph type="subTitle" idx="1"/>
          </p:nvPr>
        </p:nvSpPr>
        <p:spPr>
          <a:xfrm>
            <a:off x="581191" y="2260666"/>
            <a:ext cx="10993546" cy="1384577"/>
          </a:xfrm>
        </p:spPr>
        <p:txBody>
          <a:bodyPr>
            <a:normAutofit/>
          </a:bodyPr>
          <a:lstStyle/>
          <a:p>
            <a:r>
              <a:rPr lang="en-US" sz="1400" dirty="0">
                <a:solidFill>
                  <a:schemeClr val="tx1"/>
                </a:solidFill>
                <a:hlinkClick r:id="rId2">
                  <a:extLst>
                    <a:ext uri="{A12FA001-AC4F-418D-AE19-62706E023703}">
                      <ahyp:hlinkClr xmlns:ahyp="http://schemas.microsoft.com/office/drawing/2018/hyperlinkcolor" val="tx"/>
                    </a:ext>
                  </a:extLst>
                </a:hlinkClick>
              </a:rPr>
              <a:t>RachnaJain</a:t>
            </a:r>
            <a:r>
              <a:rPr lang="en-US" sz="1400" baseline="30000" dirty="0">
                <a:solidFill>
                  <a:schemeClr val="tx1"/>
                </a:solidFill>
                <a:hlinkClick r:id="rId2">
                  <a:extLst>
                    <a:ext uri="{A12FA001-AC4F-418D-AE19-62706E023703}">
                      <ahyp:hlinkClr xmlns:ahyp="http://schemas.microsoft.com/office/drawing/2018/hyperlinkcolor" val="tx"/>
                    </a:ext>
                  </a:extLst>
                </a:hlinkClick>
              </a:rPr>
              <a:t>   </a:t>
            </a:r>
            <a:r>
              <a:rPr lang="en-US" sz="1400" dirty="0">
                <a:solidFill>
                  <a:schemeClr val="tx1"/>
                </a:solidFill>
                <a:hlinkClick r:id="rId2">
                  <a:extLst>
                    <a:ext uri="{A12FA001-AC4F-418D-AE19-62706E023703}">
                      <ahyp:hlinkClr xmlns:ahyp="http://schemas.microsoft.com/office/drawing/2018/hyperlinkcolor" val="tx"/>
                    </a:ext>
                  </a:extLst>
                </a:hlinkClick>
              </a:rPr>
              <a:t>NikitaJain</a:t>
            </a:r>
            <a:r>
              <a:rPr lang="en-US" sz="1400" baseline="30000" dirty="0">
                <a:solidFill>
                  <a:schemeClr val="tx1"/>
                </a:solidFill>
                <a:hlinkClick r:id="rId2">
                  <a:extLst>
                    <a:ext uri="{A12FA001-AC4F-418D-AE19-62706E023703}">
                      <ahyp:hlinkClr xmlns:ahyp="http://schemas.microsoft.com/office/drawing/2018/hyperlinkcolor" val="tx"/>
                    </a:ext>
                  </a:extLst>
                </a:hlinkClick>
              </a:rPr>
              <a:t>a</a:t>
            </a:r>
            <a:r>
              <a:rPr lang="en-US" sz="1400" dirty="0">
                <a:solidFill>
                  <a:schemeClr val="tx1"/>
                </a:solidFill>
                <a:hlinkClick r:id="rId2">
                  <a:extLst>
                    <a:ext uri="{A12FA001-AC4F-418D-AE19-62706E023703}">
                      <ahyp:hlinkClr xmlns:ahyp="http://schemas.microsoft.com/office/drawing/2018/hyperlinkcolor" val="tx"/>
                    </a:ext>
                  </a:extLst>
                </a:hlinkClick>
              </a:rPr>
              <a:t>AkshayAggarwal</a:t>
            </a:r>
            <a:r>
              <a:rPr lang="en-US" sz="1400" baseline="30000" dirty="0">
                <a:solidFill>
                  <a:schemeClr val="tx1"/>
                </a:solidFill>
                <a:hlinkClick r:id="rId2">
                  <a:extLst>
                    <a:ext uri="{A12FA001-AC4F-418D-AE19-62706E023703}">
                      <ahyp:hlinkClr xmlns:ahyp="http://schemas.microsoft.com/office/drawing/2018/hyperlinkcolor" val="tx"/>
                    </a:ext>
                  </a:extLst>
                </a:hlinkClick>
              </a:rPr>
              <a:t>    </a:t>
            </a:r>
            <a:r>
              <a:rPr lang="en-US" sz="1400" dirty="0">
                <a:solidFill>
                  <a:schemeClr val="tx1"/>
                </a:solidFill>
                <a:hlinkClick r:id="rId2">
                  <a:extLst>
                    <a:ext uri="{A12FA001-AC4F-418D-AE19-62706E023703}">
                      <ahyp:hlinkClr xmlns:ahyp="http://schemas.microsoft.com/office/drawing/2018/hyperlinkcolor" val="tx"/>
                    </a:ext>
                  </a:extLst>
                </a:hlinkClick>
              </a:rPr>
              <a:t>D. JudeHemanth</a:t>
            </a:r>
            <a:endParaRPr lang="en-US" sz="1400" baseline="30000" dirty="0">
              <a:solidFill>
                <a:schemeClr val="tx1"/>
              </a:solidFill>
            </a:endParaRPr>
          </a:p>
          <a:p>
            <a:r>
              <a:rPr lang="en-US" sz="1400" dirty="0">
                <a:solidFill>
                  <a:schemeClr val="tx1"/>
                </a:solidFill>
              </a:rPr>
              <a:t>Computer Science and Engineering, Bharati Vidyapeeth’s College of Engineering, New Delhi, </a:t>
            </a:r>
            <a:r>
              <a:rPr lang="en-US" sz="1400" dirty="0" err="1">
                <a:solidFill>
                  <a:schemeClr val="tx1"/>
                </a:solidFill>
              </a:rPr>
              <a:t>India</a:t>
            </a:r>
            <a:r>
              <a:rPr lang="en-US" sz="1400" baseline="30000" dirty="0" err="1">
                <a:solidFill>
                  <a:schemeClr val="tx1"/>
                </a:solidFill>
              </a:rPr>
              <a:t>b</a:t>
            </a:r>
            <a:r>
              <a:rPr lang="en-US" sz="1400" dirty="0" err="1">
                <a:solidFill>
                  <a:schemeClr val="tx1"/>
                </a:solidFill>
              </a:rPr>
              <a:t>Department</a:t>
            </a:r>
            <a:r>
              <a:rPr lang="en-US" sz="1400" dirty="0">
                <a:solidFill>
                  <a:schemeClr val="tx1"/>
                </a:solidFill>
              </a:rPr>
              <a:t> of ECE, </a:t>
            </a:r>
            <a:r>
              <a:rPr lang="en-US" sz="1400" dirty="0" err="1">
                <a:solidFill>
                  <a:schemeClr val="tx1"/>
                </a:solidFill>
              </a:rPr>
              <a:t>Karunya</a:t>
            </a:r>
            <a:r>
              <a:rPr lang="en-US" sz="1400" dirty="0">
                <a:solidFill>
                  <a:schemeClr val="tx1"/>
                </a:solidFill>
              </a:rPr>
              <a:t> University, Coimbatore, India</a:t>
            </a:r>
          </a:p>
        </p:txBody>
      </p:sp>
    </p:spTree>
    <p:extLst>
      <p:ext uri="{BB962C8B-B14F-4D97-AF65-F5344CB8AC3E}">
        <p14:creationId xmlns:p14="http://schemas.microsoft.com/office/powerpoint/2010/main" val="403179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2A17-340D-E24C-B564-1180D1C138ED}"/>
              </a:ext>
            </a:extLst>
          </p:cNvPr>
          <p:cNvSpPr>
            <a:spLocks noGrp="1"/>
          </p:cNvSpPr>
          <p:nvPr>
            <p:ph type="title"/>
          </p:nvPr>
        </p:nvSpPr>
        <p:spPr/>
        <p:txBody>
          <a:bodyPr/>
          <a:lstStyle/>
          <a:p>
            <a:r>
              <a:rPr lang="en-US" dirty="0"/>
              <a:t>Dropout </a:t>
            </a:r>
            <a:r>
              <a:rPr lang="en-US" dirty="0" err="1"/>
              <a:t>regulaRization</a:t>
            </a:r>
            <a:endParaRPr lang="en-US" dirty="0"/>
          </a:p>
        </p:txBody>
      </p:sp>
      <p:sp>
        <p:nvSpPr>
          <p:cNvPr id="3" name="Content Placeholder 2">
            <a:extLst>
              <a:ext uri="{FF2B5EF4-FFF2-40B4-BE49-F238E27FC236}">
                <a16:creationId xmlns:a16="http://schemas.microsoft.com/office/drawing/2014/main" id="{002D83F2-0650-A14F-8031-AA93516107A6}"/>
              </a:ext>
            </a:extLst>
          </p:cNvPr>
          <p:cNvSpPr>
            <a:spLocks noGrp="1"/>
          </p:cNvSpPr>
          <p:nvPr>
            <p:ph idx="1"/>
          </p:nvPr>
        </p:nvSpPr>
        <p:spPr/>
        <p:txBody>
          <a:bodyPr/>
          <a:lstStyle/>
          <a:p>
            <a:r>
              <a:rPr lang="en-US" dirty="0"/>
              <a:t>dropping out neurons (both hidden and visible) in a neural network randomly. </a:t>
            </a:r>
          </a:p>
          <a:p>
            <a:r>
              <a:rPr lang="en-US" dirty="0"/>
              <a:t>mainly tackle the problem of overfitting in neural networks. </a:t>
            </a:r>
          </a:p>
        </p:txBody>
      </p:sp>
    </p:spTree>
    <p:extLst>
      <p:ext uri="{BB962C8B-B14F-4D97-AF65-F5344CB8AC3E}">
        <p14:creationId xmlns:p14="http://schemas.microsoft.com/office/powerpoint/2010/main" val="121891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0CE3-B0FF-9141-A3A8-A38506F94513}"/>
              </a:ext>
            </a:extLst>
          </p:cNvPr>
          <p:cNvSpPr>
            <a:spLocks noGrp="1"/>
          </p:cNvSpPr>
          <p:nvPr>
            <p:ph type="title"/>
          </p:nvPr>
        </p:nvSpPr>
        <p:spPr/>
        <p:txBody>
          <a:bodyPr/>
          <a:lstStyle/>
          <a:p>
            <a:r>
              <a:rPr lang="en-US" dirty="0"/>
              <a:t>Non-linearity layers</a:t>
            </a:r>
            <a:br>
              <a:rPr lang="en-US" dirty="0"/>
            </a:br>
            <a:endParaRPr lang="en-US" dirty="0"/>
          </a:p>
        </p:txBody>
      </p:sp>
      <p:sp>
        <p:nvSpPr>
          <p:cNvPr id="3" name="Content Placeholder 2">
            <a:extLst>
              <a:ext uri="{FF2B5EF4-FFF2-40B4-BE49-F238E27FC236}">
                <a16:creationId xmlns:a16="http://schemas.microsoft.com/office/drawing/2014/main" id="{ACBD1C45-36B0-2743-A9AD-B485BE5DAC62}"/>
              </a:ext>
            </a:extLst>
          </p:cNvPr>
          <p:cNvSpPr>
            <a:spLocks noGrp="1"/>
          </p:cNvSpPr>
          <p:nvPr>
            <p:ph idx="1"/>
          </p:nvPr>
        </p:nvSpPr>
        <p:spPr/>
        <p:txBody>
          <a:bodyPr/>
          <a:lstStyle/>
          <a:p>
            <a:r>
              <a:rPr lang="en-US" dirty="0"/>
              <a:t>are also called </a:t>
            </a:r>
            <a:r>
              <a:rPr lang="en-US" dirty="0">
                <a:hlinkClick r:id="rId2" tooltip="Learn more about Activation Function"/>
              </a:rPr>
              <a:t>activation functions</a:t>
            </a:r>
            <a:r>
              <a:rPr lang="en-US" dirty="0"/>
              <a:t> : Rectified linear unit (</a:t>
            </a:r>
            <a:r>
              <a:rPr lang="en-US" dirty="0" err="1"/>
              <a:t>ReLU</a:t>
            </a:r>
            <a:r>
              <a:rPr lang="en-US" dirty="0"/>
              <a:t>)</a:t>
            </a:r>
          </a:p>
          <a:p>
            <a:r>
              <a:rPr lang="en-US" dirty="0" err="1"/>
              <a:t>ReLU</a:t>
            </a:r>
            <a:r>
              <a:rPr lang="en-US" dirty="0"/>
              <a:t> converges six times faster than tanh and sigmoid activation functions</a:t>
            </a:r>
          </a:p>
          <a:p>
            <a:r>
              <a:rPr lang="en-US" dirty="0"/>
              <a:t>it converts all negative inputs to zero and the neuron does not get activated. This makes it very computational efficient as few neurons are activated per time</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777C556-5511-1643-A64E-BC69A7C4E96D}"/>
              </a:ext>
            </a:extLst>
          </p:cNvPr>
          <p:cNvPicPr>
            <a:picLocks noChangeAspect="1"/>
          </p:cNvPicPr>
          <p:nvPr/>
        </p:nvPicPr>
        <p:blipFill>
          <a:blip r:embed="rId3"/>
          <a:stretch>
            <a:fillRect/>
          </a:stretch>
        </p:blipFill>
        <p:spPr>
          <a:xfrm>
            <a:off x="581192" y="3509332"/>
            <a:ext cx="7566521" cy="2256467"/>
          </a:xfrm>
          <a:prstGeom prst="rect">
            <a:avLst/>
          </a:prstGeom>
        </p:spPr>
      </p:pic>
    </p:spTree>
    <p:extLst>
      <p:ext uri="{BB962C8B-B14F-4D97-AF65-F5344CB8AC3E}">
        <p14:creationId xmlns:p14="http://schemas.microsoft.com/office/powerpoint/2010/main" val="153510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FD03-9FBE-0444-BFA0-3C0DD1631F45}"/>
              </a:ext>
            </a:extLst>
          </p:cNvPr>
          <p:cNvSpPr>
            <a:spLocks noGrp="1"/>
          </p:cNvSpPr>
          <p:nvPr>
            <p:ph type="title"/>
          </p:nvPr>
        </p:nvSpPr>
        <p:spPr/>
        <p:txBody>
          <a:bodyPr/>
          <a:lstStyle/>
          <a:p>
            <a:r>
              <a:rPr lang="en-US" dirty="0"/>
              <a:t>Fully-connected layers</a:t>
            </a:r>
            <a:br>
              <a:rPr lang="en-US" dirty="0"/>
            </a:br>
            <a:endParaRPr lang="en-US" dirty="0"/>
          </a:p>
        </p:txBody>
      </p:sp>
      <p:sp>
        <p:nvSpPr>
          <p:cNvPr id="3" name="Content Placeholder 2">
            <a:extLst>
              <a:ext uri="{FF2B5EF4-FFF2-40B4-BE49-F238E27FC236}">
                <a16:creationId xmlns:a16="http://schemas.microsoft.com/office/drawing/2014/main" id="{4A0761D5-0797-A240-8317-AA6834008CBC}"/>
              </a:ext>
            </a:extLst>
          </p:cNvPr>
          <p:cNvSpPr>
            <a:spLocks noGrp="1"/>
          </p:cNvSpPr>
          <p:nvPr>
            <p:ph idx="1"/>
          </p:nvPr>
        </p:nvSpPr>
        <p:spPr/>
        <p:txBody>
          <a:bodyPr/>
          <a:lstStyle/>
          <a:p>
            <a:r>
              <a:rPr lang="en-US" dirty="0"/>
              <a:t>Neurons in a fully connected layer have full connections to all activations in the previous layer</a:t>
            </a:r>
          </a:p>
          <a:p>
            <a:r>
              <a:rPr lang="en-US" dirty="0"/>
              <a:t>Fully-connected layers are usually appended after a combination of convolution, max-pooling and dropout layers in CNN</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23E6279-D739-1943-8973-99FF5F35D6DA}"/>
              </a:ext>
            </a:extLst>
          </p:cNvPr>
          <p:cNvPicPr>
            <a:picLocks noChangeAspect="1"/>
          </p:cNvPicPr>
          <p:nvPr/>
        </p:nvPicPr>
        <p:blipFill>
          <a:blip r:embed="rId2"/>
          <a:stretch>
            <a:fillRect/>
          </a:stretch>
        </p:blipFill>
        <p:spPr>
          <a:xfrm>
            <a:off x="2547392" y="3108562"/>
            <a:ext cx="6578600" cy="2933700"/>
          </a:xfrm>
          <a:prstGeom prst="rect">
            <a:avLst/>
          </a:prstGeom>
        </p:spPr>
      </p:pic>
    </p:spTree>
    <p:extLst>
      <p:ext uri="{BB962C8B-B14F-4D97-AF65-F5344CB8AC3E}">
        <p14:creationId xmlns:p14="http://schemas.microsoft.com/office/powerpoint/2010/main" val="170284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5543-0819-8C4F-BEA5-1B120D9981EC}"/>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069BC169-F5BD-E84F-AC49-DAA1A98F0E64}"/>
              </a:ext>
            </a:extLst>
          </p:cNvPr>
          <p:cNvSpPr>
            <a:spLocks noGrp="1"/>
          </p:cNvSpPr>
          <p:nvPr>
            <p:ph idx="1"/>
          </p:nvPr>
        </p:nvSpPr>
        <p:spPr/>
        <p:txBody>
          <a:bodyPr/>
          <a:lstStyle/>
          <a:p>
            <a:r>
              <a:rPr lang="en-US" dirty="0"/>
              <a:t>Data used was obtained from the Alzheimer’s Disease </a:t>
            </a:r>
            <a:r>
              <a:rPr lang="en-US" dirty="0">
                <a:hlinkClick r:id="rId2" tooltip="Learn more about Neuroimaging"/>
              </a:rPr>
              <a:t>Neuroimaging</a:t>
            </a:r>
            <a:r>
              <a:rPr lang="en-US" dirty="0"/>
              <a:t> Initiative (</a:t>
            </a:r>
            <a:r>
              <a:rPr lang="en-US" dirty="0">
                <a:hlinkClick r:id="rId3"/>
              </a:rPr>
              <a:t>ADNI</a:t>
            </a:r>
            <a:r>
              <a:rPr lang="en-US" dirty="0"/>
              <a:t>). The ADNI was launched in 2003 as a </a:t>
            </a:r>
            <a:r>
              <a:rPr lang="en-US" dirty="0">
                <a:hlinkClick r:id="rId4" tooltip="Learn more about Public-Private Partnership"/>
              </a:rPr>
              <a:t>public-private partnership</a:t>
            </a:r>
            <a:r>
              <a:rPr lang="en-US" dirty="0"/>
              <a:t>, led by Principal Investigator Michael W. Weiner, MD.</a:t>
            </a:r>
          </a:p>
          <a:p>
            <a:r>
              <a:rPr lang="en-US" dirty="0"/>
              <a:t>T1-weighted </a:t>
            </a:r>
            <a:r>
              <a:rPr lang="en-US" dirty="0" err="1"/>
              <a:t>sMRI</a:t>
            </a:r>
            <a:r>
              <a:rPr lang="en-US" dirty="0"/>
              <a:t> data of 150 subjects: 50 AD; 50 CN; 50 MCI was selected for the </a:t>
            </a:r>
            <a:r>
              <a:rPr lang="en-US" dirty="0">
                <a:hlinkClick r:id="rId5" tooltip="Learn more about Classification Task"/>
              </a:rPr>
              <a:t>classification task</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E9E35DAD-84F3-824C-BD04-4A962CC7ECDC}"/>
              </a:ext>
            </a:extLst>
          </p:cNvPr>
          <p:cNvPicPr>
            <a:picLocks noChangeAspect="1"/>
          </p:cNvPicPr>
          <p:nvPr/>
        </p:nvPicPr>
        <p:blipFill>
          <a:blip r:embed="rId6"/>
          <a:stretch>
            <a:fillRect/>
          </a:stretch>
        </p:blipFill>
        <p:spPr>
          <a:xfrm>
            <a:off x="993321" y="3242599"/>
            <a:ext cx="9740900" cy="2616200"/>
          </a:xfrm>
          <a:prstGeom prst="rect">
            <a:avLst/>
          </a:prstGeom>
        </p:spPr>
      </p:pic>
    </p:spTree>
    <p:extLst>
      <p:ext uri="{BB962C8B-B14F-4D97-AF65-F5344CB8AC3E}">
        <p14:creationId xmlns:p14="http://schemas.microsoft.com/office/powerpoint/2010/main" val="178872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53FD-67AD-C044-9423-30C200C2AB94}"/>
              </a:ext>
            </a:extLst>
          </p:cNvPr>
          <p:cNvSpPr>
            <a:spLocks noGrp="1"/>
          </p:cNvSpPr>
          <p:nvPr>
            <p:ph type="title"/>
          </p:nvPr>
        </p:nvSpPr>
        <p:spPr/>
        <p:txBody>
          <a:bodyPr/>
          <a:lstStyle/>
          <a:p>
            <a:r>
              <a:rPr lang="en-US" dirty="0"/>
              <a:t>Data pre-processing using </a:t>
            </a:r>
            <a:r>
              <a:rPr lang="en-US" dirty="0" err="1"/>
              <a:t>FreeSurfer</a:t>
            </a:r>
            <a:br>
              <a:rPr lang="en-US" dirty="0"/>
            </a:br>
            <a:endParaRPr lang="en-US" dirty="0"/>
          </a:p>
        </p:txBody>
      </p:sp>
      <p:sp>
        <p:nvSpPr>
          <p:cNvPr id="3" name="Content Placeholder 2">
            <a:extLst>
              <a:ext uri="{FF2B5EF4-FFF2-40B4-BE49-F238E27FC236}">
                <a16:creationId xmlns:a16="http://schemas.microsoft.com/office/drawing/2014/main" id="{D16D7B3A-B4BA-B842-B5DB-7D2029E0C561}"/>
              </a:ext>
            </a:extLst>
          </p:cNvPr>
          <p:cNvSpPr>
            <a:spLocks noGrp="1"/>
          </p:cNvSpPr>
          <p:nvPr>
            <p:ph idx="1"/>
          </p:nvPr>
        </p:nvSpPr>
        <p:spPr/>
        <p:txBody>
          <a:bodyPr/>
          <a:lstStyle/>
          <a:p>
            <a:r>
              <a:rPr lang="en-US" dirty="0" err="1"/>
              <a:t>FreeSurfer</a:t>
            </a:r>
            <a:r>
              <a:rPr lang="en-US" dirty="0"/>
              <a:t> </a:t>
            </a:r>
            <a:r>
              <a:rPr lang="en-US" dirty="0">
                <a:hlinkClick r:id="rId2" tooltip="Learn more about Image Analysis"/>
              </a:rPr>
              <a:t>image analysis</a:t>
            </a:r>
            <a:r>
              <a:rPr lang="en-US" dirty="0"/>
              <a:t> suite, which is documented and freely available for download online</a:t>
            </a:r>
          </a:p>
          <a:p>
            <a:r>
              <a:rPr lang="en-US" dirty="0"/>
              <a:t>To remove unnecessary details of brain MR images that might cause poor training of our </a:t>
            </a:r>
            <a:r>
              <a:rPr lang="en-US" dirty="0">
                <a:hlinkClick r:id="rId3" tooltip="Learn more about Classification Models"/>
              </a:rPr>
              <a:t>classification model</a:t>
            </a:r>
            <a:r>
              <a:rPr lang="en-US" dirty="0"/>
              <a:t>, cortical reconstruction and volumetric </a:t>
            </a:r>
            <a:r>
              <a:rPr lang="en-US" dirty="0">
                <a:hlinkClick r:id="rId4" tooltip="Learn more about Segmentation"/>
              </a:rPr>
              <a:t>segmentation</a:t>
            </a:r>
            <a:r>
              <a:rPr lang="en-US" dirty="0"/>
              <a:t>.</a:t>
            </a:r>
          </a:p>
          <a:p>
            <a:r>
              <a:rPr lang="en-US" dirty="0"/>
              <a:t>There are five processes.</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FC6A8B4-DFA4-2B4A-8F55-8447AC88B492}"/>
              </a:ext>
            </a:extLst>
          </p:cNvPr>
          <p:cNvPicPr>
            <a:picLocks noChangeAspect="1"/>
          </p:cNvPicPr>
          <p:nvPr/>
        </p:nvPicPr>
        <p:blipFill>
          <a:blip r:embed="rId5"/>
          <a:stretch>
            <a:fillRect/>
          </a:stretch>
        </p:blipFill>
        <p:spPr>
          <a:xfrm>
            <a:off x="987878" y="3687099"/>
            <a:ext cx="9055100" cy="2171700"/>
          </a:xfrm>
          <a:prstGeom prst="rect">
            <a:avLst/>
          </a:prstGeom>
        </p:spPr>
      </p:pic>
    </p:spTree>
    <p:extLst>
      <p:ext uri="{BB962C8B-B14F-4D97-AF65-F5344CB8AC3E}">
        <p14:creationId xmlns:p14="http://schemas.microsoft.com/office/powerpoint/2010/main" val="289398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834B-711A-114F-9DD0-6D3A19305416}"/>
              </a:ext>
            </a:extLst>
          </p:cNvPr>
          <p:cNvSpPr>
            <a:spLocks noGrp="1"/>
          </p:cNvSpPr>
          <p:nvPr>
            <p:ph type="title"/>
          </p:nvPr>
        </p:nvSpPr>
        <p:spPr/>
        <p:txBody>
          <a:bodyPr/>
          <a:lstStyle/>
          <a:p>
            <a:r>
              <a:rPr lang="en-US" dirty="0"/>
              <a:t>Data pre-processing using </a:t>
            </a:r>
            <a:r>
              <a:rPr lang="en-US" dirty="0" err="1"/>
              <a:t>FreeSurfer</a:t>
            </a:r>
            <a:br>
              <a:rPr lang="en-US" dirty="0"/>
            </a:br>
            <a:endParaRPr lang="en-US" dirty="0"/>
          </a:p>
        </p:txBody>
      </p:sp>
      <p:sp>
        <p:nvSpPr>
          <p:cNvPr id="3" name="Content Placeholder 2">
            <a:extLst>
              <a:ext uri="{FF2B5EF4-FFF2-40B4-BE49-F238E27FC236}">
                <a16:creationId xmlns:a16="http://schemas.microsoft.com/office/drawing/2014/main" id="{76FCE891-9B24-574B-BFE6-67EB84116AE8}"/>
              </a:ext>
            </a:extLst>
          </p:cNvPr>
          <p:cNvSpPr>
            <a:spLocks noGrp="1"/>
          </p:cNvSpPr>
          <p:nvPr>
            <p:ph idx="1"/>
          </p:nvPr>
        </p:nvSpPr>
        <p:spPr/>
        <p:txBody>
          <a:bodyPr/>
          <a:lstStyle/>
          <a:p>
            <a:r>
              <a:rPr lang="en-US" i="1" dirty="0"/>
              <a:t>Motion Correction and conform: </a:t>
            </a:r>
            <a:r>
              <a:rPr lang="en-US" dirty="0"/>
              <a:t>When there are </a:t>
            </a:r>
            <a:r>
              <a:rPr lang="en-US" dirty="0">
                <a:hlinkClick r:id="rId2" tooltip="Learn more about Multiple Source"/>
              </a:rPr>
              <a:t>multiple sources</a:t>
            </a:r>
            <a:r>
              <a:rPr lang="en-US" dirty="0"/>
              <a:t> of volume, this process will correct for minor motions between them and will average them together.</a:t>
            </a:r>
          </a:p>
          <a:p>
            <a:r>
              <a:rPr lang="en-US" dirty="0"/>
              <a:t>Let </a:t>
            </a:r>
            <a:r>
              <a:rPr lang="en-US" i="1" dirty="0"/>
              <a:t>inVol</a:t>
            </a:r>
            <a:r>
              <a:rPr lang="en-US" i="1" baseline="-25000" dirty="0"/>
              <a:t>1</a:t>
            </a:r>
            <a:r>
              <a:rPr lang="en-US" i="1" dirty="0"/>
              <a:t> inVol</a:t>
            </a:r>
            <a:r>
              <a:rPr lang="en-US" i="1" baseline="-25000" dirty="0"/>
              <a:t>2</a:t>
            </a:r>
            <a:r>
              <a:rPr lang="en-US" dirty="0"/>
              <a:t>…</a:t>
            </a:r>
            <a:r>
              <a:rPr lang="en-US" i="1" dirty="0" err="1"/>
              <a:t>inVol</a:t>
            </a:r>
            <a:r>
              <a:rPr lang="en-US" i="1" baseline="-25000" dirty="0" err="1"/>
              <a:t>n</a:t>
            </a:r>
            <a:r>
              <a:rPr lang="en-US" dirty="0"/>
              <a:t> be the different input volumes of Image I, then after motion correction the new output Volume received will be </a:t>
            </a:r>
            <a:r>
              <a:rPr lang="en-US" dirty="0" err="1"/>
              <a:t>outVolI</a:t>
            </a:r>
            <a:r>
              <a:rPr lang="en-US" dirty="0"/>
              <a:t>=</a:t>
            </a:r>
            <a:r>
              <a:rPr lang="en-US" dirty="0" err="1"/>
              <a:t>inVol</a:t>
            </a:r>
            <a:r>
              <a:rPr lang="en-US" dirty="0"/>
              <a:t>(I)1+inVol(I)2⋯inVolIn/n</a:t>
            </a:r>
          </a:p>
          <a:p>
            <a:r>
              <a:rPr lang="en-US" i="1" dirty="0"/>
              <a:t>Non-Uniform intensity normalization (NU)</a:t>
            </a:r>
            <a:r>
              <a:rPr lang="en-US" dirty="0"/>
              <a:t>: Also called N3, corrects MR data by removing non-uniformity in intensity of the image.</a:t>
            </a:r>
          </a:p>
          <a:p>
            <a:r>
              <a:rPr lang="en-US" i="1" dirty="0" err="1"/>
              <a:t>Talairach</a:t>
            </a:r>
            <a:r>
              <a:rPr lang="en-US" i="1" dirty="0"/>
              <a:t> transform computation</a:t>
            </a:r>
            <a:r>
              <a:rPr lang="en-US" dirty="0"/>
              <a:t>: Initially the pixel coordinate are converted to </a:t>
            </a:r>
            <a:r>
              <a:rPr lang="en-US" dirty="0" err="1"/>
              <a:t>Talairach</a:t>
            </a:r>
            <a:r>
              <a:rPr lang="en-US" dirty="0"/>
              <a:t> coordinates using the following equations</a:t>
            </a:r>
          </a:p>
          <a:p>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00FEE10-6C8F-4E44-ABBF-C4B4AC868215}"/>
              </a:ext>
            </a:extLst>
          </p:cNvPr>
          <p:cNvPicPr>
            <a:picLocks noChangeAspect="1"/>
          </p:cNvPicPr>
          <p:nvPr/>
        </p:nvPicPr>
        <p:blipFill>
          <a:blip r:embed="rId3"/>
          <a:stretch>
            <a:fillRect/>
          </a:stretch>
        </p:blipFill>
        <p:spPr>
          <a:xfrm>
            <a:off x="3401786" y="4688114"/>
            <a:ext cx="3733800" cy="1467730"/>
          </a:xfrm>
          <a:prstGeom prst="rect">
            <a:avLst/>
          </a:prstGeom>
        </p:spPr>
      </p:pic>
    </p:spTree>
    <p:extLst>
      <p:ext uri="{BB962C8B-B14F-4D97-AF65-F5344CB8AC3E}">
        <p14:creationId xmlns:p14="http://schemas.microsoft.com/office/powerpoint/2010/main" val="171378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75F6-315D-7743-A27C-41633CAAF575}"/>
              </a:ext>
            </a:extLst>
          </p:cNvPr>
          <p:cNvSpPr>
            <a:spLocks noGrp="1"/>
          </p:cNvSpPr>
          <p:nvPr>
            <p:ph type="title"/>
          </p:nvPr>
        </p:nvSpPr>
        <p:spPr/>
        <p:txBody>
          <a:bodyPr/>
          <a:lstStyle/>
          <a:p>
            <a:r>
              <a:rPr lang="en-US" dirty="0"/>
              <a:t>Data pre-processing using </a:t>
            </a:r>
            <a:r>
              <a:rPr lang="en-US" dirty="0" err="1"/>
              <a:t>FreeSurfer</a:t>
            </a:r>
            <a:br>
              <a:rPr lang="en-US" dirty="0"/>
            </a:br>
            <a:endParaRPr lang="en-US" dirty="0"/>
          </a:p>
        </p:txBody>
      </p:sp>
      <p:sp>
        <p:nvSpPr>
          <p:cNvPr id="3" name="Content Placeholder 2">
            <a:extLst>
              <a:ext uri="{FF2B5EF4-FFF2-40B4-BE49-F238E27FC236}">
                <a16:creationId xmlns:a16="http://schemas.microsoft.com/office/drawing/2014/main" id="{3BAD24B3-517E-C84C-9173-EF5013871E60}"/>
              </a:ext>
            </a:extLst>
          </p:cNvPr>
          <p:cNvSpPr>
            <a:spLocks noGrp="1"/>
          </p:cNvSpPr>
          <p:nvPr>
            <p:ph idx="1"/>
          </p:nvPr>
        </p:nvSpPr>
        <p:spPr/>
        <p:txBody>
          <a:bodyPr/>
          <a:lstStyle/>
          <a:p>
            <a:r>
              <a:rPr lang="en-US" i="1" dirty="0"/>
              <a:t>Intensity normalization</a:t>
            </a:r>
            <a:r>
              <a:rPr lang="en-US" dirty="0"/>
              <a:t>: This steps corrects for fluctuations in intensity. It scales intensities for all voxels such that mean intensity of </a:t>
            </a:r>
            <a:r>
              <a:rPr lang="en-US" dirty="0">
                <a:hlinkClick r:id="rId2" tooltip="Learn more about White Matter"/>
              </a:rPr>
              <a:t>white matter</a:t>
            </a:r>
            <a:r>
              <a:rPr lang="en-US" dirty="0"/>
              <a:t> is 110.</a:t>
            </a:r>
          </a:p>
          <a:p>
            <a:r>
              <a:rPr lang="en-US" dirty="0"/>
              <a:t>White matter pathways play an important role in the human brain by connecting spatially separated areas of the CNS and enabling rapid and efficient information exchange.</a:t>
            </a:r>
          </a:p>
          <a:p>
            <a:r>
              <a:rPr lang="en-US" i="1" dirty="0"/>
              <a:t>Skull stripping</a:t>
            </a:r>
            <a:r>
              <a:rPr lang="en-US" dirty="0"/>
              <a:t>: This step removes the skull from the normalized image.</a:t>
            </a:r>
          </a:p>
        </p:txBody>
      </p:sp>
    </p:spTree>
    <p:extLst>
      <p:ext uri="{BB962C8B-B14F-4D97-AF65-F5344CB8AC3E}">
        <p14:creationId xmlns:p14="http://schemas.microsoft.com/office/powerpoint/2010/main" val="150881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4B38-D872-114D-8B5D-CD41E8A83B01}"/>
              </a:ext>
            </a:extLst>
          </p:cNvPr>
          <p:cNvSpPr>
            <a:spLocks noGrp="1"/>
          </p:cNvSpPr>
          <p:nvPr>
            <p:ph type="title"/>
          </p:nvPr>
        </p:nvSpPr>
        <p:spPr/>
        <p:txBody>
          <a:bodyPr/>
          <a:lstStyle/>
          <a:p>
            <a:r>
              <a:rPr lang="en-US" dirty="0"/>
              <a:t>Selecting most informative MRI slices based on entropy</a:t>
            </a:r>
          </a:p>
        </p:txBody>
      </p:sp>
      <p:sp>
        <p:nvSpPr>
          <p:cNvPr id="4" name="Rectangle 3">
            <a:extLst>
              <a:ext uri="{FF2B5EF4-FFF2-40B4-BE49-F238E27FC236}">
                <a16:creationId xmlns:a16="http://schemas.microsoft.com/office/drawing/2014/main" id="{F859BC88-D93B-8E42-BB4E-44E46B99AFF3}"/>
              </a:ext>
            </a:extLst>
          </p:cNvPr>
          <p:cNvSpPr/>
          <p:nvPr/>
        </p:nvSpPr>
        <p:spPr>
          <a:xfrm>
            <a:off x="682389" y="2169994"/>
            <a:ext cx="1815151" cy="19789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3D image:</a:t>
            </a:r>
          </a:p>
          <a:p>
            <a:pPr algn="ctr"/>
            <a:r>
              <a:rPr lang="en-US" dirty="0"/>
              <a:t>256*256*256</a:t>
            </a:r>
          </a:p>
        </p:txBody>
      </p:sp>
      <p:sp>
        <p:nvSpPr>
          <p:cNvPr id="5" name="Rectangle 4">
            <a:extLst>
              <a:ext uri="{FF2B5EF4-FFF2-40B4-BE49-F238E27FC236}">
                <a16:creationId xmlns:a16="http://schemas.microsoft.com/office/drawing/2014/main" id="{C9EBE875-2ECF-8B42-B645-FF87D59E2D82}"/>
              </a:ext>
            </a:extLst>
          </p:cNvPr>
          <p:cNvSpPr/>
          <p:nvPr/>
        </p:nvSpPr>
        <p:spPr>
          <a:xfrm>
            <a:off x="4667534" y="2115404"/>
            <a:ext cx="2320120" cy="18424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2D images:</a:t>
            </a:r>
          </a:p>
          <a:p>
            <a:pPr algn="ctr"/>
            <a:r>
              <a:rPr lang="en-US" dirty="0"/>
              <a:t>256 slices of 256*256</a:t>
            </a:r>
          </a:p>
        </p:txBody>
      </p:sp>
      <p:sp>
        <p:nvSpPr>
          <p:cNvPr id="6" name="Striped Right Arrow 5">
            <a:extLst>
              <a:ext uri="{FF2B5EF4-FFF2-40B4-BE49-F238E27FC236}">
                <a16:creationId xmlns:a16="http://schemas.microsoft.com/office/drawing/2014/main" id="{79B0ECA8-408D-064B-8E0C-F62DFB744CBD}"/>
              </a:ext>
            </a:extLst>
          </p:cNvPr>
          <p:cNvSpPr/>
          <p:nvPr/>
        </p:nvSpPr>
        <p:spPr>
          <a:xfrm>
            <a:off x="2674961" y="2601831"/>
            <a:ext cx="1815151" cy="111525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Pre-processing</a:t>
            </a:r>
          </a:p>
        </p:txBody>
      </p:sp>
      <p:sp>
        <p:nvSpPr>
          <p:cNvPr id="8" name="Striped Right Arrow 7">
            <a:extLst>
              <a:ext uri="{FF2B5EF4-FFF2-40B4-BE49-F238E27FC236}">
                <a16:creationId xmlns:a16="http://schemas.microsoft.com/office/drawing/2014/main" id="{F5F4063D-1011-6B44-8F7A-E6B6DF45D310}"/>
              </a:ext>
            </a:extLst>
          </p:cNvPr>
          <p:cNvSpPr/>
          <p:nvPr/>
        </p:nvSpPr>
        <p:spPr>
          <a:xfrm>
            <a:off x="7192370" y="2479003"/>
            <a:ext cx="1815151" cy="111525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Entropy</a:t>
            </a:r>
          </a:p>
        </p:txBody>
      </p:sp>
      <p:sp>
        <p:nvSpPr>
          <p:cNvPr id="9" name="Rectangle 8">
            <a:extLst>
              <a:ext uri="{FF2B5EF4-FFF2-40B4-BE49-F238E27FC236}">
                <a16:creationId xmlns:a16="http://schemas.microsoft.com/office/drawing/2014/main" id="{EF28D48B-1B88-0348-A4B9-9E81B8B4C000}"/>
              </a:ext>
            </a:extLst>
          </p:cNvPr>
          <p:cNvSpPr/>
          <p:nvPr/>
        </p:nvSpPr>
        <p:spPr>
          <a:xfrm>
            <a:off x="9212237" y="2132463"/>
            <a:ext cx="2320120" cy="18424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Top 32 slices of 2D images</a:t>
            </a:r>
          </a:p>
        </p:txBody>
      </p:sp>
    </p:spTree>
    <p:extLst>
      <p:ext uri="{BB962C8B-B14F-4D97-AF65-F5344CB8AC3E}">
        <p14:creationId xmlns:p14="http://schemas.microsoft.com/office/powerpoint/2010/main" val="54598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C3A6-355C-9145-9973-3CC36B819A56}"/>
              </a:ext>
            </a:extLst>
          </p:cNvPr>
          <p:cNvSpPr>
            <a:spLocks noGrp="1"/>
          </p:cNvSpPr>
          <p:nvPr>
            <p:ph type="title"/>
          </p:nvPr>
        </p:nvSpPr>
        <p:spPr/>
        <p:txBody>
          <a:bodyPr/>
          <a:lstStyle/>
          <a:p>
            <a:r>
              <a:rPr lang="en-US" dirty="0"/>
              <a:t>Classification using transfer learning</a:t>
            </a:r>
            <a:br>
              <a:rPr lang="en-US" dirty="0"/>
            </a:br>
            <a:endParaRPr lang="en-US" dirty="0"/>
          </a:p>
        </p:txBody>
      </p:sp>
      <p:sp>
        <p:nvSpPr>
          <p:cNvPr id="3" name="Content Placeholder 2">
            <a:extLst>
              <a:ext uri="{FF2B5EF4-FFF2-40B4-BE49-F238E27FC236}">
                <a16:creationId xmlns:a16="http://schemas.microsoft.com/office/drawing/2014/main" id="{B3EB3264-C752-134C-9245-09A7E53D5D11}"/>
              </a:ext>
            </a:extLst>
          </p:cNvPr>
          <p:cNvSpPr>
            <a:spLocks noGrp="1"/>
          </p:cNvSpPr>
          <p:nvPr>
            <p:ph idx="1"/>
          </p:nvPr>
        </p:nvSpPr>
        <p:spPr>
          <a:xfrm>
            <a:off x="581192" y="2180496"/>
            <a:ext cx="11029615" cy="3756280"/>
          </a:xfrm>
        </p:spPr>
        <p:txBody>
          <a:bodyPr/>
          <a:lstStyle/>
          <a:p>
            <a:r>
              <a:rPr lang="en-US" dirty="0"/>
              <a:t>VGG16 pretrained on ImageNet dataset is taken as base model</a:t>
            </a:r>
          </a:p>
          <a:p>
            <a:r>
              <a:rPr lang="en-US" dirty="0"/>
              <a:t>Fully-connected layers from the base model are</a:t>
            </a:r>
          </a:p>
          <a:p>
            <a:r>
              <a:rPr lang="en-US" dirty="0"/>
              <a:t>new fully-connected layers are added at the end of base model in which first layer consists of 256 neurons, second layer is the dropout layer with dropout ratio 0.5 which means half of the neurons will output 0 at any instance.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204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5CB3-087C-FE43-B637-9F591E644796}"/>
              </a:ext>
            </a:extLst>
          </p:cNvPr>
          <p:cNvSpPr>
            <a:spLocks noGrp="1"/>
          </p:cNvSpPr>
          <p:nvPr>
            <p:ph type="title"/>
          </p:nvPr>
        </p:nvSpPr>
        <p:spPr/>
        <p:txBody>
          <a:bodyPr/>
          <a:lstStyle/>
          <a:p>
            <a:r>
              <a:rPr lang="en-US" dirty="0"/>
              <a:t>Classification using transfer learning</a:t>
            </a:r>
            <a:br>
              <a:rPr lang="en-US" dirty="0"/>
            </a:br>
            <a:endParaRPr lang="en-US" dirty="0"/>
          </a:p>
        </p:txBody>
      </p:sp>
      <p:pic>
        <p:nvPicPr>
          <p:cNvPr id="5" name="Content Placeholder 4">
            <a:extLst>
              <a:ext uri="{FF2B5EF4-FFF2-40B4-BE49-F238E27FC236}">
                <a16:creationId xmlns:a16="http://schemas.microsoft.com/office/drawing/2014/main" id="{BD43B7C7-FE62-7A49-8A40-2C71A8ABB9C8}"/>
              </a:ext>
            </a:extLst>
          </p:cNvPr>
          <p:cNvPicPr>
            <a:picLocks noGrp="1" noChangeAspect="1"/>
          </p:cNvPicPr>
          <p:nvPr>
            <p:ph idx="1"/>
          </p:nvPr>
        </p:nvPicPr>
        <p:blipFill>
          <a:blip r:embed="rId2"/>
          <a:stretch>
            <a:fillRect/>
          </a:stretch>
        </p:blipFill>
        <p:spPr>
          <a:xfrm rot="5400000">
            <a:off x="5078927" y="-1979566"/>
            <a:ext cx="2034145" cy="11562471"/>
          </a:xfrm>
        </p:spPr>
      </p:pic>
    </p:spTree>
    <p:extLst>
      <p:ext uri="{BB962C8B-B14F-4D97-AF65-F5344CB8AC3E}">
        <p14:creationId xmlns:p14="http://schemas.microsoft.com/office/powerpoint/2010/main" val="272811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8349-776D-3949-9A3C-6C40895C936B}"/>
              </a:ext>
            </a:extLst>
          </p:cNvPr>
          <p:cNvSpPr>
            <a:spLocks noGrp="1"/>
          </p:cNvSpPr>
          <p:nvPr>
            <p:ph type="title"/>
          </p:nvPr>
        </p:nvSpPr>
        <p:spPr/>
        <p:txBody>
          <a:bodyPr/>
          <a:lstStyle/>
          <a:p>
            <a:r>
              <a:rPr lang="en-US" altLang="en-US" dirty="0"/>
              <a:t>Overview</a:t>
            </a:r>
            <a:endParaRPr lang="en-US" dirty="0"/>
          </a:p>
        </p:txBody>
      </p:sp>
      <p:sp>
        <p:nvSpPr>
          <p:cNvPr id="3" name="Content Placeholder 2">
            <a:extLst>
              <a:ext uri="{FF2B5EF4-FFF2-40B4-BE49-F238E27FC236}">
                <a16:creationId xmlns:a16="http://schemas.microsoft.com/office/drawing/2014/main" id="{499539D7-F602-F149-BFC8-8F65A7B304BA}"/>
              </a:ext>
            </a:extLst>
          </p:cNvPr>
          <p:cNvSpPr>
            <a:spLocks noGrp="1"/>
          </p:cNvSpPr>
          <p:nvPr>
            <p:ph idx="1"/>
          </p:nvPr>
        </p:nvSpPr>
        <p:spPr/>
        <p:txBody>
          <a:bodyPr/>
          <a:lstStyle/>
          <a:p>
            <a:pPr marL="571500" indent="-571500">
              <a:buFontTx/>
              <a:buAutoNum type="romanUcPeriod"/>
            </a:pPr>
            <a:r>
              <a:rPr lang="en-US" altLang="en-US" dirty="0"/>
              <a:t>Introduction</a:t>
            </a:r>
          </a:p>
          <a:p>
            <a:pPr marL="571500" indent="-571500">
              <a:buFontTx/>
              <a:buAutoNum type="romanUcPeriod"/>
            </a:pPr>
            <a:r>
              <a:rPr lang="en-US" altLang="en-US" dirty="0"/>
              <a:t>Methods</a:t>
            </a:r>
          </a:p>
          <a:p>
            <a:pPr marL="571500" indent="-571500">
              <a:buFontTx/>
              <a:buAutoNum type="romanUcPeriod"/>
            </a:pPr>
            <a:r>
              <a:rPr lang="en-US" altLang="en-US" dirty="0"/>
              <a:t>Results </a:t>
            </a:r>
          </a:p>
          <a:p>
            <a:pPr marL="571500" indent="-571500">
              <a:buFontTx/>
              <a:buAutoNum type="romanUcPeriod"/>
            </a:pPr>
            <a:r>
              <a:rPr lang="en-US" altLang="en-US" dirty="0"/>
              <a:t>Future Extension</a:t>
            </a:r>
          </a:p>
          <a:p>
            <a:endParaRPr lang="en-US" dirty="0"/>
          </a:p>
        </p:txBody>
      </p:sp>
    </p:spTree>
    <p:extLst>
      <p:ext uri="{BB962C8B-B14F-4D97-AF65-F5344CB8AC3E}">
        <p14:creationId xmlns:p14="http://schemas.microsoft.com/office/powerpoint/2010/main" val="277954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FE5C-0210-404F-BBD6-21E0975BF67D}"/>
              </a:ext>
            </a:extLst>
          </p:cNvPr>
          <p:cNvSpPr>
            <a:spLocks noGrp="1"/>
          </p:cNvSpPr>
          <p:nvPr>
            <p:ph type="title"/>
          </p:nvPr>
        </p:nvSpPr>
        <p:spPr/>
        <p:txBody>
          <a:bodyPr/>
          <a:lstStyle/>
          <a:p>
            <a:r>
              <a:rPr lang="en-US" dirty="0"/>
              <a:t>Creating training and test sets</a:t>
            </a:r>
            <a:br>
              <a:rPr lang="en-US" dirty="0"/>
            </a:br>
            <a:endParaRPr lang="en-US" dirty="0"/>
          </a:p>
        </p:txBody>
      </p:sp>
      <p:sp>
        <p:nvSpPr>
          <p:cNvPr id="3" name="Content Placeholder 2">
            <a:extLst>
              <a:ext uri="{FF2B5EF4-FFF2-40B4-BE49-F238E27FC236}">
                <a16:creationId xmlns:a16="http://schemas.microsoft.com/office/drawing/2014/main" id="{0A0202DF-AF80-9444-9B2F-D7E8657AAD9D}"/>
              </a:ext>
            </a:extLst>
          </p:cNvPr>
          <p:cNvSpPr>
            <a:spLocks noGrp="1"/>
          </p:cNvSpPr>
          <p:nvPr>
            <p:ph idx="1"/>
          </p:nvPr>
        </p:nvSpPr>
        <p:spPr/>
        <p:txBody>
          <a:bodyPr/>
          <a:lstStyle/>
          <a:p>
            <a:r>
              <a:rPr lang="en-US" dirty="0"/>
              <a:t>Balanced dataset of 4800 images is shuffled and split into training and test set with split ratio 80:20.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56D3C54-850F-904A-9CDB-68D86D9F6920}"/>
              </a:ext>
            </a:extLst>
          </p:cNvPr>
          <p:cNvPicPr>
            <a:picLocks noChangeAspect="1"/>
          </p:cNvPicPr>
          <p:nvPr/>
        </p:nvPicPr>
        <p:blipFill>
          <a:blip r:embed="rId2"/>
          <a:stretch>
            <a:fillRect/>
          </a:stretch>
        </p:blipFill>
        <p:spPr>
          <a:xfrm>
            <a:off x="812800" y="2631202"/>
            <a:ext cx="6778171" cy="3617197"/>
          </a:xfrm>
          <a:prstGeom prst="rect">
            <a:avLst/>
          </a:prstGeom>
        </p:spPr>
      </p:pic>
    </p:spTree>
    <p:extLst>
      <p:ext uri="{BB962C8B-B14F-4D97-AF65-F5344CB8AC3E}">
        <p14:creationId xmlns:p14="http://schemas.microsoft.com/office/powerpoint/2010/main" val="209698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4CB4-87E3-244D-928A-D48895266DF6}"/>
              </a:ext>
            </a:extLst>
          </p:cNvPr>
          <p:cNvSpPr>
            <a:spLocks noGrp="1"/>
          </p:cNvSpPr>
          <p:nvPr>
            <p:ph type="title"/>
          </p:nvPr>
        </p:nvSpPr>
        <p:spPr/>
        <p:txBody>
          <a:bodyPr/>
          <a:lstStyle/>
          <a:p>
            <a:r>
              <a:rPr lang="en-US" dirty="0" err="1"/>
              <a:t>REsults</a:t>
            </a:r>
            <a:endParaRPr lang="en-US" dirty="0"/>
          </a:p>
        </p:txBody>
      </p:sp>
      <p:sp>
        <p:nvSpPr>
          <p:cNvPr id="3" name="Content Placeholder 2">
            <a:extLst>
              <a:ext uri="{FF2B5EF4-FFF2-40B4-BE49-F238E27FC236}">
                <a16:creationId xmlns:a16="http://schemas.microsoft.com/office/drawing/2014/main" id="{10F39CD7-CF42-8243-A692-A70365E1EEE3}"/>
              </a:ext>
            </a:extLst>
          </p:cNvPr>
          <p:cNvSpPr>
            <a:spLocks noGrp="1"/>
          </p:cNvSpPr>
          <p:nvPr>
            <p:ph idx="1"/>
          </p:nvPr>
        </p:nvSpPr>
        <p:spPr/>
        <p:txBody>
          <a:bodyPr/>
          <a:lstStyle/>
          <a:p>
            <a:r>
              <a:rPr lang="en-US" dirty="0"/>
              <a:t>Resulting accuracy for test (validation) set came out to be 95.73%</a:t>
            </a:r>
          </a:p>
          <a:p>
            <a:r>
              <a:rPr lang="en-US" dirty="0"/>
              <a:t>Accuracy of 99.14%, 99.30% and 99.22% for AD vs CN, AD vs MCI and MCI vs CN classifications respectively.</a:t>
            </a:r>
          </a:p>
        </p:txBody>
      </p:sp>
    </p:spTree>
    <p:extLst>
      <p:ext uri="{BB962C8B-B14F-4D97-AF65-F5344CB8AC3E}">
        <p14:creationId xmlns:p14="http://schemas.microsoft.com/office/powerpoint/2010/main" val="183801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9C95-C065-984C-9D43-BF3EF605A7EB}"/>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1A66C24E-BB08-5E48-9BD2-1564F73E1A7A}"/>
              </a:ext>
            </a:extLst>
          </p:cNvPr>
          <p:cNvPicPr>
            <a:picLocks noGrp="1" noChangeAspect="1"/>
          </p:cNvPicPr>
          <p:nvPr>
            <p:ph idx="1"/>
          </p:nvPr>
        </p:nvPicPr>
        <p:blipFill>
          <a:blip r:embed="rId3"/>
          <a:stretch>
            <a:fillRect/>
          </a:stretch>
        </p:blipFill>
        <p:spPr>
          <a:xfrm>
            <a:off x="7924800" y="3516081"/>
            <a:ext cx="2719708" cy="1083070"/>
          </a:xfrm>
        </p:spPr>
      </p:pic>
      <p:pic>
        <p:nvPicPr>
          <p:cNvPr id="7" name="Picture 6">
            <a:extLst>
              <a:ext uri="{FF2B5EF4-FFF2-40B4-BE49-F238E27FC236}">
                <a16:creationId xmlns:a16="http://schemas.microsoft.com/office/drawing/2014/main" id="{9DE499FB-B189-6E48-AE66-277B5197B7D3}"/>
              </a:ext>
            </a:extLst>
          </p:cNvPr>
          <p:cNvPicPr>
            <a:picLocks noChangeAspect="1"/>
          </p:cNvPicPr>
          <p:nvPr/>
        </p:nvPicPr>
        <p:blipFill>
          <a:blip r:embed="rId4"/>
          <a:stretch>
            <a:fillRect/>
          </a:stretch>
        </p:blipFill>
        <p:spPr>
          <a:xfrm>
            <a:off x="5287735" y="2044040"/>
            <a:ext cx="6715580" cy="4352195"/>
          </a:xfrm>
          <a:prstGeom prst="rect">
            <a:avLst/>
          </a:prstGeom>
        </p:spPr>
      </p:pic>
      <p:pic>
        <p:nvPicPr>
          <p:cNvPr id="9" name="Picture 8">
            <a:extLst>
              <a:ext uri="{FF2B5EF4-FFF2-40B4-BE49-F238E27FC236}">
                <a16:creationId xmlns:a16="http://schemas.microsoft.com/office/drawing/2014/main" id="{7C3DE6F2-C1E4-7348-A5EE-C7DB9E6FCE18}"/>
              </a:ext>
            </a:extLst>
          </p:cNvPr>
          <p:cNvPicPr>
            <a:picLocks noChangeAspect="1"/>
          </p:cNvPicPr>
          <p:nvPr/>
        </p:nvPicPr>
        <p:blipFill>
          <a:blip r:embed="rId3"/>
          <a:stretch>
            <a:fillRect/>
          </a:stretch>
        </p:blipFill>
        <p:spPr>
          <a:xfrm>
            <a:off x="982435" y="2658831"/>
            <a:ext cx="4305300" cy="1714500"/>
          </a:xfrm>
          <a:prstGeom prst="rect">
            <a:avLst/>
          </a:prstGeom>
        </p:spPr>
      </p:pic>
    </p:spTree>
    <p:extLst>
      <p:ext uri="{BB962C8B-B14F-4D97-AF65-F5344CB8AC3E}">
        <p14:creationId xmlns:p14="http://schemas.microsoft.com/office/powerpoint/2010/main" val="224507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1F77-4FB6-594C-A1F1-2FBE030843F6}"/>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4456C672-9C8A-4747-95FF-1F90434A4374}"/>
              </a:ext>
            </a:extLst>
          </p:cNvPr>
          <p:cNvPicPr>
            <a:picLocks noGrp="1" noChangeAspect="1"/>
          </p:cNvPicPr>
          <p:nvPr>
            <p:ph idx="1"/>
          </p:nvPr>
        </p:nvPicPr>
        <p:blipFill>
          <a:blip r:embed="rId2"/>
          <a:stretch>
            <a:fillRect/>
          </a:stretch>
        </p:blipFill>
        <p:spPr>
          <a:xfrm>
            <a:off x="2104571" y="2181224"/>
            <a:ext cx="6860160" cy="3974619"/>
          </a:xfrm>
        </p:spPr>
      </p:pic>
    </p:spTree>
    <p:extLst>
      <p:ext uri="{BB962C8B-B14F-4D97-AF65-F5344CB8AC3E}">
        <p14:creationId xmlns:p14="http://schemas.microsoft.com/office/powerpoint/2010/main" val="210909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3B38-D901-4345-841A-76DA22177137}"/>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54CC5772-5D97-C543-B8BF-CDABA123B892}"/>
              </a:ext>
            </a:extLst>
          </p:cNvPr>
          <p:cNvPicPr>
            <a:picLocks noGrp="1" noChangeAspect="1"/>
          </p:cNvPicPr>
          <p:nvPr>
            <p:ph idx="1"/>
          </p:nvPr>
        </p:nvPicPr>
        <p:blipFill>
          <a:blip r:embed="rId2"/>
          <a:stretch>
            <a:fillRect/>
          </a:stretch>
        </p:blipFill>
        <p:spPr>
          <a:xfrm>
            <a:off x="2273615" y="2181225"/>
            <a:ext cx="7644770" cy="3678238"/>
          </a:xfrm>
        </p:spPr>
      </p:pic>
    </p:spTree>
    <p:extLst>
      <p:ext uri="{BB962C8B-B14F-4D97-AF65-F5344CB8AC3E}">
        <p14:creationId xmlns:p14="http://schemas.microsoft.com/office/powerpoint/2010/main" val="362141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B15D-DA16-4640-BCFA-206D2D875AC0}"/>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899F5EEE-0153-454A-AAD2-B667CC1F1EEC}"/>
              </a:ext>
            </a:extLst>
          </p:cNvPr>
          <p:cNvPicPr>
            <a:picLocks noGrp="1" noChangeAspect="1"/>
          </p:cNvPicPr>
          <p:nvPr>
            <p:ph idx="1"/>
          </p:nvPr>
        </p:nvPicPr>
        <p:blipFill>
          <a:blip r:embed="rId2"/>
          <a:stretch>
            <a:fillRect/>
          </a:stretch>
        </p:blipFill>
        <p:spPr>
          <a:xfrm>
            <a:off x="1984106" y="2181225"/>
            <a:ext cx="8223787" cy="3678238"/>
          </a:xfrm>
        </p:spPr>
      </p:pic>
    </p:spTree>
    <p:extLst>
      <p:ext uri="{BB962C8B-B14F-4D97-AF65-F5344CB8AC3E}">
        <p14:creationId xmlns:p14="http://schemas.microsoft.com/office/powerpoint/2010/main" val="45443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26DC-88E0-8D4D-8AF6-353D8EA30E3D}"/>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CB9A7051-1881-C44D-AFC1-0911A3C1C699}"/>
              </a:ext>
            </a:extLst>
          </p:cNvPr>
          <p:cNvPicPr>
            <a:picLocks noGrp="1" noChangeAspect="1"/>
          </p:cNvPicPr>
          <p:nvPr>
            <p:ph idx="1"/>
          </p:nvPr>
        </p:nvPicPr>
        <p:blipFill>
          <a:blip r:embed="rId2"/>
          <a:stretch>
            <a:fillRect/>
          </a:stretch>
        </p:blipFill>
        <p:spPr>
          <a:xfrm>
            <a:off x="1973943" y="2036082"/>
            <a:ext cx="6950067" cy="3678238"/>
          </a:xfrm>
        </p:spPr>
      </p:pic>
    </p:spTree>
    <p:extLst>
      <p:ext uri="{BB962C8B-B14F-4D97-AF65-F5344CB8AC3E}">
        <p14:creationId xmlns:p14="http://schemas.microsoft.com/office/powerpoint/2010/main" val="399169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DCD2-9846-514E-A456-A8D9204B7E11}"/>
              </a:ext>
            </a:extLst>
          </p:cNvPr>
          <p:cNvSpPr>
            <a:spLocks noGrp="1"/>
          </p:cNvSpPr>
          <p:nvPr>
            <p:ph type="title"/>
          </p:nvPr>
        </p:nvSpPr>
        <p:spPr/>
        <p:txBody>
          <a:bodyPr/>
          <a:lstStyle/>
          <a:p>
            <a:r>
              <a:rPr lang="en-US" dirty="0"/>
              <a:t>FUTURE PROSPECTIVES</a:t>
            </a:r>
          </a:p>
        </p:txBody>
      </p:sp>
      <p:sp>
        <p:nvSpPr>
          <p:cNvPr id="3" name="Content Placeholder 2">
            <a:extLst>
              <a:ext uri="{FF2B5EF4-FFF2-40B4-BE49-F238E27FC236}">
                <a16:creationId xmlns:a16="http://schemas.microsoft.com/office/drawing/2014/main" id="{DE022168-BAC5-D743-80B4-22B3EA5D2F93}"/>
              </a:ext>
            </a:extLst>
          </p:cNvPr>
          <p:cNvSpPr>
            <a:spLocks noGrp="1"/>
          </p:cNvSpPr>
          <p:nvPr>
            <p:ph idx="1"/>
          </p:nvPr>
        </p:nvSpPr>
        <p:spPr/>
        <p:txBody>
          <a:bodyPr/>
          <a:lstStyle/>
          <a:p>
            <a:r>
              <a:rPr lang="en-US" dirty="0"/>
              <a:t>One should try other </a:t>
            </a:r>
            <a:r>
              <a:rPr lang="en-US" dirty="0">
                <a:hlinkClick r:id="rId2" tooltip="Learn more about Neural Network"/>
              </a:rPr>
              <a:t>neural networks</a:t>
            </a:r>
            <a:r>
              <a:rPr lang="en-US" dirty="0"/>
              <a:t> such as Inception Network, Residual Network and more recent state-of-the-art networks as base model for building the classifier. </a:t>
            </a:r>
          </a:p>
          <a:p>
            <a:r>
              <a:rPr lang="en-US" dirty="0"/>
              <a:t>One should also try to achieve similar or better results by skipping </a:t>
            </a:r>
            <a:r>
              <a:rPr lang="en-US" dirty="0">
                <a:hlinkClick r:id="rId3" tooltip="Learn more about Preprocessing Step"/>
              </a:rPr>
              <a:t>preprocessing steps</a:t>
            </a:r>
            <a:r>
              <a:rPr lang="en-US" dirty="0"/>
              <a:t> such as skull striping, intensity normalization. </a:t>
            </a:r>
          </a:p>
        </p:txBody>
      </p:sp>
    </p:spTree>
    <p:extLst>
      <p:ext uri="{BB962C8B-B14F-4D97-AF65-F5344CB8AC3E}">
        <p14:creationId xmlns:p14="http://schemas.microsoft.com/office/powerpoint/2010/main" val="280630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8335-88FF-CF49-9345-35B39FBE8D30}"/>
              </a:ext>
            </a:extLst>
          </p:cNvPr>
          <p:cNvSpPr>
            <a:spLocks noGrp="1"/>
          </p:cNvSpPr>
          <p:nvPr>
            <p:ph type="title"/>
          </p:nvPr>
        </p:nvSpPr>
        <p:spPr/>
        <p:txBody>
          <a:bodyPr/>
          <a:lstStyle/>
          <a:p>
            <a:r>
              <a:rPr lang="en-US" dirty="0"/>
              <a:t>Alzheimer</a:t>
            </a:r>
          </a:p>
        </p:txBody>
      </p:sp>
      <p:sp>
        <p:nvSpPr>
          <p:cNvPr id="3" name="Content Placeholder 2">
            <a:extLst>
              <a:ext uri="{FF2B5EF4-FFF2-40B4-BE49-F238E27FC236}">
                <a16:creationId xmlns:a16="http://schemas.microsoft.com/office/drawing/2014/main" id="{CEF40B4F-2F67-EF49-9353-6E2431A33099}"/>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AC437CE8-BCDD-AC4B-874F-C2A5F1252697}"/>
              </a:ext>
            </a:extLst>
          </p:cNvPr>
          <p:cNvSpPr/>
          <p:nvPr/>
        </p:nvSpPr>
        <p:spPr>
          <a:xfrm>
            <a:off x="1146412" y="2483893"/>
            <a:ext cx="2429301" cy="13238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Dementia</a:t>
            </a:r>
          </a:p>
          <a:p>
            <a:pPr algn="ctr"/>
            <a:r>
              <a:rPr lang="en-US" dirty="0"/>
              <a:t>(a decline in memory or other thinking skills)</a:t>
            </a:r>
          </a:p>
        </p:txBody>
      </p:sp>
      <p:sp>
        <p:nvSpPr>
          <p:cNvPr id="7" name="Right Arrow 6">
            <a:extLst>
              <a:ext uri="{FF2B5EF4-FFF2-40B4-BE49-F238E27FC236}">
                <a16:creationId xmlns:a16="http://schemas.microsoft.com/office/drawing/2014/main" id="{53594B8F-7160-264F-B350-8380B6761983}"/>
              </a:ext>
            </a:extLst>
          </p:cNvPr>
          <p:cNvSpPr/>
          <p:nvPr/>
        </p:nvSpPr>
        <p:spPr>
          <a:xfrm>
            <a:off x="3603009" y="2770496"/>
            <a:ext cx="2879678" cy="6585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60%~80%</a:t>
            </a:r>
          </a:p>
        </p:txBody>
      </p:sp>
      <p:sp>
        <p:nvSpPr>
          <p:cNvPr id="8" name="Rectangle 7">
            <a:extLst>
              <a:ext uri="{FF2B5EF4-FFF2-40B4-BE49-F238E27FC236}">
                <a16:creationId xmlns:a16="http://schemas.microsoft.com/office/drawing/2014/main" id="{98319112-BE14-7141-8EFE-E39242085E65}"/>
              </a:ext>
            </a:extLst>
          </p:cNvPr>
          <p:cNvSpPr/>
          <p:nvPr/>
        </p:nvSpPr>
        <p:spPr>
          <a:xfrm>
            <a:off x="6482687" y="2483893"/>
            <a:ext cx="4421874" cy="13238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ALZHEIMER</a:t>
            </a:r>
          </a:p>
          <a:p>
            <a:pPr algn="ctr"/>
            <a:r>
              <a:rPr lang="en-US" dirty="0"/>
              <a:t>(AD)</a:t>
            </a:r>
          </a:p>
        </p:txBody>
      </p:sp>
      <p:sp>
        <p:nvSpPr>
          <p:cNvPr id="9" name="Down Arrow 8">
            <a:extLst>
              <a:ext uri="{FF2B5EF4-FFF2-40B4-BE49-F238E27FC236}">
                <a16:creationId xmlns:a16="http://schemas.microsoft.com/office/drawing/2014/main" id="{D859F0BF-756A-3849-810E-28307EBF7927}"/>
              </a:ext>
            </a:extLst>
          </p:cNvPr>
          <p:cNvSpPr/>
          <p:nvPr/>
        </p:nvSpPr>
        <p:spPr>
          <a:xfrm>
            <a:off x="1287439" y="3807725"/>
            <a:ext cx="1332931" cy="111911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20%</a:t>
            </a:r>
          </a:p>
        </p:txBody>
      </p:sp>
      <p:sp>
        <p:nvSpPr>
          <p:cNvPr id="10" name="Rectangle 9">
            <a:extLst>
              <a:ext uri="{FF2B5EF4-FFF2-40B4-BE49-F238E27FC236}">
                <a16:creationId xmlns:a16="http://schemas.microsoft.com/office/drawing/2014/main" id="{AA263678-2588-4F40-8B49-FE607F7100F1}"/>
              </a:ext>
            </a:extLst>
          </p:cNvPr>
          <p:cNvSpPr/>
          <p:nvPr/>
        </p:nvSpPr>
        <p:spPr>
          <a:xfrm>
            <a:off x="1121390" y="4972254"/>
            <a:ext cx="1665027" cy="832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Other</a:t>
            </a:r>
          </a:p>
        </p:txBody>
      </p:sp>
      <p:sp>
        <p:nvSpPr>
          <p:cNvPr id="11" name="Down Arrow 10">
            <a:extLst>
              <a:ext uri="{FF2B5EF4-FFF2-40B4-BE49-F238E27FC236}">
                <a16:creationId xmlns:a16="http://schemas.microsoft.com/office/drawing/2014/main" id="{1FB0F327-83E0-1E44-BAF6-200BCDD309DC}"/>
              </a:ext>
            </a:extLst>
          </p:cNvPr>
          <p:cNvSpPr/>
          <p:nvPr/>
        </p:nvSpPr>
        <p:spPr>
          <a:xfrm>
            <a:off x="6632812" y="3807725"/>
            <a:ext cx="450376" cy="100993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19CC3D8-57D5-E446-BE52-679F68F6F768}"/>
              </a:ext>
            </a:extLst>
          </p:cNvPr>
          <p:cNvSpPr/>
          <p:nvPr/>
        </p:nvSpPr>
        <p:spPr>
          <a:xfrm>
            <a:off x="5663821" y="4817660"/>
            <a:ext cx="2456597" cy="987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Mild cognitive impairment</a:t>
            </a:r>
          </a:p>
          <a:p>
            <a:pPr algn="ctr"/>
            <a:r>
              <a:rPr lang="en-US" dirty="0"/>
              <a:t>(MCI)</a:t>
            </a:r>
          </a:p>
        </p:txBody>
      </p:sp>
      <p:sp>
        <p:nvSpPr>
          <p:cNvPr id="13" name="Rectangle 12">
            <a:extLst>
              <a:ext uri="{FF2B5EF4-FFF2-40B4-BE49-F238E27FC236}">
                <a16:creationId xmlns:a16="http://schemas.microsoft.com/office/drawing/2014/main" id="{31EB4F39-2B02-CD49-85F2-4CA31CFC17F1}"/>
              </a:ext>
            </a:extLst>
          </p:cNvPr>
          <p:cNvSpPr/>
          <p:nvPr/>
        </p:nvSpPr>
        <p:spPr>
          <a:xfrm>
            <a:off x="8720921" y="4478722"/>
            <a:ext cx="2415653" cy="987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Cognitively normal</a:t>
            </a:r>
          </a:p>
          <a:p>
            <a:pPr algn="ctr"/>
            <a:r>
              <a:rPr lang="en-US" dirty="0"/>
              <a:t>(CN)</a:t>
            </a:r>
          </a:p>
        </p:txBody>
      </p:sp>
      <p:sp>
        <p:nvSpPr>
          <p:cNvPr id="14" name="Rectangle 13">
            <a:extLst>
              <a:ext uri="{FF2B5EF4-FFF2-40B4-BE49-F238E27FC236}">
                <a16:creationId xmlns:a16="http://schemas.microsoft.com/office/drawing/2014/main" id="{E5A07549-46E1-E945-A9C5-B3D76E097A6B}"/>
              </a:ext>
            </a:extLst>
          </p:cNvPr>
          <p:cNvSpPr/>
          <p:nvPr/>
        </p:nvSpPr>
        <p:spPr>
          <a:xfrm>
            <a:off x="9335069" y="2647666"/>
            <a:ext cx="1405719" cy="4520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Cure</a:t>
            </a:r>
          </a:p>
        </p:txBody>
      </p:sp>
      <p:sp>
        <p:nvSpPr>
          <p:cNvPr id="15" name="Rectangle 14">
            <a:extLst>
              <a:ext uri="{FF2B5EF4-FFF2-40B4-BE49-F238E27FC236}">
                <a16:creationId xmlns:a16="http://schemas.microsoft.com/office/drawing/2014/main" id="{4131C217-1249-A04C-B64D-56C6C3DCB965}"/>
              </a:ext>
            </a:extLst>
          </p:cNvPr>
          <p:cNvSpPr/>
          <p:nvPr/>
        </p:nvSpPr>
        <p:spPr>
          <a:xfrm>
            <a:off x="9335069" y="3240810"/>
            <a:ext cx="1405719" cy="4520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Late Stage: lost ordinary activities</a:t>
            </a:r>
          </a:p>
        </p:txBody>
      </p:sp>
    </p:spTree>
    <p:extLst>
      <p:ext uri="{BB962C8B-B14F-4D97-AF65-F5344CB8AC3E}">
        <p14:creationId xmlns:p14="http://schemas.microsoft.com/office/powerpoint/2010/main" val="378505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E13E-73B8-1E48-B25D-0CCA9FE044B0}"/>
              </a:ext>
            </a:extLst>
          </p:cNvPr>
          <p:cNvSpPr>
            <a:spLocks noGrp="1"/>
          </p:cNvSpPr>
          <p:nvPr>
            <p:ph type="title"/>
          </p:nvPr>
        </p:nvSpPr>
        <p:spPr/>
        <p:txBody>
          <a:bodyPr/>
          <a:lstStyle/>
          <a:p>
            <a:r>
              <a:rPr lang="en-US" dirty="0"/>
              <a:t>Problems and solution</a:t>
            </a:r>
          </a:p>
        </p:txBody>
      </p:sp>
      <p:pic>
        <p:nvPicPr>
          <p:cNvPr id="5" name="Content Placeholder 4">
            <a:extLst>
              <a:ext uri="{FF2B5EF4-FFF2-40B4-BE49-F238E27FC236}">
                <a16:creationId xmlns:a16="http://schemas.microsoft.com/office/drawing/2014/main" id="{6B97F702-0D14-934E-BD21-77246362B2E1}"/>
              </a:ext>
            </a:extLst>
          </p:cNvPr>
          <p:cNvPicPr>
            <a:picLocks noGrp="1" noChangeAspect="1"/>
          </p:cNvPicPr>
          <p:nvPr>
            <p:ph idx="1"/>
          </p:nvPr>
        </p:nvPicPr>
        <p:blipFill>
          <a:blip r:embed="rId3"/>
          <a:stretch>
            <a:fillRect/>
          </a:stretch>
        </p:blipFill>
        <p:spPr>
          <a:xfrm>
            <a:off x="1226354" y="2326755"/>
            <a:ext cx="4836559" cy="2026882"/>
          </a:xfrm>
        </p:spPr>
      </p:pic>
      <p:sp>
        <p:nvSpPr>
          <p:cNvPr id="6" name="Oval 5">
            <a:extLst>
              <a:ext uri="{FF2B5EF4-FFF2-40B4-BE49-F238E27FC236}">
                <a16:creationId xmlns:a16="http://schemas.microsoft.com/office/drawing/2014/main" id="{65D015FD-4210-E342-85E5-4443E2CA3FD9}"/>
              </a:ext>
            </a:extLst>
          </p:cNvPr>
          <p:cNvSpPr/>
          <p:nvPr/>
        </p:nvSpPr>
        <p:spPr>
          <a:xfrm>
            <a:off x="1007990" y="1886802"/>
            <a:ext cx="1465972" cy="14330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Cure </a:t>
            </a:r>
          </a:p>
        </p:txBody>
      </p:sp>
      <p:sp>
        <p:nvSpPr>
          <p:cNvPr id="7" name="Chevron 6">
            <a:extLst>
              <a:ext uri="{FF2B5EF4-FFF2-40B4-BE49-F238E27FC236}">
                <a16:creationId xmlns:a16="http://schemas.microsoft.com/office/drawing/2014/main" id="{9B20BCDC-EF30-9E45-9929-4BFBA80987B6}"/>
              </a:ext>
            </a:extLst>
          </p:cNvPr>
          <p:cNvSpPr/>
          <p:nvPr/>
        </p:nvSpPr>
        <p:spPr>
          <a:xfrm>
            <a:off x="6281277" y="3070745"/>
            <a:ext cx="1470651" cy="1588260"/>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Early diagnosis</a:t>
            </a:r>
          </a:p>
          <a:p>
            <a:pPr algn="ctr"/>
            <a:r>
              <a:rPr lang="en-US" dirty="0">
                <a:solidFill>
                  <a:schemeClr val="tx1"/>
                </a:solidFill>
              </a:rPr>
              <a:t>Needed!</a:t>
            </a:r>
          </a:p>
        </p:txBody>
      </p:sp>
      <p:pic>
        <p:nvPicPr>
          <p:cNvPr id="8" name="Picture 7">
            <a:extLst>
              <a:ext uri="{FF2B5EF4-FFF2-40B4-BE49-F238E27FC236}">
                <a16:creationId xmlns:a16="http://schemas.microsoft.com/office/drawing/2014/main" id="{4C6025B9-3E05-5043-ADB1-7674DF3922AD}"/>
              </a:ext>
            </a:extLst>
          </p:cNvPr>
          <p:cNvPicPr>
            <a:picLocks noChangeAspect="1"/>
          </p:cNvPicPr>
          <p:nvPr/>
        </p:nvPicPr>
        <p:blipFill>
          <a:blip r:embed="rId4"/>
          <a:stretch>
            <a:fillRect/>
          </a:stretch>
        </p:blipFill>
        <p:spPr>
          <a:xfrm>
            <a:off x="7961454" y="1946511"/>
            <a:ext cx="4080267" cy="2712494"/>
          </a:xfrm>
          <a:prstGeom prst="rect">
            <a:avLst/>
          </a:prstGeom>
        </p:spPr>
      </p:pic>
      <p:sp>
        <p:nvSpPr>
          <p:cNvPr id="9" name="Oval 8">
            <a:extLst>
              <a:ext uri="{FF2B5EF4-FFF2-40B4-BE49-F238E27FC236}">
                <a16:creationId xmlns:a16="http://schemas.microsoft.com/office/drawing/2014/main" id="{5113519E-7A65-0C42-9CAC-D39F0F236A2D}"/>
              </a:ext>
            </a:extLst>
          </p:cNvPr>
          <p:cNvSpPr/>
          <p:nvPr/>
        </p:nvSpPr>
        <p:spPr>
          <a:xfrm>
            <a:off x="8625385" y="4353637"/>
            <a:ext cx="2925020" cy="2183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Font typeface="+mj-lt"/>
              <a:buAutoNum type="arabicPeriod"/>
            </a:pPr>
            <a:r>
              <a:rPr lang="en-US" dirty="0"/>
              <a:t>Various medical tests</a:t>
            </a:r>
          </a:p>
          <a:p>
            <a:pPr marL="342900" indent="-342900" algn="ctr">
              <a:buFont typeface="+mj-lt"/>
              <a:buAutoNum type="arabicPeriod"/>
            </a:pPr>
            <a:r>
              <a:rPr lang="en-US" dirty="0"/>
              <a:t>Exhausting to manually compare and analyze data</a:t>
            </a:r>
          </a:p>
        </p:txBody>
      </p:sp>
      <p:sp>
        <p:nvSpPr>
          <p:cNvPr id="11" name="Left Arrow 10">
            <a:extLst>
              <a:ext uri="{FF2B5EF4-FFF2-40B4-BE49-F238E27FC236}">
                <a16:creationId xmlns:a16="http://schemas.microsoft.com/office/drawing/2014/main" id="{1641CE23-3326-E249-945E-0E97B68889E7}"/>
              </a:ext>
            </a:extLst>
          </p:cNvPr>
          <p:cNvSpPr/>
          <p:nvPr/>
        </p:nvSpPr>
        <p:spPr>
          <a:xfrm>
            <a:off x="5718412" y="5418161"/>
            <a:ext cx="2688609" cy="655093"/>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Current solution</a:t>
            </a:r>
          </a:p>
        </p:txBody>
      </p:sp>
      <p:sp>
        <p:nvSpPr>
          <p:cNvPr id="12" name="Rectangle 11">
            <a:extLst>
              <a:ext uri="{FF2B5EF4-FFF2-40B4-BE49-F238E27FC236}">
                <a16:creationId xmlns:a16="http://schemas.microsoft.com/office/drawing/2014/main" id="{5EDC7D87-1B3A-2E44-8C0C-B9AC983B8BA3}"/>
              </a:ext>
            </a:extLst>
          </p:cNvPr>
          <p:cNvSpPr/>
          <p:nvPr/>
        </p:nvSpPr>
        <p:spPr>
          <a:xfrm>
            <a:off x="1226354" y="4659005"/>
            <a:ext cx="3577658" cy="17417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CNNs: have performed well in medical field for tasks such as visual object recognition, detection and segmentation.</a:t>
            </a:r>
          </a:p>
          <a:p>
            <a:pPr algn="ctr"/>
            <a:endParaRPr lang="en-US" dirty="0"/>
          </a:p>
        </p:txBody>
      </p:sp>
    </p:spTree>
    <p:extLst>
      <p:ext uri="{BB962C8B-B14F-4D97-AF65-F5344CB8AC3E}">
        <p14:creationId xmlns:p14="http://schemas.microsoft.com/office/powerpoint/2010/main" val="1936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C2B1-23DC-9442-A32E-B20004432786}"/>
              </a:ext>
            </a:extLst>
          </p:cNvPr>
          <p:cNvSpPr>
            <a:spLocks noGrp="1"/>
          </p:cNvSpPr>
          <p:nvPr>
            <p:ph type="title"/>
          </p:nvPr>
        </p:nvSpPr>
        <p:spPr/>
        <p:txBody>
          <a:bodyPr/>
          <a:lstStyle/>
          <a:p>
            <a:r>
              <a:rPr lang="en-US" dirty="0"/>
              <a:t>Limitations for current CNN solution</a:t>
            </a:r>
          </a:p>
        </p:txBody>
      </p:sp>
      <p:sp>
        <p:nvSpPr>
          <p:cNvPr id="4" name="Rectangle 3">
            <a:extLst>
              <a:ext uri="{FF2B5EF4-FFF2-40B4-BE49-F238E27FC236}">
                <a16:creationId xmlns:a16="http://schemas.microsoft.com/office/drawing/2014/main" id="{66999FFB-DD7D-1A42-B221-D82029598008}"/>
              </a:ext>
            </a:extLst>
          </p:cNvPr>
          <p:cNvSpPr/>
          <p:nvPr/>
        </p:nvSpPr>
        <p:spPr>
          <a:xfrm>
            <a:off x="1637731" y="2471008"/>
            <a:ext cx="4080681" cy="33437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Limitations</a:t>
            </a:r>
            <a:r>
              <a:rPr lang="en-US" dirty="0"/>
              <a:t>:</a:t>
            </a:r>
          </a:p>
          <a:p>
            <a:pPr algn="ctr"/>
            <a:endParaRPr lang="en-US" dirty="0"/>
          </a:p>
          <a:p>
            <a:pPr marL="342900" indent="-342900" algn="ctr">
              <a:buFont typeface="+mj-lt"/>
              <a:buAutoNum type="arabicPeriod"/>
            </a:pPr>
            <a:r>
              <a:rPr lang="en-US" dirty="0"/>
              <a:t>huge amount of annotated data</a:t>
            </a:r>
          </a:p>
          <a:p>
            <a:pPr marL="342900" indent="-342900" algn="ctr">
              <a:buFont typeface="+mj-lt"/>
              <a:buAutoNum type="arabicPeriod"/>
            </a:pPr>
            <a:r>
              <a:rPr lang="en-US" dirty="0"/>
              <a:t>huge amount of computational resources</a:t>
            </a:r>
          </a:p>
          <a:p>
            <a:pPr marL="342900" indent="-342900" algn="ctr">
              <a:buFont typeface="+mj-lt"/>
              <a:buAutoNum type="arabicPeriod"/>
            </a:pPr>
            <a:r>
              <a:rPr lang="en-US" dirty="0"/>
              <a:t>careful and tedious tuning of hyper-parameters, optimal tuning</a:t>
            </a:r>
          </a:p>
          <a:p>
            <a:pPr marL="342900" indent="-342900" algn="ctr">
              <a:buFont typeface="+mj-lt"/>
              <a:buAutoNum type="arabicPeriod"/>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BA0CB536-27B3-8B41-94B9-BFC5086C4423}"/>
              </a:ext>
            </a:extLst>
          </p:cNvPr>
          <p:cNvSpPr/>
          <p:nvPr/>
        </p:nvSpPr>
        <p:spPr>
          <a:xfrm>
            <a:off x="6096000" y="2471010"/>
            <a:ext cx="3935104" cy="3343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Improvement:</a:t>
            </a:r>
          </a:p>
          <a:p>
            <a:pPr algn="ctr"/>
            <a:r>
              <a:rPr lang="en-US" dirty="0"/>
              <a:t>Transfer learning</a:t>
            </a:r>
          </a:p>
          <a:p>
            <a:pPr marL="342900" indent="-342900" algn="ctr">
              <a:buFont typeface="+mj-lt"/>
              <a:buAutoNum type="arabicPeriod"/>
            </a:pPr>
            <a:r>
              <a:rPr lang="en-US" dirty="0"/>
              <a:t>Mush less time (few hours than weeks)</a:t>
            </a:r>
          </a:p>
        </p:txBody>
      </p:sp>
    </p:spTree>
    <p:extLst>
      <p:ext uri="{BB962C8B-B14F-4D97-AF65-F5344CB8AC3E}">
        <p14:creationId xmlns:p14="http://schemas.microsoft.com/office/powerpoint/2010/main" val="130719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274B-D33C-E446-8F30-31D13F0F1964}"/>
              </a:ext>
            </a:extLst>
          </p:cNvPr>
          <p:cNvSpPr>
            <a:spLocks noGrp="1"/>
          </p:cNvSpPr>
          <p:nvPr>
            <p:ph type="title"/>
          </p:nvPr>
        </p:nvSpPr>
        <p:spPr>
          <a:xfrm>
            <a:off x="581192" y="513470"/>
            <a:ext cx="11029616" cy="1013800"/>
          </a:xfrm>
        </p:spPr>
        <p:txBody>
          <a:bodyPr/>
          <a:lstStyle/>
          <a:p>
            <a:r>
              <a:rPr lang="en-US" dirty="0"/>
              <a:t>New approach</a:t>
            </a:r>
          </a:p>
        </p:txBody>
      </p:sp>
      <p:sp>
        <p:nvSpPr>
          <p:cNvPr id="3" name="Content Placeholder 2">
            <a:extLst>
              <a:ext uri="{FF2B5EF4-FFF2-40B4-BE49-F238E27FC236}">
                <a16:creationId xmlns:a16="http://schemas.microsoft.com/office/drawing/2014/main" id="{0065FFE7-3899-BF47-AB90-7523050AD170}"/>
              </a:ext>
            </a:extLst>
          </p:cNvPr>
          <p:cNvSpPr>
            <a:spLocks noGrp="1"/>
          </p:cNvSpPr>
          <p:nvPr>
            <p:ph idx="1"/>
          </p:nvPr>
        </p:nvSpPr>
        <p:spPr>
          <a:xfrm>
            <a:off x="581192" y="1875696"/>
            <a:ext cx="11029615" cy="3678303"/>
          </a:xfrm>
        </p:spPr>
        <p:txBody>
          <a:bodyPr/>
          <a:lstStyle/>
          <a:p>
            <a:r>
              <a:rPr lang="en-US" dirty="0"/>
              <a:t>Transfer learning :is a machine learning method where a model developed for a task is reused as the starting point for a model on a second task.</a:t>
            </a:r>
          </a:p>
          <a:p>
            <a:r>
              <a:rPr lang="en-US" dirty="0"/>
              <a:t>Training a CNN takes weeks VS pretrained CNN takes much lesser time, typically few hours.</a:t>
            </a:r>
          </a:p>
          <a:p>
            <a:r>
              <a:rPr lang="en-US" dirty="0"/>
              <a:t>In this paper, VGG16 is taken as the base model for applying transfer learning.</a:t>
            </a:r>
          </a:p>
          <a:p>
            <a:r>
              <a:rPr lang="en-US" dirty="0"/>
              <a:t>VGG16 is a 16-layer network built by Oxfords Visual Geometry Group (VGG). It participated in the ImageNet competition in ILSVRC 2014. It is one of the first architectures to explore network depth by pushing to 16 layers and using small (3 × 3) </a:t>
            </a:r>
            <a:r>
              <a:rPr lang="en-US" dirty="0">
                <a:hlinkClick r:id="rId3" tooltip="Learn more about Convolution Filter"/>
              </a:rPr>
              <a:t>convolution filters</a:t>
            </a:r>
            <a:r>
              <a:rPr lang="en-US" dirty="0"/>
              <a:t>.</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724EED7-7974-6C48-A6FF-59D889A9AEDA}"/>
              </a:ext>
            </a:extLst>
          </p:cNvPr>
          <p:cNvPicPr>
            <a:picLocks noChangeAspect="1"/>
          </p:cNvPicPr>
          <p:nvPr/>
        </p:nvPicPr>
        <p:blipFill>
          <a:blip r:embed="rId4"/>
          <a:stretch>
            <a:fillRect/>
          </a:stretch>
        </p:blipFill>
        <p:spPr>
          <a:xfrm>
            <a:off x="581192" y="4127495"/>
            <a:ext cx="6721308" cy="2500952"/>
          </a:xfrm>
          <a:prstGeom prst="rect">
            <a:avLst/>
          </a:prstGeom>
        </p:spPr>
      </p:pic>
    </p:spTree>
    <p:extLst>
      <p:ext uri="{BB962C8B-B14F-4D97-AF65-F5344CB8AC3E}">
        <p14:creationId xmlns:p14="http://schemas.microsoft.com/office/powerpoint/2010/main" val="198642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194F-8B9E-0841-8B76-D97D570E9D2A}"/>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D99AF5BE-B5B8-EB4F-98EB-B4AAA4D140B5}"/>
              </a:ext>
            </a:extLst>
          </p:cNvPr>
          <p:cNvSpPr>
            <a:spLocks noGrp="1"/>
          </p:cNvSpPr>
          <p:nvPr>
            <p:ph idx="1"/>
          </p:nvPr>
        </p:nvSpPr>
        <p:spPr/>
        <p:txBody>
          <a:bodyPr/>
          <a:lstStyle/>
          <a:p>
            <a:r>
              <a:rPr lang="en-US" dirty="0"/>
              <a:t>Building components of CNN</a:t>
            </a:r>
          </a:p>
          <a:p>
            <a:r>
              <a:rPr lang="en-US" dirty="0"/>
              <a:t>Data collection</a:t>
            </a:r>
          </a:p>
          <a:p>
            <a:r>
              <a:rPr lang="en-US" dirty="0"/>
              <a:t>Alzheimer classification mathematical model – P</a:t>
            </a:r>
            <a:r>
              <a:rPr lang="en-US" baseline="-25000" dirty="0"/>
              <a:t>F</a:t>
            </a:r>
            <a:r>
              <a:rPr lang="en-US" dirty="0"/>
              <a:t>S</a:t>
            </a:r>
            <a:r>
              <a:rPr lang="en-US" baseline="-25000" dirty="0"/>
              <a:t>E</a:t>
            </a:r>
            <a:r>
              <a:rPr lang="en-US" dirty="0"/>
              <a:t>C</a:t>
            </a:r>
            <a:r>
              <a:rPr lang="en-US" baseline="-25000" dirty="0"/>
              <a:t>TL</a:t>
            </a:r>
            <a:endParaRPr lang="en-US" dirty="0"/>
          </a:p>
          <a:p>
            <a:r>
              <a:rPr lang="en-US" dirty="0"/>
              <a:t>Selecting most informative MRI slices based on entropy</a:t>
            </a:r>
          </a:p>
          <a:p>
            <a:r>
              <a:rPr lang="en-US" dirty="0"/>
              <a:t>Creating training and test sets</a:t>
            </a:r>
          </a:p>
          <a:p>
            <a:r>
              <a:rPr lang="en-US" dirty="0"/>
              <a:t>Classification using transfer learning</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44661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C4C8-B8DA-D24A-8B99-C735E548B0FA}"/>
              </a:ext>
            </a:extLst>
          </p:cNvPr>
          <p:cNvSpPr>
            <a:spLocks noGrp="1"/>
          </p:cNvSpPr>
          <p:nvPr>
            <p:ph type="title"/>
          </p:nvPr>
        </p:nvSpPr>
        <p:spPr/>
        <p:txBody>
          <a:bodyPr/>
          <a:lstStyle/>
          <a:p>
            <a:r>
              <a:rPr lang="en-US" dirty="0"/>
              <a:t>Building components of CNN</a:t>
            </a:r>
            <a:br>
              <a:rPr lang="en-US" dirty="0"/>
            </a:br>
            <a:endParaRPr lang="en-US" dirty="0"/>
          </a:p>
        </p:txBody>
      </p:sp>
      <p:sp>
        <p:nvSpPr>
          <p:cNvPr id="3" name="Content Placeholder 2">
            <a:extLst>
              <a:ext uri="{FF2B5EF4-FFF2-40B4-BE49-F238E27FC236}">
                <a16:creationId xmlns:a16="http://schemas.microsoft.com/office/drawing/2014/main" id="{D41B29DF-CCFB-CA48-BB62-B7054E5B9A0D}"/>
              </a:ext>
            </a:extLst>
          </p:cNvPr>
          <p:cNvSpPr>
            <a:spLocks noGrp="1"/>
          </p:cNvSpPr>
          <p:nvPr>
            <p:ph idx="1"/>
          </p:nvPr>
        </p:nvSpPr>
        <p:spPr>
          <a:xfrm>
            <a:off x="581193" y="2180496"/>
            <a:ext cx="3322068" cy="3678303"/>
          </a:xfrm>
        </p:spPr>
        <p:txBody>
          <a:bodyPr/>
          <a:lstStyle/>
          <a:p>
            <a:endParaRPr lang="en-US" dirty="0"/>
          </a:p>
          <a:p>
            <a:r>
              <a:rPr lang="en-US" dirty="0"/>
              <a:t>Convolutional layer is the core building block of a CNN</a:t>
            </a:r>
          </a:p>
          <a:p>
            <a:r>
              <a:rPr lang="en-US" dirty="0"/>
              <a:t>2+（-2+1-2）+（1-2-2） + 1= 2 - 3 - 3 + 1 = -3）</a:t>
            </a:r>
          </a:p>
          <a:p>
            <a:endParaRPr lang="en-US" dirty="0"/>
          </a:p>
        </p:txBody>
      </p:sp>
      <p:pic>
        <p:nvPicPr>
          <p:cNvPr id="6" name="Picture 5">
            <a:extLst>
              <a:ext uri="{FF2B5EF4-FFF2-40B4-BE49-F238E27FC236}">
                <a16:creationId xmlns:a16="http://schemas.microsoft.com/office/drawing/2014/main" id="{66D5DB86-9565-1446-BB3A-62005A818763}"/>
              </a:ext>
            </a:extLst>
          </p:cNvPr>
          <p:cNvPicPr>
            <a:picLocks noChangeAspect="1"/>
          </p:cNvPicPr>
          <p:nvPr/>
        </p:nvPicPr>
        <p:blipFill>
          <a:blip r:embed="rId2"/>
          <a:stretch>
            <a:fillRect/>
          </a:stretch>
        </p:blipFill>
        <p:spPr>
          <a:xfrm>
            <a:off x="5387706" y="1875479"/>
            <a:ext cx="6278994" cy="4288335"/>
          </a:xfrm>
          <a:prstGeom prst="rect">
            <a:avLst/>
          </a:prstGeom>
        </p:spPr>
      </p:pic>
    </p:spTree>
    <p:extLst>
      <p:ext uri="{BB962C8B-B14F-4D97-AF65-F5344CB8AC3E}">
        <p14:creationId xmlns:p14="http://schemas.microsoft.com/office/powerpoint/2010/main" val="381627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3834-EBED-694A-BBF0-CFA365CE410B}"/>
              </a:ext>
            </a:extLst>
          </p:cNvPr>
          <p:cNvSpPr>
            <a:spLocks noGrp="1"/>
          </p:cNvSpPr>
          <p:nvPr>
            <p:ph type="title"/>
          </p:nvPr>
        </p:nvSpPr>
        <p:spPr/>
        <p:txBody>
          <a:bodyPr/>
          <a:lstStyle/>
          <a:p>
            <a:r>
              <a:rPr lang="en-US" dirty="0"/>
              <a:t>max-pooling</a:t>
            </a:r>
          </a:p>
        </p:txBody>
      </p:sp>
      <p:sp>
        <p:nvSpPr>
          <p:cNvPr id="3" name="Content Placeholder 2">
            <a:extLst>
              <a:ext uri="{FF2B5EF4-FFF2-40B4-BE49-F238E27FC236}">
                <a16:creationId xmlns:a16="http://schemas.microsoft.com/office/drawing/2014/main" id="{A7E67956-98C1-A54B-9BFB-7158059A5638}"/>
              </a:ext>
            </a:extLst>
          </p:cNvPr>
          <p:cNvSpPr>
            <a:spLocks noGrp="1"/>
          </p:cNvSpPr>
          <p:nvPr>
            <p:ph idx="1"/>
          </p:nvPr>
        </p:nvSpPr>
        <p:spPr>
          <a:xfrm>
            <a:off x="581192" y="1149899"/>
            <a:ext cx="11029615" cy="3678303"/>
          </a:xfrm>
        </p:spPr>
        <p:txBody>
          <a:bodyPr/>
          <a:lstStyle/>
          <a:p>
            <a:r>
              <a:rPr lang="en-US" dirty="0"/>
              <a:t>Max-pooling is an aggregation operation that extracts the maximum value</a:t>
            </a:r>
          </a:p>
          <a:p>
            <a:r>
              <a:rPr lang="en-US" dirty="0"/>
              <a:t>Main reason is to reduce the size </a:t>
            </a:r>
          </a:p>
          <a:p>
            <a:r>
              <a:rPr lang="en-US" dirty="0"/>
              <a:t>average POOLING</a:t>
            </a:r>
          </a:p>
        </p:txBody>
      </p:sp>
      <p:pic>
        <p:nvPicPr>
          <p:cNvPr id="5" name="Picture 4">
            <a:extLst>
              <a:ext uri="{FF2B5EF4-FFF2-40B4-BE49-F238E27FC236}">
                <a16:creationId xmlns:a16="http://schemas.microsoft.com/office/drawing/2014/main" id="{1AB8A8D7-9757-B14E-961E-ED463ACBDEB6}"/>
              </a:ext>
            </a:extLst>
          </p:cNvPr>
          <p:cNvPicPr>
            <a:picLocks noChangeAspect="1"/>
          </p:cNvPicPr>
          <p:nvPr/>
        </p:nvPicPr>
        <p:blipFill>
          <a:blip r:embed="rId2"/>
          <a:stretch>
            <a:fillRect/>
          </a:stretch>
        </p:blipFill>
        <p:spPr>
          <a:xfrm>
            <a:off x="377991" y="3748119"/>
            <a:ext cx="6603380" cy="2787851"/>
          </a:xfrm>
          <a:prstGeom prst="rect">
            <a:avLst/>
          </a:prstGeom>
        </p:spPr>
      </p:pic>
    </p:spTree>
    <p:extLst>
      <p:ext uri="{BB962C8B-B14F-4D97-AF65-F5344CB8AC3E}">
        <p14:creationId xmlns:p14="http://schemas.microsoft.com/office/powerpoint/2010/main" val="376526364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1873</TotalTime>
  <Words>758</Words>
  <Application>Microsoft Macintosh PowerPoint</Application>
  <PresentationFormat>Widescreen</PresentationFormat>
  <Paragraphs>160</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Wingdings 2</vt:lpstr>
      <vt:lpstr>Dividend</vt:lpstr>
      <vt:lpstr>Convolutional neural network based Alzheimer’s disease classification from magnetic resonance brain images </vt:lpstr>
      <vt:lpstr>Overview</vt:lpstr>
      <vt:lpstr>Alzheimer</vt:lpstr>
      <vt:lpstr>Problems and solution</vt:lpstr>
      <vt:lpstr>Limitations for current CNN solution</vt:lpstr>
      <vt:lpstr>New approach</vt:lpstr>
      <vt:lpstr>Methodology</vt:lpstr>
      <vt:lpstr>Building components of CNN </vt:lpstr>
      <vt:lpstr>max-pooling</vt:lpstr>
      <vt:lpstr>Dropout regulaRization</vt:lpstr>
      <vt:lpstr>Non-linearity layers </vt:lpstr>
      <vt:lpstr>Fully-connected layers </vt:lpstr>
      <vt:lpstr>Data collection</vt:lpstr>
      <vt:lpstr>Data pre-processing using FreeSurfer </vt:lpstr>
      <vt:lpstr>Data pre-processing using FreeSurfer </vt:lpstr>
      <vt:lpstr>Data pre-processing using FreeSurfer </vt:lpstr>
      <vt:lpstr>Selecting most informative MRI slices based on entropy</vt:lpstr>
      <vt:lpstr>Classification using transfer learning </vt:lpstr>
      <vt:lpstr>Classification using transfer learning </vt:lpstr>
      <vt:lpstr>Creating training and test sets </vt:lpstr>
      <vt:lpstr>REsults</vt:lpstr>
      <vt:lpstr>results</vt:lpstr>
      <vt:lpstr>results</vt:lpstr>
      <vt:lpstr>results</vt:lpstr>
      <vt:lpstr>results</vt:lpstr>
      <vt:lpstr>results</vt:lpstr>
      <vt:lpstr>FUTURE PROSPECTIVES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neural network based Alzheimer’s disease classification from magnetic resonance brain images </dc:title>
  <dc:creator>wangruoyu</dc:creator>
  <cp:lastModifiedBy>wangruoyu</cp:lastModifiedBy>
  <cp:revision>30</cp:revision>
  <dcterms:created xsi:type="dcterms:W3CDTF">2019-03-10T22:54:36Z</dcterms:created>
  <dcterms:modified xsi:type="dcterms:W3CDTF">2019-03-17T05:47:44Z</dcterms:modified>
</cp:coreProperties>
</file>