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7" r:id="rId2"/>
    <p:sldId id="259" r:id="rId3"/>
    <p:sldId id="261" r:id="rId4"/>
    <p:sldId id="301" r:id="rId5"/>
    <p:sldId id="302" r:id="rId6"/>
    <p:sldId id="314" r:id="rId7"/>
    <p:sldId id="303" r:id="rId8"/>
    <p:sldId id="304" r:id="rId9"/>
    <p:sldId id="315" r:id="rId10"/>
    <p:sldId id="305" r:id="rId11"/>
    <p:sldId id="306" r:id="rId12"/>
    <p:sldId id="307" r:id="rId13"/>
    <p:sldId id="308" r:id="rId14"/>
    <p:sldId id="309" r:id="rId15"/>
    <p:sldId id="310" r:id="rId16"/>
    <p:sldId id="311" r:id="rId17"/>
    <p:sldId id="312" r:id="rId18"/>
    <p:sldId id="316" r:id="rId19"/>
    <p:sldId id="317" r:id="rId20"/>
    <p:sldId id="318" r:id="rId21"/>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7835" autoAdjust="0"/>
  </p:normalViewPr>
  <p:slideViewPr>
    <p:cSldViewPr snapToGrid="0">
      <p:cViewPr varScale="1">
        <p:scale>
          <a:sx n="48" d="100"/>
          <a:sy n="48" d="100"/>
        </p:scale>
        <p:origin x="67"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5A2EEAE-DCE1-45B1-8F7D-DDA0BA01FC01}"/>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6203327A-75D6-4ED4-AF70-896888228C67}"/>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C6C1C9CE-AE54-4C5B-AF66-BA953C095F81}" type="datetimeFigureOut">
              <a:rPr lang="zh-CN" altLang="en-US" smtClean="0"/>
              <a:t>2019/5/6</a:t>
            </a:fld>
            <a:endParaRPr lang="zh-CN" altLang="en-US"/>
          </a:p>
        </p:txBody>
      </p:sp>
      <p:sp>
        <p:nvSpPr>
          <p:cNvPr id="4" name="页脚占位符 3">
            <a:extLst>
              <a:ext uri="{FF2B5EF4-FFF2-40B4-BE49-F238E27FC236}">
                <a16:creationId xmlns:a16="http://schemas.microsoft.com/office/drawing/2014/main" id="{F527ABD0-3102-4A79-AB2E-ED08A2CB3DB9}"/>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0B9FEBAB-3184-47C0-96D5-CAD2B5D6303D}"/>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5B3AEF34-2444-4F22-84CC-56BBB40EEE3D}" type="slidenum">
              <a:rPr lang="zh-CN" altLang="en-US" smtClean="0"/>
              <a:t>‹#›</a:t>
            </a:fld>
            <a:endParaRPr lang="zh-CN" altLang="en-US"/>
          </a:p>
        </p:txBody>
      </p:sp>
    </p:spTree>
    <p:extLst>
      <p:ext uri="{BB962C8B-B14F-4D97-AF65-F5344CB8AC3E}">
        <p14:creationId xmlns:p14="http://schemas.microsoft.com/office/powerpoint/2010/main" val="30412572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2019/5/6</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a:xfrm>
            <a:off x="481013" y="1279525"/>
            <a:ext cx="6140450" cy="3454400"/>
          </a:xfrm>
        </p:spPr>
      </p:sp>
      <p:sp>
        <p:nvSpPr>
          <p:cNvPr id="8196" name="Rectangle 3"/>
          <p:cNvSpPr>
            <a:spLocks noGrp="1" noChangeArrowheads="1"/>
          </p:cNvSpPr>
          <p:nvPr>
            <p:ph type="body" idx="1"/>
          </p:nvPr>
        </p:nvSpPr>
        <p:spPr>
          <a:noFill/>
        </p:spPr>
        <p:txBody>
          <a:bodyPr/>
          <a:lstStyle/>
          <a:p>
            <a:r>
              <a:rPr lang="en-US" altLang="zh-CN" sz="1200" b="0" i="0" u="none" strike="noStrike" kern="1200" baseline="0" dirty="0">
                <a:solidFill>
                  <a:schemeClr val="tx1"/>
                </a:solidFill>
                <a:latin typeface="+mn-lt"/>
                <a:ea typeface="+mn-ea"/>
                <a:cs typeface="+mn-cs"/>
              </a:rPr>
              <a:t>We describe our contribution to the 2nd place solution for the 2017 Data Science Bowl  the largest Kaggle competition to date in terms of prize pool with a $1 million total pool and 2000 competing teams. The goal of the competition is to produce a system that consumes a CT scan and forecasts the probability that the patient in the scan will be diagnosed with lung cancer within a year of the scan.</a:t>
            </a:r>
            <a:endParaRPr lang="en-US" altLang="en-US" dirty="0"/>
          </a:p>
        </p:txBody>
      </p:sp>
      <p:sp>
        <p:nvSpPr>
          <p:cNvPr id="2" name="灯片编号占位符 1">
            <a:extLst>
              <a:ext uri="{FF2B5EF4-FFF2-40B4-BE49-F238E27FC236}">
                <a16:creationId xmlns:a16="http://schemas.microsoft.com/office/drawing/2014/main" id="{F9AEBE2A-A088-4ADB-940B-978A22689EDC}"/>
              </a:ext>
            </a:extLst>
          </p:cNvPr>
          <p:cNvSpPr>
            <a:spLocks noGrp="1"/>
          </p:cNvSpPr>
          <p:nvPr>
            <p:ph type="sldNum" sz="quarter" idx="5"/>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a:t>Furthermore even in cases of advanced lung cancer the vast majority of the lung can appear normal</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285701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nodule clustering features involve running a clustering algorithm on the nodule locations (in order to avoid double counting)</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318048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5" name="灯片编号占位符 4">
            <a:extLst>
              <a:ext uri="{FF2B5EF4-FFF2-40B4-BE49-F238E27FC236}">
                <a16:creationId xmlns:a16="http://schemas.microsoft.com/office/drawing/2014/main" id="{B88A0C9F-5C77-4B0C-B6EF-801482CD73CE}"/>
              </a:ext>
            </a:extLst>
          </p:cNvPr>
          <p:cNvSpPr>
            <a:spLocks noGrp="1"/>
          </p:cNvSpPr>
          <p:nvPr>
            <p:ph type="sldNum" sz="quarter" idx="5"/>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1759073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911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5" name="灯片编号占位符 4">
            <a:extLst>
              <a:ext uri="{FF2B5EF4-FFF2-40B4-BE49-F238E27FC236}">
                <a16:creationId xmlns:a16="http://schemas.microsoft.com/office/drawing/2014/main" id="{B88A0C9F-5C77-4B0C-B6EF-801482CD73CE}"/>
              </a:ext>
            </a:extLst>
          </p:cNvPr>
          <p:cNvSpPr>
            <a:spLocks noGrp="1"/>
          </p:cNvSpPr>
          <p:nvPr>
            <p:ph type="sldNum" sz="quarter" idx="5"/>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Breast cancer is one of the most prevalent malignancies</a:t>
            </a:r>
          </a:p>
          <a:p>
            <a:r>
              <a:rPr lang="en-US" altLang="zh-CN" sz="1200" b="0" i="0" u="none" strike="noStrike" kern="1200" baseline="0" dirty="0">
                <a:solidFill>
                  <a:schemeClr val="tx1"/>
                </a:solidFill>
                <a:latin typeface="+mn-lt"/>
                <a:ea typeface="+mn-ea"/>
                <a:cs typeface="+mn-cs"/>
              </a:rPr>
              <a:t>among women worldwide. Although the incidence of</a:t>
            </a:r>
          </a:p>
          <a:p>
            <a:r>
              <a:rPr lang="en-US" altLang="zh-CN" sz="1200" b="0" i="0" u="none" strike="noStrike" kern="1200" baseline="0" dirty="0">
                <a:solidFill>
                  <a:schemeClr val="tx1"/>
                </a:solidFill>
                <a:latin typeface="+mn-lt"/>
                <a:ea typeface="+mn-ea"/>
                <a:cs typeface="+mn-cs"/>
              </a:rPr>
              <a:t>breast cancer is low compared with Western countries,</a:t>
            </a:r>
          </a:p>
          <a:p>
            <a:r>
              <a:rPr lang="en-US" altLang="zh-CN" sz="1200" b="0" i="0" u="none" strike="noStrike" kern="1200" baseline="0" dirty="0">
                <a:solidFill>
                  <a:schemeClr val="tx1"/>
                </a:solidFill>
                <a:latin typeface="+mn-lt"/>
                <a:ea typeface="+mn-ea"/>
                <a:cs typeface="+mn-cs"/>
              </a:rPr>
              <a:t>China is currently experiencing increasing trends in both</a:t>
            </a:r>
          </a:p>
          <a:p>
            <a:r>
              <a:rPr lang="en-US" altLang="zh-CN" sz="1200" b="0" i="0" u="none" strike="noStrike" kern="1200" baseline="0" dirty="0">
                <a:solidFill>
                  <a:schemeClr val="tx1"/>
                </a:solidFill>
                <a:latin typeface="+mn-lt"/>
                <a:ea typeface="+mn-ea"/>
                <a:cs typeface="+mn-cs"/>
              </a:rPr>
              <a:t>breast cancer incidence and mortality. However, the</a:t>
            </a:r>
          </a:p>
          <a:p>
            <a:r>
              <a:rPr lang="en-US" altLang="zh-CN" sz="1200" b="0" i="0" u="none" strike="noStrike" kern="1200" baseline="0" dirty="0">
                <a:solidFill>
                  <a:schemeClr val="tx1"/>
                </a:solidFill>
                <a:latin typeface="+mn-lt"/>
                <a:ea typeface="+mn-ea"/>
                <a:cs typeface="+mn-cs"/>
              </a:rPr>
              <a:t>mammography screening participation rate is only 21.7%</a:t>
            </a:r>
          </a:p>
          <a:p>
            <a:r>
              <a:rPr lang="en-US" altLang="zh-CN" sz="1200" b="0" i="0" u="none" strike="noStrike" kern="1200" baseline="0" dirty="0">
                <a:solidFill>
                  <a:schemeClr val="tx1"/>
                </a:solidFill>
                <a:latin typeface="+mn-lt"/>
                <a:ea typeface="+mn-ea"/>
                <a:cs typeface="+mn-cs"/>
              </a:rPr>
              <a:t>in China, far lower than in Western countries. Considering</a:t>
            </a:r>
          </a:p>
          <a:p>
            <a:r>
              <a:rPr lang="en-US" altLang="zh-CN" sz="1200" b="0" i="0" u="none" strike="noStrike" kern="1200" baseline="0" dirty="0">
                <a:solidFill>
                  <a:schemeClr val="tx1"/>
                </a:solidFill>
                <a:latin typeface="+mn-lt"/>
                <a:ea typeface="+mn-ea"/>
                <a:cs typeface="+mn-cs"/>
              </a:rPr>
              <a:t>the limited medical resources, especially in rural</a:t>
            </a:r>
          </a:p>
          <a:p>
            <a:r>
              <a:rPr lang="en-US" altLang="zh-CN" sz="1200" b="0" i="0" u="none" strike="noStrike" kern="1200" baseline="0" dirty="0">
                <a:solidFill>
                  <a:schemeClr val="tx1"/>
                </a:solidFill>
                <a:latin typeface="+mn-lt"/>
                <a:ea typeface="+mn-ea"/>
                <a:cs typeface="+mn-cs"/>
              </a:rPr>
              <a:t>areas of China, a risk prediction model that is suitable</a:t>
            </a:r>
          </a:p>
          <a:p>
            <a:r>
              <a:rPr lang="en-US" altLang="zh-CN" sz="1200" b="0" i="0" u="none" strike="noStrike" kern="1200" baseline="0" dirty="0">
                <a:solidFill>
                  <a:schemeClr val="tx1"/>
                </a:solidFill>
                <a:latin typeface="+mn-lt"/>
                <a:ea typeface="+mn-ea"/>
                <a:cs typeface="+mn-cs"/>
              </a:rPr>
              <a:t>for general population screening is urgently needed.</a:t>
            </a:r>
            <a:endParaRPr lang="zh-CN" altLang="en-US" dirty="0"/>
          </a:p>
        </p:txBody>
      </p:sp>
      <p:sp>
        <p:nvSpPr>
          <p:cNvPr id="5" name="灯片编号占位符 4">
            <a:extLst>
              <a:ext uri="{FF2B5EF4-FFF2-40B4-BE49-F238E27FC236}">
                <a16:creationId xmlns:a16="http://schemas.microsoft.com/office/drawing/2014/main" id="{220B52B6-EB4D-483C-AE54-27563822A703}"/>
              </a:ext>
            </a:extLst>
          </p:cNvPr>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99134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a:t>solution was done completely in Python making extensive use of the open source scientific libraries:</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333002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5" name="灯片编号占位符 4">
            <a:extLst>
              <a:ext uri="{FF2B5EF4-FFF2-40B4-BE49-F238E27FC236}">
                <a16:creationId xmlns:a16="http://schemas.microsoft.com/office/drawing/2014/main" id="{B88A0C9F-5C77-4B0C-B6EF-801482CD73CE}"/>
              </a:ext>
            </a:extLst>
          </p:cNvPr>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26436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2784942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5" name="灯片编号占位符 4">
            <a:extLst>
              <a:ext uri="{FF2B5EF4-FFF2-40B4-BE49-F238E27FC236}">
                <a16:creationId xmlns:a16="http://schemas.microsoft.com/office/drawing/2014/main" id="{B88A0C9F-5C77-4B0C-B6EF-801482CD73CE}"/>
              </a:ext>
            </a:extLst>
          </p:cNvPr>
          <p:cNvSpPr>
            <a:spLocks noGrp="1"/>
          </p:cNvSpPr>
          <p:nvPr>
            <p:ph type="sldNum" sz="quarter" idx="5"/>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31837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Ultimately our solution combines 17 3D convolutional neural network models and consists of two ensembles. The models in each ensemble were built using different architectures, training schedules, objectives, subsampled data, and activation functions. This added diversity makes combining the models more effective. </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335826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a:t>This is necessary so that the same model can be applied to scans with different ‘slice thickness’</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64260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5533" y="912813"/>
            <a:ext cx="2590800" cy="5183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63133" y="912813"/>
            <a:ext cx="7569200" cy="518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63133"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6333"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63133" y="912813"/>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1363133"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8" descr="njit_Admin_footer_PP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069013"/>
            <a:ext cx="1225126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ITC Stone Sans Std Semibold" pitchFamily="-112" charset="0"/>
          <a:ea typeface="MS PGothic" panose="020B0600070205080204" pitchFamily="-112" charset="-128"/>
        </a:defRPr>
      </a:lvl2pPr>
      <a:lvl3pPr algn="l" rtl="0" eaLnBrk="0" fontAlgn="base" hangingPunct="0">
        <a:spcBef>
          <a:spcPct val="0"/>
        </a:spcBef>
        <a:spcAft>
          <a:spcPct val="0"/>
        </a:spcAft>
        <a:defRPr sz="3800">
          <a:solidFill>
            <a:schemeClr val="tx2"/>
          </a:solidFill>
          <a:latin typeface="ITC Stone Sans Std Semibold" pitchFamily="-112" charset="0"/>
          <a:ea typeface="MS PGothic" panose="020B0600070205080204" pitchFamily="-112" charset="-128"/>
        </a:defRPr>
      </a:lvl3pPr>
      <a:lvl4pPr algn="l" rtl="0" eaLnBrk="0" fontAlgn="base" hangingPunct="0">
        <a:spcBef>
          <a:spcPct val="0"/>
        </a:spcBef>
        <a:spcAft>
          <a:spcPct val="0"/>
        </a:spcAft>
        <a:defRPr sz="3800">
          <a:solidFill>
            <a:schemeClr val="tx2"/>
          </a:solidFill>
          <a:latin typeface="ITC Stone Sans Std Semibold" pitchFamily="-112" charset="0"/>
          <a:ea typeface="MS PGothic" panose="020B0600070205080204" pitchFamily="-112" charset="-128"/>
        </a:defRPr>
      </a:lvl4pPr>
      <a:lvl5pPr algn="l" rtl="0" eaLnBrk="0" fontAlgn="base" hangingPunct="0">
        <a:spcBef>
          <a:spcPct val="0"/>
        </a:spcBef>
        <a:spcAft>
          <a:spcPct val="0"/>
        </a:spcAft>
        <a:defRPr sz="3800">
          <a:solidFill>
            <a:schemeClr val="tx2"/>
          </a:solidFill>
          <a:latin typeface="ITC Stone Sans Std Semibold" pitchFamily="-112" charset="0"/>
          <a:ea typeface="MS PGothic" panose="020B0600070205080204" pitchFamily="-112" charset="-128"/>
        </a:defRPr>
      </a:lvl5pPr>
      <a:lvl6pPr marL="457200" algn="l" rtl="0" fontAlgn="base">
        <a:spcBef>
          <a:spcPct val="0"/>
        </a:spcBef>
        <a:spcAft>
          <a:spcPct val="0"/>
        </a:spcAft>
        <a:defRPr sz="3800">
          <a:solidFill>
            <a:schemeClr val="tx2"/>
          </a:solidFill>
          <a:latin typeface="ITC Stone Sans Std Semibold" pitchFamily="-112" charset="0"/>
          <a:ea typeface="MS PGothic" panose="020B0600070205080204" pitchFamily="-112" charset="-128"/>
        </a:defRPr>
      </a:lvl6pPr>
      <a:lvl7pPr marL="914400" algn="l" rtl="0" fontAlgn="base">
        <a:spcBef>
          <a:spcPct val="0"/>
        </a:spcBef>
        <a:spcAft>
          <a:spcPct val="0"/>
        </a:spcAft>
        <a:defRPr sz="3800">
          <a:solidFill>
            <a:schemeClr val="tx2"/>
          </a:solidFill>
          <a:latin typeface="ITC Stone Sans Std Semibold" pitchFamily="-112" charset="0"/>
          <a:ea typeface="MS PGothic" panose="020B0600070205080204" pitchFamily="-112" charset="-128"/>
        </a:defRPr>
      </a:lvl7pPr>
      <a:lvl8pPr marL="1371600" algn="l" rtl="0" fontAlgn="base">
        <a:spcBef>
          <a:spcPct val="0"/>
        </a:spcBef>
        <a:spcAft>
          <a:spcPct val="0"/>
        </a:spcAft>
        <a:defRPr sz="3800">
          <a:solidFill>
            <a:schemeClr val="tx2"/>
          </a:solidFill>
          <a:latin typeface="ITC Stone Sans Std Semibold" pitchFamily="-112" charset="0"/>
          <a:ea typeface="MS PGothic" panose="020B0600070205080204" pitchFamily="-112" charset="-128"/>
        </a:defRPr>
      </a:lvl8pPr>
      <a:lvl9pPr marL="1828800" algn="l" rtl="0" fontAlgn="base">
        <a:spcBef>
          <a:spcPct val="0"/>
        </a:spcBef>
        <a:spcAft>
          <a:spcPct val="0"/>
        </a:spcAft>
        <a:defRPr sz="3800">
          <a:solidFill>
            <a:schemeClr val="tx2"/>
          </a:solidFill>
          <a:latin typeface="ITC Stone Sans Std Semibold" pitchFamily="-112" charset="0"/>
          <a:ea typeface="MS PGothic" panose="020B0600070205080204" pitchFamily="-112" charset="-128"/>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bwMode="auto">
          <a:xfrm>
            <a:off x="1869453" y="1772816"/>
            <a:ext cx="8501090"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lstStyle/>
          <a:p>
            <a:pPr lvl="0" algn="ctr" eaLnBrk="0" fontAlgn="base" hangingPunct="0">
              <a:spcBef>
                <a:spcPct val="0"/>
              </a:spcBef>
              <a:spcAft>
                <a:spcPct val="0"/>
              </a:spcAft>
              <a:defRPr/>
            </a:pPr>
            <a:r>
              <a:rPr lang="en-US" altLang="zh-CN" sz="3200" dirty="0"/>
              <a:t>Forecasting Lung Cancer Diagnoses with Deep Learning</a:t>
            </a:r>
          </a:p>
          <a:p>
            <a:pPr lvl="0" algn="ctr" eaLnBrk="0" fontAlgn="base" hangingPunct="0">
              <a:spcBef>
                <a:spcPct val="0"/>
              </a:spcBef>
              <a:spcAft>
                <a:spcPct val="0"/>
              </a:spcAft>
              <a:defRPr/>
            </a:pPr>
            <a:r>
              <a:rPr lang="en-US" altLang="zh-CN" sz="3200" dirty="0"/>
              <a:t>Data Science Bowl 2017 Technical Report</a:t>
            </a:r>
          </a:p>
          <a:p>
            <a:pPr lvl="0" algn="r" eaLnBrk="0" fontAlgn="base" hangingPunct="0">
              <a:spcBef>
                <a:spcPct val="0"/>
              </a:spcBef>
              <a:spcAft>
                <a:spcPct val="0"/>
              </a:spcAft>
              <a:defRPr/>
            </a:pPr>
            <a:r>
              <a:rPr lang="en-US" altLang="zh-CN" sz="3200" dirty="0">
                <a:latin typeface="Arial Unicode MS" panose="020B0604020202020204" charset="-122"/>
                <a:ea typeface="Arial Unicode MS" panose="020B0604020202020204" charset="-122"/>
                <a:cs typeface="Arial Unicode MS" panose="020B0604020202020204" charset="-122"/>
              </a:rPr>
              <a:t>By </a:t>
            </a:r>
            <a:r>
              <a:rPr lang="en-US" altLang="zh-CN" sz="3200" dirty="0"/>
              <a:t>Daniel Hammack</a:t>
            </a:r>
            <a:endParaRPr lang="en-US" altLang="zh-CN" sz="3200" dirty="0">
              <a:latin typeface="Arial Unicode MS" panose="020B0604020202020204" charset="-122"/>
              <a:ea typeface="Arial Unicode MS" panose="020B0604020202020204" charset="-122"/>
              <a:cs typeface="Arial Unicode MS" panose="020B0604020202020204" charset="-122"/>
            </a:endParaRPr>
          </a:p>
        </p:txBody>
      </p:sp>
      <p:sp>
        <p:nvSpPr>
          <p:cNvPr id="9" name="副标题 2"/>
          <p:cNvSpPr>
            <a:spLocks noGrp="1"/>
          </p:cNvSpPr>
          <p:nvPr>
            <p:ph type="subTitle" idx="1"/>
          </p:nvPr>
        </p:nvSpPr>
        <p:spPr>
          <a:xfrm>
            <a:off x="2931303" y="4221088"/>
            <a:ext cx="6400800" cy="1071570"/>
          </a:xfrm>
        </p:spPr>
        <p:txBody>
          <a:bodyPr/>
          <a:lstStyle/>
          <a:p>
            <a:r>
              <a:rPr lang="en-US" altLang="zh-CN" sz="2400" dirty="0">
                <a:latin typeface="Arial Unicode MS" panose="020B0604020202020204" charset="-122"/>
                <a:ea typeface="Arial Unicode MS" panose="020B0604020202020204" charset="-122"/>
                <a:cs typeface="Arial Unicode MS" panose="020B0604020202020204" charset="-122"/>
              </a:rPr>
              <a:t>Jiankai Li </a:t>
            </a:r>
          </a:p>
          <a:p>
            <a:endParaRPr lang="en-US" altLang="zh-CN" sz="2400" dirty="0">
              <a:latin typeface="Arial Unicode MS" panose="020B0604020202020204" charset="-122"/>
              <a:ea typeface="Arial Unicode MS" panose="020B0604020202020204" charset="-122"/>
              <a:cs typeface="Arial Unicode MS" panose="020B0604020202020204" charset="-122"/>
            </a:endParaRPr>
          </a:p>
        </p:txBody>
      </p:sp>
      <p:pic>
        <p:nvPicPr>
          <p:cNvPr id="8"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8038" y="44624"/>
            <a:ext cx="2479543" cy="1021447"/>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F6022A-0D08-46EB-9D47-22E21F045323}"/>
              </a:ext>
            </a:extLst>
          </p:cNvPr>
          <p:cNvSpPr>
            <a:spLocks noGrp="1"/>
          </p:cNvSpPr>
          <p:nvPr>
            <p:ph type="title"/>
          </p:nvPr>
        </p:nvSpPr>
        <p:spPr/>
        <p:txBody>
          <a:bodyPr/>
          <a:lstStyle/>
          <a:p>
            <a:r>
              <a:rPr lang="en-US" altLang="zh-CN" dirty="0"/>
              <a:t>4</a:t>
            </a:r>
            <a:r>
              <a:rPr lang="zh-CN" altLang="en-US" dirty="0"/>
              <a:t> </a:t>
            </a:r>
            <a:r>
              <a:rPr lang="en-US" altLang="zh-CN" dirty="0"/>
              <a:t>major steps</a:t>
            </a:r>
            <a:endParaRPr lang="zh-CN" altLang="en-US" dirty="0"/>
          </a:p>
        </p:txBody>
      </p:sp>
      <p:sp>
        <p:nvSpPr>
          <p:cNvPr id="3" name="内容占位符 2">
            <a:extLst>
              <a:ext uri="{FF2B5EF4-FFF2-40B4-BE49-F238E27FC236}">
                <a16:creationId xmlns:a16="http://schemas.microsoft.com/office/drawing/2014/main" id="{AA04A30C-8413-4865-B9C6-2F75172B8654}"/>
              </a:ext>
            </a:extLst>
          </p:cNvPr>
          <p:cNvSpPr>
            <a:spLocks noGrp="1"/>
          </p:cNvSpPr>
          <p:nvPr>
            <p:ph idx="1"/>
          </p:nvPr>
        </p:nvSpPr>
        <p:spPr/>
        <p:txBody>
          <a:bodyPr/>
          <a:lstStyle/>
          <a:p>
            <a:pPr marL="0" indent="0">
              <a:buNone/>
            </a:pPr>
            <a:r>
              <a:rPr lang="en-US" altLang="zh-CN" sz="2800" dirty="0"/>
              <a:t>1. Normalize CT scan </a:t>
            </a:r>
          </a:p>
          <a:p>
            <a:pPr marL="514350" indent="-514350">
              <a:buAutoNum type="arabicPeriod"/>
            </a:pPr>
            <a:endParaRPr lang="en-US" altLang="zh-CN" sz="2800" dirty="0"/>
          </a:p>
          <a:p>
            <a:pPr marL="0" indent="0">
              <a:buNone/>
            </a:pPr>
            <a:r>
              <a:rPr lang="en-US" altLang="zh-CN" sz="2800" dirty="0"/>
              <a:t>2. Find regions likely to have nodules </a:t>
            </a:r>
          </a:p>
          <a:p>
            <a:pPr marL="0" indent="0">
              <a:buNone/>
            </a:pPr>
            <a:endParaRPr lang="en-US" altLang="zh-CN" sz="2800" dirty="0"/>
          </a:p>
          <a:p>
            <a:pPr marL="0" indent="0">
              <a:buNone/>
            </a:pPr>
            <a:r>
              <a:rPr lang="en-US" altLang="zh-CN" sz="2800" dirty="0"/>
              <a:t>3. Predict nodule attributes</a:t>
            </a:r>
          </a:p>
          <a:p>
            <a:pPr marL="0" indent="0">
              <a:buNone/>
            </a:pPr>
            <a:endParaRPr lang="en-US" altLang="zh-CN" sz="2800" dirty="0"/>
          </a:p>
          <a:p>
            <a:pPr marL="0" indent="0">
              <a:buNone/>
            </a:pPr>
            <a:r>
              <a:rPr lang="en-US" altLang="zh-CN" sz="2800" dirty="0"/>
              <a:t> 4. Aggregate nodule attribute predictions into a global patient-level diagnosis forecast</a:t>
            </a:r>
            <a:endParaRPr lang="zh-CN" altLang="en-US" sz="2800" dirty="0"/>
          </a:p>
        </p:txBody>
      </p:sp>
    </p:spTree>
    <p:extLst>
      <p:ext uri="{BB962C8B-B14F-4D97-AF65-F5344CB8AC3E}">
        <p14:creationId xmlns:p14="http://schemas.microsoft.com/office/powerpoint/2010/main" val="150182756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AAE433-722F-4752-8EA5-26B527762779}"/>
              </a:ext>
            </a:extLst>
          </p:cNvPr>
          <p:cNvSpPr>
            <a:spLocks noGrp="1"/>
          </p:cNvSpPr>
          <p:nvPr>
            <p:ph type="title"/>
          </p:nvPr>
        </p:nvSpPr>
        <p:spPr/>
        <p:txBody>
          <a:bodyPr/>
          <a:lstStyle/>
          <a:p>
            <a:r>
              <a:rPr lang="en-US" altLang="zh-CN" dirty="0"/>
              <a:t>3.1 Data Normalization</a:t>
            </a:r>
            <a:endParaRPr lang="zh-CN" altLang="en-US" dirty="0"/>
          </a:p>
        </p:txBody>
      </p:sp>
      <p:sp>
        <p:nvSpPr>
          <p:cNvPr id="3" name="内容占位符 2">
            <a:extLst>
              <a:ext uri="{FF2B5EF4-FFF2-40B4-BE49-F238E27FC236}">
                <a16:creationId xmlns:a16="http://schemas.microsoft.com/office/drawing/2014/main" id="{06B54377-F3AB-4CFB-8355-1E7D0C7C2D7F}"/>
              </a:ext>
            </a:extLst>
          </p:cNvPr>
          <p:cNvSpPr>
            <a:spLocks noGrp="1"/>
          </p:cNvSpPr>
          <p:nvPr>
            <p:ph idx="1"/>
          </p:nvPr>
        </p:nvSpPr>
        <p:spPr/>
        <p:txBody>
          <a:bodyPr/>
          <a:lstStyle/>
          <a:p>
            <a:r>
              <a:rPr lang="en-US" altLang="zh-CN" dirty="0"/>
              <a:t>Each CT scan is resized so that each voxel represents a 1mm3 volume</a:t>
            </a:r>
          </a:p>
          <a:p>
            <a:endParaRPr lang="en-US" altLang="zh-CN" dirty="0"/>
          </a:p>
          <a:p>
            <a:r>
              <a:rPr lang="en-US" altLang="zh-CN" dirty="0"/>
              <a:t>The scans are also clipped between -1000 and 400 Hounsfield units., each scan is rescaled to lie between 0 and 1 with -1000 mapping to 0 and +400 mapping to 1.</a:t>
            </a:r>
          </a:p>
          <a:p>
            <a:endParaRPr lang="en-US" altLang="zh-CN" dirty="0"/>
          </a:p>
          <a:p>
            <a:r>
              <a:rPr lang="en-US" altLang="zh-CN" dirty="0"/>
              <a:t>A crude lung segmentation is also used to crop the CT scan, eliminating regions that don’t intersect the lung</a:t>
            </a:r>
            <a:endParaRPr lang="zh-CN" altLang="en-US" dirty="0"/>
          </a:p>
        </p:txBody>
      </p:sp>
    </p:spTree>
    <p:extLst>
      <p:ext uri="{BB962C8B-B14F-4D97-AF65-F5344CB8AC3E}">
        <p14:creationId xmlns:p14="http://schemas.microsoft.com/office/powerpoint/2010/main" val="320660399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static.zybuluo.com/Rookie-FCB/3kzghjc430j8c39vhxeantr2/image_1cce5h93s1pst1h5eljrhr47639.png">
            <a:extLst>
              <a:ext uri="{FF2B5EF4-FFF2-40B4-BE49-F238E27FC236}">
                <a16:creationId xmlns:a16="http://schemas.microsoft.com/office/drawing/2014/main" id="{D75E2945-72F9-453D-A5CD-CBAF4BBC47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082941"/>
            <a:ext cx="10905066" cy="2917104"/>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BA35FB43-4735-4BD0-B749-2DA273D04B7B}"/>
              </a:ext>
            </a:extLst>
          </p:cNvPr>
          <p:cNvSpPr txBox="1"/>
          <p:nvPr/>
        </p:nvSpPr>
        <p:spPr>
          <a:xfrm>
            <a:off x="2085474" y="4267200"/>
            <a:ext cx="8245642" cy="461665"/>
          </a:xfrm>
          <a:prstGeom prst="rect">
            <a:avLst/>
          </a:prstGeom>
          <a:noFill/>
        </p:spPr>
        <p:txBody>
          <a:bodyPr wrap="square" rtlCol="0">
            <a:spAutoFit/>
          </a:bodyPr>
          <a:lstStyle/>
          <a:p>
            <a:r>
              <a:rPr lang="en-US" altLang="zh-CN" sz="2400" dirty="0"/>
              <a:t> Lung segmentation example. Interior of lung has yellow tint</a:t>
            </a:r>
            <a:endParaRPr lang="zh-CN" altLang="en-US" sz="2400" dirty="0"/>
          </a:p>
        </p:txBody>
      </p:sp>
    </p:spTree>
    <p:extLst>
      <p:ext uri="{BB962C8B-B14F-4D97-AF65-F5344CB8AC3E}">
        <p14:creationId xmlns:p14="http://schemas.microsoft.com/office/powerpoint/2010/main" val="27782369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CF539C-83D9-4C86-992D-C3D6F20B5F70}"/>
              </a:ext>
            </a:extLst>
          </p:cNvPr>
          <p:cNvSpPr>
            <a:spLocks noGrp="1"/>
          </p:cNvSpPr>
          <p:nvPr>
            <p:ph type="title"/>
          </p:nvPr>
        </p:nvSpPr>
        <p:spPr/>
        <p:txBody>
          <a:bodyPr/>
          <a:lstStyle/>
          <a:p>
            <a:r>
              <a:rPr lang="en-US" altLang="zh-CN" dirty="0"/>
              <a:t>3.2 Detecting Candidate Nodules</a:t>
            </a:r>
            <a:endParaRPr lang="zh-CN" altLang="en-US" dirty="0"/>
          </a:p>
        </p:txBody>
      </p:sp>
      <p:sp>
        <p:nvSpPr>
          <p:cNvPr id="3" name="内容占位符 2">
            <a:extLst>
              <a:ext uri="{FF2B5EF4-FFF2-40B4-BE49-F238E27FC236}">
                <a16:creationId xmlns:a16="http://schemas.microsoft.com/office/drawing/2014/main" id="{0B47996E-8206-4600-8C54-A0CB7188D3C8}"/>
              </a:ext>
            </a:extLst>
          </p:cNvPr>
          <p:cNvSpPr>
            <a:spLocks noGrp="1"/>
          </p:cNvSpPr>
          <p:nvPr>
            <p:ph idx="1"/>
          </p:nvPr>
        </p:nvSpPr>
        <p:spPr/>
        <p:txBody>
          <a:bodyPr/>
          <a:lstStyle/>
          <a:p>
            <a:r>
              <a:rPr lang="en-US" altLang="zh-CN" dirty="0"/>
              <a:t>The second step is detecting regions of the scan which are likely to have useful information.  As their models use 64 mm^3 </a:t>
            </a:r>
            <a:r>
              <a:rPr lang="en-US" altLang="zh-CN" dirty="0" err="1"/>
              <a:t>subimages</a:t>
            </a:r>
            <a:r>
              <a:rPr lang="en-US" altLang="zh-CN" dirty="0"/>
              <a:t> for diagnosis, all of nodule models would need to be scored several hundred times per scan.</a:t>
            </a:r>
          </a:p>
          <a:p>
            <a:r>
              <a:rPr lang="en-US" altLang="zh-CN" dirty="0"/>
              <a:t>Much computation is wasted if models are scored on regions of the lung with no abnormalities</a:t>
            </a:r>
          </a:p>
          <a:p>
            <a:r>
              <a:rPr lang="en-US" altLang="zh-CN" dirty="0"/>
              <a:t>They built a model for identifying regions of the scan that appear abnormal. It used a regression objective with a single output representing a weighted combination of nodule attributes</a:t>
            </a:r>
          </a:p>
          <a:p>
            <a:r>
              <a:rPr lang="en-US" altLang="zh-CN" dirty="0"/>
              <a:t>An abnormal region is defined to be any 64 mm3 region of the scan which received a prediction higher than a chosen threshold</a:t>
            </a:r>
            <a:endParaRPr lang="zh-CN" altLang="en-US" dirty="0"/>
          </a:p>
        </p:txBody>
      </p:sp>
    </p:spTree>
    <p:extLst>
      <p:ext uri="{BB962C8B-B14F-4D97-AF65-F5344CB8AC3E}">
        <p14:creationId xmlns:p14="http://schemas.microsoft.com/office/powerpoint/2010/main" val="16053101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22CAE3-C0C9-411D-9893-9DF489F0E581}"/>
              </a:ext>
            </a:extLst>
          </p:cNvPr>
          <p:cNvSpPr>
            <a:spLocks noGrp="1"/>
          </p:cNvSpPr>
          <p:nvPr>
            <p:ph type="title"/>
          </p:nvPr>
        </p:nvSpPr>
        <p:spPr/>
        <p:txBody>
          <a:bodyPr/>
          <a:lstStyle/>
          <a:p>
            <a:r>
              <a:rPr lang="en-US" altLang="zh-CN" dirty="0"/>
              <a:t>3.3 Predicting Nodule Attributes</a:t>
            </a:r>
            <a:endParaRPr lang="zh-CN" altLang="en-US" dirty="0"/>
          </a:p>
        </p:txBody>
      </p:sp>
      <p:sp>
        <p:nvSpPr>
          <p:cNvPr id="3" name="内容占位符 2">
            <a:extLst>
              <a:ext uri="{FF2B5EF4-FFF2-40B4-BE49-F238E27FC236}">
                <a16:creationId xmlns:a16="http://schemas.microsoft.com/office/drawing/2014/main" id="{ABE01D2B-F18D-48F3-B665-2B71AAB05E15}"/>
              </a:ext>
            </a:extLst>
          </p:cNvPr>
          <p:cNvSpPr>
            <a:spLocks noGrp="1"/>
          </p:cNvSpPr>
          <p:nvPr>
            <p:ph idx="1"/>
          </p:nvPr>
        </p:nvSpPr>
        <p:spPr/>
        <p:txBody>
          <a:bodyPr/>
          <a:lstStyle/>
          <a:p>
            <a:r>
              <a:rPr lang="en-US" altLang="zh-CN" sz="2400" dirty="0"/>
              <a:t>The most important part of solution is their models that predict the 4 chosen nodule attributes (diameter, lobulation, </a:t>
            </a:r>
            <a:r>
              <a:rPr lang="en-US" altLang="zh-CN" sz="2400" dirty="0" err="1"/>
              <a:t>spiculation</a:t>
            </a:r>
            <a:r>
              <a:rPr lang="en-US" altLang="zh-CN" sz="2400" dirty="0"/>
              <a:t>, and malignancy). They built two ensembles for nodule attribute prediction.</a:t>
            </a:r>
          </a:p>
          <a:p>
            <a:endParaRPr lang="en-US" altLang="zh-CN" sz="2400" dirty="0"/>
          </a:p>
          <a:p>
            <a:r>
              <a:rPr lang="en-US" altLang="zh-CN" sz="2400" dirty="0"/>
              <a:t>Figure 2 shows slices from a 3D saliency map of a nodule not seen during training. The image is colored based on the contribution of the pixels in each location to the malignancy prediction. Contributions are estimated by blacking out cubes of the image and recording the change in malignancy score.</a:t>
            </a:r>
            <a:endParaRPr lang="zh-CN" altLang="en-US" sz="2400" dirty="0"/>
          </a:p>
        </p:txBody>
      </p:sp>
    </p:spTree>
    <p:extLst>
      <p:ext uri="{BB962C8B-B14F-4D97-AF65-F5344CB8AC3E}">
        <p14:creationId xmlns:p14="http://schemas.microsoft.com/office/powerpoint/2010/main" val="278135563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http://static.zybuluo.com/Rookie-FCB/u3ovxgdr9bnda2b5qzofnw0j/image_1cce9i0ed28t23j5fc1tdq1fj1m.png">
            <a:extLst>
              <a:ext uri="{FF2B5EF4-FFF2-40B4-BE49-F238E27FC236}">
                <a16:creationId xmlns:a16="http://schemas.microsoft.com/office/drawing/2014/main" id="{E88C15C1-9721-4007-96C7-93ABF56327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798153"/>
            <a:ext cx="10905066" cy="3746954"/>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89A8FE52-9D1E-45A6-9C1E-D44181AD1CC0}"/>
              </a:ext>
            </a:extLst>
          </p:cNvPr>
          <p:cNvSpPr txBox="1"/>
          <p:nvPr/>
        </p:nvSpPr>
        <p:spPr>
          <a:xfrm>
            <a:off x="2117558" y="4989095"/>
            <a:ext cx="8694821" cy="830997"/>
          </a:xfrm>
          <a:prstGeom prst="rect">
            <a:avLst/>
          </a:prstGeom>
          <a:noFill/>
        </p:spPr>
        <p:txBody>
          <a:bodyPr wrap="square" rtlCol="0">
            <a:spAutoFit/>
          </a:bodyPr>
          <a:lstStyle/>
          <a:p>
            <a:r>
              <a:rPr lang="en-US" altLang="zh-CN" sz="2400" dirty="0"/>
              <a:t>Slices of a 3D saliency map showing the most important parts of a 64 mm3 section of a scan. Darker blue is more important</a:t>
            </a:r>
            <a:r>
              <a:rPr lang="en-US" altLang="zh-CN" dirty="0"/>
              <a:t>.</a:t>
            </a:r>
            <a:endParaRPr lang="zh-CN" altLang="en-US" dirty="0"/>
          </a:p>
        </p:txBody>
      </p:sp>
    </p:spTree>
    <p:extLst>
      <p:ext uri="{BB962C8B-B14F-4D97-AF65-F5344CB8AC3E}">
        <p14:creationId xmlns:p14="http://schemas.microsoft.com/office/powerpoint/2010/main" val="63154794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AD82C4-2B88-4B3F-9555-FEE07784FED4}"/>
              </a:ext>
            </a:extLst>
          </p:cNvPr>
          <p:cNvSpPr>
            <a:spLocks noGrp="1"/>
          </p:cNvSpPr>
          <p:nvPr>
            <p:ph type="title"/>
          </p:nvPr>
        </p:nvSpPr>
        <p:spPr/>
        <p:txBody>
          <a:bodyPr/>
          <a:lstStyle/>
          <a:p>
            <a:r>
              <a:rPr lang="en-US" altLang="zh-CN" dirty="0"/>
              <a:t>3.4 Forecasting Diagnosis from Nodule Attributes</a:t>
            </a:r>
            <a:endParaRPr lang="zh-CN" altLang="en-US" dirty="0"/>
          </a:p>
        </p:txBody>
      </p:sp>
      <p:sp>
        <p:nvSpPr>
          <p:cNvPr id="3" name="内容占位符 2">
            <a:extLst>
              <a:ext uri="{FF2B5EF4-FFF2-40B4-BE49-F238E27FC236}">
                <a16:creationId xmlns:a16="http://schemas.microsoft.com/office/drawing/2014/main" id="{EC88C729-6507-4BBB-A72A-4BFEC0DA7135}"/>
              </a:ext>
            </a:extLst>
          </p:cNvPr>
          <p:cNvSpPr>
            <a:spLocks noGrp="1"/>
          </p:cNvSpPr>
          <p:nvPr>
            <p:ph idx="1"/>
          </p:nvPr>
        </p:nvSpPr>
        <p:spPr/>
        <p:txBody>
          <a:bodyPr/>
          <a:lstStyle/>
          <a:p>
            <a:pPr marL="0" indent="0">
              <a:buNone/>
            </a:pPr>
            <a:r>
              <a:rPr lang="en-US" altLang="zh-CN" sz="2400" dirty="0"/>
              <a:t>The number of nodules per scan is variable and there are 4 predicted attributes for each nodule. We manually constructed features thought to be informative for diagnosis from the nodule attribute predictions. </a:t>
            </a:r>
          </a:p>
          <a:p>
            <a:pPr marL="0" indent="0">
              <a:buNone/>
            </a:pPr>
            <a:r>
              <a:rPr lang="en-US" altLang="zh-CN" sz="2400" dirty="0"/>
              <a:t>• max malignancy, </a:t>
            </a:r>
            <a:r>
              <a:rPr lang="en-US" altLang="zh-CN" sz="2400" dirty="0" err="1"/>
              <a:t>spiculation</a:t>
            </a:r>
            <a:r>
              <a:rPr lang="en-US" altLang="zh-CN" sz="2400" dirty="0"/>
              <a:t>, lobulation, and diameter across nodules </a:t>
            </a:r>
          </a:p>
          <a:p>
            <a:pPr marL="0" indent="0">
              <a:buNone/>
            </a:pPr>
            <a:r>
              <a:rPr lang="en-US" altLang="zh-CN" sz="2400" dirty="0"/>
              <a:t>• </a:t>
            </a:r>
            <a:r>
              <a:rPr lang="en-US" altLang="zh-CN" sz="2400" dirty="0" err="1"/>
              <a:t>stdev</a:t>
            </a:r>
            <a:r>
              <a:rPr lang="en-US" altLang="zh-CN" sz="2400" dirty="0"/>
              <a:t> of malignancy, </a:t>
            </a:r>
            <a:r>
              <a:rPr lang="en-US" altLang="zh-CN" sz="2400" dirty="0" err="1"/>
              <a:t>spiculation</a:t>
            </a:r>
            <a:r>
              <a:rPr lang="en-US" altLang="zh-CN" sz="2400" dirty="0"/>
              <a:t>, lobulation, and diameter predictions across nodules</a:t>
            </a:r>
          </a:p>
          <a:p>
            <a:pPr marL="0" indent="0">
              <a:buNone/>
            </a:pPr>
            <a:r>
              <a:rPr lang="en-US" altLang="zh-CN" sz="2400" dirty="0"/>
              <a:t>• location of most malignant nodule</a:t>
            </a:r>
          </a:p>
          <a:p>
            <a:pPr marL="0" indent="0">
              <a:buNone/>
            </a:pPr>
            <a:r>
              <a:rPr lang="en-US" altLang="zh-CN" sz="2400" dirty="0"/>
              <a:t>• </a:t>
            </a:r>
            <a:r>
              <a:rPr lang="en-US" altLang="zh-CN" sz="2400" dirty="0" err="1"/>
              <a:t>stdev</a:t>
            </a:r>
            <a:r>
              <a:rPr lang="en-US" altLang="zh-CN" sz="2400" dirty="0"/>
              <a:t> of nodule locations in each dimension</a:t>
            </a:r>
          </a:p>
          <a:p>
            <a:pPr marL="0" indent="0">
              <a:buNone/>
            </a:pPr>
            <a:r>
              <a:rPr lang="en-US" altLang="zh-CN" sz="2400" dirty="0"/>
              <a:t>• nodule clustering features</a:t>
            </a:r>
            <a:endParaRPr lang="zh-CN" altLang="en-US" sz="2400" dirty="0"/>
          </a:p>
        </p:txBody>
      </p:sp>
    </p:spTree>
    <p:extLst>
      <p:ext uri="{BB962C8B-B14F-4D97-AF65-F5344CB8AC3E}">
        <p14:creationId xmlns:p14="http://schemas.microsoft.com/office/powerpoint/2010/main" val="417420588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ttp://static.zybuluo.com/Rookie-FCB/eyh8dujyy5bnrjqvuf3fkexo/image_1cceb0jt518u71kjo1cocs8e1ntj13.png">
            <a:extLst>
              <a:ext uri="{FF2B5EF4-FFF2-40B4-BE49-F238E27FC236}">
                <a16:creationId xmlns:a16="http://schemas.microsoft.com/office/drawing/2014/main" id="{CE953E60-D8DD-491E-B904-D95DF0DDCD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47537" y="0"/>
            <a:ext cx="9238470" cy="4434464"/>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B68EA28E-3E59-44F5-8295-B58F39F33B87}"/>
              </a:ext>
            </a:extLst>
          </p:cNvPr>
          <p:cNvSpPr txBox="1"/>
          <p:nvPr/>
        </p:nvSpPr>
        <p:spPr>
          <a:xfrm>
            <a:off x="400161" y="4126377"/>
            <a:ext cx="11823032" cy="1938992"/>
          </a:xfrm>
          <a:prstGeom prst="rect">
            <a:avLst/>
          </a:prstGeom>
          <a:noFill/>
        </p:spPr>
        <p:txBody>
          <a:bodyPr wrap="square" rtlCol="0">
            <a:spAutoFit/>
          </a:bodyPr>
          <a:lstStyle/>
          <a:p>
            <a:r>
              <a:rPr lang="en-US" altLang="zh-CN" sz="2400" dirty="0"/>
              <a:t>These 18 features are fed into a ‘slightly nonlinear’ classifier for predicting the final diagnosis. The classifier consists of a L1-penalized logistic regression model followed by an Extremely Random Trees regressor fit on the residuals from the linear model</a:t>
            </a:r>
          </a:p>
          <a:p>
            <a:r>
              <a:rPr lang="en-US" altLang="zh-CN" sz="2400" dirty="0"/>
              <a:t>One additional feature was added late in the competition - the output of Julian’s mass detector model. it predicts the amount of ‘abnormal mass’ in the lungs of a patient.</a:t>
            </a:r>
            <a:endParaRPr lang="zh-CN" altLang="en-US" sz="2400" dirty="0"/>
          </a:p>
        </p:txBody>
      </p:sp>
    </p:spTree>
    <p:extLst>
      <p:ext uri="{BB962C8B-B14F-4D97-AF65-F5344CB8AC3E}">
        <p14:creationId xmlns:p14="http://schemas.microsoft.com/office/powerpoint/2010/main" val="293938589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546350" y="912813"/>
            <a:ext cx="6907236" cy="1143000"/>
          </a:xfrm>
        </p:spPr>
        <p:txBody>
          <a:bodyPr/>
          <a:lstStyle/>
          <a:p>
            <a:pPr algn="ctr" eaLnBrk="1" hangingPunct="1"/>
            <a:r>
              <a:rPr lang="en-US" altLang="en-US" dirty="0">
                <a:latin typeface="Arial Unicode MS" panose="020B0604020202020204" charset="-122"/>
                <a:ea typeface="Arial Unicode MS" panose="020B0604020202020204" charset="-122"/>
                <a:cs typeface="Arial Unicode MS" panose="020B0604020202020204" charset="-122"/>
              </a:rPr>
              <a:t>Outline</a:t>
            </a:r>
          </a:p>
        </p:txBody>
      </p:sp>
      <p:sp>
        <p:nvSpPr>
          <p:cNvPr id="6" name="TextBox 5"/>
          <p:cNvSpPr txBox="1"/>
          <p:nvPr/>
        </p:nvSpPr>
        <p:spPr>
          <a:xfrm>
            <a:off x="9810776" y="6072206"/>
            <a:ext cx="857224" cy="368300"/>
          </a:xfrm>
          <a:prstGeom prst="rect">
            <a:avLst/>
          </a:prstGeom>
          <a:noFill/>
        </p:spPr>
        <p:txBody>
          <a:bodyPr wrap="square" rtlCol="0">
            <a:spAutoFit/>
          </a:bodyPr>
          <a:lstStyle/>
          <a:p>
            <a:pPr algn="ctr"/>
            <a:r>
              <a:rPr lang="en-US" altLang="zh-CN" dirty="0">
                <a:solidFill>
                  <a:schemeClr val="bg1"/>
                </a:solidFill>
              </a:rPr>
              <a:t>1</a:t>
            </a:r>
            <a:endParaRPr lang="zh-CN" altLang="en-US" dirty="0">
              <a:solidFill>
                <a:schemeClr val="bg1"/>
              </a:solidFill>
            </a:endParaRPr>
          </a:p>
        </p:txBody>
      </p:sp>
      <p:sp>
        <p:nvSpPr>
          <p:cNvPr id="7" name="Rectangle 3"/>
          <p:cNvSpPr>
            <a:spLocks noChangeArrowheads="1"/>
          </p:cNvSpPr>
          <p:nvPr/>
        </p:nvSpPr>
        <p:spPr bwMode="auto">
          <a:xfrm>
            <a:off x="2596196" y="1916832"/>
            <a:ext cx="7643192" cy="368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71550" lvl="1" indent="-514350" algn="l">
              <a:spcBef>
                <a:spcPct val="20000"/>
              </a:spcBef>
              <a:buAutoNum type="arabicPeriod"/>
              <a:defRPr/>
            </a:pPr>
            <a:r>
              <a:rPr lang="en-US" altLang="zh-CN" sz="3200" dirty="0">
                <a:latin typeface="Arial Unicode MS" panose="020B0604020202020204" charset="-122"/>
                <a:ea typeface="Arial Unicode MS" panose="020B0604020202020204" charset="-122"/>
                <a:cs typeface="Arial Unicode MS" panose="020B0604020202020204" charset="-122"/>
              </a:rPr>
              <a:t>Background</a:t>
            </a:r>
          </a:p>
          <a:p>
            <a:pPr marL="971550" lvl="1" indent="-514350" algn="l">
              <a:spcBef>
                <a:spcPct val="20000"/>
              </a:spcBef>
              <a:buAutoNum type="arabicPeriod"/>
              <a:defRPr/>
            </a:pPr>
            <a:r>
              <a:rPr lang="en-US" altLang="zh-CN" sz="3200" dirty="0">
                <a:latin typeface="Arial Unicode MS" panose="020B0604020202020204" charset="-122"/>
                <a:ea typeface="Arial Unicode MS" panose="020B0604020202020204" charset="-122"/>
                <a:cs typeface="Arial Unicode MS" panose="020B0604020202020204" charset="-122"/>
              </a:rPr>
              <a:t>data</a:t>
            </a:r>
            <a:endParaRPr lang="zh-CN" altLang="en-US" sz="3200" dirty="0">
              <a:latin typeface="Arial Unicode MS" panose="020B0604020202020204" charset="-122"/>
              <a:ea typeface="Arial Unicode MS" panose="020B0604020202020204" charset="-122"/>
              <a:cs typeface="Arial Unicode MS" panose="020B0604020202020204" charset="-122"/>
            </a:endParaRPr>
          </a:p>
          <a:p>
            <a:pPr marL="742950" lvl="1" indent="-285750" algn="l">
              <a:spcBef>
                <a:spcPct val="20000"/>
              </a:spcBef>
              <a:defRPr/>
            </a:pPr>
            <a:r>
              <a:rPr lang="en-US" altLang="zh-CN" sz="3200" dirty="0">
                <a:latin typeface="Arial Unicode MS" panose="020B0604020202020204" charset="-122"/>
                <a:ea typeface="Arial Unicode MS" panose="020B0604020202020204" charset="-122"/>
                <a:cs typeface="Arial Unicode MS" panose="020B0604020202020204" charset="-122"/>
              </a:rPr>
              <a:t>3. Approach</a:t>
            </a:r>
            <a:endParaRPr lang="zh-CN" altLang="en-US" sz="3200" dirty="0">
              <a:latin typeface="Arial Unicode MS" panose="020B0604020202020204" charset="-122"/>
              <a:ea typeface="Arial Unicode MS" panose="020B0604020202020204" charset="-122"/>
              <a:cs typeface="Arial Unicode MS" panose="020B0604020202020204" charset="-122"/>
            </a:endParaRPr>
          </a:p>
          <a:p>
            <a:pPr marL="742950" lvl="1" indent="-285750">
              <a:spcBef>
                <a:spcPct val="20000"/>
              </a:spcBef>
              <a:defRPr/>
            </a:pPr>
            <a:r>
              <a:rPr lang="en-US" altLang="zh-CN" sz="3200" b="1" dirty="0">
                <a:latin typeface="Arial Unicode MS" panose="020B0604020202020204" charset="-122"/>
                <a:ea typeface="Arial Unicode MS" panose="020B0604020202020204" charset="-122"/>
                <a:cs typeface="Arial Unicode MS" panose="020B0604020202020204" charset="-122"/>
              </a:rPr>
              <a:t>4. </a:t>
            </a:r>
            <a:r>
              <a:rPr lang="en-US" altLang="zh-CN" sz="3200" b="1" dirty="0"/>
              <a:t>Neural Network Model Architecture and Training Details</a:t>
            </a:r>
            <a:endParaRPr lang="en-US" altLang="zh-CN" sz="3200" b="1" dirty="0">
              <a:latin typeface="Arial Unicode MS" panose="020B0604020202020204" charset="-122"/>
              <a:ea typeface="Arial Unicode MS" panose="020B0604020202020204" charset="-122"/>
              <a:cs typeface="Arial Unicode MS" panose="020B0604020202020204" charset="-122"/>
            </a:endParaRPr>
          </a:p>
        </p:txBody>
      </p:sp>
    </p:spTree>
    <p:custDataLst>
      <p:tags r:id="rId1"/>
    </p:custDataLst>
    <p:extLst>
      <p:ext uri="{BB962C8B-B14F-4D97-AF65-F5344CB8AC3E}">
        <p14:creationId xmlns:p14="http://schemas.microsoft.com/office/powerpoint/2010/main" val="2992634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7">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CE59BAE-F6DF-4CCE-B1A7-014E9480BBF2}"/>
              </a:ext>
            </a:extLst>
          </p:cNvPr>
          <p:cNvSpPr>
            <a:spLocks noGrp="1"/>
          </p:cNvSpPr>
          <p:nvPr>
            <p:ph idx="1"/>
          </p:nvPr>
        </p:nvSpPr>
        <p:spPr>
          <a:xfrm>
            <a:off x="648930" y="367366"/>
            <a:ext cx="5127029" cy="5856453"/>
          </a:xfrm>
        </p:spPr>
        <p:txBody>
          <a:bodyPr>
            <a:normAutofit/>
          </a:bodyPr>
          <a:lstStyle/>
          <a:p>
            <a:r>
              <a:rPr lang="en-US" altLang="zh-CN" dirty="0"/>
              <a:t>Models are trained on a combination of LUNA16 annotated nodules and LUNA16 false positives. Models consist of 5 ‘conv blocks’, followed by global max pooling and a nonnegative regression layer with a </a:t>
            </a:r>
            <a:r>
              <a:rPr lang="en-US" altLang="zh-CN" dirty="0" err="1"/>
              <a:t>softplus</a:t>
            </a:r>
            <a:r>
              <a:rPr lang="en-US" altLang="zh-CN" dirty="0"/>
              <a:t> activation.</a:t>
            </a:r>
          </a:p>
          <a:p>
            <a:r>
              <a:rPr lang="en-US" altLang="zh-CN" dirty="0"/>
              <a:t>The original input is </a:t>
            </a:r>
            <a:r>
              <a:rPr lang="en-US" altLang="zh-CN" dirty="0" err="1"/>
              <a:t>downsampled</a:t>
            </a:r>
            <a:r>
              <a:rPr lang="en-US" altLang="zh-CN" dirty="0"/>
              <a:t> and fed into each layer of the model, not just the first. </a:t>
            </a:r>
            <a:r>
              <a:rPr lang="en-US" altLang="zh-CN" dirty="0" err="1"/>
              <a:t>Softplus</a:t>
            </a:r>
            <a:r>
              <a:rPr lang="en-US" altLang="zh-CN" dirty="0"/>
              <a:t> activation is used because the targets for the model were non-negative</a:t>
            </a:r>
            <a:endParaRPr lang="zh-CN" altLang="en-US" dirty="0"/>
          </a:p>
        </p:txBody>
      </p:sp>
      <p:pic>
        <p:nvPicPr>
          <p:cNvPr id="4098" name="Picture 2" descr="http://static.zybuluo.com/Rookie-FCB/0xhho2p71159sl5gw9jl68pq/image_1ccf86014vno1po41h8jph5vkb1g.png">
            <a:extLst>
              <a:ext uri="{FF2B5EF4-FFF2-40B4-BE49-F238E27FC236}">
                <a16:creationId xmlns:a16="http://schemas.microsoft.com/office/drawing/2014/main" id="{A4187C79-E77A-458B-BC73-F81705F030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7" b="-2"/>
          <a:stretch/>
        </p:blipFill>
        <p:spPr bwMode="auto">
          <a:xfrm>
            <a:off x="6081346" y="367366"/>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4892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546350" y="912813"/>
            <a:ext cx="6907236" cy="1143000"/>
          </a:xfrm>
        </p:spPr>
        <p:txBody>
          <a:bodyPr/>
          <a:lstStyle/>
          <a:p>
            <a:pPr algn="ctr" eaLnBrk="1" hangingPunct="1"/>
            <a:r>
              <a:rPr lang="en-US" altLang="en-US" dirty="0">
                <a:latin typeface="Arial Unicode MS" panose="020B0604020202020204" charset="-122"/>
                <a:ea typeface="Arial Unicode MS" panose="020B0604020202020204" charset="-122"/>
                <a:cs typeface="Arial Unicode MS" panose="020B0604020202020204" charset="-122"/>
              </a:rPr>
              <a:t>Outline</a:t>
            </a:r>
          </a:p>
        </p:txBody>
      </p:sp>
      <p:sp>
        <p:nvSpPr>
          <p:cNvPr id="6" name="TextBox 5"/>
          <p:cNvSpPr txBox="1"/>
          <p:nvPr/>
        </p:nvSpPr>
        <p:spPr>
          <a:xfrm>
            <a:off x="9810776" y="6072206"/>
            <a:ext cx="857224" cy="368300"/>
          </a:xfrm>
          <a:prstGeom prst="rect">
            <a:avLst/>
          </a:prstGeom>
          <a:noFill/>
        </p:spPr>
        <p:txBody>
          <a:bodyPr wrap="square" rtlCol="0">
            <a:spAutoFit/>
          </a:bodyPr>
          <a:lstStyle/>
          <a:p>
            <a:pPr algn="ctr"/>
            <a:r>
              <a:rPr lang="en-US" altLang="zh-CN" dirty="0">
                <a:solidFill>
                  <a:schemeClr val="bg1"/>
                </a:solidFill>
              </a:rPr>
              <a:t>1</a:t>
            </a:r>
            <a:endParaRPr lang="zh-CN" altLang="en-US" dirty="0">
              <a:solidFill>
                <a:schemeClr val="bg1"/>
              </a:solidFill>
            </a:endParaRPr>
          </a:p>
        </p:txBody>
      </p:sp>
      <p:sp>
        <p:nvSpPr>
          <p:cNvPr id="7" name="Rectangle 3"/>
          <p:cNvSpPr>
            <a:spLocks noChangeArrowheads="1"/>
          </p:cNvSpPr>
          <p:nvPr/>
        </p:nvSpPr>
        <p:spPr bwMode="auto">
          <a:xfrm>
            <a:off x="2596196" y="1916832"/>
            <a:ext cx="7643192" cy="368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71550" lvl="1" indent="-514350" algn="l">
              <a:spcBef>
                <a:spcPct val="20000"/>
              </a:spcBef>
              <a:buAutoNum type="arabicPeriod"/>
              <a:defRPr/>
            </a:pPr>
            <a:r>
              <a:rPr lang="en-US" altLang="zh-CN" sz="3200" b="1" dirty="0">
                <a:latin typeface="Arial Unicode MS" panose="020B0604020202020204" charset="-122"/>
                <a:ea typeface="Arial Unicode MS" panose="020B0604020202020204" charset="-122"/>
                <a:cs typeface="Arial Unicode MS" panose="020B0604020202020204" charset="-122"/>
              </a:rPr>
              <a:t>Background</a:t>
            </a:r>
          </a:p>
          <a:p>
            <a:pPr marL="971550" lvl="1" indent="-514350" algn="l">
              <a:spcBef>
                <a:spcPct val="20000"/>
              </a:spcBef>
              <a:buAutoNum type="arabicPeriod"/>
              <a:defRPr/>
            </a:pPr>
            <a:r>
              <a:rPr lang="en-US" altLang="zh-CN" sz="3200" dirty="0">
                <a:latin typeface="Arial Unicode MS" panose="020B0604020202020204" charset="-122"/>
                <a:ea typeface="Arial Unicode MS" panose="020B0604020202020204" charset="-122"/>
                <a:cs typeface="Arial Unicode MS" panose="020B0604020202020204" charset="-122"/>
              </a:rPr>
              <a:t>data</a:t>
            </a:r>
            <a:endParaRPr lang="zh-CN" altLang="en-US" sz="3200" dirty="0">
              <a:latin typeface="Arial Unicode MS" panose="020B0604020202020204" charset="-122"/>
              <a:ea typeface="Arial Unicode MS" panose="020B0604020202020204" charset="-122"/>
              <a:cs typeface="Arial Unicode MS" panose="020B0604020202020204" charset="-122"/>
            </a:endParaRPr>
          </a:p>
          <a:p>
            <a:pPr marL="742950" lvl="1" indent="-285750" algn="l">
              <a:spcBef>
                <a:spcPct val="20000"/>
              </a:spcBef>
              <a:defRPr/>
            </a:pPr>
            <a:r>
              <a:rPr lang="en-US" altLang="zh-CN" sz="3200" dirty="0">
                <a:latin typeface="Arial Unicode MS" panose="020B0604020202020204" charset="-122"/>
                <a:ea typeface="Arial Unicode MS" panose="020B0604020202020204" charset="-122"/>
                <a:cs typeface="Arial Unicode MS" panose="020B0604020202020204" charset="-122"/>
              </a:rPr>
              <a:t>3. Approach</a:t>
            </a:r>
            <a:endParaRPr lang="zh-CN" altLang="en-US" sz="3200" dirty="0">
              <a:latin typeface="Arial Unicode MS" panose="020B0604020202020204" charset="-122"/>
              <a:ea typeface="Arial Unicode MS" panose="020B0604020202020204" charset="-122"/>
              <a:cs typeface="Arial Unicode MS" panose="020B0604020202020204" charset="-122"/>
            </a:endParaRPr>
          </a:p>
          <a:p>
            <a:pPr marL="742950" lvl="1" indent="-285750">
              <a:spcBef>
                <a:spcPct val="20000"/>
              </a:spcBef>
              <a:defRPr/>
            </a:pPr>
            <a:r>
              <a:rPr lang="en-US" altLang="zh-CN" sz="3200" dirty="0">
                <a:latin typeface="Arial Unicode MS" panose="020B0604020202020204" charset="-122"/>
                <a:ea typeface="Arial Unicode MS" panose="020B0604020202020204" charset="-122"/>
                <a:cs typeface="Arial Unicode MS" panose="020B0604020202020204" charset="-122"/>
              </a:rPr>
              <a:t>4. </a:t>
            </a:r>
            <a:r>
              <a:rPr lang="en-US" altLang="zh-CN" sz="3200" dirty="0"/>
              <a:t>Neural Network Model Architecture and Training Details</a:t>
            </a:r>
            <a:endParaRPr lang="en-US" altLang="zh-CN" sz="3200" dirty="0">
              <a:latin typeface="Arial Unicode MS" panose="020B0604020202020204" charset="-122"/>
              <a:ea typeface="Arial Unicode MS" panose="020B0604020202020204" charset="-122"/>
              <a:cs typeface="Arial Unicode MS" panose="020B0604020202020204" charset="-122"/>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7">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44280A4-0BD7-44E0-BAFD-01774CEBA463}"/>
              </a:ext>
            </a:extLst>
          </p:cNvPr>
          <p:cNvSpPr>
            <a:spLocks noGrp="1"/>
          </p:cNvSpPr>
          <p:nvPr>
            <p:ph idx="1"/>
          </p:nvPr>
        </p:nvSpPr>
        <p:spPr>
          <a:xfrm>
            <a:off x="1363133" y="1090863"/>
            <a:ext cx="10363200" cy="5005137"/>
          </a:xfrm>
        </p:spPr>
        <p:txBody>
          <a:bodyPr/>
          <a:lstStyle/>
          <a:p>
            <a:pPr marL="0" indent="0" algn="ctr">
              <a:buNone/>
            </a:pPr>
            <a:endParaRPr lang="en-US" altLang="zh-CN" dirty="0"/>
          </a:p>
          <a:p>
            <a:pPr marL="0" indent="0" algn="ctr">
              <a:buNone/>
            </a:pPr>
            <a:endParaRPr lang="en-US" altLang="zh-CN" dirty="0"/>
          </a:p>
          <a:p>
            <a:pPr marL="0" indent="0" algn="ctr">
              <a:buNone/>
            </a:pPr>
            <a:endParaRPr lang="en-US" altLang="zh-CN" dirty="0"/>
          </a:p>
          <a:p>
            <a:pPr marL="0" indent="0" algn="ctr">
              <a:buNone/>
            </a:pPr>
            <a:endParaRPr lang="en-US" altLang="zh-CN" dirty="0"/>
          </a:p>
          <a:p>
            <a:pPr marL="0" indent="0" algn="ctr">
              <a:buNone/>
            </a:pPr>
            <a:r>
              <a:rPr lang="en-US" altLang="zh-CN" sz="6600" dirty="0"/>
              <a:t>Thank you!</a:t>
            </a:r>
            <a:endParaRPr lang="zh-CN" altLang="en-US" sz="6600" dirty="0"/>
          </a:p>
        </p:txBody>
      </p:sp>
    </p:spTree>
    <p:extLst>
      <p:ext uri="{BB962C8B-B14F-4D97-AF65-F5344CB8AC3E}">
        <p14:creationId xmlns:p14="http://schemas.microsoft.com/office/powerpoint/2010/main" val="20099286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810776" y="6072206"/>
            <a:ext cx="857224" cy="368300"/>
          </a:xfrm>
          <a:prstGeom prst="rect">
            <a:avLst/>
          </a:prstGeom>
          <a:noFill/>
        </p:spPr>
        <p:txBody>
          <a:bodyPr wrap="square" rtlCol="0">
            <a:spAutoFit/>
          </a:bodyPr>
          <a:lstStyle/>
          <a:p>
            <a:pPr algn="ctr"/>
            <a:r>
              <a:rPr lang="en-US" altLang="zh-CN" dirty="0">
                <a:solidFill>
                  <a:schemeClr val="bg1"/>
                </a:solidFill>
              </a:rPr>
              <a:t>2</a:t>
            </a:r>
          </a:p>
        </p:txBody>
      </p:sp>
      <p:sp>
        <p:nvSpPr>
          <p:cNvPr id="5" name="文本框 4">
            <a:extLst>
              <a:ext uri="{FF2B5EF4-FFF2-40B4-BE49-F238E27FC236}">
                <a16:creationId xmlns:a16="http://schemas.microsoft.com/office/drawing/2014/main" id="{1B9B3BD7-7CA1-4CA3-A3FA-4F7F1CD1EAFF}"/>
              </a:ext>
            </a:extLst>
          </p:cNvPr>
          <p:cNvSpPr txBox="1"/>
          <p:nvPr/>
        </p:nvSpPr>
        <p:spPr>
          <a:xfrm>
            <a:off x="753979" y="1010653"/>
            <a:ext cx="10876547" cy="3046988"/>
          </a:xfrm>
          <a:prstGeom prst="rect">
            <a:avLst/>
          </a:prstGeom>
          <a:noFill/>
        </p:spPr>
        <p:txBody>
          <a:bodyPr wrap="square" rtlCol="0">
            <a:spAutoFit/>
          </a:bodyPr>
          <a:lstStyle/>
          <a:p>
            <a:r>
              <a:rPr lang="en-US" altLang="zh-CN" sz="3200" dirty="0"/>
              <a:t>Lung cancer is one of the most common forms of cancer, especially in North America. It is the most common form of cancer in men and the second most common in women. </a:t>
            </a:r>
          </a:p>
          <a:p>
            <a:endParaRPr lang="en-US" altLang="zh-CN" sz="3200" dirty="0"/>
          </a:p>
          <a:p>
            <a:r>
              <a:rPr lang="en-US" altLang="zh-CN" sz="3200" dirty="0"/>
              <a:t>lung cancer is also one of the least survivable common cancers with an average 5 year survival rate of less than 20%.</a:t>
            </a:r>
            <a:endParaRPr lang="zh-CN" altLang="en-US" sz="32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E906504-39BC-4D13-88BF-DAC0C4CA55F2}"/>
              </a:ext>
            </a:extLst>
          </p:cNvPr>
          <p:cNvSpPr>
            <a:spLocks noGrp="1"/>
          </p:cNvSpPr>
          <p:nvPr>
            <p:ph idx="1"/>
          </p:nvPr>
        </p:nvSpPr>
        <p:spPr>
          <a:xfrm>
            <a:off x="1363133" y="352926"/>
            <a:ext cx="10363200" cy="5743074"/>
          </a:xfrm>
        </p:spPr>
        <p:txBody>
          <a:bodyPr/>
          <a:lstStyle/>
          <a:p>
            <a:r>
              <a:rPr lang="en-US" altLang="zh-CN" sz="2800" dirty="0"/>
              <a:t>The Data Science Bowl (DSB) is an annual machine learning competition held on Kaggle</a:t>
            </a:r>
          </a:p>
          <a:p>
            <a:endParaRPr lang="en-US" altLang="zh-CN" sz="2800" dirty="0"/>
          </a:p>
          <a:p>
            <a:r>
              <a:rPr lang="en-US" altLang="zh-CN" sz="2800" dirty="0"/>
              <a:t>. The goal of the challenge is to build an automated system capable of forecasting whether a patient will be diagnosed with lung cancer in the next year given a CT scan</a:t>
            </a:r>
          </a:p>
          <a:p>
            <a:endParaRPr lang="en-US" altLang="zh-CN" sz="2800" dirty="0"/>
          </a:p>
          <a:p>
            <a:r>
              <a:rPr lang="en-US" altLang="zh-CN" sz="2800" dirty="0"/>
              <a:t>Only one CT scan per patient is provided and all patient-specific metadata is removed (so age, gender, weight, medical history cannot be used as indicators).</a:t>
            </a:r>
            <a:endParaRPr lang="zh-CN" altLang="en-US" sz="2800" dirty="0"/>
          </a:p>
        </p:txBody>
      </p:sp>
    </p:spTree>
    <p:extLst>
      <p:ext uri="{BB962C8B-B14F-4D97-AF65-F5344CB8AC3E}">
        <p14:creationId xmlns:p14="http://schemas.microsoft.com/office/powerpoint/2010/main" val="11729560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27EEB7-E449-40B3-A2B4-C55552C9AC76}"/>
              </a:ext>
            </a:extLst>
          </p:cNvPr>
          <p:cNvSpPr>
            <a:spLocks noGrp="1"/>
          </p:cNvSpPr>
          <p:nvPr>
            <p:ph type="title"/>
          </p:nvPr>
        </p:nvSpPr>
        <p:spPr/>
        <p:txBody>
          <a:bodyPr/>
          <a:lstStyle/>
          <a:p>
            <a:r>
              <a:rPr lang="en-US" altLang="zh-CN" dirty="0"/>
              <a:t>Tools Used</a:t>
            </a:r>
            <a:endParaRPr lang="zh-CN" altLang="en-US" dirty="0"/>
          </a:p>
        </p:txBody>
      </p:sp>
      <p:sp>
        <p:nvSpPr>
          <p:cNvPr id="3" name="内容占位符 2">
            <a:extLst>
              <a:ext uri="{FF2B5EF4-FFF2-40B4-BE49-F238E27FC236}">
                <a16:creationId xmlns:a16="http://schemas.microsoft.com/office/drawing/2014/main" id="{5D038A15-44A4-481C-9495-AEF2625612A8}"/>
              </a:ext>
            </a:extLst>
          </p:cNvPr>
          <p:cNvSpPr>
            <a:spLocks noGrp="1"/>
          </p:cNvSpPr>
          <p:nvPr>
            <p:ph idx="1"/>
          </p:nvPr>
        </p:nvSpPr>
        <p:spPr/>
        <p:txBody>
          <a:bodyPr/>
          <a:lstStyle/>
          <a:p>
            <a:r>
              <a:rPr lang="en-US" altLang="zh-CN" sz="3200" dirty="0"/>
              <a:t> </a:t>
            </a:r>
            <a:r>
              <a:rPr lang="en-US" altLang="zh-CN" sz="3200" dirty="0" err="1"/>
              <a:t>keras</a:t>
            </a:r>
            <a:r>
              <a:rPr lang="en-US" altLang="zh-CN" sz="3200" dirty="0"/>
              <a:t> </a:t>
            </a:r>
          </a:p>
          <a:p>
            <a:r>
              <a:rPr lang="en-US" altLang="zh-CN" sz="3200" dirty="0" err="1"/>
              <a:t>theano</a:t>
            </a:r>
            <a:r>
              <a:rPr lang="en-US" altLang="zh-CN" sz="3200" dirty="0"/>
              <a:t> </a:t>
            </a:r>
          </a:p>
          <a:p>
            <a:r>
              <a:rPr lang="en-US" altLang="zh-CN" sz="3200" dirty="0" err="1"/>
              <a:t>numpy</a:t>
            </a:r>
            <a:r>
              <a:rPr lang="en-US" altLang="zh-CN" sz="3200" dirty="0"/>
              <a:t> </a:t>
            </a:r>
          </a:p>
          <a:p>
            <a:r>
              <a:rPr lang="en-US" altLang="zh-CN" sz="3200" dirty="0" err="1"/>
              <a:t>scipy</a:t>
            </a:r>
            <a:r>
              <a:rPr lang="en-US" altLang="zh-CN" sz="3200" dirty="0"/>
              <a:t> </a:t>
            </a:r>
          </a:p>
          <a:p>
            <a:r>
              <a:rPr lang="en-US" altLang="zh-CN" sz="3200" dirty="0" err="1"/>
              <a:t>scikit</a:t>
            </a:r>
            <a:r>
              <a:rPr lang="en-US" altLang="zh-CN" sz="3200" dirty="0"/>
              <a:t>-learn </a:t>
            </a:r>
          </a:p>
          <a:p>
            <a:r>
              <a:rPr lang="en-US" altLang="zh-CN" sz="3200" dirty="0"/>
              <a:t> pandas </a:t>
            </a:r>
            <a:endParaRPr lang="zh-CN" altLang="en-US" sz="3200" dirty="0"/>
          </a:p>
        </p:txBody>
      </p:sp>
    </p:spTree>
    <p:extLst>
      <p:ext uri="{BB962C8B-B14F-4D97-AF65-F5344CB8AC3E}">
        <p14:creationId xmlns:p14="http://schemas.microsoft.com/office/powerpoint/2010/main" val="31129422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546350" y="912813"/>
            <a:ext cx="6907236" cy="1143000"/>
          </a:xfrm>
        </p:spPr>
        <p:txBody>
          <a:bodyPr/>
          <a:lstStyle/>
          <a:p>
            <a:pPr algn="ctr" eaLnBrk="1" hangingPunct="1"/>
            <a:r>
              <a:rPr lang="en-US" altLang="en-US" dirty="0">
                <a:latin typeface="Arial Unicode MS" panose="020B0604020202020204" charset="-122"/>
                <a:ea typeface="Arial Unicode MS" panose="020B0604020202020204" charset="-122"/>
                <a:cs typeface="Arial Unicode MS" panose="020B0604020202020204" charset="-122"/>
              </a:rPr>
              <a:t>Outline</a:t>
            </a:r>
          </a:p>
        </p:txBody>
      </p:sp>
      <p:sp>
        <p:nvSpPr>
          <p:cNvPr id="6" name="TextBox 5"/>
          <p:cNvSpPr txBox="1"/>
          <p:nvPr/>
        </p:nvSpPr>
        <p:spPr>
          <a:xfrm>
            <a:off x="9810776" y="6072206"/>
            <a:ext cx="857224" cy="368300"/>
          </a:xfrm>
          <a:prstGeom prst="rect">
            <a:avLst/>
          </a:prstGeom>
          <a:noFill/>
        </p:spPr>
        <p:txBody>
          <a:bodyPr wrap="square" rtlCol="0">
            <a:spAutoFit/>
          </a:bodyPr>
          <a:lstStyle/>
          <a:p>
            <a:pPr algn="ctr"/>
            <a:r>
              <a:rPr lang="en-US" altLang="zh-CN" dirty="0">
                <a:solidFill>
                  <a:schemeClr val="bg1"/>
                </a:solidFill>
              </a:rPr>
              <a:t>1</a:t>
            </a:r>
            <a:endParaRPr lang="zh-CN" altLang="en-US" dirty="0">
              <a:solidFill>
                <a:schemeClr val="bg1"/>
              </a:solidFill>
            </a:endParaRPr>
          </a:p>
        </p:txBody>
      </p:sp>
      <p:sp>
        <p:nvSpPr>
          <p:cNvPr id="7" name="Rectangle 3"/>
          <p:cNvSpPr>
            <a:spLocks noChangeArrowheads="1"/>
          </p:cNvSpPr>
          <p:nvPr/>
        </p:nvSpPr>
        <p:spPr bwMode="auto">
          <a:xfrm>
            <a:off x="2596196" y="1916832"/>
            <a:ext cx="7643192" cy="368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71550" lvl="1" indent="-514350" algn="l">
              <a:spcBef>
                <a:spcPct val="20000"/>
              </a:spcBef>
              <a:buAutoNum type="arabicPeriod"/>
              <a:defRPr/>
            </a:pPr>
            <a:r>
              <a:rPr lang="en-US" altLang="zh-CN" sz="3200" dirty="0">
                <a:latin typeface="Arial Unicode MS" panose="020B0604020202020204" charset="-122"/>
                <a:ea typeface="Arial Unicode MS" panose="020B0604020202020204" charset="-122"/>
                <a:cs typeface="Arial Unicode MS" panose="020B0604020202020204" charset="-122"/>
              </a:rPr>
              <a:t>Background</a:t>
            </a:r>
          </a:p>
          <a:p>
            <a:pPr marL="971550" lvl="1" indent="-514350" algn="l">
              <a:spcBef>
                <a:spcPct val="20000"/>
              </a:spcBef>
              <a:buAutoNum type="arabicPeriod"/>
              <a:defRPr/>
            </a:pPr>
            <a:r>
              <a:rPr lang="en-US" altLang="zh-CN" sz="3200" b="1" dirty="0">
                <a:latin typeface="Arial Unicode MS" panose="020B0604020202020204" charset="-122"/>
                <a:ea typeface="Arial Unicode MS" panose="020B0604020202020204" charset="-122"/>
                <a:cs typeface="Arial Unicode MS" panose="020B0604020202020204" charset="-122"/>
              </a:rPr>
              <a:t>data</a:t>
            </a:r>
            <a:endParaRPr lang="zh-CN" altLang="en-US" sz="3200" b="1" dirty="0">
              <a:latin typeface="Arial Unicode MS" panose="020B0604020202020204" charset="-122"/>
              <a:ea typeface="Arial Unicode MS" panose="020B0604020202020204" charset="-122"/>
              <a:cs typeface="Arial Unicode MS" panose="020B0604020202020204" charset="-122"/>
            </a:endParaRPr>
          </a:p>
          <a:p>
            <a:pPr marL="742950" lvl="1" indent="-285750" algn="l">
              <a:spcBef>
                <a:spcPct val="20000"/>
              </a:spcBef>
              <a:defRPr/>
            </a:pPr>
            <a:r>
              <a:rPr lang="en-US" altLang="zh-CN" sz="3200" dirty="0">
                <a:latin typeface="Arial Unicode MS" panose="020B0604020202020204" charset="-122"/>
                <a:ea typeface="Arial Unicode MS" panose="020B0604020202020204" charset="-122"/>
                <a:cs typeface="Arial Unicode MS" panose="020B0604020202020204" charset="-122"/>
              </a:rPr>
              <a:t>3. Approach</a:t>
            </a:r>
            <a:endParaRPr lang="zh-CN" altLang="en-US" sz="3200" dirty="0">
              <a:latin typeface="Arial Unicode MS" panose="020B0604020202020204" charset="-122"/>
              <a:ea typeface="Arial Unicode MS" panose="020B0604020202020204" charset="-122"/>
              <a:cs typeface="Arial Unicode MS" panose="020B0604020202020204" charset="-122"/>
            </a:endParaRPr>
          </a:p>
          <a:p>
            <a:pPr marL="742950" lvl="1" indent="-285750">
              <a:spcBef>
                <a:spcPct val="20000"/>
              </a:spcBef>
              <a:defRPr/>
            </a:pPr>
            <a:r>
              <a:rPr lang="en-US" altLang="zh-CN" sz="3200" dirty="0">
                <a:latin typeface="Arial Unicode MS" panose="020B0604020202020204" charset="-122"/>
                <a:ea typeface="Arial Unicode MS" panose="020B0604020202020204" charset="-122"/>
                <a:cs typeface="Arial Unicode MS" panose="020B0604020202020204" charset="-122"/>
              </a:rPr>
              <a:t>4. </a:t>
            </a:r>
            <a:r>
              <a:rPr lang="en-US" altLang="zh-CN" sz="3200" dirty="0"/>
              <a:t>Neural Network Model Architecture and Training Details</a:t>
            </a:r>
            <a:endParaRPr lang="en-US" altLang="zh-CN" sz="3200" dirty="0">
              <a:latin typeface="Arial Unicode MS" panose="020B0604020202020204" charset="-122"/>
              <a:ea typeface="Arial Unicode MS" panose="020B0604020202020204" charset="-122"/>
              <a:cs typeface="Arial Unicode MS" panose="020B0604020202020204" charset="-122"/>
            </a:endParaRPr>
          </a:p>
        </p:txBody>
      </p:sp>
    </p:spTree>
    <p:custDataLst>
      <p:tags r:id="rId1"/>
    </p:custDataLst>
    <p:extLst>
      <p:ext uri="{BB962C8B-B14F-4D97-AF65-F5344CB8AC3E}">
        <p14:creationId xmlns:p14="http://schemas.microsoft.com/office/powerpoint/2010/main" val="2934567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7">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A230487-50AF-4663-B91D-596688DF8915}"/>
              </a:ext>
            </a:extLst>
          </p:cNvPr>
          <p:cNvSpPr>
            <a:spLocks noGrp="1"/>
          </p:cNvSpPr>
          <p:nvPr>
            <p:ph idx="1"/>
          </p:nvPr>
        </p:nvSpPr>
        <p:spPr>
          <a:xfrm>
            <a:off x="1363133" y="385011"/>
            <a:ext cx="10363200" cy="5710989"/>
          </a:xfrm>
        </p:spPr>
        <p:txBody>
          <a:bodyPr/>
          <a:lstStyle/>
          <a:p>
            <a:r>
              <a:rPr lang="en-US" altLang="zh-CN" sz="2400" dirty="0"/>
              <a:t>The data for this challenge are 1600 high-resolution chest CT scans with slice thickness less than 3mm</a:t>
            </a:r>
          </a:p>
          <a:p>
            <a:endParaRPr lang="en-US" altLang="zh-CN" sz="2400" dirty="0"/>
          </a:p>
          <a:p>
            <a:r>
              <a:rPr lang="en-US" altLang="zh-CN" sz="2400" dirty="0"/>
              <a:t>The size of a typical scan is 512 x 512 x 400 volumetric pixels (voxels) which translates to approximately 100 million integers</a:t>
            </a:r>
          </a:p>
          <a:p>
            <a:endParaRPr lang="en-US" altLang="zh-CN" sz="2400" dirty="0"/>
          </a:p>
          <a:p>
            <a:r>
              <a:rPr lang="en-US" altLang="zh-CN" sz="2400" dirty="0"/>
              <a:t>In real world units, scans are usually around 30cm x 30cm x 40cm</a:t>
            </a:r>
          </a:p>
          <a:p>
            <a:endParaRPr lang="en-US" altLang="zh-CN" sz="2400" dirty="0"/>
          </a:p>
          <a:p>
            <a:r>
              <a:rPr lang="en-US" altLang="zh-CN" sz="2400" dirty="0"/>
              <a:t>the areas of interest (nodules) are typically on the order of 1cm3</a:t>
            </a:r>
          </a:p>
          <a:p>
            <a:endParaRPr lang="en-US" altLang="zh-CN" sz="2400" dirty="0"/>
          </a:p>
          <a:p>
            <a:r>
              <a:rPr lang="en-US" altLang="zh-CN" sz="2400" dirty="0"/>
              <a:t>Each CT scan in the training set has an associated binary label. No additional patient metadata is available (e.g. age, smoking history, etc.), and only a single scan is available per patient.</a:t>
            </a:r>
            <a:endParaRPr lang="zh-CN" altLang="en-US" sz="2400" dirty="0"/>
          </a:p>
        </p:txBody>
      </p:sp>
    </p:spTree>
    <p:extLst>
      <p:ext uri="{BB962C8B-B14F-4D97-AF65-F5344CB8AC3E}">
        <p14:creationId xmlns:p14="http://schemas.microsoft.com/office/powerpoint/2010/main" val="40719840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9F68F4-4666-46F3-9543-8659BCF07B86}"/>
              </a:ext>
            </a:extLst>
          </p:cNvPr>
          <p:cNvSpPr>
            <a:spLocks noGrp="1"/>
          </p:cNvSpPr>
          <p:nvPr>
            <p:ph type="title"/>
          </p:nvPr>
        </p:nvSpPr>
        <p:spPr/>
        <p:txBody>
          <a:bodyPr/>
          <a:lstStyle/>
          <a:p>
            <a:r>
              <a:rPr lang="en-US" altLang="zh-CN" dirty="0"/>
              <a:t>External Data</a:t>
            </a:r>
            <a:endParaRPr lang="zh-CN" altLang="en-US" dirty="0"/>
          </a:p>
        </p:txBody>
      </p:sp>
      <p:sp>
        <p:nvSpPr>
          <p:cNvPr id="3" name="内容占位符 2">
            <a:extLst>
              <a:ext uri="{FF2B5EF4-FFF2-40B4-BE49-F238E27FC236}">
                <a16:creationId xmlns:a16="http://schemas.microsoft.com/office/drawing/2014/main" id="{85007D64-BC4A-49D5-ACE7-D3C111734C09}"/>
              </a:ext>
            </a:extLst>
          </p:cNvPr>
          <p:cNvSpPr>
            <a:spLocks noGrp="1"/>
          </p:cNvSpPr>
          <p:nvPr>
            <p:ph idx="1"/>
          </p:nvPr>
        </p:nvSpPr>
        <p:spPr>
          <a:xfrm>
            <a:off x="1363133" y="1708484"/>
            <a:ext cx="10363200" cy="4114800"/>
          </a:xfrm>
        </p:spPr>
        <p:txBody>
          <a:bodyPr/>
          <a:lstStyle/>
          <a:p>
            <a:pPr marL="0" indent="0">
              <a:buNone/>
            </a:pPr>
            <a:r>
              <a:rPr lang="en-US" altLang="zh-CN" sz="2400" dirty="0"/>
              <a:t>use external data from the LUNA16 grand challenge</a:t>
            </a:r>
          </a:p>
          <a:p>
            <a:pPr marL="0" indent="0">
              <a:buNone/>
            </a:pPr>
            <a:endParaRPr lang="en-US" altLang="zh-CN" sz="2400" dirty="0"/>
          </a:p>
          <a:p>
            <a:pPr marL="0" indent="0">
              <a:buNone/>
            </a:pPr>
            <a:r>
              <a:rPr lang="en-US" altLang="zh-CN" sz="2400" dirty="0"/>
              <a:t>joined with data from the LIDC dataset (which is a superset of LUNA16) to give us detailed nodule annotations including features such as: </a:t>
            </a:r>
          </a:p>
          <a:p>
            <a:r>
              <a:rPr lang="en-US" altLang="zh-CN" sz="2400" dirty="0"/>
              <a:t>diameter </a:t>
            </a:r>
          </a:p>
          <a:p>
            <a:r>
              <a:rPr lang="en-US" altLang="zh-CN" sz="2400" dirty="0"/>
              <a:t>Lobulation</a:t>
            </a:r>
          </a:p>
          <a:p>
            <a:r>
              <a:rPr lang="en-US" altLang="zh-CN" sz="2400" dirty="0" err="1"/>
              <a:t>Spiculation</a:t>
            </a:r>
            <a:endParaRPr lang="en-US" altLang="zh-CN" sz="2400" dirty="0"/>
          </a:p>
          <a:p>
            <a:r>
              <a:rPr lang="en-US" altLang="zh-CN" sz="2400" dirty="0"/>
              <a:t>Malignancy</a:t>
            </a:r>
          </a:p>
          <a:p>
            <a:r>
              <a:rPr lang="en-US" altLang="zh-CN" sz="2400" dirty="0"/>
              <a:t>Calcification</a:t>
            </a:r>
          </a:p>
          <a:p>
            <a:r>
              <a:rPr lang="en-US" altLang="zh-CN" sz="2400" dirty="0"/>
              <a:t>sphericity</a:t>
            </a:r>
            <a:endParaRPr lang="zh-CN" altLang="en-US" sz="2400" dirty="0"/>
          </a:p>
        </p:txBody>
      </p:sp>
    </p:spTree>
    <p:extLst>
      <p:ext uri="{BB962C8B-B14F-4D97-AF65-F5344CB8AC3E}">
        <p14:creationId xmlns:p14="http://schemas.microsoft.com/office/powerpoint/2010/main" val="241564332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546350" y="912813"/>
            <a:ext cx="6907236" cy="1143000"/>
          </a:xfrm>
        </p:spPr>
        <p:txBody>
          <a:bodyPr/>
          <a:lstStyle/>
          <a:p>
            <a:pPr algn="ctr" eaLnBrk="1" hangingPunct="1"/>
            <a:r>
              <a:rPr lang="en-US" altLang="en-US" dirty="0">
                <a:latin typeface="Arial Unicode MS" panose="020B0604020202020204" charset="-122"/>
                <a:ea typeface="Arial Unicode MS" panose="020B0604020202020204" charset="-122"/>
                <a:cs typeface="Arial Unicode MS" panose="020B0604020202020204" charset="-122"/>
              </a:rPr>
              <a:t>Outline</a:t>
            </a:r>
          </a:p>
        </p:txBody>
      </p:sp>
      <p:sp>
        <p:nvSpPr>
          <p:cNvPr id="6" name="TextBox 5"/>
          <p:cNvSpPr txBox="1"/>
          <p:nvPr/>
        </p:nvSpPr>
        <p:spPr>
          <a:xfrm>
            <a:off x="9810776" y="6072206"/>
            <a:ext cx="857224" cy="368300"/>
          </a:xfrm>
          <a:prstGeom prst="rect">
            <a:avLst/>
          </a:prstGeom>
          <a:noFill/>
        </p:spPr>
        <p:txBody>
          <a:bodyPr wrap="square" rtlCol="0">
            <a:spAutoFit/>
          </a:bodyPr>
          <a:lstStyle/>
          <a:p>
            <a:pPr algn="ctr"/>
            <a:r>
              <a:rPr lang="en-US" altLang="zh-CN" dirty="0">
                <a:solidFill>
                  <a:schemeClr val="bg1"/>
                </a:solidFill>
              </a:rPr>
              <a:t>1</a:t>
            </a:r>
            <a:endParaRPr lang="zh-CN" altLang="en-US" dirty="0">
              <a:solidFill>
                <a:schemeClr val="bg1"/>
              </a:solidFill>
            </a:endParaRPr>
          </a:p>
        </p:txBody>
      </p:sp>
      <p:sp>
        <p:nvSpPr>
          <p:cNvPr id="7" name="Rectangle 3"/>
          <p:cNvSpPr>
            <a:spLocks noChangeArrowheads="1"/>
          </p:cNvSpPr>
          <p:nvPr/>
        </p:nvSpPr>
        <p:spPr bwMode="auto">
          <a:xfrm>
            <a:off x="2596196" y="1916832"/>
            <a:ext cx="7643192" cy="368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71550" lvl="1" indent="-514350" algn="l">
              <a:spcBef>
                <a:spcPct val="20000"/>
              </a:spcBef>
              <a:buAutoNum type="arabicPeriod"/>
              <a:defRPr/>
            </a:pPr>
            <a:r>
              <a:rPr lang="en-US" altLang="zh-CN" sz="3200" dirty="0">
                <a:latin typeface="Arial Unicode MS" panose="020B0604020202020204" charset="-122"/>
                <a:ea typeface="Arial Unicode MS" panose="020B0604020202020204" charset="-122"/>
                <a:cs typeface="Arial Unicode MS" panose="020B0604020202020204" charset="-122"/>
              </a:rPr>
              <a:t>Background</a:t>
            </a:r>
          </a:p>
          <a:p>
            <a:pPr marL="971550" lvl="1" indent="-514350" algn="l">
              <a:spcBef>
                <a:spcPct val="20000"/>
              </a:spcBef>
              <a:buAutoNum type="arabicPeriod"/>
              <a:defRPr/>
            </a:pPr>
            <a:r>
              <a:rPr lang="en-US" altLang="zh-CN" sz="3200" dirty="0">
                <a:latin typeface="Arial Unicode MS" panose="020B0604020202020204" charset="-122"/>
                <a:ea typeface="Arial Unicode MS" panose="020B0604020202020204" charset="-122"/>
                <a:cs typeface="Arial Unicode MS" panose="020B0604020202020204" charset="-122"/>
              </a:rPr>
              <a:t>data</a:t>
            </a:r>
            <a:endParaRPr lang="zh-CN" altLang="en-US" sz="3200" dirty="0">
              <a:latin typeface="Arial Unicode MS" panose="020B0604020202020204" charset="-122"/>
              <a:ea typeface="Arial Unicode MS" panose="020B0604020202020204" charset="-122"/>
              <a:cs typeface="Arial Unicode MS" panose="020B0604020202020204" charset="-122"/>
            </a:endParaRPr>
          </a:p>
          <a:p>
            <a:pPr marL="742950" lvl="1" indent="-285750" algn="l">
              <a:spcBef>
                <a:spcPct val="20000"/>
              </a:spcBef>
              <a:defRPr/>
            </a:pPr>
            <a:r>
              <a:rPr lang="en-US" altLang="zh-CN" sz="3200" b="1" dirty="0">
                <a:latin typeface="Arial Unicode MS" panose="020B0604020202020204" charset="-122"/>
                <a:ea typeface="Arial Unicode MS" panose="020B0604020202020204" charset="-122"/>
                <a:cs typeface="Arial Unicode MS" panose="020B0604020202020204" charset="-122"/>
              </a:rPr>
              <a:t>3. Approach</a:t>
            </a:r>
            <a:endParaRPr lang="zh-CN" altLang="en-US" sz="3200" b="1" dirty="0">
              <a:latin typeface="Arial Unicode MS" panose="020B0604020202020204" charset="-122"/>
              <a:ea typeface="Arial Unicode MS" panose="020B0604020202020204" charset="-122"/>
              <a:cs typeface="Arial Unicode MS" panose="020B0604020202020204" charset="-122"/>
            </a:endParaRPr>
          </a:p>
          <a:p>
            <a:pPr marL="742950" lvl="1" indent="-285750">
              <a:spcBef>
                <a:spcPct val="20000"/>
              </a:spcBef>
              <a:defRPr/>
            </a:pPr>
            <a:r>
              <a:rPr lang="en-US" altLang="zh-CN" sz="3200" dirty="0">
                <a:latin typeface="Arial Unicode MS" panose="020B0604020202020204" charset="-122"/>
                <a:ea typeface="Arial Unicode MS" panose="020B0604020202020204" charset="-122"/>
                <a:cs typeface="Arial Unicode MS" panose="020B0604020202020204" charset="-122"/>
              </a:rPr>
              <a:t>4. </a:t>
            </a:r>
            <a:r>
              <a:rPr lang="en-US" altLang="zh-CN" sz="3200" dirty="0"/>
              <a:t>Neural Network Model Architecture and Training Details</a:t>
            </a:r>
            <a:endParaRPr lang="en-US" altLang="zh-CN" sz="3200" dirty="0">
              <a:latin typeface="Arial Unicode MS" panose="020B0604020202020204" charset="-122"/>
              <a:ea typeface="Arial Unicode MS" panose="020B0604020202020204" charset="-122"/>
              <a:cs typeface="Arial Unicode MS" panose="020B0604020202020204" charset="-122"/>
            </a:endParaRPr>
          </a:p>
        </p:txBody>
      </p:sp>
    </p:spTree>
    <p:custDataLst>
      <p:tags r:id="rId1"/>
    </p:custDataLst>
    <p:extLst>
      <p:ext uri="{BB962C8B-B14F-4D97-AF65-F5344CB8AC3E}">
        <p14:creationId xmlns:p14="http://schemas.microsoft.com/office/powerpoint/2010/main" val="1293027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7">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
</p:tagLst>
</file>

<file path=ppt/tags/tag2.xml><?xml version="1.0" encoding="utf-8"?>
<p:tagLst xmlns:a="http://schemas.openxmlformats.org/drawingml/2006/main" xmlns:r="http://schemas.openxmlformats.org/officeDocument/2006/relationships" xmlns:p="http://schemas.openxmlformats.org/presentationml/2006/main">
  <p:tag name="TIMING" val="|32"/>
</p:tagLst>
</file>

<file path=ppt/tags/tag3.xml><?xml version="1.0" encoding="utf-8"?>
<p:tagLst xmlns:a="http://schemas.openxmlformats.org/drawingml/2006/main" xmlns:r="http://schemas.openxmlformats.org/officeDocument/2006/relationships" xmlns:p="http://schemas.openxmlformats.org/presentationml/2006/main">
  <p:tag name="TIMING" val="|32"/>
</p:tagLst>
</file>

<file path=ppt/tags/tag4.xml><?xml version="1.0" encoding="utf-8"?>
<p:tagLst xmlns:a="http://schemas.openxmlformats.org/drawingml/2006/main" xmlns:r="http://schemas.openxmlformats.org/officeDocument/2006/relationships" xmlns:p="http://schemas.openxmlformats.org/presentationml/2006/main">
  <p:tag name="TIMING" val="|32"/>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ITC Stone Sans Std Semibold"/>
        <a:ea typeface="ＭＳ Ｐゴシック"/>
        <a:cs typeface=""/>
      </a:majorFont>
      <a:minorFont>
        <a:latin typeface="ITC Stone Sans Std Semibol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sz="2400" b="0" i="0" u="none" strike="noStrike" cap="none" normalizeH="0" baseline="0" smtClean="0">
            <a:ln>
              <a:noFill/>
            </a:ln>
            <a:solidFill>
              <a:schemeClr val="tx1"/>
            </a:solidFill>
            <a:effectLst/>
            <a:latin typeface="Arial" panose="020B0604020202020204" pitchFamily="34" charset="0"/>
            <a:ea typeface="MS PGothic" panose="020B0600070205080204"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ea typeface="MS PGothic" panose="020B0600070205080204"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1266</Words>
  <Application>Microsoft Office PowerPoint</Application>
  <PresentationFormat>宽屏</PresentationFormat>
  <Paragraphs>133</Paragraphs>
  <Slides>20</Slides>
  <Notes>13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Arial Unicode MS</vt:lpstr>
      <vt:lpstr>等线</vt:lpstr>
      <vt:lpstr>ITC Stone Sans Std Semibold</vt:lpstr>
      <vt:lpstr>MS PGothic</vt:lpstr>
      <vt:lpstr>MS PGothic</vt:lpstr>
      <vt:lpstr>宋体</vt:lpstr>
      <vt:lpstr>Arial</vt:lpstr>
      <vt:lpstr>Calibri</vt:lpstr>
      <vt:lpstr>Blank Presentation</vt:lpstr>
      <vt:lpstr>PowerPoint 演示文稿</vt:lpstr>
      <vt:lpstr>Outline</vt:lpstr>
      <vt:lpstr>PowerPoint 演示文稿</vt:lpstr>
      <vt:lpstr>PowerPoint 演示文稿</vt:lpstr>
      <vt:lpstr>Tools Used</vt:lpstr>
      <vt:lpstr>Outline</vt:lpstr>
      <vt:lpstr>PowerPoint 演示文稿</vt:lpstr>
      <vt:lpstr>External Data</vt:lpstr>
      <vt:lpstr>Outline</vt:lpstr>
      <vt:lpstr>4 major steps</vt:lpstr>
      <vt:lpstr>3.1 Data Normalization</vt:lpstr>
      <vt:lpstr>PowerPoint 演示文稿</vt:lpstr>
      <vt:lpstr>3.2 Detecting Candidate Nodules</vt:lpstr>
      <vt:lpstr>3.3 Predicting Nodule Attributes</vt:lpstr>
      <vt:lpstr>PowerPoint 演示文稿</vt:lpstr>
      <vt:lpstr>3.4 Forecasting Diagnosis from Nodule Attributes</vt:lpstr>
      <vt:lpstr>PowerPoint 演示文稿</vt:lpstr>
      <vt:lpstr>Outline</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 健凯</dc:creator>
  <cp:lastModifiedBy>李 健凯</cp:lastModifiedBy>
  <cp:revision>3</cp:revision>
  <dcterms:created xsi:type="dcterms:W3CDTF">2019-05-06T16:13:48Z</dcterms:created>
  <dcterms:modified xsi:type="dcterms:W3CDTF">2019-05-06T19:06:04Z</dcterms:modified>
</cp:coreProperties>
</file>