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9" r:id="rId3"/>
    <p:sldId id="261" r:id="rId4"/>
    <p:sldId id="300" r:id="rId5"/>
    <p:sldId id="264" r:id="rId6"/>
    <p:sldId id="265" r:id="rId7"/>
    <p:sldId id="266" r:id="rId8"/>
    <p:sldId id="267" r:id="rId9"/>
    <p:sldId id="277" r:id="rId10"/>
    <p:sldId id="278" r:id="rId11"/>
    <p:sldId id="299" r:id="rId12"/>
    <p:sldId id="273" r:id="rId13"/>
    <p:sldId id="274" r:id="rId14"/>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7835" autoAdjust="0"/>
  </p:normalViewPr>
  <p:slideViewPr>
    <p:cSldViewPr snapToGrid="0">
      <p:cViewPr varScale="1">
        <p:scale>
          <a:sx n="48" d="100"/>
          <a:sy n="48" d="100"/>
        </p:scale>
        <p:origin x="67"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55A2EEAE-DCE1-45B1-8F7D-DDA0BA01FC01}"/>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6203327A-75D6-4ED4-AF70-896888228C67}"/>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C6C1C9CE-AE54-4C5B-AF66-BA953C095F81}" type="datetimeFigureOut">
              <a:rPr lang="zh-CN" altLang="en-US" smtClean="0"/>
              <a:t>2019/4/7</a:t>
            </a:fld>
            <a:endParaRPr lang="zh-CN" altLang="en-US"/>
          </a:p>
        </p:txBody>
      </p:sp>
      <p:sp>
        <p:nvSpPr>
          <p:cNvPr id="4" name="页脚占位符 3">
            <a:extLst>
              <a:ext uri="{FF2B5EF4-FFF2-40B4-BE49-F238E27FC236}">
                <a16:creationId xmlns:a16="http://schemas.microsoft.com/office/drawing/2014/main" id="{F527ABD0-3102-4A79-AB2E-ED08A2CB3DB9}"/>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0B9FEBAB-3184-47C0-96D5-CAD2B5D6303D}"/>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5B3AEF34-2444-4F22-84CC-56BBB40EEE3D}" type="slidenum">
              <a:rPr lang="zh-CN" altLang="en-US" smtClean="0"/>
              <a:t>‹#›</a:t>
            </a:fld>
            <a:endParaRPr lang="zh-CN" altLang="en-US"/>
          </a:p>
        </p:txBody>
      </p:sp>
    </p:spTree>
    <p:extLst>
      <p:ext uri="{BB962C8B-B14F-4D97-AF65-F5344CB8AC3E}">
        <p14:creationId xmlns:p14="http://schemas.microsoft.com/office/powerpoint/2010/main" val="30412572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2019/4/7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Rot="1" noChangeAspect="1" noChangeArrowheads="1" noTextEdit="1"/>
          </p:cNvSpPr>
          <p:nvPr>
            <p:ph type="sldImg"/>
          </p:nvPr>
        </p:nvSpPr>
        <p:spPr>
          <a:xfrm>
            <a:off x="481013" y="1279525"/>
            <a:ext cx="6140450" cy="3454400"/>
          </a:xfrm>
        </p:spPr>
      </p:sp>
      <p:sp>
        <p:nvSpPr>
          <p:cNvPr id="8196" name="Rectangle 3"/>
          <p:cNvSpPr>
            <a:spLocks noGrp="1" noChangeArrowheads="1"/>
          </p:cNvSpPr>
          <p:nvPr>
            <p:ph type="body" idx="1"/>
          </p:nvPr>
        </p:nvSpPr>
        <p:spPr>
          <a:noFill/>
        </p:spPr>
        <p:txBody>
          <a:bodyPr/>
          <a:lstStyle/>
          <a:p>
            <a:pPr eaLnBrk="1" hangingPunct="1"/>
            <a:endParaRPr lang="en-US" altLang="en-US" dirty="0"/>
          </a:p>
        </p:txBody>
      </p:sp>
      <p:sp>
        <p:nvSpPr>
          <p:cNvPr id="2" name="灯片编号占位符 1">
            <a:extLst>
              <a:ext uri="{FF2B5EF4-FFF2-40B4-BE49-F238E27FC236}">
                <a16:creationId xmlns:a16="http://schemas.microsoft.com/office/drawing/2014/main" id="{F9AEBE2A-A088-4ADB-940B-978A22689EDC}"/>
              </a:ext>
            </a:extLst>
          </p:cNvPr>
          <p:cNvSpPr>
            <a:spLocks noGrp="1"/>
          </p:cNvSpPr>
          <p:nvPr>
            <p:ph type="sldNum" sz="quarter" idx="5"/>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Table 2 summarizes the RR of each risk factor. </a:t>
            </a:r>
          </a:p>
          <a:p>
            <a:r>
              <a:rPr lang="en-US" altLang="zh-CN" sz="1200" kern="1200" dirty="0">
                <a:solidFill>
                  <a:schemeClr val="tx1"/>
                </a:solidFill>
                <a:effectLst/>
                <a:latin typeface="+mn-lt"/>
                <a:ea typeface="+mn-ea"/>
                <a:cs typeface="+mn-cs"/>
              </a:rPr>
              <a:t>Compared with the reference level, the RRs (95% CI) for a highest level of number of abortions, age at first live birth, benign breast disease history, BMI, family history of breast cancer, and life satisfaction score were 6.313 (4.792, 8.316), 3.589 (2.747, 4.690), 4.255 (1.613, 11.229), 1.882 (1.503, 2.356), 3.250 (1.339, 7.890), and 2.424 (1.777, 3.308), respectively. </a:t>
            </a:r>
          </a:p>
          <a:p>
            <a:r>
              <a:rPr lang="en-US" altLang="zh-CN" sz="1200" kern="1200" dirty="0">
                <a:solidFill>
                  <a:schemeClr val="tx1"/>
                </a:solidFill>
                <a:effectLst/>
                <a:latin typeface="+mn-lt"/>
                <a:ea typeface="+mn-ea"/>
                <a:cs typeface="+mn-cs"/>
              </a:rPr>
              <a:t>For breast cancer family history, in about 8.9% of women with a positive family history was contributed from third degree relative; the prevalence of breast cancer among third-degree relatives was 62/100,000. RRs for each participant were obtained by multiplying each risk factor’s relative risk. The estimated AR was 0.78.</a:t>
            </a:r>
            <a:endParaRPr lang="zh-CN" altLang="en-US" dirty="0"/>
          </a:p>
        </p:txBody>
      </p:sp>
      <p:sp>
        <p:nvSpPr>
          <p:cNvPr id="5" name="灯片编号占位符 4">
            <a:extLst>
              <a:ext uri="{FF2B5EF4-FFF2-40B4-BE49-F238E27FC236}">
                <a16:creationId xmlns:a16="http://schemas.microsoft.com/office/drawing/2014/main" id="{CC573D62-1179-4320-9E63-BA2A567ADBE2}"/>
              </a:ext>
            </a:extLst>
          </p:cNvPr>
          <p:cNvSpPr>
            <a:spLocks noGrp="1"/>
          </p:cNvSpPr>
          <p:nvPr>
            <p:ph type="sldNum" sz="quarter" idx="5"/>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2545048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For instance, we calculated the 20-year breast cancer</a:t>
            </a:r>
          </a:p>
          <a:p>
            <a:r>
              <a:rPr lang="en-US" altLang="zh-CN" sz="1200" b="0" i="0" u="none" strike="noStrike" kern="1200" baseline="0" dirty="0">
                <a:solidFill>
                  <a:schemeClr val="tx1"/>
                </a:solidFill>
                <a:latin typeface="+mn-lt"/>
                <a:ea typeface="+mn-ea"/>
                <a:cs typeface="+mn-cs"/>
              </a:rPr>
              <a:t>risk for a 30-year old woman with a history of one abortion</a:t>
            </a:r>
          </a:p>
          <a:p>
            <a:r>
              <a:rPr lang="en-US" altLang="zh-CN" sz="1200" b="0" i="0" u="none" strike="noStrike" kern="1200" baseline="0" dirty="0">
                <a:solidFill>
                  <a:schemeClr val="tx1"/>
                </a:solidFill>
                <a:latin typeface="+mn-lt"/>
                <a:ea typeface="+mn-ea"/>
                <a:cs typeface="+mn-cs"/>
              </a:rPr>
              <a:t>(code = 1), who was age 27 years at the first live</a:t>
            </a:r>
          </a:p>
          <a:p>
            <a:r>
              <a:rPr lang="en-US" altLang="zh-CN" sz="1200" b="0" i="0" u="none" strike="noStrike" kern="1200" baseline="0" dirty="0">
                <a:solidFill>
                  <a:schemeClr val="tx1"/>
                </a:solidFill>
                <a:latin typeface="+mn-lt"/>
                <a:ea typeface="+mn-ea"/>
                <a:cs typeface="+mn-cs"/>
              </a:rPr>
              <a:t>birth (code = 1), no history of benign breast disease</a:t>
            </a:r>
          </a:p>
          <a:p>
            <a:r>
              <a:rPr lang="en-US" altLang="zh-CN" sz="1200" b="0" i="0" u="none" strike="noStrike" kern="1200" baseline="0" dirty="0">
                <a:solidFill>
                  <a:schemeClr val="tx1"/>
                </a:solidFill>
                <a:latin typeface="+mn-lt"/>
                <a:ea typeface="+mn-ea"/>
                <a:cs typeface="+mn-cs"/>
              </a:rPr>
              <a:t>(code = 0), BMI of 27 (code = 1), with a family history of</a:t>
            </a:r>
          </a:p>
          <a:p>
            <a:r>
              <a:rPr lang="en-US" altLang="zh-CN" sz="1200" b="0" i="0" u="none" strike="noStrike" kern="1200" baseline="0" dirty="0">
                <a:solidFill>
                  <a:schemeClr val="tx1"/>
                </a:solidFill>
                <a:latin typeface="+mn-lt"/>
                <a:ea typeface="+mn-ea"/>
                <a:cs typeface="+mn-cs"/>
              </a:rPr>
              <a:t>breast cancer (code = 1) and life satisfaction score of 7</a:t>
            </a:r>
          </a:p>
          <a:p>
            <a:r>
              <a:rPr lang="en-US" altLang="zh-CN" sz="1200" b="0" i="0" u="none" strike="noStrike" kern="1200" baseline="0" dirty="0">
                <a:solidFill>
                  <a:schemeClr val="tx1"/>
                </a:solidFill>
                <a:latin typeface="+mn-lt"/>
                <a:ea typeface="+mn-ea"/>
                <a:cs typeface="+mn-cs"/>
              </a:rPr>
              <a:t>(code = 0); the RR is derived as 2.512 × 1.895 × 1 ×</a:t>
            </a:r>
          </a:p>
          <a:p>
            <a:r>
              <a:rPr lang="en-US" altLang="zh-CN" sz="1200" b="0" i="0" u="none" strike="noStrike" kern="1200" baseline="0" dirty="0">
                <a:solidFill>
                  <a:schemeClr val="tx1"/>
                </a:solidFill>
                <a:latin typeface="+mn-lt"/>
                <a:ea typeface="+mn-ea"/>
                <a:cs typeface="+mn-cs"/>
              </a:rPr>
              <a:t>1.372 × 3.250 × 1 = 21.23. Thus, in this example, the</a:t>
            </a:r>
          </a:p>
          <a:p>
            <a:r>
              <a:rPr lang="en-US" altLang="zh-CN" sz="1200" b="0" i="0" u="none" strike="noStrike" kern="1200" baseline="0" dirty="0">
                <a:solidFill>
                  <a:schemeClr val="tx1"/>
                </a:solidFill>
                <a:latin typeface="+mn-lt"/>
                <a:ea typeface="+mn-ea"/>
                <a:cs typeface="+mn-cs"/>
              </a:rPr>
              <a:t>20-year absolute risk would be 2.71% with RR of 20.0</a:t>
            </a:r>
          </a:p>
          <a:p>
            <a:r>
              <a:rPr lang="en-US" altLang="zh-CN" sz="1200" b="0" i="0" u="none" strike="noStrike" kern="1200" baseline="0" dirty="0">
                <a:solidFill>
                  <a:schemeClr val="tx1"/>
                </a:solidFill>
                <a:latin typeface="+mn-lt"/>
                <a:ea typeface="+mn-ea"/>
                <a:cs typeface="+mn-cs"/>
              </a:rPr>
              <a:t>(Table 3). The approximation was obtained as: 2.71</a:t>
            </a:r>
          </a:p>
          <a:p>
            <a:r>
              <a:rPr lang="en-US" altLang="zh-CN" sz="1200" b="0" i="0" u="none" strike="noStrike" kern="1200" baseline="0" dirty="0">
                <a:solidFill>
                  <a:schemeClr val="tx1"/>
                </a:solidFill>
                <a:latin typeface="+mn-lt"/>
                <a:ea typeface="+mn-ea"/>
                <a:cs typeface="+mn-cs"/>
              </a:rPr>
              <a:t>+ (3.38–2.71) (21.23–20.00)/(25–20) = 2.87%, which means</a:t>
            </a:r>
          </a:p>
          <a:p>
            <a:r>
              <a:rPr lang="en-US" altLang="zh-CN" sz="1200" b="0" i="0" u="none" strike="noStrike" kern="1200" baseline="0" dirty="0">
                <a:solidFill>
                  <a:schemeClr val="tx1"/>
                </a:solidFill>
                <a:latin typeface="+mn-lt"/>
                <a:ea typeface="+mn-ea"/>
                <a:cs typeface="+mn-cs"/>
              </a:rPr>
              <a:t>this woman has a 2.87% probability of developing breast</a:t>
            </a:r>
          </a:p>
          <a:p>
            <a:r>
              <a:rPr lang="en-US" altLang="zh-CN" sz="1200" b="0" i="0" u="none" strike="noStrike" kern="1200" baseline="0" dirty="0">
                <a:solidFill>
                  <a:schemeClr val="tx1"/>
                </a:solidFill>
                <a:latin typeface="+mn-lt"/>
                <a:ea typeface="+mn-ea"/>
                <a:cs typeface="+mn-cs"/>
              </a:rPr>
              <a:t>cancer in the next 20 years. The approximation probability</a:t>
            </a:r>
          </a:p>
          <a:p>
            <a:r>
              <a:rPr lang="en-US" altLang="zh-CN" sz="1200" b="0" i="0" u="none" strike="noStrike" kern="1200" baseline="0" dirty="0">
                <a:solidFill>
                  <a:schemeClr val="tx1"/>
                </a:solidFill>
                <a:latin typeface="+mn-lt"/>
                <a:ea typeface="+mn-ea"/>
                <a:cs typeface="+mn-cs"/>
              </a:rPr>
              <a:t>was close to the exact calculation of 2.88%</a:t>
            </a:r>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3501204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5" name="灯片编号占位符 4">
            <a:extLst>
              <a:ext uri="{FF2B5EF4-FFF2-40B4-BE49-F238E27FC236}">
                <a16:creationId xmlns:a16="http://schemas.microsoft.com/office/drawing/2014/main" id="{FA6FC9CD-A8DA-4FE2-8891-D8B650CDF6E4}"/>
              </a:ext>
            </a:extLst>
          </p:cNvPr>
          <p:cNvSpPr>
            <a:spLocks noGrp="1"/>
          </p:cNvSpPr>
          <p:nvPr>
            <p:ph type="sldNum" sz="quarter" idx="5"/>
          </p:nvPr>
        </p:nvSpPr>
        <p:spPr/>
        <p:txBody>
          <a:bodyPr/>
          <a:lstStyle/>
          <a:p>
            <a:fld id="{A6837353-30EB-4A48-80EB-173D804AEFBD}" type="slidenum">
              <a:rPr lang="zh-CN" altLang="en-US" smtClean="0"/>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5" name="灯片编号占位符 4">
            <a:extLst>
              <a:ext uri="{FF2B5EF4-FFF2-40B4-BE49-F238E27FC236}">
                <a16:creationId xmlns:a16="http://schemas.microsoft.com/office/drawing/2014/main" id="{B88A0C9F-5C77-4B0C-B6EF-801482CD73CE}"/>
              </a:ext>
            </a:extLst>
          </p:cNvPr>
          <p:cNvSpPr>
            <a:spLocks noGrp="1"/>
          </p:cNvSpPr>
          <p:nvPr>
            <p:ph type="sldNum" sz="quarter" idx="5"/>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Breast cancer is one of the most prevalent malignancies</a:t>
            </a:r>
          </a:p>
          <a:p>
            <a:r>
              <a:rPr lang="en-US" altLang="zh-CN" sz="1200" b="0" i="0" u="none" strike="noStrike" kern="1200" baseline="0" dirty="0">
                <a:solidFill>
                  <a:schemeClr val="tx1"/>
                </a:solidFill>
                <a:latin typeface="+mn-lt"/>
                <a:ea typeface="+mn-ea"/>
                <a:cs typeface="+mn-cs"/>
              </a:rPr>
              <a:t>among women worldwide. Although the incidence of</a:t>
            </a:r>
          </a:p>
          <a:p>
            <a:r>
              <a:rPr lang="en-US" altLang="zh-CN" sz="1200" b="0" i="0" u="none" strike="noStrike" kern="1200" baseline="0" dirty="0">
                <a:solidFill>
                  <a:schemeClr val="tx1"/>
                </a:solidFill>
                <a:latin typeface="+mn-lt"/>
                <a:ea typeface="+mn-ea"/>
                <a:cs typeface="+mn-cs"/>
              </a:rPr>
              <a:t>breast cancer is low compared with Western countries,</a:t>
            </a:r>
          </a:p>
          <a:p>
            <a:r>
              <a:rPr lang="en-US" altLang="zh-CN" sz="1200" b="0" i="0" u="none" strike="noStrike" kern="1200" baseline="0" dirty="0">
                <a:solidFill>
                  <a:schemeClr val="tx1"/>
                </a:solidFill>
                <a:latin typeface="+mn-lt"/>
                <a:ea typeface="+mn-ea"/>
                <a:cs typeface="+mn-cs"/>
              </a:rPr>
              <a:t>China is currently experiencing increasing trends in both</a:t>
            </a:r>
          </a:p>
          <a:p>
            <a:r>
              <a:rPr lang="en-US" altLang="zh-CN" sz="1200" b="0" i="0" u="none" strike="noStrike" kern="1200" baseline="0" dirty="0">
                <a:solidFill>
                  <a:schemeClr val="tx1"/>
                </a:solidFill>
                <a:latin typeface="+mn-lt"/>
                <a:ea typeface="+mn-ea"/>
                <a:cs typeface="+mn-cs"/>
              </a:rPr>
              <a:t>breast cancer incidence and mortality. However, the</a:t>
            </a:r>
          </a:p>
          <a:p>
            <a:r>
              <a:rPr lang="en-US" altLang="zh-CN" sz="1200" b="0" i="0" u="none" strike="noStrike" kern="1200" baseline="0" dirty="0">
                <a:solidFill>
                  <a:schemeClr val="tx1"/>
                </a:solidFill>
                <a:latin typeface="+mn-lt"/>
                <a:ea typeface="+mn-ea"/>
                <a:cs typeface="+mn-cs"/>
              </a:rPr>
              <a:t>mammography screening participation rate is only 21.7%</a:t>
            </a:r>
          </a:p>
          <a:p>
            <a:r>
              <a:rPr lang="en-US" altLang="zh-CN" sz="1200" b="0" i="0" u="none" strike="noStrike" kern="1200" baseline="0" dirty="0">
                <a:solidFill>
                  <a:schemeClr val="tx1"/>
                </a:solidFill>
                <a:latin typeface="+mn-lt"/>
                <a:ea typeface="+mn-ea"/>
                <a:cs typeface="+mn-cs"/>
              </a:rPr>
              <a:t>in China, far lower than in Western countries. Considering</a:t>
            </a:r>
          </a:p>
          <a:p>
            <a:r>
              <a:rPr lang="en-US" altLang="zh-CN" sz="1200" b="0" i="0" u="none" strike="noStrike" kern="1200" baseline="0" dirty="0">
                <a:solidFill>
                  <a:schemeClr val="tx1"/>
                </a:solidFill>
                <a:latin typeface="+mn-lt"/>
                <a:ea typeface="+mn-ea"/>
                <a:cs typeface="+mn-cs"/>
              </a:rPr>
              <a:t>the limited medical resources, especially in rural</a:t>
            </a:r>
          </a:p>
          <a:p>
            <a:r>
              <a:rPr lang="en-US" altLang="zh-CN" sz="1200" b="0" i="0" u="none" strike="noStrike" kern="1200" baseline="0" dirty="0">
                <a:solidFill>
                  <a:schemeClr val="tx1"/>
                </a:solidFill>
                <a:latin typeface="+mn-lt"/>
                <a:ea typeface="+mn-ea"/>
                <a:cs typeface="+mn-cs"/>
              </a:rPr>
              <a:t>areas of China, a risk prediction model that is suitable</a:t>
            </a:r>
          </a:p>
          <a:p>
            <a:r>
              <a:rPr lang="en-US" altLang="zh-CN" sz="1200" b="0" i="0" u="none" strike="noStrike" kern="1200" baseline="0" dirty="0">
                <a:solidFill>
                  <a:schemeClr val="tx1"/>
                </a:solidFill>
                <a:latin typeface="+mn-lt"/>
                <a:ea typeface="+mn-ea"/>
                <a:cs typeface="+mn-cs"/>
              </a:rPr>
              <a:t>for general population screening is urgently needed.</a:t>
            </a:r>
            <a:endParaRPr lang="zh-CN" altLang="en-US" dirty="0"/>
          </a:p>
        </p:txBody>
      </p:sp>
      <p:sp>
        <p:nvSpPr>
          <p:cNvPr id="5" name="灯片编号占位符 4">
            <a:extLst>
              <a:ext uri="{FF2B5EF4-FFF2-40B4-BE49-F238E27FC236}">
                <a16:creationId xmlns:a16="http://schemas.microsoft.com/office/drawing/2014/main" id="{220B52B6-EB4D-483C-AE54-27563822A703}"/>
              </a:ext>
            </a:extLst>
          </p:cNvPr>
          <p:cNvSpPr>
            <a:spLocks noGrp="1"/>
          </p:cNvSpPr>
          <p:nvPr>
            <p:ph type="sldNum" sz="quarter" idx="5"/>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991341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Several risk prediction models have been developed in Western countries;</a:t>
            </a:r>
          </a:p>
          <a:p>
            <a:r>
              <a:rPr lang="en-US" altLang="zh-CN" sz="1200" b="0" i="0" u="none" strike="noStrike" kern="1200" baseline="0" dirty="0">
                <a:solidFill>
                  <a:schemeClr val="tx1"/>
                </a:solidFill>
                <a:latin typeface="+mn-lt"/>
                <a:ea typeface="+mn-ea"/>
                <a:cs typeface="+mn-cs"/>
              </a:rPr>
              <a:t>the two most widely used are the Gail cause-specific</a:t>
            </a:r>
          </a:p>
          <a:p>
            <a:r>
              <a:rPr lang="en-US" altLang="zh-CN" sz="1200" b="0" i="0" u="none" strike="noStrike" kern="1200" baseline="0" dirty="0">
                <a:solidFill>
                  <a:schemeClr val="tx1"/>
                </a:solidFill>
                <a:latin typeface="+mn-lt"/>
                <a:ea typeface="+mn-ea"/>
                <a:cs typeface="+mn-cs"/>
              </a:rPr>
              <a:t>hazard model with traditional risk factors as predictors,</a:t>
            </a:r>
          </a:p>
          <a:p>
            <a:r>
              <a:rPr lang="en-US" altLang="zh-CN" sz="1200" b="0" i="0" u="none" strike="noStrike" kern="1200" baseline="0" dirty="0">
                <a:solidFill>
                  <a:schemeClr val="tx1"/>
                </a:solidFill>
                <a:latin typeface="+mn-lt"/>
                <a:ea typeface="+mn-ea"/>
                <a:cs typeface="+mn-cs"/>
              </a:rPr>
              <a:t> and the International Breast Cancer Intervention</a:t>
            </a:r>
          </a:p>
          <a:p>
            <a:r>
              <a:rPr lang="en-US" altLang="zh-CN" sz="1200" b="0" i="0" u="none" strike="noStrike" kern="1200" baseline="0" dirty="0">
                <a:solidFill>
                  <a:schemeClr val="tx1"/>
                </a:solidFill>
                <a:latin typeface="+mn-lt"/>
                <a:ea typeface="+mn-ea"/>
                <a:cs typeface="+mn-cs"/>
              </a:rPr>
              <a:t>Study (IBIS)model, which includes genetic markers.</a:t>
            </a:r>
          </a:p>
          <a:p>
            <a:r>
              <a:rPr lang="en-US" altLang="zh-CN" sz="1200" b="0" i="0" u="none" strike="noStrike" kern="1200" baseline="0" dirty="0">
                <a:solidFill>
                  <a:schemeClr val="tx1"/>
                </a:solidFill>
                <a:latin typeface="+mn-lt"/>
                <a:ea typeface="+mn-ea"/>
                <a:cs typeface="+mn-cs"/>
              </a:rPr>
              <a:t>The Gail II model was developed based on the Gail model</a:t>
            </a:r>
          </a:p>
          <a:p>
            <a:r>
              <a:rPr lang="en-US" altLang="zh-CN" sz="1200" b="0" i="0" u="none" strike="noStrike" kern="1200" baseline="0" dirty="0">
                <a:solidFill>
                  <a:schemeClr val="tx1"/>
                </a:solidFill>
                <a:latin typeface="+mn-lt"/>
                <a:ea typeface="+mn-ea"/>
                <a:cs typeface="+mn-cs"/>
              </a:rPr>
              <a:t>and provides a feasible web-based instrument [6]; however,</a:t>
            </a:r>
          </a:p>
          <a:p>
            <a:r>
              <a:rPr lang="en-US" altLang="zh-CN" sz="1200" b="0" i="0" u="none" strike="noStrike" kern="1200" baseline="0" dirty="0">
                <a:solidFill>
                  <a:schemeClr val="tx1"/>
                </a:solidFill>
                <a:latin typeface="+mn-lt"/>
                <a:ea typeface="+mn-ea"/>
                <a:cs typeface="+mn-cs"/>
              </a:rPr>
              <a:t>that model was first developed in a Caucasian ethnic population so the effects maybe uncertain when directly applied to Han Chinese women</a:t>
            </a:r>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773164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5" name="灯片编号占位符 4">
            <a:extLst>
              <a:ext uri="{FF2B5EF4-FFF2-40B4-BE49-F238E27FC236}">
                <a16:creationId xmlns:a16="http://schemas.microsoft.com/office/drawing/2014/main" id="{7593300F-87F1-4B69-B256-518E9BB1E087}"/>
              </a:ext>
            </a:extLst>
          </p:cNvPr>
          <p:cNvSpPr>
            <a:spLocks noGrp="1"/>
          </p:cNvSpPr>
          <p:nvPr>
            <p:ph type="sldNum" sz="quarter" idx="5"/>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en-US" altLang="zh-CN" sz="1200" b="0" i="0" u="none" strike="noStrike" kern="1200" baseline="0" dirty="0">
                <a:solidFill>
                  <a:schemeClr val="tx1"/>
                </a:solidFill>
                <a:latin typeface="+mn-lt"/>
                <a:ea typeface="+mn-ea"/>
                <a:cs typeface="+mn-cs"/>
              </a:rPr>
              <a:t>A self-designed structured questionnaire that included</a:t>
            </a:r>
          </a:p>
          <a:p>
            <a:r>
              <a:rPr lang="en-US" altLang="zh-CN" sz="1200" b="0" i="0" u="none" strike="noStrike" kern="1200" baseline="0" dirty="0">
                <a:solidFill>
                  <a:schemeClr val="tx1"/>
                </a:solidFill>
                <a:latin typeface="+mn-lt"/>
                <a:ea typeface="+mn-ea"/>
                <a:cs typeface="+mn-cs"/>
              </a:rPr>
              <a:t>demographic characteristics, female physiological and</a:t>
            </a:r>
          </a:p>
          <a:p>
            <a:r>
              <a:rPr lang="en-US" altLang="zh-CN" sz="1200" b="0" i="0" u="none" strike="noStrike" kern="1200" baseline="0" dirty="0">
                <a:solidFill>
                  <a:schemeClr val="tx1"/>
                </a:solidFill>
                <a:latin typeface="+mn-lt"/>
                <a:ea typeface="+mn-ea"/>
                <a:cs typeface="+mn-cs"/>
              </a:rPr>
              <a:t>reproductive factors, medical and family history, dietary</a:t>
            </a:r>
          </a:p>
          <a:p>
            <a:r>
              <a:rPr lang="en-US" altLang="zh-CN" sz="1200" b="0" i="0" u="none" strike="noStrike" kern="1200" baseline="0" dirty="0">
                <a:solidFill>
                  <a:schemeClr val="tx1"/>
                </a:solidFill>
                <a:latin typeface="+mn-lt"/>
                <a:ea typeface="+mn-ea"/>
                <a:cs typeface="+mn-cs"/>
              </a:rPr>
              <a:t>habits, lifestyle habits, and breast-cancer-related knowledge</a:t>
            </a:r>
          </a:p>
          <a:p>
            <a:r>
              <a:rPr lang="en-US" altLang="zh-CN" sz="1200" b="0" i="0" u="none" strike="noStrike" kern="1200" baseline="0" dirty="0">
                <a:solidFill>
                  <a:schemeClr val="tx1"/>
                </a:solidFill>
                <a:latin typeface="+mn-lt"/>
                <a:ea typeface="+mn-ea"/>
                <a:cs typeface="+mn-cs"/>
              </a:rPr>
              <a:t>was used to obtain data . Data were collected</a:t>
            </a:r>
          </a:p>
          <a:p>
            <a:r>
              <a:rPr lang="en-US" altLang="zh-CN" sz="1200" b="0" i="0" u="none" strike="noStrike" kern="1200" baseline="0" dirty="0">
                <a:solidFill>
                  <a:schemeClr val="tx1"/>
                </a:solidFill>
                <a:latin typeface="+mn-lt"/>
                <a:ea typeface="+mn-ea"/>
                <a:cs typeface="+mn-cs"/>
              </a:rPr>
              <a:t>via in-person interviews. Body mass index (BMI) was</a:t>
            </a:r>
          </a:p>
          <a:p>
            <a:r>
              <a:rPr lang="en-US" altLang="zh-CN" sz="1200" b="0" i="0" u="none" strike="noStrike" kern="1200" baseline="0" dirty="0">
                <a:solidFill>
                  <a:schemeClr val="tx1"/>
                </a:solidFill>
                <a:latin typeface="+mn-lt"/>
                <a:ea typeface="+mn-ea"/>
                <a:cs typeface="+mn-cs"/>
              </a:rPr>
              <a:t>calculated as weight in kilograms divided by height in</a:t>
            </a:r>
          </a:p>
          <a:p>
            <a:r>
              <a:rPr lang="en-US" altLang="zh-CN" sz="1200" b="0" i="0" u="none" strike="noStrike" kern="1200" baseline="0" dirty="0">
                <a:solidFill>
                  <a:schemeClr val="tx1"/>
                </a:solidFill>
                <a:latin typeface="+mn-lt"/>
                <a:ea typeface="+mn-ea"/>
                <a:cs typeface="+mn-cs"/>
              </a:rPr>
              <a:t>meters squared; BMI was divided into &lt; 24, 24–27.9, ≥28</a:t>
            </a:r>
          </a:p>
          <a:p>
            <a:r>
              <a:rPr lang="en-US" altLang="zh-CN" sz="1200" b="0" i="0" u="none" strike="noStrike" kern="1200" baseline="0" dirty="0">
                <a:solidFill>
                  <a:schemeClr val="tx1"/>
                </a:solidFill>
                <a:latin typeface="+mn-lt"/>
                <a:ea typeface="+mn-ea"/>
                <a:cs typeface="+mn-cs"/>
              </a:rPr>
              <a:t>corresponding to normal weight, overweight, and obesity</a:t>
            </a:r>
          </a:p>
          <a:p>
            <a:r>
              <a:rPr lang="en-US" altLang="zh-CN" sz="1200" b="0" i="0" u="none" strike="noStrike" kern="1200" baseline="0" dirty="0">
                <a:solidFill>
                  <a:schemeClr val="tx1"/>
                </a:solidFill>
                <a:latin typeface="+mn-lt"/>
                <a:ea typeface="+mn-ea"/>
                <a:cs typeface="+mn-cs"/>
              </a:rPr>
              <a:t>[15]. Height was measured using a meter rule with a</a:t>
            </a:r>
          </a:p>
          <a:p>
            <a:r>
              <a:rPr lang="en-US" altLang="zh-CN" sz="1200" b="0" i="0" u="none" strike="noStrike" kern="1200" baseline="0" dirty="0">
                <a:solidFill>
                  <a:schemeClr val="tx1"/>
                </a:solidFill>
                <a:latin typeface="+mn-lt"/>
                <a:ea typeface="+mn-ea"/>
                <a:cs typeface="+mn-cs"/>
              </a:rPr>
              <a:t>precision of 0.1 cm, and weight was measured using an</a:t>
            </a:r>
          </a:p>
          <a:p>
            <a:r>
              <a:rPr lang="en-US" altLang="zh-CN" sz="1200" b="0" i="0" u="none" strike="noStrike" kern="1200" baseline="0" dirty="0">
                <a:solidFill>
                  <a:schemeClr val="tx1"/>
                </a:solidFill>
                <a:latin typeface="+mn-lt"/>
                <a:ea typeface="+mn-ea"/>
                <a:cs typeface="+mn-cs"/>
              </a:rPr>
              <a:t>electronic weight scale with an accuracy of 0.1 kg. Life</a:t>
            </a:r>
          </a:p>
          <a:p>
            <a:r>
              <a:rPr lang="en-US" altLang="zh-CN" sz="1200" b="0" i="0" u="none" strike="noStrike" kern="1200" baseline="0" dirty="0">
                <a:solidFill>
                  <a:schemeClr val="tx1"/>
                </a:solidFill>
                <a:latin typeface="+mn-lt"/>
                <a:ea typeface="+mn-ea"/>
                <a:cs typeface="+mn-cs"/>
              </a:rPr>
              <a:t>satisfaction scores (with respect to housing, income,</a:t>
            </a:r>
          </a:p>
          <a:p>
            <a:r>
              <a:rPr lang="en-US" altLang="zh-CN" sz="1200" b="0" i="0" u="none" strike="noStrike" kern="1200" baseline="0" dirty="0">
                <a:solidFill>
                  <a:schemeClr val="tx1"/>
                </a:solidFill>
                <a:latin typeface="+mn-lt"/>
                <a:ea typeface="+mn-ea"/>
                <a:cs typeface="+mn-cs"/>
              </a:rPr>
              <a:t>health, marriage, medical care, and neighbors) were</a:t>
            </a:r>
          </a:p>
          <a:p>
            <a:r>
              <a:rPr lang="en-US" altLang="zh-CN" sz="1200" b="0" i="0" u="none" strike="noStrike" kern="1200" baseline="0" dirty="0">
                <a:solidFill>
                  <a:schemeClr val="tx1"/>
                </a:solidFill>
                <a:latin typeface="+mn-lt"/>
                <a:ea typeface="+mn-ea"/>
                <a:cs typeface="+mn-cs"/>
              </a:rPr>
              <a:t>measured using 1/2/3/4/5 scale where 1 is very satisfied</a:t>
            </a:r>
          </a:p>
          <a:p>
            <a:r>
              <a:rPr lang="en-US" altLang="zh-CN" sz="1200" b="0" i="0" u="none" strike="noStrike" kern="1200" baseline="0" dirty="0">
                <a:solidFill>
                  <a:schemeClr val="tx1"/>
                </a:solidFill>
                <a:latin typeface="+mn-lt"/>
                <a:ea typeface="+mn-ea"/>
                <a:cs typeface="+mn-cs"/>
              </a:rPr>
              <a:t>and 5 is very unsatisfied. A total point of 30 was divided</a:t>
            </a:r>
          </a:p>
          <a:p>
            <a:r>
              <a:rPr lang="en-US" altLang="zh-CN" sz="1200" b="0" i="0" u="none" strike="noStrike" kern="1200" baseline="0" dirty="0">
                <a:solidFill>
                  <a:schemeClr val="tx1"/>
                </a:solidFill>
                <a:latin typeface="+mn-lt"/>
                <a:ea typeface="+mn-ea"/>
                <a:cs typeface="+mn-cs"/>
              </a:rPr>
              <a:t>into two levels by the mean value 13, people with scores</a:t>
            </a:r>
          </a:p>
          <a:p>
            <a:r>
              <a:rPr lang="en-US" altLang="zh-CN" sz="1200" b="0" i="0" u="none" strike="noStrike" kern="1200" baseline="0" dirty="0">
                <a:solidFill>
                  <a:schemeClr val="tx1"/>
                </a:solidFill>
                <a:latin typeface="+mn-lt"/>
                <a:ea typeface="+mn-ea"/>
                <a:cs typeface="+mn-cs"/>
              </a:rPr>
              <a:t>lower than 13 were defined as satisfied and scores ≥13</a:t>
            </a:r>
          </a:p>
          <a:p>
            <a:r>
              <a:rPr lang="en-US" altLang="zh-CN" sz="1200" b="0" i="0" u="none" strike="noStrike" kern="1200" baseline="0" dirty="0">
                <a:solidFill>
                  <a:schemeClr val="tx1"/>
                </a:solidFill>
                <a:latin typeface="+mn-lt"/>
                <a:ea typeface="+mn-ea"/>
                <a:cs typeface="+mn-cs"/>
              </a:rPr>
              <a:t>were defined as unsatisfied. A positive breast cancer</a:t>
            </a:r>
          </a:p>
          <a:p>
            <a:r>
              <a:rPr lang="en-US" altLang="zh-CN" sz="1200" b="0" i="0" u="none" strike="noStrike" kern="1200" baseline="0" dirty="0">
                <a:solidFill>
                  <a:schemeClr val="tx1"/>
                </a:solidFill>
                <a:latin typeface="+mn-lt"/>
                <a:ea typeface="+mn-ea"/>
                <a:cs typeface="+mn-cs"/>
              </a:rPr>
              <a:t>family history was defined as any first-, second-, or</a:t>
            </a:r>
          </a:p>
          <a:p>
            <a:r>
              <a:rPr lang="en-US" altLang="zh-CN" sz="1200" b="0" i="0" u="none" strike="noStrike" kern="1200" baseline="0" dirty="0">
                <a:solidFill>
                  <a:schemeClr val="tx1"/>
                </a:solidFill>
                <a:latin typeface="+mn-lt"/>
                <a:ea typeface="+mn-ea"/>
                <a:cs typeface="+mn-cs"/>
              </a:rPr>
              <a:t>third-degree relative with a diagnosis of breast cancer.</a:t>
            </a:r>
          </a:p>
          <a:p>
            <a:r>
              <a:rPr lang="en-US" altLang="zh-CN" sz="1200" b="0" i="0" u="none" strike="noStrike" kern="1200" baseline="0" dirty="0">
                <a:solidFill>
                  <a:schemeClr val="tx1"/>
                </a:solidFill>
                <a:latin typeface="+mn-lt"/>
                <a:ea typeface="+mn-ea"/>
                <a:cs typeface="+mn-cs"/>
              </a:rPr>
              <a:t>Information on the number of abortions, age at first live</a:t>
            </a:r>
          </a:p>
          <a:p>
            <a:r>
              <a:rPr lang="en-US" altLang="zh-CN" sz="1200" b="0" i="0" u="none" strike="noStrike" kern="1200" baseline="0" dirty="0">
                <a:solidFill>
                  <a:schemeClr val="tx1"/>
                </a:solidFill>
                <a:latin typeface="+mn-lt"/>
                <a:ea typeface="+mn-ea"/>
                <a:cs typeface="+mn-cs"/>
              </a:rPr>
              <a:t>birth, and history of benign breast disease were also collected</a:t>
            </a:r>
          </a:p>
          <a:p>
            <a:r>
              <a:rPr lang="en-US" altLang="zh-CN" sz="1200" b="0" i="0" u="none" strike="noStrike" kern="1200" baseline="0" dirty="0">
                <a:solidFill>
                  <a:schemeClr val="tx1"/>
                </a:solidFill>
                <a:latin typeface="+mn-lt"/>
                <a:ea typeface="+mn-ea"/>
                <a:cs typeface="+mn-cs"/>
              </a:rPr>
              <a:t>using the questionnaire. All of the above variables</a:t>
            </a:r>
          </a:p>
          <a:p>
            <a:r>
              <a:rPr lang="en-US" altLang="zh-CN" sz="1200" b="0" i="0" u="none" strike="noStrike" kern="1200" baseline="0" dirty="0">
                <a:solidFill>
                  <a:schemeClr val="tx1"/>
                </a:solidFill>
                <a:latin typeface="+mn-lt"/>
                <a:ea typeface="+mn-ea"/>
                <a:cs typeface="+mn-cs"/>
              </a:rPr>
              <a:t>have been reported as potential risk factors of developing</a:t>
            </a:r>
          </a:p>
          <a:p>
            <a:r>
              <a:rPr lang="en-US" altLang="zh-CN" sz="1200" b="0" i="0" u="none" strike="noStrike" kern="1200" baseline="0" dirty="0">
                <a:solidFill>
                  <a:schemeClr val="tx1"/>
                </a:solidFill>
                <a:latin typeface="+mn-lt"/>
                <a:ea typeface="+mn-ea"/>
                <a:cs typeface="+mn-cs"/>
              </a:rPr>
              <a:t>breast cancer</a:t>
            </a:r>
            <a:endParaRPr lang="zh-CN" altLang="en-US" dirty="0"/>
          </a:p>
        </p:txBody>
      </p:sp>
      <p:sp>
        <p:nvSpPr>
          <p:cNvPr id="5" name="灯片编号占位符 4">
            <a:extLst>
              <a:ext uri="{FF2B5EF4-FFF2-40B4-BE49-F238E27FC236}">
                <a16:creationId xmlns:a16="http://schemas.microsoft.com/office/drawing/2014/main" id="{9130402E-D702-406E-B921-A218F7F0117B}"/>
              </a:ext>
            </a:extLst>
          </p:cNvPr>
          <p:cNvSpPr>
            <a:spLocks noGrp="1"/>
          </p:cNvSpPr>
          <p:nvPr>
            <p:ph type="sldNum" sz="quarter" idx="5"/>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2779223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dirty="0"/>
          </a:p>
        </p:txBody>
      </p:sp>
      <p:sp>
        <p:nvSpPr>
          <p:cNvPr id="5" name="灯片编号占位符 4">
            <a:extLst>
              <a:ext uri="{FF2B5EF4-FFF2-40B4-BE49-F238E27FC236}">
                <a16:creationId xmlns:a16="http://schemas.microsoft.com/office/drawing/2014/main" id="{3D1437A5-C14C-449A-931D-6653A869462B}"/>
              </a:ext>
            </a:extLst>
          </p:cNvPr>
          <p:cNvSpPr>
            <a:spLocks noGrp="1"/>
          </p:cNvSpPr>
          <p:nvPr>
            <p:ph type="sldNum" sz="quarter" idx="5"/>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r>
              <a:rPr lang="en-US" altLang="zh-CN" sz="1200" b="0" i="0" u="none" strike="noStrike" kern="1200" baseline="0" dirty="0">
                <a:solidFill>
                  <a:schemeClr val="tx1"/>
                </a:solidFill>
                <a:latin typeface="+mn-lt"/>
                <a:ea typeface="+mn-ea"/>
                <a:cs typeface="+mn-cs"/>
              </a:rPr>
              <a:t>(1) We estimated the relative risks (RRs) and attributable</a:t>
            </a:r>
          </a:p>
          <a:p>
            <a:r>
              <a:rPr lang="en-US" altLang="zh-CN" sz="1200" b="0" i="0" u="none" strike="noStrike" kern="1200" baseline="0" dirty="0">
                <a:solidFill>
                  <a:schemeClr val="tx1"/>
                </a:solidFill>
                <a:latin typeface="+mn-lt"/>
                <a:ea typeface="+mn-ea"/>
                <a:cs typeface="+mn-cs"/>
              </a:rPr>
              <a:t>risk (AR) in the Shandong Case-Control Study.</a:t>
            </a:r>
          </a:p>
          <a:p>
            <a:r>
              <a:rPr lang="en-US" altLang="zh-CN" sz="1200" b="0" i="0" u="none" strike="noStrike" kern="1200" baseline="0" dirty="0">
                <a:solidFill>
                  <a:schemeClr val="tx1"/>
                </a:solidFill>
                <a:latin typeface="+mn-lt"/>
                <a:ea typeface="+mn-ea"/>
                <a:cs typeface="+mn-cs"/>
              </a:rPr>
              <a:t>     To estimate RRs, odds ratios (ORs) and the corresponding</a:t>
            </a:r>
          </a:p>
          <a:p>
            <a:r>
              <a:rPr lang="en-US" altLang="zh-CN" sz="1200" b="0" i="0" u="none" strike="noStrike" kern="1200" baseline="0" dirty="0">
                <a:solidFill>
                  <a:schemeClr val="tx1"/>
                </a:solidFill>
                <a:latin typeface="+mn-lt"/>
                <a:ea typeface="+mn-ea"/>
                <a:cs typeface="+mn-cs"/>
              </a:rPr>
              <a:t>95% confidence intervals (CIs) were calculated in conditional</a:t>
            </a:r>
          </a:p>
          <a:p>
            <a:r>
              <a:rPr lang="en-US" altLang="zh-CN" sz="1200" b="0" i="0" u="none" strike="noStrike" kern="1200" baseline="0" dirty="0">
                <a:solidFill>
                  <a:schemeClr val="tx1"/>
                </a:solidFill>
                <a:latin typeface="+mn-lt"/>
                <a:ea typeface="+mn-ea"/>
                <a:cs typeface="+mn-cs"/>
              </a:rPr>
              <a:t>logistic regression for matched data using the above</a:t>
            </a:r>
          </a:p>
          <a:p>
            <a:r>
              <a:rPr lang="en-US" altLang="zh-CN" sz="1200" b="0" i="0" u="none" strike="noStrike" kern="1200" baseline="0" dirty="0">
                <a:solidFill>
                  <a:schemeClr val="tx1"/>
                </a:solidFill>
                <a:latin typeface="+mn-lt"/>
                <a:ea typeface="+mn-ea"/>
                <a:cs typeface="+mn-cs"/>
              </a:rPr>
              <a:t>variables and coding, as described in Table 1. Variable selection</a:t>
            </a:r>
          </a:p>
          <a:p>
            <a:r>
              <a:rPr lang="en-US" altLang="zh-CN" sz="1200" b="0" i="0" u="none" strike="noStrike" kern="1200" baseline="0" dirty="0">
                <a:solidFill>
                  <a:schemeClr val="tx1"/>
                </a:solidFill>
                <a:latin typeface="+mn-lt"/>
                <a:ea typeface="+mn-ea"/>
                <a:cs typeface="+mn-cs"/>
              </a:rPr>
              <a:t>for inclusion in the final model was based on Wald</a:t>
            </a:r>
          </a:p>
          <a:p>
            <a:r>
              <a:rPr lang="en-US" altLang="zh-CN" sz="1200" b="0" i="0" u="none" strike="noStrike" kern="1200" baseline="0" dirty="0">
                <a:solidFill>
                  <a:schemeClr val="tx1"/>
                </a:solidFill>
                <a:latin typeface="+mn-lt"/>
                <a:ea typeface="+mn-ea"/>
                <a:cs typeface="+mn-cs"/>
              </a:rPr>
              <a:t>tests for individual parameters as well as information on</a:t>
            </a:r>
          </a:p>
          <a:p>
            <a:r>
              <a:rPr lang="en-US" altLang="zh-CN" sz="1200" b="0" i="0" u="none" strike="noStrike" kern="1200" baseline="0" dirty="0">
                <a:solidFill>
                  <a:schemeClr val="tx1"/>
                </a:solidFill>
                <a:latin typeface="+mn-lt"/>
                <a:ea typeface="+mn-ea"/>
                <a:cs typeface="+mn-cs"/>
              </a:rPr>
              <a:t>previously established risk factors. To estimate the AR, we</a:t>
            </a:r>
          </a:p>
          <a:p>
            <a:r>
              <a:rPr lang="en-US" altLang="zh-CN" sz="1200" b="0" i="0" u="none" strike="noStrike" kern="1200" baseline="0" dirty="0">
                <a:solidFill>
                  <a:schemeClr val="tx1"/>
                </a:solidFill>
                <a:latin typeface="+mn-lt"/>
                <a:ea typeface="+mn-ea"/>
                <a:cs typeface="+mn-cs"/>
              </a:rPr>
              <a:t>applied </a:t>
            </a:r>
            <a:r>
              <a:rPr lang="en-US" altLang="zh-CN" sz="1200" b="0" i="0" u="none" strike="noStrike" kern="1200" baseline="0" dirty="0" err="1">
                <a:solidFill>
                  <a:schemeClr val="tx1"/>
                </a:solidFill>
                <a:latin typeface="+mn-lt"/>
                <a:ea typeface="+mn-ea"/>
                <a:cs typeface="+mn-cs"/>
              </a:rPr>
              <a:t>Bruzzi’s</a:t>
            </a:r>
            <a:r>
              <a:rPr lang="en-US" altLang="zh-CN" sz="1200" b="0" i="0" u="none" strike="noStrike" kern="1200" baseline="0" dirty="0">
                <a:solidFill>
                  <a:schemeClr val="tx1"/>
                </a:solidFill>
                <a:latin typeface="+mn-lt"/>
                <a:ea typeface="+mn-ea"/>
                <a:cs typeface="+mn-cs"/>
              </a:rPr>
              <a:t> method [16]. The AR was estimated using</a:t>
            </a:r>
          </a:p>
          <a:p>
            <a:r>
              <a:rPr lang="en-US" altLang="zh-CN" sz="1200" b="0" i="0" u="none" strike="noStrike" kern="1200" baseline="0" dirty="0">
                <a:solidFill>
                  <a:schemeClr val="tx1"/>
                </a:solidFill>
                <a:latin typeface="+mn-lt"/>
                <a:ea typeface="+mn-ea"/>
                <a:cs typeface="+mn-cs"/>
              </a:rPr>
              <a:t>the </a:t>
            </a:r>
            <a:r>
              <a:rPr lang="en-US" altLang="zh-CN" sz="1200" b="0" i="0" u="none" strike="noStrike" kern="1200" baseline="0" dirty="0" err="1">
                <a:solidFill>
                  <a:schemeClr val="tx1"/>
                </a:solidFill>
                <a:latin typeface="+mn-lt"/>
                <a:ea typeface="+mn-ea"/>
                <a:cs typeface="+mn-cs"/>
              </a:rPr>
              <a:t>Taixing</a:t>
            </a:r>
            <a:r>
              <a:rPr lang="en-US" altLang="zh-CN" sz="1200" b="0" i="0" u="none" strike="noStrike" kern="1200" baseline="0" dirty="0">
                <a:solidFill>
                  <a:schemeClr val="tx1"/>
                </a:solidFill>
                <a:latin typeface="+mn-lt"/>
                <a:ea typeface="+mn-ea"/>
                <a:cs typeface="+mn-cs"/>
              </a:rPr>
              <a:t> cohort and was applied to </a:t>
            </a:r>
            <a:r>
              <a:rPr lang="en-US" altLang="zh-CN" sz="1200" b="0" i="0" u="none" strike="noStrike" kern="1200" baseline="0" dirty="0" err="1">
                <a:solidFill>
                  <a:schemeClr val="tx1"/>
                </a:solidFill>
                <a:latin typeface="+mn-lt"/>
                <a:ea typeface="+mn-ea"/>
                <a:cs typeface="+mn-cs"/>
              </a:rPr>
              <a:t>Taixing</a:t>
            </a:r>
            <a:r>
              <a:rPr lang="en-US" altLang="zh-CN" sz="1200" b="0" i="0" u="none" strike="noStrike" kern="1200" baseline="0" dirty="0">
                <a:solidFill>
                  <a:schemeClr val="tx1"/>
                </a:solidFill>
                <a:latin typeface="+mn-lt"/>
                <a:ea typeface="+mn-ea"/>
                <a:cs typeface="+mn-cs"/>
              </a:rPr>
              <a:t> City only.</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(2) We calculated age-specific baseline hazards for</a:t>
            </a:r>
          </a:p>
          <a:p>
            <a:r>
              <a:rPr lang="en-US" altLang="zh-CN" sz="1200" b="0" i="0" u="none" strike="noStrike" kern="1200" baseline="0" dirty="0">
                <a:solidFill>
                  <a:schemeClr val="tx1"/>
                </a:solidFill>
                <a:latin typeface="+mn-lt"/>
                <a:ea typeface="+mn-ea"/>
                <a:cs typeface="+mn-cs"/>
              </a:rPr>
              <a:t>breast cancer (based on the breast cancer incidence rate</a:t>
            </a:r>
          </a:p>
          <a:p>
            <a:r>
              <a:rPr lang="en-US" altLang="zh-CN" sz="1200" b="0" i="0" u="none" strike="noStrike" kern="1200" baseline="0" dirty="0">
                <a:solidFill>
                  <a:schemeClr val="tx1"/>
                </a:solidFill>
                <a:latin typeface="+mn-lt"/>
                <a:ea typeface="+mn-ea"/>
                <a:cs typeface="+mn-cs"/>
              </a:rPr>
              <a:t>of the Cancer Surveillance System of the </a:t>
            </a:r>
            <a:r>
              <a:rPr lang="en-US" altLang="zh-CN" sz="1200" b="0" i="0" u="none" strike="noStrike" kern="1200" baseline="0" dirty="0" err="1">
                <a:solidFill>
                  <a:schemeClr val="tx1"/>
                </a:solidFill>
                <a:latin typeface="+mn-lt"/>
                <a:ea typeface="+mn-ea"/>
                <a:cs typeface="+mn-cs"/>
              </a:rPr>
              <a:t>Taixing</a:t>
            </a:r>
            <a:r>
              <a:rPr lang="en-US" altLang="zh-CN" sz="1200" b="0" i="0" u="none" strike="noStrike" kern="1200" baseline="0" dirty="0">
                <a:solidFill>
                  <a:schemeClr val="tx1"/>
                </a:solidFill>
                <a:latin typeface="+mn-lt"/>
                <a:ea typeface="+mn-ea"/>
                <a:cs typeface="+mn-cs"/>
              </a:rPr>
              <a:t> Centers</a:t>
            </a:r>
          </a:p>
          <a:p>
            <a:r>
              <a:rPr lang="en-US" altLang="zh-CN" sz="1200" b="0" i="0" u="none" strike="noStrike" kern="1200" baseline="0" dirty="0">
                <a:solidFill>
                  <a:schemeClr val="tx1"/>
                </a:solidFill>
                <a:latin typeface="+mn-lt"/>
                <a:ea typeface="+mn-ea"/>
                <a:cs typeface="+mn-cs"/>
              </a:rPr>
              <a:t>for Disease Control) and for competing events (based on</a:t>
            </a:r>
          </a:p>
          <a:p>
            <a:r>
              <a:rPr lang="en-US" altLang="zh-CN" sz="1200" b="0" i="0" u="none" strike="noStrike" kern="1200" baseline="0" dirty="0">
                <a:solidFill>
                  <a:schemeClr val="tx1"/>
                </a:solidFill>
                <a:latin typeface="+mn-lt"/>
                <a:ea typeface="+mn-ea"/>
                <a:cs typeface="+mn-cs"/>
              </a:rPr>
              <a:t>non-breast cancer mortality from the Death Surveillance</a:t>
            </a:r>
          </a:p>
          <a:p>
            <a:r>
              <a:rPr lang="en-US" altLang="zh-CN" sz="1200" b="0" i="0" u="none" strike="noStrike" kern="1200" baseline="0" dirty="0">
                <a:solidFill>
                  <a:schemeClr val="tx1"/>
                </a:solidFill>
                <a:latin typeface="+mn-lt"/>
                <a:ea typeface="+mn-ea"/>
                <a:cs typeface="+mn-cs"/>
              </a:rPr>
              <a:t>System of the </a:t>
            </a:r>
            <a:r>
              <a:rPr lang="en-US" altLang="zh-CN" sz="1200" b="0" i="0" u="none" strike="noStrike" kern="1200" baseline="0" dirty="0" err="1">
                <a:solidFill>
                  <a:schemeClr val="tx1"/>
                </a:solidFill>
                <a:latin typeface="+mn-lt"/>
                <a:ea typeface="+mn-ea"/>
                <a:cs typeface="+mn-cs"/>
              </a:rPr>
              <a:t>Taixing</a:t>
            </a:r>
            <a:r>
              <a:rPr lang="en-US" altLang="zh-CN" sz="1200" b="0" i="0" u="none" strike="noStrike" kern="1200" baseline="0" dirty="0">
                <a:solidFill>
                  <a:schemeClr val="tx1"/>
                </a:solidFill>
                <a:latin typeface="+mn-lt"/>
                <a:ea typeface="+mn-ea"/>
                <a:cs typeface="+mn-cs"/>
              </a:rPr>
              <a:t> Centers for Disease Control).</a:t>
            </a:r>
          </a:p>
          <a:p>
            <a:r>
              <a:rPr lang="en-US" altLang="zh-CN" sz="1200" b="0" i="0" u="none" strike="noStrike" kern="1200" baseline="0" dirty="0">
                <a:solidFill>
                  <a:schemeClr val="tx1"/>
                </a:solidFill>
                <a:latin typeface="+mn-lt"/>
                <a:ea typeface="+mn-ea"/>
                <a:cs typeface="+mn-cs"/>
              </a:rPr>
              <a:t>        Twelve age groups were defined (ranges 25–29, 30–34,</a:t>
            </a:r>
          </a:p>
          <a:p>
            <a:r>
              <a:rPr lang="en-US" altLang="zh-CN" sz="1200" b="0" i="0" u="none" strike="noStrike" kern="1200" baseline="0" dirty="0">
                <a:solidFill>
                  <a:schemeClr val="tx1"/>
                </a:solidFill>
                <a:latin typeface="+mn-lt"/>
                <a:ea typeface="+mn-ea"/>
                <a:cs typeface="+mn-cs"/>
              </a:rPr>
              <a:t>35–39, 40–44, 45–49, 50–54, 55–59, 60–64, 65–69, 70–</a:t>
            </a:r>
          </a:p>
          <a:p>
            <a:r>
              <a:rPr lang="en-US" altLang="zh-CN" sz="1200" b="0" i="0" u="none" strike="noStrike" kern="1200" baseline="0" dirty="0">
                <a:solidFill>
                  <a:schemeClr val="tx1"/>
                </a:solidFill>
                <a:latin typeface="+mn-lt"/>
                <a:ea typeface="+mn-ea"/>
                <a:cs typeface="+mn-cs"/>
              </a:rPr>
              <a:t>74, 75–79, 80–84 years). The baseline hazard was defined</a:t>
            </a:r>
          </a:p>
          <a:p>
            <a:r>
              <a:rPr lang="en-US" altLang="zh-CN" sz="1200" b="0" i="0" u="none" strike="noStrike" kern="1200" baseline="0" dirty="0">
                <a:solidFill>
                  <a:schemeClr val="tx1"/>
                </a:solidFill>
                <a:latin typeface="+mn-lt"/>
                <a:ea typeface="+mn-ea"/>
                <a:cs typeface="+mn-cs"/>
              </a:rPr>
              <a:t>as the hazard rate for each individual whose risk</a:t>
            </a:r>
          </a:p>
          <a:p>
            <a:r>
              <a:rPr lang="en-US" altLang="zh-CN" sz="1200" b="0" i="0" u="none" strike="noStrike" kern="1200" baseline="0" dirty="0">
                <a:solidFill>
                  <a:schemeClr val="tx1"/>
                </a:solidFill>
                <a:latin typeface="+mn-lt"/>
                <a:ea typeface="+mn-ea"/>
                <a:cs typeface="+mn-cs"/>
              </a:rPr>
              <a:t>factors were at the lowest risk level. The baseline hazards</a:t>
            </a:r>
          </a:p>
          <a:p>
            <a:r>
              <a:rPr lang="en-US" altLang="zh-CN" sz="1200" b="0" i="0" u="none" strike="noStrike" kern="1200" baseline="0" dirty="0">
                <a:solidFill>
                  <a:schemeClr val="tx1"/>
                </a:solidFill>
                <a:latin typeface="+mn-lt"/>
                <a:ea typeface="+mn-ea"/>
                <a:cs typeface="+mn-cs"/>
              </a:rPr>
              <a:t>of breast cancer were estimated by multiplying the</a:t>
            </a:r>
          </a:p>
          <a:p>
            <a:r>
              <a:rPr lang="en-US" altLang="zh-CN" sz="1200" b="0" i="0" u="none" strike="noStrike" kern="1200" baseline="0" dirty="0">
                <a:solidFill>
                  <a:schemeClr val="tx1"/>
                </a:solidFill>
                <a:latin typeface="+mn-lt"/>
                <a:ea typeface="+mn-ea"/>
                <a:cs typeface="+mn-cs"/>
              </a:rPr>
              <a:t>age-specific breast cancer incidence rates by (1 – estimated</a:t>
            </a:r>
          </a:p>
          <a:p>
            <a:r>
              <a:rPr lang="en-US" altLang="zh-CN" sz="1200" b="0" i="0" u="none" strike="noStrike" kern="1200" baseline="0" dirty="0">
                <a:solidFill>
                  <a:schemeClr val="tx1"/>
                </a:solidFill>
                <a:latin typeface="+mn-lt"/>
                <a:ea typeface="+mn-ea"/>
                <a:cs typeface="+mn-cs"/>
              </a:rPr>
              <a:t>population AR).</a:t>
            </a:r>
          </a:p>
          <a:p>
            <a:r>
              <a:rPr lang="en-US" altLang="zh-CN" sz="1200" b="0" i="0" u="none" strike="noStrike" kern="1200" baseline="0" dirty="0">
                <a:solidFill>
                  <a:schemeClr val="tx1"/>
                </a:solidFill>
                <a:latin typeface="+mn-lt"/>
                <a:ea typeface="+mn-ea"/>
                <a:cs typeface="+mn-cs"/>
              </a:rPr>
              <a:t>.</a:t>
            </a:r>
          </a:p>
          <a:p>
            <a:r>
              <a:rPr lang="en-US" altLang="zh-CN" sz="1200" b="0" i="0" u="none" strike="noStrike" kern="1200" baseline="0" dirty="0">
                <a:solidFill>
                  <a:schemeClr val="tx1"/>
                </a:solidFill>
                <a:latin typeface="+mn-lt"/>
                <a:ea typeface="+mn-ea"/>
                <a:cs typeface="+mn-cs"/>
              </a:rPr>
              <a:t>(3)We combined baseline hazards (for breast cancer</a:t>
            </a:r>
          </a:p>
          <a:p>
            <a:r>
              <a:rPr lang="en-US" altLang="zh-CN" sz="1200" b="0" i="0" u="none" strike="noStrike" kern="1200" baseline="0" dirty="0">
                <a:solidFill>
                  <a:schemeClr val="tx1"/>
                </a:solidFill>
                <a:latin typeface="+mn-lt"/>
                <a:ea typeface="+mn-ea"/>
                <a:cs typeface="+mn-cs"/>
              </a:rPr>
              <a:t>and competing events) and RRs to estimate probabilities</a:t>
            </a:r>
          </a:p>
          <a:p>
            <a:r>
              <a:rPr lang="en-US" altLang="zh-CN" sz="1200" b="0" i="0" u="none" strike="noStrike" kern="1200" baseline="0" dirty="0">
                <a:solidFill>
                  <a:schemeClr val="tx1"/>
                </a:solidFill>
                <a:latin typeface="+mn-lt"/>
                <a:ea typeface="+mn-ea"/>
                <a:cs typeface="+mn-cs"/>
              </a:rPr>
              <a:t>in the developed Han Chinese Breast Cancer Prediction</a:t>
            </a:r>
          </a:p>
          <a:p>
            <a:r>
              <a:rPr lang="en-US" altLang="zh-CN" sz="1200" b="0" i="0" u="none" strike="noStrike" kern="1200" baseline="0" dirty="0">
                <a:solidFill>
                  <a:schemeClr val="tx1"/>
                </a:solidFill>
                <a:latin typeface="+mn-lt"/>
                <a:ea typeface="+mn-ea"/>
                <a:cs typeface="+mn-cs"/>
              </a:rPr>
              <a:t>(HCBCP) model. The absolute risks were calculated according</a:t>
            </a:r>
          </a:p>
          <a:p>
            <a:r>
              <a:rPr lang="en-US" altLang="zh-CN" sz="1200" b="0" i="0" u="none" strike="noStrike" kern="1200" baseline="0" dirty="0">
                <a:solidFill>
                  <a:schemeClr val="tx1"/>
                </a:solidFill>
                <a:latin typeface="+mn-lt"/>
                <a:ea typeface="+mn-ea"/>
                <a:cs typeface="+mn-cs"/>
              </a:rPr>
              <a:t>to initial age, follow-up duration, and initial RRs</a:t>
            </a:r>
          </a:p>
          <a:p>
            <a:r>
              <a:rPr lang="en-US" altLang="zh-CN" sz="1200" b="0" i="0" u="none" strike="noStrike" kern="1200" baseline="0" dirty="0">
                <a:solidFill>
                  <a:schemeClr val="tx1"/>
                </a:solidFill>
                <a:latin typeface="+mn-lt"/>
                <a:ea typeface="+mn-ea"/>
                <a:cs typeface="+mn-cs"/>
              </a:rPr>
              <a:t>in the HCBCP model. A simple computing method for</a:t>
            </a:r>
          </a:p>
          <a:p>
            <a:r>
              <a:rPr lang="en-US" altLang="zh-CN" sz="1200" b="0" i="0" u="none" strike="noStrike" kern="1200" baseline="0" dirty="0">
                <a:solidFill>
                  <a:schemeClr val="tx1"/>
                </a:solidFill>
                <a:latin typeface="+mn-lt"/>
                <a:ea typeface="+mn-ea"/>
                <a:cs typeface="+mn-cs"/>
              </a:rPr>
              <a:t>individualized risk assessment was performed</a:t>
            </a:r>
          </a:p>
          <a:p>
            <a:endParaRPr lang="en-US" altLang="zh-CN" sz="1200" b="0" i="0" u="none" strike="noStrike" kern="1200" baseline="0" dirty="0">
              <a:solidFill>
                <a:schemeClr val="tx1"/>
              </a:solidFill>
              <a:latin typeface="+mn-lt"/>
              <a:ea typeface="+mn-ea"/>
              <a:cs typeface="+mn-cs"/>
            </a:endParaRPr>
          </a:p>
          <a:p>
            <a:r>
              <a:rPr lang="en-US" altLang="zh-CN" sz="1200" b="0" i="0" u="none" strike="noStrike" kern="1200" baseline="0" dirty="0">
                <a:solidFill>
                  <a:schemeClr val="tx1"/>
                </a:solidFill>
                <a:latin typeface="+mn-lt"/>
                <a:ea typeface="+mn-ea"/>
                <a:cs typeface="+mn-cs"/>
              </a:rPr>
              <a:t>(4)Finally, the </a:t>
            </a:r>
            <a:r>
              <a:rPr lang="en-US" altLang="zh-CN" sz="1200" b="0" i="0" u="none" strike="noStrike" kern="1200" baseline="0" dirty="0" err="1">
                <a:solidFill>
                  <a:schemeClr val="tx1"/>
                </a:solidFill>
                <a:latin typeface="+mn-lt"/>
                <a:ea typeface="+mn-ea"/>
                <a:cs typeface="+mn-cs"/>
              </a:rPr>
              <a:t>Taixing</a:t>
            </a:r>
            <a:r>
              <a:rPr lang="en-US" altLang="zh-CN" sz="1200" b="0" i="0" u="none" strike="noStrike" kern="1200" baseline="0" dirty="0">
                <a:solidFill>
                  <a:schemeClr val="tx1"/>
                </a:solidFill>
                <a:latin typeface="+mn-lt"/>
                <a:ea typeface="+mn-ea"/>
                <a:cs typeface="+mn-cs"/>
              </a:rPr>
              <a:t> Prospective Cohort Study was</a:t>
            </a:r>
          </a:p>
          <a:p>
            <a:r>
              <a:rPr lang="en-US" altLang="zh-CN" sz="1200" b="0" i="0" u="none" strike="noStrike" kern="1200" baseline="0" dirty="0">
                <a:solidFill>
                  <a:schemeClr val="tx1"/>
                </a:solidFill>
                <a:latin typeface="+mn-lt"/>
                <a:ea typeface="+mn-ea"/>
                <a:cs typeface="+mn-cs"/>
              </a:rPr>
              <a:t>used to validate the HCBCP model. We used E/O ratios</a:t>
            </a:r>
          </a:p>
          <a:p>
            <a:r>
              <a:rPr lang="en-US" altLang="zh-CN" sz="1200" b="0" i="0" u="none" strike="noStrike" kern="1200" baseline="0" dirty="0">
                <a:solidFill>
                  <a:schemeClr val="tx1"/>
                </a:solidFill>
                <a:latin typeface="+mn-lt"/>
                <a:ea typeface="+mn-ea"/>
                <a:cs typeface="+mn-cs"/>
              </a:rPr>
              <a:t>(which are defined as the observed divided by the expected</a:t>
            </a:r>
          </a:p>
          <a:p>
            <a:r>
              <a:rPr lang="en-US" altLang="zh-CN" sz="1200" b="0" i="0" u="none" strike="noStrike" kern="1200" baseline="0" dirty="0">
                <a:solidFill>
                  <a:schemeClr val="tx1"/>
                </a:solidFill>
                <a:latin typeface="+mn-lt"/>
                <a:ea typeface="+mn-ea"/>
                <a:cs typeface="+mn-cs"/>
              </a:rPr>
              <a:t>to assess model calibration. The C-statistic, which is the</a:t>
            </a:r>
          </a:p>
          <a:p>
            <a:r>
              <a:rPr lang="en-US" altLang="zh-CN" sz="1200" b="0" i="0" u="none" strike="noStrike" kern="1200" baseline="0" dirty="0">
                <a:solidFill>
                  <a:schemeClr val="tx1"/>
                </a:solidFill>
                <a:latin typeface="+mn-lt"/>
                <a:ea typeface="+mn-ea"/>
                <a:cs typeface="+mn-cs"/>
              </a:rPr>
              <a:t>probability that a randomly chosen positive instance will</a:t>
            </a:r>
          </a:p>
          <a:p>
            <a:r>
              <a:rPr lang="en-US" altLang="zh-CN" sz="1200" b="0" i="0" u="none" strike="noStrike" kern="1200" baseline="0" dirty="0">
                <a:solidFill>
                  <a:schemeClr val="tx1"/>
                </a:solidFill>
                <a:latin typeface="+mn-lt"/>
                <a:ea typeface="+mn-ea"/>
                <a:cs typeface="+mn-cs"/>
              </a:rPr>
              <a:t>rank higher than a randomly chosen negative one, was used</a:t>
            </a:r>
          </a:p>
          <a:p>
            <a:r>
              <a:rPr lang="en-US" altLang="zh-CN" sz="1200" b="0" i="0" u="none" strike="noStrike" kern="1200" baseline="0" dirty="0">
                <a:solidFill>
                  <a:schemeClr val="tx1"/>
                </a:solidFill>
                <a:latin typeface="+mn-lt"/>
                <a:ea typeface="+mn-ea"/>
                <a:cs typeface="+mn-cs"/>
              </a:rPr>
              <a:t>to evaluate the model’s discriminatory ability.</a:t>
            </a:r>
            <a:endParaRPr lang="zh-CN" altLang="en-US" dirty="0"/>
          </a:p>
        </p:txBody>
      </p:sp>
      <p:sp>
        <p:nvSpPr>
          <p:cNvPr id="5" name="灯片编号占位符 4">
            <a:extLst>
              <a:ext uri="{FF2B5EF4-FFF2-40B4-BE49-F238E27FC236}">
                <a16:creationId xmlns:a16="http://schemas.microsoft.com/office/drawing/2014/main" id="{B241F28F-FEA3-4260-B87C-7CBD3EE26859}"/>
              </a:ext>
            </a:extLst>
          </p:cNvPr>
          <p:cNvSpPr>
            <a:spLocks noGrp="1"/>
          </p:cNvSpPr>
          <p:nvPr>
            <p:ph type="sldNum" sz="quarter" idx="5"/>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5" name="灯片编号占位符 4">
            <a:extLst>
              <a:ext uri="{FF2B5EF4-FFF2-40B4-BE49-F238E27FC236}">
                <a16:creationId xmlns:a16="http://schemas.microsoft.com/office/drawing/2014/main" id="{65927EEB-B73D-4F0E-9847-DB71940011E6}"/>
              </a:ext>
            </a:extLst>
          </p:cNvPr>
          <p:cNvSpPr>
            <a:spLocks noGrp="1"/>
          </p:cNvSpPr>
          <p:nvPr>
            <p:ph type="sldNum" sz="quarter" idx="5"/>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35533" y="912813"/>
            <a:ext cx="2590800" cy="5183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63133" y="912813"/>
            <a:ext cx="7569200" cy="5183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63133"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46333"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63133" y="912813"/>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lstStyle/>
          <a:p>
            <a:pPr lvl="0"/>
            <a:r>
              <a:rPr lang="en-US" altLang="en-US"/>
              <a:t>Click to edit Master title style</a:t>
            </a:r>
          </a:p>
        </p:txBody>
      </p:sp>
      <p:sp>
        <p:nvSpPr>
          <p:cNvPr id="1027" name="Rectangle 3"/>
          <p:cNvSpPr>
            <a:spLocks noGrp="1" noChangeArrowheads="1"/>
          </p:cNvSpPr>
          <p:nvPr>
            <p:ph type="body" idx="1"/>
          </p:nvPr>
        </p:nvSpPr>
        <p:spPr bwMode="auto">
          <a:xfrm>
            <a:off x="1363133"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8" descr="njit_Admin_footer_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069013"/>
            <a:ext cx="12251267"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ITC Stone Sans Std Semibold" pitchFamily="-112" charset="0"/>
          <a:ea typeface="MS PGothic" panose="020B0600070205080204" pitchFamily="-112" charset="-128"/>
        </a:defRPr>
      </a:lvl2pPr>
      <a:lvl3pPr algn="l" rtl="0" eaLnBrk="0" fontAlgn="base" hangingPunct="0">
        <a:spcBef>
          <a:spcPct val="0"/>
        </a:spcBef>
        <a:spcAft>
          <a:spcPct val="0"/>
        </a:spcAft>
        <a:defRPr sz="3800">
          <a:solidFill>
            <a:schemeClr val="tx2"/>
          </a:solidFill>
          <a:latin typeface="ITC Stone Sans Std Semibold" pitchFamily="-112" charset="0"/>
          <a:ea typeface="MS PGothic" panose="020B0600070205080204" pitchFamily="-112" charset="-128"/>
        </a:defRPr>
      </a:lvl3pPr>
      <a:lvl4pPr algn="l" rtl="0" eaLnBrk="0" fontAlgn="base" hangingPunct="0">
        <a:spcBef>
          <a:spcPct val="0"/>
        </a:spcBef>
        <a:spcAft>
          <a:spcPct val="0"/>
        </a:spcAft>
        <a:defRPr sz="3800">
          <a:solidFill>
            <a:schemeClr val="tx2"/>
          </a:solidFill>
          <a:latin typeface="ITC Stone Sans Std Semibold" pitchFamily="-112" charset="0"/>
          <a:ea typeface="MS PGothic" panose="020B0600070205080204" pitchFamily="-112" charset="-128"/>
        </a:defRPr>
      </a:lvl4pPr>
      <a:lvl5pPr algn="l" rtl="0" eaLnBrk="0" fontAlgn="base" hangingPunct="0">
        <a:spcBef>
          <a:spcPct val="0"/>
        </a:spcBef>
        <a:spcAft>
          <a:spcPct val="0"/>
        </a:spcAft>
        <a:defRPr sz="3800">
          <a:solidFill>
            <a:schemeClr val="tx2"/>
          </a:solidFill>
          <a:latin typeface="ITC Stone Sans Std Semibold" pitchFamily="-112" charset="0"/>
          <a:ea typeface="MS PGothic" panose="020B0600070205080204" pitchFamily="-112" charset="-128"/>
        </a:defRPr>
      </a:lvl5pPr>
      <a:lvl6pPr marL="457200" algn="l" rtl="0" fontAlgn="base">
        <a:spcBef>
          <a:spcPct val="0"/>
        </a:spcBef>
        <a:spcAft>
          <a:spcPct val="0"/>
        </a:spcAft>
        <a:defRPr sz="3800">
          <a:solidFill>
            <a:schemeClr val="tx2"/>
          </a:solidFill>
          <a:latin typeface="ITC Stone Sans Std Semibold" pitchFamily="-112" charset="0"/>
          <a:ea typeface="MS PGothic" panose="020B0600070205080204" pitchFamily="-112" charset="-128"/>
        </a:defRPr>
      </a:lvl6pPr>
      <a:lvl7pPr marL="914400" algn="l" rtl="0" fontAlgn="base">
        <a:spcBef>
          <a:spcPct val="0"/>
        </a:spcBef>
        <a:spcAft>
          <a:spcPct val="0"/>
        </a:spcAft>
        <a:defRPr sz="3800">
          <a:solidFill>
            <a:schemeClr val="tx2"/>
          </a:solidFill>
          <a:latin typeface="ITC Stone Sans Std Semibold" pitchFamily="-112" charset="0"/>
          <a:ea typeface="MS PGothic" panose="020B0600070205080204" pitchFamily="-112" charset="-128"/>
        </a:defRPr>
      </a:lvl7pPr>
      <a:lvl8pPr marL="1371600" algn="l" rtl="0" fontAlgn="base">
        <a:spcBef>
          <a:spcPct val="0"/>
        </a:spcBef>
        <a:spcAft>
          <a:spcPct val="0"/>
        </a:spcAft>
        <a:defRPr sz="3800">
          <a:solidFill>
            <a:schemeClr val="tx2"/>
          </a:solidFill>
          <a:latin typeface="ITC Stone Sans Std Semibold" pitchFamily="-112" charset="0"/>
          <a:ea typeface="MS PGothic" panose="020B0600070205080204" pitchFamily="-112" charset="-128"/>
        </a:defRPr>
      </a:lvl8pPr>
      <a:lvl9pPr marL="1828800" algn="l" rtl="0" fontAlgn="base">
        <a:spcBef>
          <a:spcPct val="0"/>
        </a:spcBef>
        <a:spcAft>
          <a:spcPct val="0"/>
        </a:spcAft>
        <a:defRPr sz="3800">
          <a:solidFill>
            <a:schemeClr val="tx2"/>
          </a:solidFill>
          <a:latin typeface="ITC Stone Sans Std Semibold" pitchFamily="-112" charset="0"/>
          <a:ea typeface="MS PGothic" panose="020B0600070205080204" pitchFamily="-112" charset="-128"/>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solidFill>
            <a:schemeClr val="tx1"/>
          </a:solidFill>
          <a:latin typeface="+mn-lt"/>
          <a:ea typeface="+mn-ea"/>
        </a:defRPr>
      </a:lvl6pPr>
      <a:lvl7pPr marL="2971800" indent="-228600" algn="l" rtl="0" fontAlgn="base">
        <a:spcBef>
          <a:spcPct val="20000"/>
        </a:spcBef>
        <a:spcAft>
          <a:spcPct val="0"/>
        </a:spcAft>
        <a:buChar char="»"/>
        <a:defRPr sz="1400">
          <a:solidFill>
            <a:schemeClr val="tx1"/>
          </a:solidFill>
          <a:latin typeface="+mn-lt"/>
          <a:ea typeface="+mn-ea"/>
        </a:defRPr>
      </a:lvl7pPr>
      <a:lvl8pPr marL="3429000" indent="-228600" algn="l" rtl="0" fontAlgn="base">
        <a:spcBef>
          <a:spcPct val="20000"/>
        </a:spcBef>
        <a:spcAft>
          <a:spcPct val="0"/>
        </a:spcAft>
        <a:buChar char="»"/>
        <a:defRPr sz="1400">
          <a:solidFill>
            <a:schemeClr val="tx1"/>
          </a:solidFill>
          <a:latin typeface="+mn-lt"/>
          <a:ea typeface="+mn-ea"/>
        </a:defRPr>
      </a:lvl8pPr>
      <a:lvl9pPr marL="3886200" indent="-228600" algn="l" rtl="0" fontAlgn="base">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bwMode="auto">
          <a:xfrm>
            <a:off x="1869453" y="1772816"/>
            <a:ext cx="8501090"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lstStyle/>
          <a:p>
            <a:pPr lvl="0" algn="ctr" eaLnBrk="0" fontAlgn="base" hangingPunct="0">
              <a:spcBef>
                <a:spcPct val="0"/>
              </a:spcBef>
              <a:spcAft>
                <a:spcPct val="0"/>
              </a:spcAft>
              <a:defRPr/>
            </a:pPr>
            <a:r>
              <a:rPr lang="en-US" altLang="zh-CN" sz="3200" dirty="0">
                <a:latin typeface="Arial Unicode MS" panose="020B0604020202020204" charset="-122"/>
                <a:ea typeface="Arial Unicode MS" panose="020B0604020202020204" charset="-122"/>
                <a:cs typeface="Arial Unicode MS" panose="020B0604020202020204" charset="-122"/>
              </a:rPr>
              <a:t>Risk predication for breast Cancer in Han Chinese women based on a cause-specific </a:t>
            </a:r>
            <a:r>
              <a:rPr lang="en-US" altLang="zh-CN" sz="3200" dirty="0" err="1">
                <a:latin typeface="Arial Unicode MS" panose="020B0604020202020204" charset="-122"/>
                <a:ea typeface="Arial Unicode MS" panose="020B0604020202020204" charset="-122"/>
                <a:cs typeface="Arial Unicode MS" panose="020B0604020202020204" charset="-122"/>
              </a:rPr>
              <a:t>Hazrad</a:t>
            </a:r>
            <a:r>
              <a:rPr lang="en-US" altLang="zh-CN" sz="3200" dirty="0">
                <a:latin typeface="Arial Unicode MS" panose="020B0604020202020204" charset="-122"/>
                <a:ea typeface="Arial Unicode MS" panose="020B0604020202020204" charset="-122"/>
                <a:cs typeface="Arial Unicode MS" panose="020B0604020202020204" charset="-122"/>
              </a:rPr>
              <a:t> model</a:t>
            </a:r>
          </a:p>
          <a:p>
            <a:pPr lvl="0" algn="ctr" eaLnBrk="0" fontAlgn="base" hangingPunct="0">
              <a:spcBef>
                <a:spcPct val="0"/>
              </a:spcBef>
              <a:spcAft>
                <a:spcPct val="0"/>
              </a:spcAft>
              <a:defRPr/>
            </a:pPr>
            <a:endParaRPr lang="en-US" altLang="zh-CN" sz="3200" dirty="0">
              <a:latin typeface="Arial Unicode MS" panose="020B0604020202020204" charset="-122"/>
              <a:ea typeface="Arial Unicode MS" panose="020B0604020202020204" charset="-122"/>
              <a:cs typeface="Arial Unicode MS" panose="020B0604020202020204" charset="-122"/>
            </a:endParaRPr>
          </a:p>
        </p:txBody>
      </p:sp>
      <p:sp>
        <p:nvSpPr>
          <p:cNvPr id="9" name="副标题 2"/>
          <p:cNvSpPr>
            <a:spLocks noGrp="1"/>
          </p:cNvSpPr>
          <p:nvPr>
            <p:ph type="subTitle" idx="1"/>
          </p:nvPr>
        </p:nvSpPr>
        <p:spPr>
          <a:xfrm>
            <a:off x="2931303" y="4221088"/>
            <a:ext cx="6400800" cy="1071570"/>
          </a:xfrm>
        </p:spPr>
        <p:txBody>
          <a:bodyPr/>
          <a:lstStyle/>
          <a:p>
            <a:r>
              <a:rPr lang="en-US" altLang="zh-CN" sz="2400" dirty="0">
                <a:latin typeface="Arial Unicode MS" panose="020B0604020202020204" charset="-122"/>
                <a:ea typeface="Arial Unicode MS" panose="020B0604020202020204" charset="-122"/>
                <a:cs typeface="Arial Unicode MS" panose="020B0604020202020204" charset="-122"/>
              </a:rPr>
              <a:t>Jiankai Li </a:t>
            </a:r>
          </a:p>
          <a:p>
            <a:endParaRPr lang="en-US" altLang="zh-CN" sz="2400" dirty="0">
              <a:latin typeface="Arial Unicode MS" panose="020B0604020202020204" charset="-122"/>
              <a:ea typeface="Arial Unicode MS" panose="020B0604020202020204" charset="-122"/>
              <a:cs typeface="Arial Unicode MS" panose="020B0604020202020204" charset="-122"/>
            </a:endParaRPr>
          </a:p>
        </p:txBody>
      </p:sp>
      <p:pic>
        <p:nvPicPr>
          <p:cNvPr id="8"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8038" y="44624"/>
            <a:ext cx="2479543" cy="1021447"/>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4AE3E835-8039-47C5-926A-BFB6103002F4}"/>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10</a:t>
            </a:r>
            <a:endParaRPr lang="zh-CN" altLang="en-US" dirty="0">
              <a:solidFill>
                <a:schemeClr val="bg1"/>
              </a:solidFill>
            </a:endParaRPr>
          </a:p>
        </p:txBody>
      </p:sp>
      <p:sp>
        <p:nvSpPr>
          <p:cNvPr id="8" name="内容占位符 7">
            <a:extLst>
              <a:ext uri="{FF2B5EF4-FFF2-40B4-BE49-F238E27FC236}">
                <a16:creationId xmlns:a16="http://schemas.microsoft.com/office/drawing/2014/main" id="{D54F36AB-18DA-47D7-87CE-EA675C9F17CC}"/>
              </a:ext>
            </a:extLst>
          </p:cNvPr>
          <p:cNvSpPr>
            <a:spLocks noGrp="1"/>
          </p:cNvSpPr>
          <p:nvPr>
            <p:ph idx="1"/>
          </p:nvPr>
        </p:nvSpPr>
        <p:spPr/>
        <p:txBody>
          <a:bodyPr/>
          <a:lstStyle/>
          <a:p>
            <a:endParaRPr lang="zh-CN" altLang="en-US"/>
          </a:p>
        </p:txBody>
      </p:sp>
      <p:pic>
        <p:nvPicPr>
          <p:cNvPr id="9" name="图片 8">
            <a:extLst>
              <a:ext uri="{FF2B5EF4-FFF2-40B4-BE49-F238E27FC236}">
                <a16:creationId xmlns:a16="http://schemas.microsoft.com/office/drawing/2014/main" id="{3707E9BE-DFCF-4567-ACE1-655D626A6463}"/>
              </a:ext>
            </a:extLst>
          </p:cNvPr>
          <p:cNvPicPr>
            <a:picLocks noChangeAspect="1"/>
          </p:cNvPicPr>
          <p:nvPr/>
        </p:nvPicPr>
        <p:blipFill>
          <a:blip r:embed="rId3"/>
          <a:stretch>
            <a:fillRect/>
          </a:stretch>
        </p:blipFill>
        <p:spPr>
          <a:xfrm>
            <a:off x="0" y="264267"/>
            <a:ext cx="12192000" cy="5807939"/>
          </a:xfrm>
          <a:prstGeom prst="rect">
            <a:avLst/>
          </a:prstGeom>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CCB331-B53B-4779-9B43-73806A8E75EA}"/>
              </a:ext>
            </a:extLst>
          </p:cNvPr>
          <p:cNvSpPr>
            <a:spLocks noGrp="1"/>
          </p:cNvSpPr>
          <p:nvPr>
            <p:ph type="title"/>
          </p:nvPr>
        </p:nvSpPr>
        <p:spPr>
          <a:xfrm>
            <a:off x="1363133" y="0"/>
            <a:ext cx="10363200" cy="1143000"/>
          </a:xfrm>
        </p:spPr>
        <p:txBody>
          <a:bodyPr/>
          <a:lstStyle/>
          <a:p>
            <a:r>
              <a:rPr lang="en-US" altLang="zh-CN" dirty="0"/>
              <a:t>Individualized absolute risk projections </a:t>
            </a:r>
            <a:endParaRPr lang="zh-CN" altLang="en-US" dirty="0"/>
          </a:p>
        </p:txBody>
      </p:sp>
      <p:sp>
        <p:nvSpPr>
          <p:cNvPr id="3" name="内容占位符 2">
            <a:extLst>
              <a:ext uri="{FF2B5EF4-FFF2-40B4-BE49-F238E27FC236}">
                <a16:creationId xmlns:a16="http://schemas.microsoft.com/office/drawing/2014/main" id="{9171EFF2-FFD8-449F-845E-6A36C59FB64A}"/>
              </a:ext>
            </a:extLst>
          </p:cNvPr>
          <p:cNvSpPr>
            <a:spLocks noGrp="1"/>
          </p:cNvSpPr>
          <p:nvPr>
            <p:ph idx="1"/>
          </p:nvPr>
        </p:nvSpPr>
        <p:spPr/>
        <p:txBody>
          <a:bodyPr/>
          <a:lstStyle/>
          <a:p>
            <a:endParaRPr lang="en-US" altLang="zh-CN" sz="2800" dirty="0"/>
          </a:p>
        </p:txBody>
      </p:sp>
      <p:sp>
        <p:nvSpPr>
          <p:cNvPr id="4" name="TextBox 5">
            <a:extLst>
              <a:ext uri="{FF2B5EF4-FFF2-40B4-BE49-F238E27FC236}">
                <a16:creationId xmlns:a16="http://schemas.microsoft.com/office/drawing/2014/main" id="{C3FCFA78-4A8F-4B3F-A3B5-3484D01CDF23}"/>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11</a:t>
            </a:r>
            <a:endParaRPr lang="zh-CN" altLang="en-US" dirty="0">
              <a:solidFill>
                <a:schemeClr val="bg1"/>
              </a:solidFill>
            </a:endParaRPr>
          </a:p>
        </p:txBody>
      </p:sp>
      <p:pic>
        <p:nvPicPr>
          <p:cNvPr id="5" name="图片 4">
            <a:extLst>
              <a:ext uri="{FF2B5EF4-FFF2-40B4-BE49-F238E27FC236}">
                <a16:creationId xmlns:a16="http://schemas.microsoft.com/office/drawing/2014/main" id="{174ABDD6-F7E7-400C-ABFA-F7E1291D1E2C}"/>
              </a:ext>
            </a:extLst>
          </p:cNvPr>
          <p:cNvPicPr>
            <a:picLocks noChangeAspect="1"/>
          </p:cNvPicPr>
          <p:nvPr/>
        </p:nvPicPr>
        <p:blipFill>
          <a:blip r:embed="rId3"/>
          <a:stretch>
            <a:fillRect/>
          </a:stretch>
        </p:blipFill>
        <p:spPr>
          <a:xfrm>
            <a:off x="2887579" y="641684"/>
            <a:ext cx="5053263" cy="5430522"/>
          </a:xfrm>
          <a:prstGeom prst="rect">
            <a:avLst/>
          </a:prstGeom>
        </p:spPr>
      </p:pic>
    </p:spTree>
    <p:extLst>
      <p:ext uri="{BB962C8B-B14F-4D97-AF65-F5344CB8AC3E}">
        <p14:creationId xmlns:p14="http://schemas.microsoft.com/office/powerpoint/2010/main" val="55254932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46350" y="912813"/>
            <a:ext cx="6907236" cy="1143000"/>
          </a:xfrm>
        </p:spPr>
        <p:txBody>
          <a:bodyPr/>
          <a:lstStyle/>
          <a:p>
            <a:pPr algn="ctr" eaLnBrk="1" hangingPunct="1"/>
            <a:r>
              <a:rPr lang="en-US" altLang="en-US" dirty="0">
                <a:latin typeface="Arial Unicode MS" panose="020B0604020202020204" charset="-122"/>
                <a:ea typeface="Arial Unicode MS" panose="020B0604020202020204" charset="-122"/>
                <a:cs typeface="Arial Unicode MS" panose="020B0604020202020204" charset="-122"/>
              </a:rPr>
              <a:t>Outline</a:t>
            </a:r>
          </a:p>
        </p:txBody>
      </p:sp>
      <p:sp>
        <p:nvSpPr>
          <p:cNvPr id="7" name="Rectangle 3"/>
          <p:cNvSpPr>
            <a:spLocks noChangeArrowheads="1"/>
          </p:cNvSpPr>
          <p:nvPr/>
        </p:nvSpPr>
        <p:spPr bwMode="auto">
          <a:xfrm>
            <a:off x="2596196" y="1916832"/>
            <a:ext cx="7643192" cy="368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71550" lvl="1" indent="-514350" algn="l">
              <a:spcBef>
                <a:spcPct val="20000"/>
              </a:spcBef>
              <a:buAutoNum type="arabicPeriod"/>
              <a:defRPr/>
            </a:pPr>
            <a:r>
              <a:rPr lang="en-US" altLang="zh-CN" sz="3200" dirty="0">
                <a:latin typeface="Arial Unicode MS" panose="020B0604020202020204" charset="-122"/>
                <a:ea typeface="Arial Unicode MS" panose="020B0604020202020204" charset="-122"/>
                <a:cs typeface="Arial Unicode MS" panose="020B0604020202020204" charset="-122"/>
              </a:rPr>
              <a:t>Background</a:t>
            </a:r>
          </a:p>
          <a:p>
            <a:pPr marL="971550" lvl="1" indent="-514350">
              <a:spcBef>
                <a:spcPct val="20000"/>
              </a:spcBef>
              <a:buAutoNum type="arabicPeriod"/>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Bat Algorithm</a:t>
            </a:r>
            <a:endParaRPr lang="zh-CN" altLang="en-US" sz="3200" dirty="0">
              <a:latin typeface="Arial Unicode MS" panose="020B0604020202020204" charset="-122"/>
              <a:ea typeface="Arial Unicode MS" panose="020B0604020202020204" charset="-122"/>
              <a:cs typeface="Arial Unicode MS" panose="020B0604020202020204" charset="-122"/>
            </a:endParaRPr>
          </a:p>
          <a:p>
            <a:pPr marL="742950" lvl="1" indent="-285750">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3. Bat Algorithm Based on PSO</a:t>
            </a:r>
            <a:endParaRPr lang="zh-CN" altLang="en-US" sz="3200" dirty="0">
              <a:latin typeface="Arial Unicode MS" panose="020B0604020202020204" charset="-122"/>
              <a:ea typeface="Arial Unicode MS" panose="020B0604020202020204" charset="-122"/>
              <a:cs typeface="Arial Unicode MS" panose="020B0604020202020204" charset="-122"/>
            </a:endParaRPr>
          </a:p>
          <a:p>
            <a:pPr marL="742950" lvl="1" indent="-285750" algn="l">
              <a:spcBef>
                <a:spcPct val="20000"/>
              </a:spcBef>
              <a:defRPr/>
            </a:pPr>
            <a:r>
              <a:rPr lang="en-US" altLang="zh-CN" sz="3200" b="1" dirty="0">
                <a:latin typeface="Arial Unicode MS" panose="020B0604020202020204" charset="-122"/>
                <a:ea typeface="Arial Unicode MS" panose="020B0604020202020204" charset="-122"/>
                <a:cs typeface="Arial Unicode MS" panose="020B0604020202020204" charset="-122"/>
                <a:sym typeface="+mn-ea"/>
              </a:rPr>
              <a:t>4. Conclusions</a:t>
            </a:r>
            <a:endParaRPr lang="en-US" altLang="zh-CN" sz="3200" b="1" dirty="0">
              <a:latin typeface="Arial Unicode MS" panose="020B0604020202020204" charset="-122"/>
              <a:ea typeface="Arial Unicode MS" panose="020B0604020202020204" charset="-122"/>
              <a:cs typeface="Arial Unicode MS" panose="020B0604020202020204" charset="-122"/>
            </a:endParaRPr>
          </a:p>
        </p:txBody>
      </p:sp>
      <p:sp>
        <p:nvSpPr>
          <p:cNvPr id="5" name="TextBox 5">
            <a:extLst>
              <a:ext uri="{FF2B5EF4-FFF2-40B4-BE49-F238E27FC236}">
                <a16:creationId xmlns:a16="http://schemas.microsoft.com/office/drawing/2014/main" id="{024718B6-BF3B-4139-BAB4-8F10E2C54FC9}"/>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12</a:t>
            </a:r>
            <a:endParaRPr lang="zh-CN" altLang="en-US" dirty="0">
              <a:solidFill>
                <a:schemeClr val="bg1"/>
              </a:solidFill>
            </a:endParaRPr>
          </a:p>
        </p:txBody>
      </p:sp>
    </p:spTree>
    <p:custDataLst>
      <p:tags r:id="rId1"/>
    </p:custData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800" b="1" dirty="0">
                <a:latin typeface="Arial Unicode MS" panose="020B0604020202020204" charset="-122"/>
                <a:ea typeface="Arial Unicode MS" panose="020B0604020202020204" charset="-122"/>
                <a:cs typeface="Arial Unicode MS" panose="020B0604020202020204" charset="-122"/>
                <a:sym typeface="+mn-ea"/>
              </a:rPr>
              <a:t>conclusion</a:t>
            </a:r>
            <a:endParaRPr lang="en-US" altLang="zh-CN" sz="4800" b="1" dirty="0"/>
          </a:p>
        </p:txBody>
      </p:sp>
      <p:sp>
        <p:nvSpPr>
          <p:cNvPr id="4" name="文本框 3">
            <a:extLst>
              <a:ext uri="{FF2B5EF4-FFF2-40B4-BE49-F238E27FC236}">
                <a16:creationId xmlns:a16="http://schemas.microsoft.com/office/drawing/2014/main" id="{E33EC2F9-C2D7-4EEB-945F-6AE479D9D41B}"/>
              </a:ext>
            </a:extLst>
          </p:cNvPr>
          <p:cNvSpPr txBox="1"/>
          <p:nvPr/>
        </p:nvSpPr>
        <p:spPr>
          <a:xfrm>
            <a:off x="898071" y="2465614"/>
            <a:ext cx="10395858" cy="2308324"/>
          </a:xfrm>
          <a:prstGeom prst="rect">
            <a:avLst/>
          </a:prstGeom>
          <a:noFill/>
        </p:spPr>
        <p:txBody>
          <a:bodyPr wrap="square" rtlCol="0">
            <a:spAutoFit/>
          </a:bodyPr>
          <a:lstStyle/>
          <a:p>
            <a:r>
              <a:rPr lang="en-US" altLang="zh-CN" sz="3600" dirty="0"/>
              <a:t>developed a risk prediction model including</a:t>
            </a:r>
          </a:p>
          <a:p>
            <a:r>
              <a:rPr lang="en-US" altLang="zh-CN" sz="3600" dirty="0"/>
              <a:t>fertility status and relevant disease history as well</a:t>
            </a:r>
          </a:p>
          <a:p>
            <a:r>
              <a:rPr lang="en-US" altLang="zh-CN" sz="3600" dirty="0"/>
              <a:t>as other modifiable risk factors. The developed model</a:t>
            </a:r>
          </a:p>
          <a:p>
            <a:r>
              <a:rPr lang="en-US" altLang="zh-CN" sz="3600" dirty="0"/>
              <a:t>demonstrated good discriminative accuracy</a:t>
            </a:r>
            <a:endParaRPr lang="zh-CN" altLang="en-US" sz="6600" dirty="0"/>
          </a:p>
        </p:txBody>
      </p:sp>
      <p:sp>
        <p:nvSpPr>
          <p:cNvPr id="5" name="TextBox 5">
            <a:extLst>
              <a:ext uri="{FF2B5EF4-FFF2-40B4-BE49-F238E27FC236}">
                <a16:creationId xmlns:a16="http://schemas.microsoft.com/office/drawing/2014/main" id="{ABE73902-80C5-4664-B3EB-D2A51DFA0569}"/>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13</a:t>
            </a:r>
            <a:endParaRPr lang="zh-CN" altLang="en-US" dirty="0">
              <a:solidFill>
                <a:schemeClr val="bg1"/>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46350" y="912813"/>
            <a:ext cx="6907236" cy="1143000"/>
          </a:xfrm>
        </p:spPr>
        <p:txBody>
          <a:bodyPr/>
          <a:lstStyle/>
          <a:p>
            <a:pPr algn="ctr" eaLnBrk="1" hangingPunct="1"/>
            <a:r>
              <a:rPr lang="en-US" altLang="en-US" dirty="0">
                <a:latin typeface="Arial Unicode MS" panose="020B0604020202020204" charset="-122"/>
                <a:ea typeface="Arial Unicode MS" panose="020B0604020202020204" charset="-122"/>
                <a:cs typeface="Arial Unicode MS" panose="020B0604020202020204" charset="-122"/>
              </a:rPr>
              <a:t>Outline</a:t>
            </a:r>
          </a:p>
        </p:txBody>
      </p:sp>
      <p:sp>
        <p:nvSpPr>
          <p:cNvPr id="6" name="TextBox 5"/>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1</a:t>
            </a:r>
            <a:endParaRPr lang="zh-CN" altLang="en-US" dirty="0">
              <a:solidFill>
                <a:schemeClr val="bg1"/>
              </a:solidFill>
            </a:endParaRPr>
          </a:p>
        </p:txBody>
      </p:sp>
      <p:sp>
        <p:nvSpPr>
          <p:cNvPr id="7" name="Rectangle 3"/>
          <p:cNvSpPr>
            <a:spLocks noChangeArrowheads="1"/>
          </p:cNvSpPr>
          <p:nvPr/>
        </p:nvSpPr>
        <p:spPr bwMode="auto">
          <a:xfrm>
            <a:off x="2596196" y="1916832"/>
            <a:ext cx="7643192" cy="368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71550" lvl="1" indent="-514350" algn="l">
              <a:spcBef>
                <a:spcPct val="20000"/>
              </a:spcBef>
              <a:buAutoNum type="arabicPeriod"/>
              <a:defRPr/>
            </a:pPr>
            <a:r>
              <a:rPr lang="en-US" altLang="zh-CN" sz="3200" b="1" dirty="0">
                <a:latin typeface="Arial Unicode MS" panose="020B0604020202020204" charset="-122"/>
                <a:ea typeface="Arial Unicode MS" panose="020B0604020202020204" charset="-122"/>
                <a:cs typeface="Arial Unicode MS" panose="020B0604020202020204" charset="-122"/>
              </a:rPr>
              <a:t>Background</a:t>
            </a:r>
          </a:p>
          <a:p>
            <a:pPr marL="971550" lvl="1" indent="-514350" algn="l">
              <a:spcBef>
                <a:spcPct val="20000"/>
              </a:spcBef>
              <a:buAutoNum type="arabicPeriod"/>
              <a:defRPr/>
            </a:pPr>
            <a:r>
              <a:rPr lang="en-US" altLang="zh-CN" sz="3200" dirty="0">
                <a:latin typeface="Arial Unicode MS" panose="020B0604020202020204" charset="-122"/>
                <a:ea typeface="Arial Unicode MS" panose="020B0604020202020204" charset="-122"/>
                <a:cs typeface="Arial Unicode MS" panose="020B0604020202020204" charset="-122"/>
              </a:rPr>
              <a:t>Method</a:t>
            </a:r>
            <a:endParaRPr lang="zh-CN" altLang="en-US" sz="3200" dirty="0">
              <a:latin typeface="Arial Unicode MS" panose="020B0604020202020204" charset="-122"/>
              <a:ea typeface="Arial Unicode MS" panose="020B0604020202020204" charset="-122"/>
              <a:cs typeface="Arial Unicode MS" panose="020B0604020202020204" charset="-122"/>
            </a:endParaRPr>
          </a:p>
          <a:p>
            <a:pPr marL="742950" lvl="1" indent="-285750" algn="l">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rPr>
              <a:t>3. Result</a:t>
            </a:r>
            <a:endParaRPr lang="zh-CN" altLang="en-US" sz="3200" dirty="0">
              <a:latin typeface="Arial Unicode MS" panose="020B0604020202020204" charset="-122"/>
              <a:ea typeface="Arial Unicode MS" panose="020B0604020202020204" charset="-122"/>
              <a:cs typeface="Arial Unicode MS" panose="020B0604020202020204" charset="-122"/>
            </a:endParaRPr>
          </a:p>
          <a:p>
            <a:pPr marL="742950" lvl="1" indent="-285750" algn="l">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rPr>
              <a:t>4. Conclusions</a:t>
            </a:r>
            <a:endParaRPr lang="zh-CN" altLang="en-US" sz="3200" dirty="0">
              <a:latin typeface="Arial Unicode MS" panose="020B0604020202020204" charset="-122"/>
              <a:ea typeface="Arial Unicode MS" panose="020B0604020202020204" charset="-122"/>
              <a:cs typeface="Arial Unicode MS" panose="020B0604020202020204" charset="-122"/>
            </a:endParaRPr>
          </a:p>
          <a:p>
            <a:pPr marL="742950" lvl="1" indent="-285750">
              <a:spcBef>
                <a:spcPct val="20000"/>
              </a:spcBef>
              <a:defRPr/>
            </a:pPr>
            <a:endParaRPr lang="en-US" altLang="zh-CN" sz="3200" dirty="0">
              <a:latin typeface="Arial Unicode MS" panose="020B0604020202020204" charset="-122"/>
              <a:ea typeface="Arial Unicode MS" panose="020B0604020202020204" charset="-122"/>
              <a:cs typeface="Arial Unicode MS" panose="020B0604020202020204" charset="-122"/>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7">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7">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2</a:t>
            </a:r>
          </a:p>
        </p:txBody>
      </p:sp>
      <p:sp>
        <p:nvSpPr>
          <p:cNvPr id="5" name="文本框 4">
            <a:extLst>
              <a:ext uri="{FF2B5EF4-FFF2-40B4-BE49-F238E27FC236}">
                <a16:creationId xmlns:a16="http://schemas.microsoft.com/office/drawing/2014/main" id="{1B9B3BD7-7CA1-4CA3-A3FA-4F7F1CD1EAFF}"/>
              </a:ext>
            </a:extLst>
          </p:cNvPr>
          <p:cNvSpPr txBox="1"/>
          <p:nvPr/>
        </p:nvSpPr>
        <p:spPr>
          <a:xfrm>
            <a:off x="753979" y="1010653"/>
            <a:ext cx="10876547" cy="3539430"/>
          </a:xfrm>
          <a:prstGeom prst="rect">
            <a:avLst/>
          </a:prstGeom>
          <a:noFill/>
        </p:spPr>
        <p:txBody>
          <a:bodyPr wrap="square" rtlCol="0">
            <a:spAutoFit/>
          </a:bodyPr>
          <a:lstStyle/>
          <a:p>
            <a:r>
              <a:rPr lang="en-US" altLang="zh-CN" sz="3200" dirty="0"/>
              <a:t>In China </a:t>
            </a:r>
          </a:p>
          <a:p>
            <a:endParaRPr lang="en-US" altLang="zh-CN" sz="3200" dirty="0"/>
          </a:p>
          <a:p>
            <a:r>
              <a:rPr lang="en-US" altLang="zh-CN" sz="3200" dirty="0"/>
              <a:t>The incidence of breast cancer is low</a:t>
            </a:r>
          </a:p>
          <a:p>
            <a:endParaRPr lang="en-US" altLang="zh-CN" sz="3200" dirty="0"/>
          </a:p>
          <a:p>
            <a:r>
              <a:rPr lang="en-US" altLang="zh-CN" sz="3200" dirty="0"/>
              <a:t>The cancer incidence and mortality is increasing</a:t>
            </a:r>
          </a:p>
          <a:p>
            <a:endParaRPr lang="en-US" altLang="zh-CN" sz="3200" dirty="0"/>
          </a:p>
          <a:p>
            <a:r>
              <a:rPr lang="en-US" altLang="zh-CN" sz="3200" dirty="0"/>
              <a:t>Medical resources are in short supply</a:t>
            </a:r>
            <a:endParaRPr lang="zh-CN" altLang="en-US" sz="32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BF3378C-D150-41EC-B47A-871A11039069}"/>
              </a:ext>
            </a:extLst>
          </p:cNvPr>
          <p:cNvSpPr>
            <a:spLocks noGrp="1"/>
          </p:cNvSpPr>
          <p:nvPr>
            <p:ph idx="1"/>
          </p:nvPr>
        </p:nvSpPr>
        <p:spPr>
          <a:xfrm>
            <a:off x="385011" y="256674"/>
            <a:ext cx="11341322" cy="5839326"/>
          </a:xfrm>
        </p:spPr>
        <p:txBody>
          <a:bodyPr/>
          <a:lstStyle/>
          <a:p>
            <a:r>
              <a:rPr lang="en-US" altLang="zh-CN" sz="3200" dirty="0"/>
              <a:t>two most widely used risk prediction models</a:t>
            </a:r>
          </a:p>
          <a:p>
            <a:r>
              <a:rPr lang="en-US" altLang="zh-CN" dirty="0"/>
              <a:t>the Gail cause-specific hazard model with traditional risk factors as predictors</a:t>
            </a:r>
          </a:p>
          <a:p>
            <a:endParaRPr lang="en-US" altLang="zh-CN" dirty="0"/>
          </a:p>
          <a:p>
            <a:r>
              <a:rPr lang="en-US" altLang="zh-CN" dirty="0"/>
              <a:t>the International Breast Cancer Intervention Study (IBIS)model</a:t>
            </a:r>
            <a:endParaRPr lang="en-US" altLang="zh-CN" sz="4400" dirty="0"/>
          </a:p>
        </p:txBody>
      </p:sp>
    </p:spTree>
    <p:extLst>
      <p:ext uri="{BB962C8B-B14F-4D97-AF65-F5344CB8AC3E}">
        <p14:creationId xmlns:p14="http://schemas.microsoft.com/office/powerpoint/2010/main" val="143374172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46350" y="912813"/>
            <a:ext cx="6907236" cy="1143000"/>
          </a:xfrm>
        </p:spPr>
        <p:txBody>
          <a:bodyPr/>
          <a:lstStyle/>
          <a:p>
            <a:pPr algn="ctr" eaLnBrk="1" hangingPunct="1"/>
            <a:r>
              <a:rPr lang="en-US" altLang="en-US" dirty="0">
                <a:latin typeface="Arial Unicode MS" panose="020B0604020202020204" charset="-122"/>
                <a:ea typeface="Arial Unicode MS" panose="020B0604020202020204" charset="-122"/>
                <a:cs typeface="Arial Unicode MS" panose="020B0604020202020204" charset="-122"/>
              </a:rPr>
              <a:t>Outline</a:t>
            </a:r>
          </a:p>
        </p:txBody>
      </p:sp>
      <p:sp>
        <p:nvSpPr>
          <p:cNvPr id="7" name="Rectangle 3"/>
          <p:cNvSpPr>
            <a:spLocks noChangeArrowheads="1"/>
          </p:cNvSpPr>
          <p:nvPr/>
        </p:nvSpPr>
        <p:spPr bwMode="auto">
          <a:xfrm>
            <a:off x="2596196" y="1916832"/>
            <a:ext cx="7643192" cy="368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71550" lvl="1" indent="-514350">
              <a:spcBef>
                <a:spcPct val="20000"/>
              </a:spcBef>
              <a:buAutoNum type="arabicPeriod"/>
              <a:defRPr/>
            </a:pPr>
            <a:r>
              <a:rPr lang="en-US" altLang="zh-CN" sz="3200" dirty="0">
                <a:latin typeface="Arial Unicode MS" panose="020B0604020202020204" charset="-122"/>
                <a:ea typeface="Arial Unicode MS" panose="020B0604020202020204" charset="-122"/>
                <a:cs typeface="Arial Unicode MS" panose="020B0604020202020204" charset="-122"/>
              </a:rPr>
              <a:t>Background</a:t>
            </a:r>
          </a:p>
          <a:p>
            <a:pPr marL="971550" lvl="1" indent="-514350">
              <a:spcBef>
                <a:spcPct val="20000"/>
              </a:spcBef>
              <a:buAutoNum type="arabicPeriod"/>
              <a:defRPr/>
            </a:pPr>
            <a:r>
              <a:rPr lang="en-US" altLang="zh-CN" sz="3200" b="1" dirty="0">
                <a:latin typeface="Arial Unicode MS" panose="020B0604020202020204" charset="-122"/>
                <a:ea typeface="Arial Unicode MS" panose="020B0604020202020204" charset="-122"/>
                <a:cs typeface="Arial Unicode MS" panose="020B0604020202020204" charset="-122"/>
                <a:sym typeface="+mn-ea"/>
              </a:rPr>
              <a:t>Methods</a:t>
            </a:r>
            <a:endParaRPr lang="zh-CN" altLang="en-US" sz="3200" b="1" dirty="0">
              <a:latin typeface="Arial Unicode MS" panose="020B0604020202020204" charset="-122"/>
              <a:ea typeface="Arial Unicode MS" panose="020B0604020202020204" charset="-122"/>
              <a:cs typeface="Arial Unicode MS" panose="020B0604020202020204" charset="-122"/>
            </a:endParaRPr>
          </a:p>
          <a:p>
            <a:pPr marL="742950" lvl="1" indent="-285750">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3. Result</a:t>
            </a:r>
          </a:p>
          <a:p>
            <a:pPr marL="742950" lvl="1" indent="-285750">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4.Conclusion</a:t>
            </a:r>
            <a:endParaRPr lang="en-US" altLang="zh-CN" sz="3200" dirty="0">
              <a:latin typeface="Arial Unicode MS" panose="020B0604020202020204" charset="-122"/>
              <a:ea typeface="Arial Unicode MS" panose="020B0604020202020204" charset="-122"/>
              <a:cs typeface="Arial Unicode MS" panose="020B0604020202020204" charset="-122"/>
            </a:endParaRPr>
          </a:p>
        </p:txBody>
      </p:sp>
      <p:sp>
        <p:nvSpPr>
          <p:cNvPr id="5" name="TextBox 5">
            <a:extLst>
              <a:ext uri="{FF2B5EF4-FFF2-40B4-BE49-F238E27FC236}">
                <a16:creationId xmlns:a16="http://schemas.microsoft.com/office/drawing/2014/main" id="{9A8DF8F7-C757-499D-A10A-5CF2627BA3EC}"/>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3</a:t>
            </a:r>
            <a:endParaRPr lang="zh-CN" altLang="en-US" dirty="0">
              <a:solidFill>
                <a:schemeClr val="bg1"/>
              </a:solidFill>
            </a:endParaRPr>
          </a:p>
        </p:txBody>
      </p:sp>
    </p:spTree>
    <p:custDataLst>
      <p:tags r:id="rId1"/>
    </p:custData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6670" y="0"/>
            <a:ext cx="10363200" cy="1143000"/>
          </a:xfrm>
        </p:spPr>
        <p:txBody>
          <a:bodyPr/>
          <a:lstStyle/>
          <a:p>
            <a:pPr algn="ctr"/>
            <a:r>
              <a:rPr lang="en-US" altLang="zh-CN" dirty="0"/>
              <a:t>Measurements and definition of risk factors</a:t>
            </a:r>
          </a:p>
        </p:txBody>
      </p:sp>
      <p:sp>
        <p:nvSpPr>
          <p:cNvPr id="5" name="文本框 4">
            <a:extLst>
              <a:ext uri="{FF2B5EF4-FFF2-40B4-BE49-F238E27FC236}">
                <a16:creationId xmlns:a16="http://schemas.microsoft.com/office/drawing/2014/main" id="{E80C5B52-D887-441A-8AFF-AA11AB0C77AD}"/>
              </a:ext>
            </a:extLst>
          </p:cNvPr>
          <p:cNvSpPr txBox="1"/>
          <p:nvPr/>
        </p:nvSpPr>
        <p:spPr>
          <a:xfrm>
            <a:off x="1026980" y="1484313"/>
            <a:ext cx="8801099" cy="3970318"/>
          </a:xfrm>
          <a:prstGeom prst="rect">
            <a:avLst/>
          </a:prstGeom>
          <a:noFill/>
        </p:spPr>
        <p:txBody>
          <a:bodyPr wrap="square" rtlCol="0">
            <a:spAutoFit/>
          </a:bodyPr>
          <a:lstStyle/>
          <a:p>
            <a:pPr marL="342900" indent="-342900">
              <a:buFont typeface="Arial" panose="020B0604020202020204" pitchFamily="34" charset="0"/>
              <a:buChar char="•"/>
            </a:pPr>
            <a:r>
              <a:rPr lang="en-US" altLang="zh-CN" sz="2800" dirty="0"/>
              <a:t>Body mass index(BMI):&lt;24, 24-27.9, &gt;28</a:t>
            </a:r>
          </a:p>
          <a:p>
            <a:pPr marL="342900" indent="-342900">
              <a:buFont typeface="Arial" panose="020B0604020202020204" pitchFamily="34" charset="0"/>
              <a:buChar char="•"/>
            </a:pPr>
            <a:endParaRPr lang="en-US" altLang="zh-CN" sz="2800" dirty="0"/>
          </a:p>
          <a:p>
            <a:pPr marL="342900" indent="-342900">
              <a:buFont typeface="Arial" panose="020B0604020202020204" pitchFamily="34" charset="0"/>
              <a:buChar char="•"/>
            </a:pPr>
            <a:r>
              <a:rPr lang="en-US" altLang="zh-CN" sz="2800" dirty="0"/>
              <a:t>Life satisfaction scores: 1/2/3/4/5</a:t>
            </a:r>
          </a:p>
          <a:p>
            <a:pPr marL="342900" indent="-342900">
              <a:buFont typeface="Arial" panose="020B0604020202020204" pitchFamily="34" charset="0"/>
              <a:buChar char="•"/>
            </a:pPr>
            <a:endParaRPr lang="en-US" altLang="zh-CN" sz="2800" dirty="0"/>
          </a:p>
          <a:p>
            <a:pPr marL="342900" indent="-342900">
              <a:buFont typeface="Arial" panose="020B0604020202020204" pitchFamily="34" charset="0"/>
              <a:buChar char="•"/>
            </a:pPr>
            <a:r>
              <a:rPr lang="en-US" altLang="zh-CN" sz="2800" dirty="0"/>
              <a:t> Positive breast cancer family history: first-, second-, third-degree</a:t>
            </a:r>
          </a:p>
          <a:p>
            <a:pPr marL="342900" indent="-342900">
              <a:buFont typeface="Arial" panose="020B0604020202020204" pitchFamily="34" charset="0"/>
              <a:buChar char="•"/>
            </a:pPr>
            <a:endParaRPr lang="en-US" altLang="zh-CN" sz="2800" dirty="0"/>
          </a:p>
          <a:p>
            <a:pPr marL="342900" indent="-342900">
              <a:buFont typeface="Arial" panose="020B0604020202020204" pitchFamily="34" charset="0"/>
              <a:buChar char="•"/>
            </a:pPr>
            <a:r>
              <a:rPr lang="en-US" altLang="zh-CN" sz="2800" dirty="0"/>
              <a:t>Information on the number of abortions, age at first live birth, and history of benign breast disease</a:t>
            </a:r>
          </a:p>
        </p:txBody>
      </p:sp>
      <p:sp>
        <p:nvSpPr>
          <p:cNvPr id="4" name="TextBox 5">
            <a:extLst>
              <a:ext uri="{FF2B5EF4-FFF2-40B4-BE49-F238E27FC236}">
                <a16:creationId xmlns:a16="http://schemas.microsoft.com/office/drawing/2014/main" id="{910E536B-8E80-4DC0-8005-D02C230FA253}"/>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4</a:t>
            </a:r>
            <a:endParaRPr lang="zh-CN" altLang="en-US" dirty="0">
              <a:solidFill>
                <a:schemeClr val="bg1"/>
              </a:soli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内容占位符 6">
            <a:extLst>
              <a:ext uri="{FF2B5EF4-FFF2-40B4-BE49-F238E27FC236}">
                <a16:creationId xmlns:a16="http://schemas.microsoft.com/office/drawing/2014/main" id="{3D355C5B-1322-43CE-91B9-1C996B19D8E0}"/>
              </a:ext>
            </a:extLst>
          </p:cNvPr>
          <p:cNvPicPr>
            <a:picLocks noGrp="1" noChangeAspect="1"/>
          </p:cNvPicPr>
          <p:nvPr>
            <p:ph idx="1"/>
          </p:nvPr>
        </p:nvPicPr>
        <p:blipFill>
          <a:blip r:embed="rId3"/>
          <a:stretch>
            <a:fillRect/>
          </a:stretch>
        </p:blipFill>
        <p:spPr>
          <a:xfrm>
            <a:off x="249003" y="289157"/>
            <a:ext cx="11693994" cy="5642353"/>
          </a:xfrm>
          <a:prstGeom prst="rect">
            <a:avLst/>
          </a:prstGeom>
        </p:spPr>
      </p:pic>
      <p:sp>
        <p:nvSpPr>
          <p:cNvPr id="6" name="TextBox 5">
            <a:extLst>
              <a:ext uri="{FF2B5EF4-FFF2-40B4-BE49-F238E27FC236}">
                <a16:creationId xmlns:a16="http://schemas.microsoft.com/office/drawing/2014/main" id="{DA5BD39E-8DBB-4466-9B10-AB322DA7F02A}"/>
              </a:ext>
            </a:extLst>
          </p:cNvPr>
          <p:cNvSpPr txBox="1"/>
          <p:nvPr/>
        </p:nvSpPr>
        <p:spPr>
          <a:xfrm>
            <a:off x="9810776" y="6072206"/>
            <a:ext cx="857224" cy="368300"/>
          </a:xfrm>
          <a:prstGeom prst="rect">
            <a:avLst/>
          </a:prstGeom>
          <a:noFill/>
        </p:spPr>
        <p:txBody>
          <a:bodyPr wrap="square" rtlCol="0">
            <a:spAutoFit/>
          </a:bodyPr>
          <a:lstStyle/>
          <a:p>
            <a:pPr algn="ctr">
              <a:spcAft>
                <a:spcPts val="600"/>
              </a:spcAft>
            </a:pPr>
            <a:r>
              <a:rPr lang="en-US" altLang="zh-CN" dirty="0">
                <a:solidFill>
                  <a:schemeClr val="bg1"/>
                </a:solidFill>
              </a:rPr>
              <a:t>5</a:t>
            </a:r>
            <a:endParaRPr lang="zh-CN" altLang="en-US">
              <a:solidFill>
                <a:schemeClr val="bg1"/>
              </a:solidFil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0" y="0"/>
            <a:ext cx="10363200" cy="1143000"/>
          </a:xfrm>
        </p:spPr>
        <p:txBody>
          <a:bodyPr/>
          <a:lstStyle/>
          <a:p>
            <a:pPr algn="ctr"/>
            <a:r>
              <a:rPr lang="en-US" altLang="zh-CN" dirty="0">
                <a:latin typeface="Arial Unicode MS" panose="020B0604020202020204" charset="-122"/>
                <a:ea typeface="Arial Unicode MS" panose="020B0604020202020204" charset="-122"/>
                <a:cs typeface="Arial Unicode MS" panose="020B0604020202020204" charset="-122"/>
                <a:sym typeface="+mn-ea"/>
              </a:rPr>
              <a:t>Statistical methods</a:t>
            </a:r>
            <a:br>
              <a:rPr lang="zh-CN" altLang="en-US" dirty="0">
                <a:latin typeface="Arial Unicode MS" panose="020B0604020202020204" charset="-122"/>
                <a:ea typeface="Arial Unicode MS" panose="020B0604020202020204" charset="-122"/>
                <a:cs typeface="Arial Unicode MS" panose="020B0604020202020204" charset="-122"/>
              </a:rPr>
            </a:br>
            <a:endParaRPr lang="zh-CN" altLang="en-US" dirty="0"/>
          </a:p>
        </p:txBody>
      </p:sp>
      <p:sp>
        <p:nvSpPr>
          <p:cNvPr id="5" name="内容占位符 4"/>
          <p:cNvSpPr>
            <a:spLocks noGrp="1"/>
          </p:cNvSpPr>
          <p:nvPr>
            <p:ph idx="1"/>
          </p:nvPr>
        </p:nvSpPr>
        <p:spPr>
          <a:xfrm>
            <a:off x="1138544" y="1371600"/>
            <a:ext cx="10363200" cy="4114800"/>
          </a:xfrm>
        </p:spPr>
        <p:txBody>
          <a:bodyPr/>
          <a:lstStyle/>
          <a:p>
            <a:pPr marL="0" indent="0">
              <a:buNone/>
            </a:pPr>
            <a:r>
              <a:rPr lang="en-US" altLang="zh-CN" sz="3200" dirty="0"/>
              <a:t>The cause-specific hazard model:</a:t>
            </a:r>
          </a:p>
          <a:p>
            <a:pPr marL="514350" indent="-514350">
              <a:buFont typeface="+mj-ea"/>
              <a:buAutoNum type="circleNumDbPlain"/>
            </a:pPr>
            <a:r>
              <a:rPr lang="en-US" altLang="zh-CN" sz="3200" dirty="0"/>
              <a:t>Estimate the relative risks(RRs) and attributable risk(AR) </a:t>
            </a:r>
          </a:p>
          <a:p>
            <a:pPr marL="514350" indent="-514350">
              <a:buFont typeface="+mj-ea"/>
              <a:buAutoNum type="circleNumDbPlain"/>
            </a:pPr>
            <a:r>
              <a:rPr lang="en-US" altLang="zh-CN" sz="3200" dirty="0"/>
              <a:t>Calculate age-specific baseline hazard</a:t>
            </a:r>
          </a:p>
          <a:p>
            <a:pPr marL="514350" indent="-514350">
              <a:buFont typeface="+mj-ea"/>
              <a:buAutoNum type="circleNumDbPlain"/>
            </a:pPr>
            <a:r>
              <a:rPr lang="en-US" altLang="zh-CN" sz="3200" dirty="0"/>
              <a:t>Combine baseline hazards and RRs to estimate probabilities in HCBCP model</a:t>
            </a:r>
          </a:p>
          <a:p>
            <a:pPr marL="514350" indent="-514350">
              <a:buFont typeface="+mj-ea"/>
              <a:buAutoNum type="circleNumDbPlain"/>
            </a:pPr>
            <a:r>
              <a:rPr lang="en-US" altLang="zh-CN" sz="3200" dirty="0"/>
              <a:t>Validate the HCBCP model</a:t>
            </a:r>
            <a:endParaRPr lang="zh-CN" altLang="en-US" sz="3200" dirty="0"/>
          </a:p>
        </p:txBody>
      </p:sp>
      <p:sp>
        <p:nvSpPr>
          <p:cNvPr id="4" name="TextBox 5">
            <a:extLst>
              <a:ext uri="{FF2B5EF4-FFF2-40B4-BE49-F238E27FC236}">
                <a16:creationId xmlns:a16="http://schemas.microsoft.com/office/drawing/2014/main" id="{8170FE09-4CF8-4AE0-8BAD-D61C7E5A1B25}"/>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6</a:t>
            </a:r>
            <a:endParaRPr lang="zh-CN" altLang="en-US" dirty="0">
              <a:solidFill>
                <a:schemeClr val="bg1"/>
              </a:solidFil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46350" y="912813"/>
            <a:ext cx="6907236" cy="1143000"/>
          </a:xfrm>
        </p:spPr>
        <p:txBody>
          <a:bodyPr/>
          <a:lstStyle/>
          <a:p>
            <a:pPr algn="ctr" eaLnBrk="1" hangingPunct="1"/>
            <a:r>
              <a:rPr lang="en-US" altLang="en-US" dirty="0">
                <a:latin typeface="Arial Unicode MS" panose="020B0604020202020204" charset="-122"/>
                <a:ea typeface="Arial Unicode MS" panose="020B0604020202020204" charset="-122"/>
                <a:cs typeface="Arial Unicode MS" panose="020B0604020202020204" charset="-122"/>
              </a:rPr>
              <a:t>Outline</a:t>
            </a:r>
          </a:p>
        </p:txBody>
      </p:sp>
      <p:sp>
        <p:nvSpPr>
          <p:cNvPr id="7" name="Rectangle 3"/>
          <p:cNvSpPr>
            <a:spLocks noChangeArrowheads="1"/>
          </p:cNvSpPr>
          <p:nvPr/>
        </p:nvSpPr>
        <p:spPr bwMode="auto">
          <a:xfrm>
            <a:off x="2596196" y="1916832"/>
            <a:ext cx="7643192" cy="3684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71550" lvl="1" indent="-514350">
              <a:spcBef>
                <a:spcPct val="20000"/>
              </a:spcBef>
              <a:buAutoNum type="arabicPeriod"/>
              <a:defRPr/>
            </a:pPr>
            <a:r>
              <a:rPr lang="en-US" altLang="zh-CN" sz="3200" dirty="0">
                <a:latin typeface="Arial Unicode MS" panose="020B0604020202020204" charset="-122"/>
                <a:ea typeface="Arial Unicode MS" panose="020B0604020202020204" charset="-122"/>
                <a:cs typeface="Arial Unicode MS" panose="020B0604020202020204" charset="-122"/>
              </a:rPr>
              <a:t>Background</a:t>
            </a:r>
          </a:p>
          <a:p>
            <a:pPr marL="971550" lvl="1" indent="-514350">
              <a:spcBef>
                <a:spcPct val="20000"/>
              </a:spcBef>
              <a:buAutoNum type="arabicPeriod"/>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Methods</a:t>
            </a:r>
            <a:endParaRPr lang="zh-CN" altLang="en-US" sz="3200" dirty="0">
              <a:latin typeface="Arial Unicode MS" panose="020B0604020202020204" charset="-122"/>
              <a:ea typeface="Arial Unicode MS" panose="020B0604020202020204" charset="-122"/>
              <a:cs typeface="Arial Unicode MS" panose="020B0604020202020204" charset="-122"/>
            </a:endParaRPr>
          </a:p>
          <a:p>
            <a:pPr marL="742950" lvl="1" indent="-285750">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3. </a:t>
            </a:r>
            <a:r>
              <a:rPr lang="en-US" altLang="zh-CN" sz="3200" b="1" dirty="0">
                <a:latin typeface="Arial Unicode MS" panose="020B0604020202020204" charset="-122"/>
                <a:ea typeface="Arial Unicode MS" panose="020B0604020202020204" charset="-122"/>
                <a:cs typeface="Arial Unicode MS" panose="020B0604020202020204" charset="-122"/>
                <a:sym typeface="+mn-ea"/>
              </a:rPr>
              <a:t>Results</a:t>
            </a:r>
            <a:endParaRPr lang="zh-CN" altLang="en-US" sz="3200" b="1" dirty="0">
              <a:latin typeface="Arial Unicode MS" panose="020B0604020202020204" charset="-122"/>
              <a:ea typeface="Arial Unicode MS" panose="020B0604020202020204" charset="-122"/>
              <a:cs typeface="Arial Unicode MS" panose="020B0604020202020204" charset="-122"/>
            </a:endParaRPr>
          </a:p>
          <a:p>
            <a:pPr marL="742950" lvl="1" indent="-285750">
              <a:spcBef>
                <a:spcPct val="20000"/>
              </a:spcBef>
              <a:defRPr/>
            </a:pPr>
            <a:r>
              <a:rPr lang="en-US" altLang="zh-CN" sz="3200" dirty="0">
                <a:latin typeface="Arial Unicode MS" panose="020B0604020202020204" charset="-122"/>
                <a:ea typeface="Arial Unicode MS" panose="020B0604020202020204" charset="-122"/>
                <a:cs typeface="Arial Unicode MS" panose="020B0604020202020204" charset="-122"/>
                <a:sym typeface="+mn-ea"/>
              </a:rPr>
              <a:t>4. Conclusion</a:t>
            </a:r>
            <a:endParaRPr lang="en-US" altLang="zh-CN" sz="3200" dirty="0">
              <a:latin typeface="Arial Unicode MS" panose="020B0604020202020204" charset="-122"/>
              <a:ea typeface="Arial Unicode MS" panose="020B0604020202020204" charset="-122"/>
              <a:cs typeface="Arial Unicode MS" panose="020B0604020202020204" charset="-122"/>
            </a:endParaRPr>
          </a:p>
        </p:txBody>
      </p:sp>
      <p:sp>
        <p:nvSpPr>
          <p:cNvPr id="5" name="TextBox 5">
            <a:extLst>
              <a:ext uri="{FF2B5EF4-FFF2-40B4-BE49-F238E27FC236}">
                <a16:creationId xmlns:a16="http://schemas.microsoft.com/office/drawing/2014/main" id="{418BF385-611E-4A35-B8C7-92B305715627}"/>
              </a:ext>
            </a:extLst>
          </p:cNvPr>
          <p:cNvSpPr txBox="1"/>
          <p:nvPr/>
        </p:nvSpPr>
        <p:spPr>
          <a:xfrm>
            <a:off x="9810776" y="6072206"/>
            <a:ext cx="857224" cy="368300"/>
          </a:xfrm>
          <a:prstGeom prst="rect">
            <a:avLst/>
          </a:prstGeom>
          <a:noFill/>
        </p:spPr>
        <p:txBody>
          <a:bodyPr wrap="square" rtlCol="0">
            <a:spAutoFit/>
          </a:bodyPr>
          <a:lstStyle/>
          <a:p>
            <a:pPr algn="ctr"/>
            <a:r>
              <a:rPr lang="en-US" altLang="zh-CN" dirty="0">
                <a:solidFill>
                  <a:schemeClr val="bg1"/>
                </a:solidFill>
              </a:rPr>
              <a:t>9</a:t>
            </a:r>
            <a:endParaRPr lang="zh-CN" altLang="en-US" dirty="0">
              <a:solidFill>
                <a:schemeClr val="bg1"/>
              </a:solidFill>
            </a:endParaRPr>
          </a:p>
        </p:txBody>
      </p:sp>
    </p:spTree>
    <p:custDataLst>
      <p:tags r:id="rId1"/>
    </p:custData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IMING" val="|32"/>
</p:tagLst>
</file>

<file path=ppt/tags/tag2.xml><?xml version="1.0" encoding="utf-8"?>
<p:tagLst xmlns:a="http://schemas.openxmlformats.org/drawingml/2006/main" xmlns:r="http://schemas.openxmlformats.org/officeDocument/2006/relationships" xmlns:p="http://schemas.openxmlformats.org/presentationml/2006/main">
  <p:tag name="TIMING" val="|32"/>
</p:tagLst>
</file>

<file path=ppt/tags/tag3.xml><?xml version="1.0" encoding="utf-8"?>
<p:tagLst xmlns:a="http://schemas.openxmlformats.org/drawingml/2006/main" xmlns:r="http://schemas.openxmlformats.org/officeDocument/2006/relationships" xmlns:p="http://schemas.openxmlformats.org/presentationml/2006/main">
  <p:tag name="TIMING" val="|32"/>
</p:tagLst>
</file>

<file path=ppt/tags/tag4.xml><?xml version="1.0" encoding="utf-8"?>
<p:tagLst xmlns:a="http://schemas.openxmlformats.org/drawingml/2006/main" xmlns:r="http://schemas.openxmlformats.org/officeDocument/2006/relationships" xmlns:p="http://schemas.openxmlformats.org/presentationml/2006/main">
  <p:tag name="TIMING" val="|3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rtlCol="0"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sz="2400" b="0" i="0" u="none" strike="noStrike" cap="none" normalizeH="0" baseline="0" smtClean="0">
            <a:ln>
              <a:noFill/>
            </a:ln>
            <a:solidFill>
              <a:schemeClr val="tx1"/>
            </a:solidFill>
            <a:effectLst/>
            <a:latin typeface="Arial" panose="020B0604020202020204" pitchFamily="34" charset="0"/>
            <a:ea typeface="MS PGothic" panose="020B0600070205080204"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1404</Words>
  <Application>Microsoft Office PowerPoint</Application>
  <PresentationFormat>宽屏</PresentationFormat>
  <Paragraphs>179</Paragraphs>
  <Slides>13</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 Unicode MS</vt:lpstr>
      <vt:lpstr>等线</vt:lpstr>
      <vt:lpstr>ITC Stone Sans Std Semibold</vt:lpstr>
      <vt:lpstr>ＭＳ Ｐゴシック</vt:lpstr>
      <vt:lpstr>ＭＳ Ｐゴシック</vt:lpstr>
      <vt:lpstr>宋体</vt:lpstr>
      <vt:lpstr>Arial</vt:lpstr>
      <vt:lpstr>Calibri</vt:lpstr>
      <vt:lpstr>Blank Presentation</vt:lpstr>
      <vt:lpstr>PowerPoint 演示文稿</vt:lpstr>
      <vt:lpstr>Outline</vt:lpstr>
      <vt:lpstr>PowerPoint 演示文稿</vt:lpstr>
      <vt:lpstr>PowerPoint 演示文稿</vt:lpstr>
      <vt:lpstr>Outline</vt:lpstr>
      <vt:lpstr>Measurements and definition of risk factors</vt:lpstr>
      <vt:lpstr>PowerPoint 演示文稿</vt:lpstr>
      <vt:lpstr>Statistical methods </vt:lpstr>
      <vt:lpstr>Outline</vt:lpstr>
      <vt:lpstr>PowerPoint 演示文稿</vt:lpstr>
      <vt:lpstr>Individualized absolute risk projections </vt:lpstr>
      <vt:lpstr>Outline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 健凯</dc:creator>
  <cp:lastModifiedBy>李 健凯</cp:lastModifiedBy>
  <cp:revision>5</cp:revision>
  <dcterms:created xsi:type="dcterms:W3CDTF">2019-04-08T13:18:56Z</dcterms:created>
  <dcterms:modified xsi:type="dcterms:W3CDTF">2019-04-08T13:46:59Z</dcterms:modified>
</cp:coreProperties>
</file>