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4630400" cy="109728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45"/>
    <p:restoredTop sz="82873"/>
  </p:normalViewPr>
  <p:slideViewPr>
    <p:cSldViewPr snapToGrid="0" snapToObjects="1">
      <p:cViewPr>
        <p:scale>
          <a:sx n="69" d="100"/>
          <a:sy n="69" d="100"/>
        </p:scale>
        <p:origin x="688" y="224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FAE0-732C-6E49-B418-1CA2FC7D6F6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D60B-953B-4E46-A9CD-857454782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7E8B6-0884-7B41-BEC6-EF029396B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9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3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701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3"/>
            <a:ext cx="12435840" cy="2400299"/>
          </a:xfrm>
        </p:spPr>
        <p:txBody>
          <a:bodyPr anchor="b"/>
          <a:lstStyle>
            <a:lvl1pPr marL="0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1pPr>
            <a:lvl2pPr marL="8038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7696" indent="0">
              <a:buNone/>
              <a:defRPr sz="2831">
                <a:solidFill>
                  <a:schemeClr val="tx1">
                    <a:tint val="75000"/>
                  </a:schemeClr>
                </a:solidFill>
              </a:defRPr>
            </a:lvl3pPr>
            <a:lvl4pPr marL="241154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4pPr>
            <a:lvl5pPr marL="321539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5pPr>
            <a:lvl6pPr marL="401924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6pPr>
            <a:lvl7pPr marL="482308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7pPr>
            <a:lvl8pPr marL="5626936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8pPr>
            <a:lvl9pPr marL="643078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2"/>
            <a:ext cx="6464300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1"/>
            <a:ext cx="6464300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2456182"/>
            <a:ext cx="6466841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3479801"/>
            <a:ext cx="6466841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36880"/>
            <a:ext cx="4813301" cy="1859280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436882"/>
            <a:ext cx="8178800" cy="9364981"/>
          </a:xfrm>
        </p:spPr>
        <p:txBody>
          <a:bodyPr/>
          <a:lstStyle>
            <a:lvl1pPr>
              <a:defRPr sz="5662"/>
            </a:lvl1pPr>
            <a:lvl2pPr>
              <a:defRPr sz="4923"/>
            </a:lvl2pPr>
            <a:lvl3pPr>
              <a:defRPr sz="4185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2296162"/>
            <a:ext cx="4813301" cy="7505701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7680961"/>
            <a:ext cx="8778240" cy="906781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980440"/>
            <a:ext cx="8778240" cy="6583680"/>
          </a:xfrm>
        </p:spPr>
        <p:txBody>
          <a:bodyPr/>
          <a:lstStyle>
            <a:lvl1pPr marL="0" indent="0">
              <a:buNone/>
              <a:defRPr sz="5662"/>
            </a:lvl1pPr>
            <a:lvl2pPr marL="803848" indent="0">
              <a:buNone/>
              <a:defRPr sz="4923"/>
            </a:lvl2pPr>
            <a:lvl3pPr marL="1607696" indent="0">
              <a:buNone/>
              <a:defRPr sz="4185"/>
            </a:lvl3pPr>
            <a:lvl4pPr marL="2411545" indent="0">
              <a:buNone/>
              <a:defRPr sz="3569"/>
            </a:lvl4pPr>
            <a:lvl5pPr marL="3215392" indent="0">
              <a:buNone/>
              <a:defRPr sz="3569"/>
            </a:lvl5pPr>
            <a:lvl6pPr marL="4019240" indent="0">
              <a:buNone/>
              <a:defRPr sz="3569"/>
            </a:lvl6pPr>
            <a:lvl7pPr marL="4823088" indent="0">
              <a:buNone/>
              <a:defRPr sz="3569"/>
            </a:lvl7pPr>
            <a:lvl8pPr marL="5626936" indent="0">
              <a:buNone/>
              <a:defRPr sz="3569"/>
            </a:lvl8pPr>
            <a:lvl9pPr marL="6430785" indent="0">
              <a:buNone/>
              <a:defRPr sz="356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8587742"/>
            <a:ext cx="8778240" cy="1287779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3848" rtl="0" eaLnBrk="1" latinLnBrk="0" hangingPunct="1">
        <a:spcBef>
          <a:spcPct val="0"/>
        </a:spcBef>
        <a:buNone/>
        <a:defRPr sz="7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2886" indent="-602886" algn="l" defTabSz="803848" rtl="0" eaLnBrk="1" latinLnBrk="0" hangingPunct="1">
        <a:spcBef>
          <a:spcPct val="20000"/>
        </a:spcBef>
        <a:buFont typeface="Arial"/>
        <a:buChar char="•"/>
        <a:defRPr sz="5662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3" indent="-502405" algn="l" defTabSz="803848" rtl="0" eaLnBrk="1" latinLnBrk="0" hangingPunct="1">
        <a:spcBef>
          <a:spcPct val="20000"/>
        </a:spcBef>
        <a:buFont typeface="Arial"/>
        <a:buChar char="–"/>
        <a:defRPr sz="4923" kern="1200">
          <a:solidFill>
            <a:schemeClr val="tx1"/>
          </a:solidFill>
          <a:latin typeface="+mn-lt"/>
          <a:ea typeface="+mn-ea"/>
          <a:cs typeface="+mn-cs"/>
        </a:defRPr>
      </a:lvl2pPr>
      <a:lvl3pPr marL="2009621" indent="-401924" algn="l" defTabSz="803848" rtl="0" eaLnBrk="1" latinLnBrk="0" hangingPunct="1">
        <a:spcBef>
          <a:spcPct val="20000"/>
        </a:spcBef>
        <a:buFont typeface="Arial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3pPr>
      <a:lvl4pPr marL="2813468" indent="-401924" algn="l" defTabSz="803848" rtl="0" eaLnBrk="1" latinLnBrk="0" hangingPunct="1">
        <a:spcBef>
          <a:spcPct val="20000"/>
        </a:spcBef>
        <a:buFont typeface="Arial"/>
        <a:buChar char="–"/>
        <a:defRPr sz="3569" kern="1200">
          <a:solidFill>
            <a:schemeClr val="tx1"/>
          </a:solidFill>
          <a:latin typeface="+mn-lt"/>
          <a:ea typeface="+mn-ea"/>
          <a:cs typeface="+mn-cs"/>
        </a:defRPr>
      </a:lvl4pPr>
      <a:lvl5pPr marL="3617316" indent="-401924" algn="l" defTabSz="803848" rtl="0" eaLnBrk="1" latinLnBrk="0" hangingPunct="1">
        <a:spcBef>
          <a:spcPct val="20000"/>
        </a:spcBef>
        <a:buFont typeface="Arial"/>
        <a:buChar char="»"/>
        <a:defRPr sz="3569" kern="1200">
          <a:solidFill>
            <a:schemeClr val="tx1"/>
          </a:solidFill>
          <a:latin typeface="+mn-lt"/>
          <a:ea typeface="+mn-ea"/>
          <a:cs typeface="+mn-cs"/>
        </a:defRPr>
      </a:lvl5pPr>
      <a:lvl6pPr marL="4421164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6pPr>
      <a:lvl7pPr marL="5225012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7pPr>
      <a:lvl8pPr marL="6028861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8pPr>
      <a:lvl9pPr marL="6832709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84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9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154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5392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924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308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693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3078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hyperlink" Target="http://www.lmsal.com/solarsoft/hinode/movies/voevent_movies_xrt/2016/02/18/20160218_1849_20160218_2359_prog_00/XRT_Be_thin+Open_192_192_20160218_185743_j.html" TargetMode="External"/><Relationship Id="rId8" Type="http://schemas.openxmlformats.org/officeDocument/2006/relationships/hyperlink" Target="http://www.lmsal.com/hek/hcr?cmd=view-event&amp;event-id=ivo://sot.lmsal.com/VOEvent#VOEvent_EIS_20160218_185632-20160218_231726_TL50727" TargetMode="External"/><Relationship Id="rId9" Type="http://schemas.openxmlformats.org/officeDocument/2006/relationships/hyperlink" Target="http://www.lmsal.com/solarsoft/hinode/movies/voevent_movies_sot/2016/02/18/20160218_1854_20160219_0004_prog_06/FG_G_band_4305_1024_1024_20160218_185430_j.html" TargetMode="External"/><Relationship Id="rId10" Type="http://schemas.openxmlformats.org/officeDocument/2006/relationships/hyperlink" Target="http://www.lmsal.com/solarsoft/irisa/data/level2/2016/02/18/20160218_184910_3660259503/www/raster/iris_rast_CII1336_OI1356_SiIV1403_MgIIk2796SJI_1330_Raster_Position_0_20160218_1849_j.html" TargetMode="External"/><Relationship Id="rId11" Type="http://schemas.openxmlformats.org/officeDocument/2006/relationships/image" Target="../media/image3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7" descr="02_18_2016 AIA 94 131 171 21_12 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8966" b="24577"/>
          <a:stretch/>
        </p:blipFill>
        <p:spPr>
          <a:xfrm>
            <a:off x="-1" y="-38100"/>
            <a:ext cx="11894893" cy="11087100"/>
          </a:xfrm>
          <a:prstGeom prst="rect">
            <a:avLst/>
          </a:prstGeom>
        </p:spPr>
      </p:pic>
      <p:pic>
        <p:nvPicPr>
          <p:cNvPr id="3" name="JHV_2016-08-29_16.14.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684" y="3995483"/>
            <a:ext cx="3419668" cy="238110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06966" y="2455303"/>
            <a:ext cx="22000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1"/>
                </a:solidFill>
                <a:hlinkClick r:id="rId7"/>
              </a:rPr>
              <a:t>XRT Be_thin Open</a:t>
            </a:r>
            <a:endParaRPr lang="zh-CN" altLang="en-US" sz="1000" dirty="0">
              <a:solidFill>
                <a:schemeClr val="accent1"/>
              </a:solidFill>
              <a:hlinkClick r:id="rId7"/>
            </a:endParaRPr>
          </a:p>
          <a:p>
            <a:r>
              <a:rPr lang="en-US" altLang="zh-CN" sz="1000" i="1" dirty="0">
                <a:solidFill>
                  <a:schemeClr val="accent1"/>
                </a:solidFill>
              </a:rPr>
              <a:t>XRT </a:t>
            </a:r>
            <a:r>
              <a:rPr lang="en-US" altLang="zh-CN" sz="1000" i="1" dirty="0" err="1">
                <a:solidFill>
                  <a:schemeClr val="accent1"/>
                </a:solidFill>
              </a:rPr>
              <a:t>Be_thin</a:t>
            </a:r>
            <a:r>
              <a:rPr lang="en-US" altLang="zh-CN" sz="1000" i="1" dirty="0">
                <a:solidFill>
                  <a:schemeClr val="accent1"/>
                </a:solidFill>
              </a:rPr>
              <a:t> Open</a:t>
            </a:r>
          </a:p>
          <a:p>
            <a:r>
              <a:rPr lang="de-DE" altLang="zh-CN" sz="1000" i="1" dirty="0" smtClean="0">
                <a:solidFill>
                  <a:schemeClr val="accent1"/>
                </a:solidFill>
              </a:rPr>
              <a:t>2016-02-18 </a:t>
            </a:r>
            <a:r>
              <a:rPr lang="de-DE" altLang="zh-CN" sz="1000" i="1" dirty="0">
                <a:solidFill>
                  <a:schemeClr val="accent1"/>
                </a:solidFill>
              </a:rPr>
              <a:t>18:53:46</a:t>
            </a:r>
            <a:r>
              <a:rPr lang="de-DE" altLang="zh-CN" sz="1000" b="1" i="1" dirty="0" smtClean="0">
                <a:solidFill>
                  <a:schemeClr val="accent1"/>
                </a:solidFill>
              </a:rPr>
              <a:t> - </a:t>
            </a:r>
            <a:r>
              <a:rPr lang="is-IS" altLang="zh-CN" sz="1000" b="1" i="1" dirty="0">
                <a:solidFill>
                  <a:schemeClr val="accent1"/>
                </a:solidFill>
              </a:rPr>
              <a:t>23:59:18</a:t>
            </a:r>
            <a:r>
              <a:rPr lang="en-US" altLang="zh-CN" sz="1000" dirty="0" smtClean="0">
                <a:solidFill>
                  <a:schemeClr val="accent1"/>
                </a:solidFill>
                <a:hlinkClick r:id="rId7"/>
              </a:rPr>
              <a:t> 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cxnSp>
        <p:nvCxnSpPr>
          <p:cNvPr id="44" name="直线连接符 43"/>
          <p:cNvCxnSpPr/>
          <p:nvPr/>
        </p:nvCxnSpPr>
        <p:spPr>
          <a:xfrm>
            <a:off x="10009714" y="4432240"/>
            <a:ext cx="0" cy="113676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861543" y="2455303"/>
            <a:ext cx="5392906" cy="543782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900" dirty="0" smtClean="0"/>
          </a:p>
        </p:txBody>
      </p:sp>
      <p:sp>
        <p:nvSpPr>
          <p:cNvPr id="45" name="文本框 44"/>
          <p:cNvSpPr txBox="1"/>
          <p:nvPr/>
        </p:nvSpPr>
        <p:spPr>
          <a:xfrm>
            <a:off x="8400800" y="4274050"/>
            <a:ext cx="1600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 smtClean="0">
                <a:solidFill>
                  <a:schemeClr val="accent4"/>
                </a:solidFill>
                <a:hlinkClick r:id="rId8"/>
              </a:rPr>
              <a:t>EIS sit&amp;stare</a:t>
            </a:r>
            <a:endParaRPr lang="zh-CN" altLang="en-US" sz="900" dirty="0">
              <a:solidFill>
                <a:schemeClr val="accent4"/>
              </a:solidFill>
            </a:endParaRPr>
          </a:p>
          <a:p>
            <a:r>
              <a:rPr lang="en-US" altLang="zh-CN" sz="900" dirty="0">
                <a:solidFill>
                  <a:schemeClr val="accent4"/>
                </a:solidFill>
              </a:rPr>
              <a:t>EIS </a:t>
            </a:r>
            <a:r>
              <a:rPr lang="en-US" altLang="zh-CN" sz="900" dirty="0" err="1" smtClean="0">
                <a:solidFill>
                  <a:schemeClr val="accent4"/>
                </a:solidFill>
              </a:rPr>
              <a:t>sit&amp;stare</a:t>
            </a:r>
            <a:endParaRPr lang="is-IS" altLang="zh-CN" sz="900" b="1" dirty="0" smtClean="0">
              <a:solidFill>
                <a:schemeClr val="accent4"/>
              </a:solidFill>
            </a:endParaRPr>
          </a:p>
          <a:p>
            <a:pPr lvl="0"/>
            <a:r>
              <a:rPr lang="is-IS" altLang="zh-CN" sz="900" b="1" dirty="0" smtClean="0">
                <a:solidFill>
                  <a:schemeClr val="accent4"/>
                </a:solidFill>
              </a:rPr>
              <a:t>2016-02-18 </a:t>
            </a:r>
            <a:r>
              <a:rPr lang="is-IS" altLang="zh-CN" sz="900" b="1" dirty="0">
                <a:solidFill>
                  <a:schemeClr val="accent4"/>
                </a:solidFill>
              </a:rPr>
              <a:t>18:56:32-23:17:26</a:t>
            </a:r>
            <a:endParaRPr lang="en-US" altLang="zh-CN" sz="900" dirty="0">
              <a:solidFill>
                <a:schemeClr val="accent4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614193" y="4838640"/>
            <a:ext cx="820326" cy="837280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53" name="矩形 52"/>
          <p:cNvSpPr/>
          <p:nvPr/>
        </p:nvSpPr>
        <p:spPr>
          <a:xfrm>
            <a:off x="10434518" y="4657247"/>
            <a:ext cx="1627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9"/>
              </a:rPr>
              <a:t>SOT</a:t>
            </a:r>
            <a:endParaRPr lang="is-IS" altLang="zh-CN" sz="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SOT</a:t>
            </a:r>
            <a:r>
              <a:rPr lang="zh-CN" altLang="en-US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s-I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FG </a:t>
            </a:r>
            <a:r>
              <a:rPr lang="is-IS" altLang="zh-CN" sz="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 band </a:t>
            </a:r>
            <a:r>
              <a:rPr lang="is-I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4305</a:t>
            </a:r>
            <a:r>
              <a:rPr lang="zh-CN" altLang="en-US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&amp;</a:t>
            </a:r>
            <a:r>
              <a:rPr lang="zh-CN" altLang="en-US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 II H</a:t>
            </a:r>
            <a:endParaRPr lang="is-IS" altLang="zh-CN" sz="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s-I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2016-02-18 18:54:3</a:t>
            </a:r>
            <a:r>
              <a:rPr lang="en-U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is-IS" altLang="zh-CN" sz="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-23:54:25</a:t>
            </a:r>
            <a:endParaRPr lang="is-IS" altLang="zh-CN" sz="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zh-CN" altLang="en-US" sz="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0557995" y="6727329"/>
            <a:ext cx="5410052" cy="9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57" name="矩形 56"/>
          <p:cNvSpPr/>
          <p:nvPr/>
        </p:nvSpPr>
        <p:spPr>
          <a:xfrm>
            <a:off x="9215573" y="5770817"/>
            <a:ext cx="1832318" cy="100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u="sng" dirty="0">
                <a:solidFill>
                  <a:srgbClr val="FA0A0F"/>
                </a:solidFill>
                <a:hlinkClick r:id="rId10"/>
              </a:rPr>
              <a:t>iris </a:t>
            </a:r>
            <a:r>
              <a:rPr lang="en-US" altLang="zh-CN" sz="800" b="1" u="sng" dirty="0" smtClean="0">
                <a:solidFill>
                  <a:srgbClr val="FA0A0F"/>
                </a:solidFill>
                <a:hlinkClick r:id="rId10"/>
              </a:rPr>
              <a:t>sit&amp;stare</a:t>
            </a:r>
            <a:endParaRPr lang="en-US" altLang="zh-CN" sz="800" b="1" dirty="0"/>
          </a:p>
          <a:p>
            <a:r>
              <a:rPr lang="en-US" altLang="zh-CN" sz="800" b="1" u="sng" dirty="0" smtClean="0">
                <a:solidFill>
                  <a:srgbClr val="FA0A0F"/>
                </a:solidFill>
              </a:rPr>
              <a:t>iris </a:t>
            </a:r>
            <a:r>
              <a:rPr lang="en-US" altLang="zh-CN" sz="800" b="1" u="sng" dirty="0" err="1" smtClean="0">
                <a:solidFill>
                  <a:srgbClr val="FA0A0F"/>
                </a:solidFill>
              </a:rPr>
              <a:t>sit&amp;stare</a:t>
            </a:r>
            <a:endParaRPr lang="en-US" altLang="zh-CN" sz="800" b="1" dirty="0" smtClean="0"/>
          </a:p>
          <a:p>
            <a:r>
              <a:rPr lang="is-IS" altLang="zh-CN" sz="800" b="1" smtClean="0">
                <a:solidFill>
                  <a:srgbClr val="FF0000"/>
                </a:solidFill>
              </a:rPr>
              <a:t>2016-02-18 </a:t>
            </a:r>
            <a:r>
              <a:rPr lang="is-IS" altLang="zh-CN" sz="800" b="1" dirty="0">
                <a:solidFill>
                  <a:srgbClr val="FF0000"/>
                </a:solidFill>
              </a:rPr>
              <a:t>18:49:10-23:58:56</a:t>
            </a:r>
            <a:endParaRPr lang="zh-CN" altLang="en-US" sz="800" b="1" dirty="0">
              <a:solidFill>
                <a:srgbClr val="FF0000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513938" y="4623033"/>
            <a:ext cx="879444" cy="94597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18" name="TextBox 17"/>
          <p:cNvSpPr txBox="1"/>
          <p:nvPr/>
        </p:nvSpPr>
        <p:spPr>
          <a:xfrm>
            <a:off x="113873" y="-47490"/>
            <a:ext cx="4739855" cy="919916"/>
          </a:xfrm>
          <a:prstGeom prst="rect">
            <a:avLst/>
          </a:prstGeom>
          <a:noFill/>
        </p:spPr>
        <p:txBody>
          <a:bodyPr wrap="square" lIns="160766" tIns="80383" rIns="160766" bIns="80383" rtlCol="0">
            <a:spAutoFit/>
          </a:bodyPr>
          <a:lstStyle/>
          <a:p>
            <a:r>
              <a:rPr lang="en-US" sz="4923" dirty="0" smtClean="0">
                <a:solidFill>
                  <a:schemeClr val="bg1"/>
                </a:solidFill>
              </a:rPr>
              <a:t>2016-02-18</a:t>
            </a:r>
            <a:endParaRPr lang="en-US" sz="4923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0169525" y="1677799"/>
            <a:ext cx="73152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grpSp>
        <p:nvGrpSpPr>
          <p:cNvPr id="17" name="组 16"/>
          <p:cNvGrpSpPr/>
          <p:nvPr/>
        </p:nvGrpSpPr>
        <p:grpSpPr>
          <a:xfrm>
            <a:off x="600047" y="6807679"/>
            <a:ext cx="6924135" cy="3343060"/>
            <a:chOff x="915060" y="351765"/>
            <a:chExt cx="6924135" cy="3343060"/>
          </a:xfrm>
        </p:grpSpPr>
        <p:pic>
          <p:nvPicPr>
            <p:cNvPr id="40" name="Picture 12" descr="02_18_2016 GOES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60" y="351765"/>
              <a:ext cx="6924135" cy="3343060"/>
            </a:xfrm>
            <a:prstGeom prst="rect">
              <a:avLst/>
            </a:prstGeom>
          </p:spPr>
        </p:pic>
        <p:sp>
          <p:nvSpPr>
            <p:cNvPr id="41" name="Rectangle 24"/>
            <p:cNvSpPr/>
            <p:nvPr/>
          </p:nvSpPr>
          <p:spPr>
            <a:xfrm>
              <a:off x="5168741" y="1217354"/>
              <a:ext cx="2375719" cy="72000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4340" tIns="77169" rIns="154340" bIns="77169" rtlCol="0" anchor="ctr"/>
            <a:lstStyle/>
            <a:p>
              <a:pPr algn="ctr"/>
              <a:endParaRPr lang="en-US" sz="3200">
                <a:noFill/>
              </a:endParaRP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5243385" y="1243292"/>
              <a:ext cx="2052539" cy="610457"/>
            </a:xfrm>
            <a:prstGeom prst="rect">
              <a:avLst/>
            </a:prstGeom>
            <a:noFill/>
          </p:spPr>
          <p:txBody>
            <a:bodyPr wrap="square" lIns="154340" tIns="77169" rIns="154340" bIns="77169" rtlCol="0">
              <a:spAutoFit/>
            </a:bodyPr>
            <a:lstStyle/>
            <a:p>
              <a:r>
                <a:rPr lang="en-US" sz="2954" dirty="0">
                  <a:latin typeface="Arial"/>
                  <a:cs typeface="Arial"/>
                </a:rPr>
                <a:t>VLA Time</a:t>
              </a:r>
            </a:p>
          </p:txBody>
        </p:sp>
      </p:grpSp>
      <p:sp>
        <p:nvSpPr>
          <p:cNvPr id="39" name="矩形 38"/>
          <p:cNvSpPr/>
          <p:nvPr/>
        </p:nvSpPr>
        <p:spPr>
          <a:xfrm>
            <a:off x="4679838" y="7219438"/>
            <a:ext cx="2549609" cy="720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43" name="矩形 42"/>
          <p:cNvSpPr/>
          <p:nvPr/>
        </p:nvSpPr>
        <p:spPr>
          <a:xfrm>
            <a:off x="4739428" y="7397418"/>
            <a:ext cx="2442938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47" name="矩形 46"/>
          <p:cNvSpPr/>
          <p:nvPr/>
        </p:nvSpPr>
        <p:spPr>
          <a:xfrm>
            <a:off x="4925694" y="7313285"/>
            <a:ext cx="2097180" cy="72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55" name="矩形 54"/>
          <p:cNvSpPr/>
          <p:nvPr/>
        </p:nvSpPr>
        <p:spPr>
          <a:xfrm flipV="1">
            <a:off x="4803048" y="7488592"/>
            <a:ext cx="2337619" cy="7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46726" y="7583754"/>
            <a:ext cx="2420650" cy="7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075" y="994653"/>
            <a:ext cx="428303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Instruments list:</a:t>
            </a:r>
          </a:p>
          <a:p>
            <a:r>
              <a:rPr lang="en-US" altLang="zh-CN" sz="2800" b="1" dirty="0" smtClean="0">
                <a:solidFill>
                  <a:schemeClr val="accent1"/>
                </a:solidFill>
              </a:rPr>
              <a:t>XRT</a:t>
            </a:r>
            <a:endParaRPr lang="en-US" altLang="zh-CN" sz="2800" b="1" dirty="0" smtClean="0">
              <a:solidFill>
                <a:schemeClr val="accent1"/>
              </a:solidFill>
            </a:endParaRPr>
          </a:p>
          <a:p>
            <a:r>
              <a:rPr lang="en-US" altLang="zh-CN" sz="800" b="1" dirty="0">
                <a:solidFill>
                  <a:schemeClr val="accent1"/>
                </a:solidFill>
              </a:rPr>
              <a:t>http://</a:t>
            </a:r>
            <a:r>
              <a:rPr lang="en-US" altLang="zh-CN" sz="800" b="1" dirty="0" err="1">
                <a:solidFill>
                  <a:schemeClr val="accent1"/>
                </a:solidFill>
              </a:rPr>
              <a:t>www.lmsal.com</a:t>
            </a:r>
            <a:r>
              <a:rPr lang="en-US" altLang="zh-CN" sz="800" b="1" dirty="0">
                <a:solidFill>
                  <a:schemeClr val="accent1"/>
                </a:solidFill>
              </a:rPr>
              <a:t>/</a:t>
            </a:r>
            <a:r>
              <a:rPr lang="en-US" altLang="zh-CN" sz="800" b="1" dirty="0" err="1">
                <a:solidFill>
                  <a:schemeClr val="accent1"/>
                </a:solidFill>
              </a:rPr>
              <a:t>hek</a:t>
            </a:r>
            <a:r>
              <a:rPr lang="en-US" altLang="zh-CN" sz="800" b="1" dirty="0">
                <a:solidFill>
                  <a:schemeClr val="accent1"/>
                </a:solidFill>
              </a:rPr>
              <a:t>/</a:t>
            </a:r>
            <a:r>
              <a:rPr lang="en-US" altLang="zh-CN" sz="800" b="1" dirty="0" err="1">
                <a:solidFill>
                  <a:schemeClr val="accent1"/>
                </a:solidFill>
              </a:rPr>
              <a:t>hcr?cmd</a:t>
            </a:r>
            <a:r>
              <a:rPr lang="en-US" altLang="zh-CN" sz="800" b="1" dirty="0">
                <a:solidFill>
                  <a:schemeClr val="accent1"/>
                </a:solidFill>
              </a:rPr>
              <a:t>=</a:t>
            </a:r>
            <a:r>
              <a:rPr lang="en-US" altLang="zh-CN" sz="800" b="1" dirty="0" err="1">
                <a:solidFill>
                  <a:schemeClr val="accent1"/>
                </a:solidFill>
              </a:rPr>
              <a:t>view-event&amp;event-id</a:t>
            </a:r>
            <a:r>
              <a:rPr lang="en-US" altLang="zh-CN" sz="800" b="1" dirty="0">
                <a:solidFill>
                  <a:schemeClr val="accent1"/>
                </a:solidFill>
              </a:rPr>
              <a:t>=ivo%3A%2F%2Fsot.lmsal.com%2FVOEvent%23VOEvent_ObsX2016-02-18T18%3A49%3A54.000.xml</a:t>
            </a:r>
            <a:endParaRPr lang="en-US" altLang="zh-CN" sz="800" b="1" dirty="0" smtClean="0">
              <a:solidFill>
                <a:schemeClr val="accent1"/>
              </a:solidFill>
            </a:endParaRPr>
          </a:p>
          <a:p>
            <a:r>
              <a:rPr lang="en-US" altLang="zh-CN" sz="2800" b="1" dirty="0" smtClean="0">
                <a:solidFill>
                  <a:schemeClr val="accent4"/>
                </a:solidFill>
              </a:rPr>
              <a:t>EIS</a:t>
            </a:r>
            <a:r>
              <a:rPr lang="en-US" altLang="zh-CN" sz="2800" b="1" dirty="0">
                <a:solidFill>
                  <a:schemeClr val="accent4"/>
                </a:solidFill>
              </a:rPr>
              <a:t> </a:t>
            </a:r>
            <a:r>
              <a:rPr lang="en-US" altLang="zh-CN" sz="2800" b="1" dirty="0" err="1" smtClean="0">
                <a:solidFill>
                  <a:schemeClr val="accent4"/>
                </a:solidFill>
              </a:rPr>
              <a:t>sit&amp;stare</a:t>
            </a:r>
            <a:endParaRPr lang="en-US" altLang="zh-CN" sz="2800" b="1" dirty="0" smtClean="0">
              <a:solidFill>
                <a:schemeClr val="accent4"/>
              </a:solidFill>
            </a:endParaRPr>
          </a:p>
          <a:p>
            <a:r>
              <a:rPr kumimoji="1" lang="en-US" altLang="zh-CN" sz="800" b="1" dirty="0">
                <a:solidFill>
                  <a:schemeClr val="accent4"/>
                </a:solidFill>
              </a:rPr>
              <a:t>http://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www.lmsal.com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hek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/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hcr?cmd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800" b="1" dirty="0" err="1">
                <a:solidFill>
                  <a:schemeClr val="accent4"/>
                </a:solidFill>
              </a:rPr>
              <a:t>view-event&amp;event-id</a:t>
            </a:r>
            <a:r>
              <a:rPr kumimoji="1" lang="en-US" altLang="zh-CN" sz="800" b="1" dirty="0">
                <a:solidFill>
                  <a:schemeClr val="accent4"/>
                </a:solidFill>
              </a:rPr>
              <a:t>=ivo%3A%2F%2Fsot.lmsal.com%2FVOEvent%23VOEvent_EIS_20160218_185632-20160218_231726_TL50727</a:t>
            </a:r>
            <a:endParaRPr kumimoji="1" lang="en-US" altLang="zh-CN" sz="800" b="1" dirty="0" smtClean="0">
              <a:solidFill>
                <a:schemeClr val="accent4"/>
              </a:solidFill>
            </a:endParaRPr>
          </a:p>
          <a:p>
            <a:r>
              <a:rPr kumimoji="1" lang="en-US" altLang="zh-CN" sz="2800" b="1" dirty="0" smtClean="0">
                <a:solidFill>
                  <a:schemeClr val="bg2">
                    <a:lumMod val="90000"/>
                  </a:schemeClr>
                </a:solidFill>
              </a:rPr>
              <a:t>SOT</a:t>
            </a:r>
          </a:p>
          <a:p>
            <a:r>
              <a:rPr lang="en-US" altLang="zh-CN" sz="800" b="1" dirty="0">
                <a:solidFill>
                  <a:schemeClr val="bg2">
                    <a:lumMod val="90000"/>
                  </a:schemeClr>
                </a:solidFill>
              </a:rPr>
              <a:t>http://</a:t>
            </a:r>
            <a:r>
              <a:rPr lang="en-US" altLang="zh-CN" sz="800" b="1" dirty="0" err="1">
                <a:solidFill>
                  <a:schemeClr val="bg2">
                    <a:lumMod val="90000"/>
                  </a:schemeClr>
                </a:solidFill>
              </a:rPr>
              <a:t>www.lmsal.com</a:t>
            </a:r>
            <a:r>
              <a:rPr lang="en-US" altLang="zh-CN" sz="800" b="1" dirty="0">
                <a:solidFill>
                  <a:schemeClr val="bg2">
                    <a:lumMod val="90000"/>
                  </a:schemeClr>
                </a:solidFill>
              </a:rPr>
              <a:t>/</a:t>
            </a:r>
            <a:r>
              <a:rPr lang="en-US" altLang="zh-CN" sz="800" b="1" dirty="0" err="1">
                <a:solidFill>
                  <a:schemeClr val="bg2">
                    <a:lumMod val="90000"/>
                  </a:schemeClr>
                </a:solidFill>
              </a:rPr>
              <a:t>hek</a:t>
            </a:r>
            <a:r>
              <a:rPr lang="en-US" altLang="zh-CN" sz="800" b="1" dirty="0">
                <a:solidFill>
                  <a:schemeClr val="bg2">
                    <a:lumMod val="90000"/>
                  </a:schemeClr>
                </a:solidFill>
              </a:rPr>
              <a:t>/</a:t>
            </a:r>
            <a:r>
              <a:rPr lang="en-US" altLang="zh-CN" sz="800" b="1" dirty="0" err="1">
                <a:solidFill>
                  <a:schemeClr val="bg2">
                    <a:lumMod val="90000"/>
                  </a:schemeClr>
                </a:solidFill>
              </a:rPr>
              <a:t>hcr?cmd</a:t>
            </a:r>
            <a:r>
              <a:rPr lang="en-US" altLang="zh-CN" sz="800" b="1" dirty="0">
                <a:solidFill>
                  <a:schemeClr val="bg2">
                    <a:lumMod val="90000"/>
                  </a:schemeClr>
                </a:solidFill>
              </a:rPr>
              <a:t>=</a:t>
            </a:r>
            <a:r>
              <a:rPr lang="en-US" altLang="zh-CN" sz="800" b="1" dirty="0" err="1">
                <a:solidFill>
                  <a:schemeClr val="bg2">
                    <a:lumMod val="90000"/>
                  </a:schemeClr>
                </a:solidFill>
              </a:rPr>
              <a:t>view-event&amp;event-id</a:t>
            </a:r>
            <a:r>
              <a:rPr lang="en-US" altLang="zh-CN" sz="800" b="1" dirty="0">
                <a:solidFill>
                  <a:schemeClr val="bg2">
                    <a:lumMod val="90000"/>
                  </a:schemeClr>
                </a:solidFill>
              </a:rPr>
              <a:t>=ivo%3A%2F%2Fsot.lmsal.com%2FVOEvent%23VOEvent_ObsS2016-02-18T18%3A54%3A00.000.xml</a:t>
            </a:r>
            <a:endParaRPr lang="en-US" altLang="zh-CN" sz="800" b="1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</a:rPr>
              <a:t>IRIS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sit&amp;stare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r>
              <a:rPr kumimoji="1" lang="en-US" altLang="zh-CN" sz="800" b="1" dirty="0">
                <a:solidFill>
                  <a:srgbClr val="FF0000"/>
                </a:solidFill>
              </a:rPr>
              <a:t>http://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www.lmsal.com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hek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hcr?cmd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</a:t>
            </a:r>
            <a:r>
              <a:rPr kumimoji="1" lang="en-US" altLang="zh-CN" sz="800" b="1" dirty="0" err="1">
                <a:solidFill>
                  <a:srgbClr val="FF0000"/>
                </a:solidFill>
              </a:rPr>
              <a:t>view-event&amp;event-id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=ivo%3A%2F%2Fsot.lmsal.com%2FVOEvent%23VOEvent_IRIS_20160409_180221_3660259503_2016-04-09T18%3A02%3A212016-04-09T18%3A02%3A21.xml</a:t>
            </a:r>
            <a:endParaRPr kumimoji="1" lang="zh-CN" altLang="en-US" sz="8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03943" y="419478"/>
            <a:ext cx="73152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DARTS link:</a:t>
            </a:r>
          </a:p>
          <a:p>
            <a:r>
              <a:rPr lang="zh-CN" altLang="en-US" sz="800" dirty="0" smtClean="0">
                <a:solidFill>
                  <a:schemeClr val="bg1"/>
                </a:solidFill>
              </a:rPr>
              <a:t>http</a:t>
            </a:r>
            <a:r>
              <a:rPr lang="zh-CN" altLang="en-US" sz="800" dirty="0">
                <a:solidFill>
                  <a:schemeClr val="bg1"/>
                </a:solidFill>
              </a:rPr>
              <a:t>://darts.isas.jaxa.jp/solar/hinode/query.php?coA=basic&amp;fgA=basic&amp;spA=basic&amp;xrA=basic&amp;eiA=basic&amp;coB=&amp;coC=&amp;coD=&amp;coE=&amp;coF=&amp;coG=1&amp;coH=&amp;coI=&amp;coJ=&amp;coK=&amp;coL=&amp;coM=&amp;coN=&amp;coO=&amp;coP=&amp;coQ=&amp;fgD=&amp;fgL=&amp;fgM=&amp;fgN=&amp;fgO=&amp;fgP=&amp;fgQ=&amp;fgR=&amp;fgS=&amp;fgT=&amp;spD=1&amp;spE=&amp;spF=&amp;spG=&amp;spH=&amp;spI=&amp;spJ=&amp;spK=&amp;spL=&amp;spM=&amp;spN=&amp;spO=&amp;spP=&amp;spQ=&amp;spR=&amp;spS=&amp;spT=&amp;spU=&amp;spV=&amp;xrE=&amp;xrF=&amp;xrG=&amp;xrH=&amp;xrJ=&amp;xrK=&amp;xrL=&amp;xrM=&amp;xrN=&amp;xrO=&amp;xrP=&amp;xrQ=&amp;xrR=&amp;eiE=&amp;eiF=&amp;eiG=&amp;eiH=&amp;eiJ=&amp;eiK=&amp;eiL=&amp;eiN=&amp;eiO=&amp;eiP=&amp;eiQ=&amp;eiR=&amp;eiS=&amp;A19=Search&amp;inst%5B%5D=fg&amp;inst%5B%5D=sp&amp;inst%5B%5D=xr&amp;inst%5B%5D=ei&amp;plot=no&amp;tmSY=2016&amp;tmSM=02&amp;tmSD=18&amp;tmSh=18&amp;tmSm=00&amp;tmEY=2016&amp;tmEM=02&amp;tmED=19&amp;tmEh=00&amp;tmEm=00&amp;posX=&amp;posY=&amp;posrX=&amp;posrY=&amp;max=1000&amp;fgB%5B%5D=0&amp;fgE=0&amp;fgG=&amp;fgH=&amp;fgI=&amp;fgJ=&amp;spB%5B%5D=0&amp;xrB%5B%5D=0&amp;eiB%5B%5D=0</a:t>
            </a:r>
          </a:p>
        </p:txBody>
      </p:sp>
    </p:spTree>
    <p:extLst>
      <p:ext uri="{BB962C8B-B14F-4D97-AF65-F5344CB8AC3E}">
        <p14:creationId xmlns:p14="http://schemas.microsoft.com/office/powerpoint/2010/main" val="78117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452</Words>
  <Application>Microsoft Macintosh PowerPoint</Application>
  <PresentationFormat>自定义</PresentationFormat>
  <Paragraphs>26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Calibri</vt:lpstr>
      <vt:lpstr>宋体</vt:lpstr>
      <vt:lpstr>Arial</vt:lpstr>
      <vt:lpstr>Office Theme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Gray</dc:creator>
  <cp:lastModifiedBy>Microsoft Office 用户</cp:lastModifiedBy>
  <cp:revision>149</cp:revision>
  <dcterms:created xsi:type="dcterms:W3CDTF">2016-06-16T15:49:12Z</dcterms:created>
  <dcterms:modified xsi:type="dcterms:W3CDTF">2016-08-30T22:27:44Z</dcterms:modified>
</cp:coreProperties>
</file>