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4630400" cy="109728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33"/>
    <p:restoredTop sz="90262"/>
  </p:normalViewPr>
  <p:slideViewPr>
    <p:cSldViewPr snapToGrid="0" snapToObjects="1">
      <p:cViewPr>
        <p:scale>
          <a:sx n="77" d="100"/>
          <a:sy n="77" d="100"/>
        </p:scale>
        <p:origin x="-1816" y="200"/>
      </p:cViewPr>
      <p:guideLst>
        <p:guide orient="horz" pos="3456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FAE0-732C-6E49-B418-1CA2FC7D6F6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D60B-953B-4E46-A9CD-857454782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7E8B6-0884-7B41-BEC6-EF029396B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0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408681"/>
            <a:ext cx="12435840" cy="235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621792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3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439422"/>
            <a:ext cx="3291840" cy="9362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39422"/>
            <a:ext cx="9631680" cy="9362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701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4650743"/>
            <a:ext cx="12435840" cy="2400299"/>
          </a:xfrm>
        </p:spPr>
        <p:txBody>
          <a:bodyPr anchor="b"/>
          <a:lstStyle>
            <a:lvl1pPr marL="0" indent="0">
              <a:buNone/>
              <a:defRPr sz="3569">
                <a:solidFill>
                  <a:schemeClr val="tx1">
                    <a:tint val="75000"/>
                  </a:schemeClr>
                </a:solidFill>
              </a:defRPr>
            </a:lvl1pPr>
            <a:lvl2pPr marL="8038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7696" indent="0">
              <a:buNone/>
              <a:defRPr sz="2831">
                <a:solidFill>
                  <a:schemeClr val="tx1">
                    <a:tint val="75000"/>
                  </a:schemeClr>
                </a:solidFill>
              </a:defRPr>
            </a:lvl3pPr>
            <a:lvl4pPr marL="241154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4pPr>
            <a:lvl5pPr marL="321539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5pPr>
            <a:lvl6pPr marL="401924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6pPr>
            <a:lvl7pPr marL="482308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7pPr>
            <a:lvl8pPr marL="5626936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8pPr>
            <a:lvl9pPr marL="643078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56182"/>
            <a:ext cx="6464300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479801"/>
            <a:ext cx="6464300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2456182"/>
            <a:ext cx="6466841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3479801"/>
            <a:ext cx="6466841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436880"/>
            <a:ext cx="4813301" cy="1859280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436882"/>
            <a:ext cx="8178800" cy="9364981"/>
          </a:xfrm>
        </p:spPr>
        <p:txBody>
          <a:bodyPr/>
          <a:lstStyle>
            <a:lvl1pPr>
              <a:defRPr sz="5662"/>
            </a:lvl1pPr>
            <a:lvl2pPr>
              <a:defRPr sz="4923"/>
            </a:lvl2pPr>
            <a:lvl3pPr>
              <a:defRPr sz="4185"/>
            </a:lvl3pPr>
            <a:lvl4pPr>
              <a:defRPr sz="3569"/>
            </a:lvl4pPr>
            <a:lvl5pPr>
              <a:defRPr sz="3569"/>
            </a:lvl5pPr>
            <a:lvl6pPr>
              <a:defRPr sz="3569"/>
            </a:lvl6pPr>
            <a:lvl7pPr>
              <a:defRPr sz="3569"/>
            </a:lvl7pPr>
            <a:lvl8pPr>
              <a:defRPr sz="3569"/>
            </a:lvl8pPr>
            <a:lvl9pPr>
              <a:defRPr sz="35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2296162"/>
            <a:ext cx="4813301" cy="7505701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7680961"/>
            <a:ext cx="8778240" cy="906781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980440"/>
            <a:ext cx="8778240" cy="6583680"/>
          </a:xfrm>
        </p:spPr>
        <p:txBody>
          <a:bodyPr/>
          <a:lstStyle>
            <a:lvl1pPr marL="0" indent="0">
              <a:buNone/>
              <a:defRPr sz="5662"/>
            </a:lvl1pPr>
            <a:lvl2pPr marL="803848" indent="0">
              <a:buNone/>
              <a:defRPr sz="4923"/>
            </a:lvl2pPr>
            <a:lvl3pPr marL="1607696" indent="0">
              <a:buNone/>
              <a:defRPr sz="4185"/>
            </a:lvl3pPr>
            <a:lvl4pPr marL="2411545" indent="0">
              <a:buNone/>
              <a:defRPr sz="3569"/>
            </a:lvl4pPr>
            <a:lvl5pPr marL="3215392" indent="0">
              <a:buNone/>
              <a:defRPr sz="3569"/>
            </a:lvl5pPr>
            <a:lvl6pPr marL="4019240" indent="0">
              <a:buNone/>
              <a:defRPr sz="3569"/>
            </a:lvl6pPr>
            <a:lvl7pPr marL="4823088" indent="0">
              <a:buNone/>
              <a:defRPr sz="3569"/>
            </a:lvl7pPr>
            <a:lvl8pPr marL="5626936" indent="0">
              <a:buNone/>
              <a:defRPr sz="3569"/>
            </a:lvl8pPr>
            <a:lvl9pPr marL="6430785" indent="0">
              <a:buNone/>
              <a:defRPr sz="356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8587742"/>
            <a:ext cx="8778240" cy="1287779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439421"/>
            <a:ext cx="13167360" cy="18288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560322"/>
            <a:ext cx="13167360" cy="7241541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10170161"/>
            <a:ext cx="46329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3848" rtl="0" eaLnBrk="1" latinLnBrk="0" hangingPunct="1">
        <a:spcBef>
          <a:spcPct val="0"/>
        </a:spcBef>
        <a:buNone/>
        <a:defRPr sz="7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2886" indent="-602886" algn="l" defTabSz="803848" rtl="0" eaLnBrk="1" latinLnBrk="0" hangingPunct="1">
        <a:spcBef>
          <a:spcPct val="20000"/>
        </a:spcBef>
        <a:buFont typeface="Arial"/>
        <a:buChar char="•"/>
        <a:defRPr sz="5662" kern="1200">
          <a:solidFill>
            <a:schemeClr val="tx1"/>
          </a:solidFill>
          <a:latin typeface="+mn-lt"/>
          <a:ea typeface="+mn-ea"/>
          <a:cs typeface="+mn-cs"/>
        </a:defRPr>
      </a:lvl1pPr>
      <a:lvl2pPr marL="1306253" indent="-502405" algn="l" defTabSz="803848" rtl="0" eaLnBrk="1" latinLnBrk="0" hangingPunct="1">
        <a:spcBef>
          <a:spcPct val="20000"/>
        </a:spcBef>
        <a:buFont typeface="Arial"/>
        <a:buChar char="–"/>
        <a:defRPr sz="4923" kern="1200">
          <a:solidFill>
            <a:schemeClr val="tx1"/>
          </a:solidFill>
          <a:latin typeface="+mn-lt"/>
          <a:ea typeface="+mn-ea"/>
          <a:cs typeface="+mn-cs"/>
        </a:defRPr>
      </a:lvl2pPr>
      <a:lvl3pPr marL="2009621" indent="-401924" algn="l" defTabSz="803848" rtl="0" eaLnBrk="1" latinLnBrk="0" hangingPunct="1">
        <a:spcBef>
          <a:spcPct val="20000"/>
        </a:spcBef>
        <a:buFont typeface="Arial"/>
        <a:buChar char="•"/>
        <a:defRPr sz="4185" kern="1200">
          <a:solidFill>
            <a:schemeClr val="tx1"/>
          </a:solidFill>
          <a:latin typeface="+mn-lt"/>
          <a:ea typeface="+mn-ea"/>
          <a:cs typeface="+mn-cs"/>
        </a:defRPr>
      </a:lvl3pPr>
      <a:lvl4pPr marL="2813468" indent="-401924" algn="l" defTabSz="803848" rtl="0" eaLnBrk="1" latinLnBrk="0" hangingPunct="1">
        <a:spcBef>
          <a:spcPct val="20000"/>
        </a:spcBef>
        <a:buFont typeface="Arial"/>
        <a:buChar char="–"/>
        <a:defRPr sz="3569" kern="1200">
          <a:solidFill>
            <a:schemeClr val="tx1"/>
          </a:solidFill>
          <a:latin typeface="+mn-lt"/>
          <a:ea typeface="+mn-ea"/>
          <a:cs typeface="+mn-cs"/>
        </a:defRPr>
      </a:lvl4pPr>
      <a:lvl5pPr marL="3617316" indent="-401924" algn="l" defTabSz="803848" rtl="0" eaLnBrk="1" latinLnBrk="0" hangingPunct="1">
        <a:spcBef>
          <a:spcPct val="20000"/>
        </a:spcBef>
        <a:buFont typeface="Arial"/>
        <a:buChar char="»"/>
        <a:defRPr sz="3569" kern="1200">
          <a:solidFill>
            <a:schemeClr val="tx1"/>
          </a:solidFill>
          <a:latin typeface="+mn-lt"/>
          <a:ea typeface="+mn-ea"/>
          <a:cs typeface="+mn-cs"/>
        </a:defRPr>
      </a:lvl5pPr>
      <a:lvl6pPr marL="4421164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6pPr>
      <a:lvl7pPr marL="5225012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7pPr>
      <a:lvl8pPr marL="6028861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8pPr>
      <a:lvl9pPr marL="6832709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84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9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154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5392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924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308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693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3078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lmsal.com/solarsoft/hinode/movies/voevent_movies_xrt/2016/02/18/20160218_1849_20160218_2359_prog_00/XRT_Be_thin+Open_192_192_20160218_185743_j.html" TargetMode="External"/><Relationship Id="rId12" Type="http://schemas.openxmlformats.org/officeDocument/2006/relationships/hyperlink" Target="NULL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png"/><Relationship Id="rId7" Type="http://schemas.openxmlformats.org/officeDocument/2006/relationships/image" Target="../media/image3.tiff"/><Relationship Id="rId8" Type="http://schemas.openxmlformats.org/officeDocument/2006/relationships/hyperlink" Target="http://www.lmsal.com/solarsoft/irisa/data/level2/2016/04/10/20160410_180921_3660259503/www/raster/iris_rast_CII1336_OI1356_SiIV1403_MgIIk2796SJI_1330_Raster_Position_0_20160410_1809_j.html" TargetMode="External"/><Relationship Id="rId9" Type="http://schemas.openxmlformats.org/officeDocument/2006/relationships/hyperlink" Target="http://solarb.mssl.ucl.ac.uk/SolarB/DEV/eis_gifs/2016/04/10/eis_l0_20160410_183534.fits/XRT_eis_l0_20160410_183534.fits.gif" TargetMode="External"/><Relationship Id="rId10" Type="http://schemas.openxmlformats.org/officeDocument/2006/relationships/hyperlink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21525" r="44472" b="38534"/>
          <a:stretch/>
        </p:blipFill>
        <p:spPr>
          <a:xfrm>
            <a:off x="-494281" y="-74141"/>
            <a:ext cx="15371815" cy="113951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99637" y="182594"/>
            <a:ext cx="4739855" cy="919916"/>
          </a:xfrm>
          <a:prstGeom prst="rect">
            <a:avLst/>
          </a:prstGeom>
          <a:noFill/>
        </p:spPr>
        <p:txBody>
          <a:bodyPr wrap="square" lIns="160766" tIns="80383" rIns="160766" bIns="80383" rtlCol="0">
            <a:spAutoFit/>
          </a:bodyPr>
          <a:lstStyle/>
          <a:p>
            <a:r>
              <a:rPr lang="en-US" sz="4923" dirty="0" smtClean="0">
                <a:solidFill>
                  <a:schemeClr val="bg1"/>
                </a:solidFill>
              </a:rPr>
              <a:t>2016-0</a:t>
            </a:r>
            <a:r>
              <a:rPr lang="en-US" altLang="zh-CN" sz="4923" dirty="0" smtClean="0">
                <a:solidFill>
                  <a:schemeClr val="bg1"/>
                </a:solidFill>
              </a:rPr>
              <a:t>4</a:t>
            </a:r>
            <a:r>
              <a:rPr lang="en-US" sz="4923" dirty="0" smtClean="0">
                <a:solidFill>
                  <a:schemeClr val="bg1"/>
                </a:solidFill>
              </a:rPr>
              <a:t>-</a:t>
            </a:r>
            <a:r>
              <a:rPr lang="en-US" altLang="zh-CN" sz="4923" dirty="0" smtClean="0">
                <a:solidFill>
                  <a:schemeClr val="bg1"/>
                </a:solidFill>
              </a:rPr>
              <a:t>10</a:t>
            </a:r>
            <a:endParaRPr lang="en-US" sz="4923" dirty="0">
              <a:solidFill>
                <a:schemeClr val="bg1"/>
              </a:solidFill>
            </a:endParaRPr>
          </a:p>
        </p:txBody>
      </p:sp>
      <p:pic>
        <p:nvPicPr>
          <p:cNvPr id="10" name="2016-04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985" y="642552"/>
            <a:ext cx="10825308" cy="75376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1577" y="7013267"/>
            <a:ext cx="5708822" cy="4005838"/>
          </a:xfrm>
          <a:prstGeom prst="rect">
            <a:avLst/>
          </a:prstGeom>
        </p:spPr>
      </p:pic>
      <p:grpSp>
        <p:nvGrpSpPr>
          <p:cNvPr id="35" name="组 34"/>
          <p:cNvGrpSpPr/>
          <p:nvPr/>
        </p:nvGrpSpPr>
        <p:grpSpPr>
          <a:xfrm>
            <a:off x="2903421" y="3833065"/>
            <a:ext cx="2318787" cy="1280595"/>
            <a:chOff x="1861326" y="2782640"/>
            <a:chExt cx="2318787" cy="1280595"/>
          </a:xfrm>
        </p:grpSpPr>
        <p:sp>
          <p:nvSpPr>
            <p:cNvPr id="36" name="矩形 35"/>
            <p:cNvSpPr/>
            <p:nvPr/>
          </p:nvSpPr>
          <p:spPr>
            <a:xfrm>
              <a:off x="1861326" y="2782640"/>
              <a:ext cx="18323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800" b="1" u="sng" dirty="0">
                  <a:solidFill>
                    <a:srgbClr val="FF0000"/>
                  </a:solidFill>
                  <a:hlinkClick r:id="rId8"/>
                </a:rPr>
                <a:t>iris </a:t>
              </a:r>
              <a:r>
                <a:rPr lang="en-US" altLang="zh-CN" sz="800" b="1" u="sng" dirty="0" smtClean="0">
                  <a:solidFill>
                    <a:srgbClr val="FF0000"/>
                  </a:solidFill>
                  <a:hlinkClick r:id="rId8"/>
                </a:rPr>
                <a:t>sit&amp;s</a:t>
              </a:r>
              <a:r>
                <a:rPr lang="en-US" altLang="zh-CN" sz="800" b="1" u="sng" dirty="0" smtClean="0">
                  <a:solidFill>
                    <a:srgbClr val="FA0A0F"/>
                  </a:solidFill>
                  <a:hlinkClick r:id="rId8"/>
                </a:rPr>
                <a:t>tare</a:t>
              </a:r>
              <a:endParaRPr lang="en-US" altLang="zh-CN" sz="800" b="1" u="sng" dirty="0">
                <a:solidFill>
                  <a:srgbClr val="FA0A0F"/>
                </a:solidFill>
              </a:endParaRPr>
            </a:p>
            <a:p>
              <a:r>
                <a:rPr lang="en-US" altLang="zh-CN" sz="800" b="1" u="sng" dirty="0" smtClean="0">
                  <a:solidFill>
                    <a:srgbClr val="FA0A0F"/>
                  </a:solidFill>
                </a:rPr>
                <a:t>iris </a:t>
              </a:r>
              <a:r>
                <a:rPr lang="en-US" altLang="zh-CN" sz="800" b="1" u="sng" dirty="0" err="1" smtClean="0">
                  <a:solidFill>
                    <a:srgbClr val="FA0A0F"/>
                  </a:solidFill>
                </a:rPr>
                <a:t>sit&amp;stare</a:t>
              </a:r>
              <a:endParaRPr lang="en-US" altLang="zh-CN" sz="800" b="1" dirty="0" smtClean="0"/>
            </a:p>
            <a:p>
              <a:r>
                <a:rPr lang="is-IS" altLang="zh-CN" sz="800" b="1" dirty="0">
                  <a:solidFill>
                    <a:srgbClr val="FF0000"/>
                  </a:solidFill>
                </a:rPr>
                <a:t>2016-04-10 18:09:21-22:45:00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207176" y="3075028"/>
              <a:ext cx="972937" cy="98820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320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8010987" y="1256273"/>
            <a:ext cx="597461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</a:rPr>
              <a:t>Instruments list:</a:t>
            </a:r>
          </a:p>
          <a:p>
            <a:pPr lvl="0"/>
            <a:r>
              <a:rPr lang="en-US" altLang="zh-CN" sz="2800" b="1" dirty="0">
                <a:solidFill>
                  <a:srgbClr val="5B9BD5"/>
                </a:solidFill>
              </a:rPr>
              <a:t>XRT</a:t>
            </a:r>
          </a:p>
          <a:p>
            <a:pPr lvl="0"/>
            <a:r>
              <a:rPr lang="en-US" altLang="zh-CN" sz="300" b="1" dirty="0">
                <a:solidFill>
                  <a:srgbClr val="5B9BD5"/>
                </a:solidFill>
              </a:rPr>
              <a:t>http://</a:t>
            </a:r>
            <a:r>
              <a:rPr lang="en-US" altLang="zh-CN" sz="300" b="1" dirty="0" err="1">
                <a:solidFill>
                  <a:srgbClr val="5B9BD5"/>
                </a:solidFill>
              </a:rPr>
              <a:t>darts.isas.jaxa.jp</a:t>
            </a:r>
            <a:r>
              <a:rPr lang="en-US" altLang="zh-CN" sz="300" b="1" dirty="0">
                <a:solidFill>
                  <a:srgbClr val="5B9BD5"/>
                </a:solidFill>
              </a:rPr>
              <a:t>/solar/</a:t>
            </a:r>
            <a:r>
              <a:rPr lang="en-US" altLang="zh-CN" sz="300" b="1" dirty="0" err="1">
                <a:solidFill>
                  <a:srgbClr val="5B9BD5"/>
                </a:solidFill>
              </a:rPr>
              <a:t>hinode</a:t>
            </a:r>
            <a:r>
              <a:rPr lang="en-US" altLang="zh-CN" sz="300" b="1" dirty="0">
                <a:solidFill>
                  <a:srgbClr val="5B9BD5"/>
                </a:solidFill>
              </a:rPr>
              <a:t>/</a:t>
            </a:r>
            <a:r>
              <a:rPr lang="en-US" altLang="zh-CN" sz="300" b="1" dirty="0" err="1">
                <a:solidFill>
                  <a:srgbClr val="5B9BD5"/>
                </a:solidFill>
              </a:rPr>
              <a:t>query.php?coA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basic&amp;fgA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advanced&amp;spA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basic&amp;xrA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basic&amp;eiA</a:t>
            </a:r>
            <a:r>
              <a:rPr lang="en-US" altLang="zh-CN" sz="300" b="1" dirty="0">
                <a:solidFill>
                  <a:srgbClr val="5B9BD5"/>
                </a:solidFill>
              </a:rPr>
              <a:t>=basic&amp;inst%5B%5D=fg&amp;inst%5B%5D=sp&amp;inst%5B%5D=xr&amp;inst%5B%5D=</a:t>
            </a:r>
            <a:r>
              <a:rPr lang="en-US" altLang="zh-CN" sz="300" b="1" dirty="0" err="1">
                <a:solidFill>
                  <a:srgbClr val="5B9BD5"/>
                </a:solidFill>
              </a:rPr>
              <a:t>ei&amp;tmSY</a:t>
            </a:r>
            <a:r>
              <a:rPr lang="en-US" altLang="zh-CN" sz="300" b="1" dirty="0">
                <a:solidFill>
                  <a:srgbClr val="5B9BD5"/>
                </a:solidFill>
              </a:rPr>
              <a:t>=2016&amp;tmSM=04&amp;tmSD=09&amp;tmSh=18&amp;tmSm=00&amp;tmEY=2016&amp;tmEM=04&amp;tmED=10&amp;tmEh=00&amp;tmEm=00&amp;posX=&amp;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posY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posrX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posrY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coB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coC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coE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coG</a:t>
            </a:r>
            <a:r>
              <a:rPr lang="en-US" altLang="zh-CN" sz="300" b="1" dirty="0">
                <a:solidFill>
                  <a:srgbClr val="5B9BD5"/>
                </a:solidFill>
              </a:rPr>
              <a:t>=1&amp;coH=&amp;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coQ</a:t>
            </a:r>
            <a:r>
              <a:rPr lang="en-US" altLang="zh-CN" sz="300" b="1" dirty="0">
                <a:solidFill>
                  <a:srgbClr val="5B9BD5"/>
                </a:solidFill>
              </a:rPr>
              <a:t>=&amp;fgB%5B%5D=0&amp;fgC=&amp;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fgE</a:t>
            </a:r>
            <a:r>
              <a:rPr lang="en-US" altLang="zh-CN" sz="300" b="1" dirty="0">
                <a:solidFill>
                  <a:srgbClr val="5B9BD5"/>
                </a:solidFill>
              </a:rPr>
              <a:t>=0&amp;fgF=&amp;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fgM</a:t>
            </a:r>
            <a:r>
              <a:rPr lang="en-US" altLang="zh-CN" sz="300" b="1" dirty="0">
                <a:solidFill>
                  <a:srgbClr val="5B9BD5"/>
                </a:solidFill>
              </a:rPr>
              <a:t>=0&amp;fgN=0&amp;fgO=0&amp;fgP=0&amp;fgQ=0&amp;fgR=&amp;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fgS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fgT</a:t>
            </a:r>
            <a:r>
              <a:rPr lang="en-US" altLang="zh-CN" sz="300" b="1" dirty="0">
                <a:solidFill>
                  <a:srgbClr val="5B9BD5"/>
                </a:solidFill>
              </a:rPr>
              <a:t>=&amp;spB%5B%5D=0&amp;spC=&amp;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spD</a:t>
            </a:r>
            <a:r>
              <a:rPr lang="en-US" altLang="zh-CN" sz="300" b="1" dirty="0">
                <a:solidFill>
                  <a:srgbClr val="5B9BD5"/>
                </a:solidFill>
              </a:rPr>
              <a:t>=1&amp;spE=&amp;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spQ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spR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spS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spT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spU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spV</a:t>
            </a:r>
            <a:r>
              <a:rPr lang="en-US" altLang="zh-CN" sz="300" b="1" dirty="0">
                <a:solidFill>
                  <a:srgbClr val="5B9BD5"/>
                </a:solidFill>
              </a:rPr>
              <a:t>=&amp;xrB%5B%5D=0&amp;xrC=&amp;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xrE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xrQ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xrR</a:t>
            </a:r>
            <a:r>
              <a:rPr lang="en-US" altLang="zh-CN" sz="300" b="1" dirty="0">
                <a:solidFill>
                  <a:srgbClr val="5B9BD5"/>
                </a:solidFill>
              </a:rPr>
              <a:t>=&amp;eiB%5B%5D=0&amp;eiC=&amp;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eiE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eiQ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endParaRPr lang="en-US" altLang="zh-CN" sz="2800" b="1" dirty="0" smtClean="0">
              <a:solidFill>
                <a:schemeClr val="accent4"/>
              </a:solidFill>
            </a:endParaRPr>
          </a:p>
          <a:p>
            <a:r>
              <a:rPr lang="en-US" altLang="zh-CN" sz="2800" b="1" dirty="0" smtClean="0">
                <a:solidFill>
                  <a:schemeClr val="accent4"/>
                </a:solidFill>
              </a:rPr>
              <a:t>EIS </a:t>
            </a:r>
            <a:r>
              <a:rPr lang="en-US" altLang="zh-CN" sz="2800" b="1" dirty="0" err="1" smtClean="0">
                <a:solidFill>
                  <a:schemeClr val="accent4"/>
                </a:solidFill>
              </a:rPr>
              <a:t>sit&amp;stare</a:t>
            </a:r>
            <a:r>
              <a:rPr lang="en-US" altLang="zh-CN" sz="2800" b="1" dirty="0" smtClean="0">
                <a:solidFill>
                  <a:schemeClr val="accent4"/>
                </a:solidFill>
              </a:rPr>
              <a:t> </a:t>
            </a:r>
          </a:p>
          <a:p>
            <a:r>
              <a:rPr kumimoji="1" lang="en-US" altLang="zh-CN" sz="800" b="1" dirty="0">
                <a:solidFill>
                  <a:schemeClr val="accent4"/>
                </a:solidFill>
              </a:rPr>
              <a:t>http://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www.lmsal.com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hek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hcr?cmd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=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view-event&amp;event-id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=ivo%3A%2F%2Fsot.lmsal.com%2FVOEvent%23VOEvent_EIS_20160410_183534-20160410_225628_TL51528</a:t>
            </a:r>
          </a:p>
          <a:p>
            <a:endParaRPr kumimoji="1" lang="en-US" altLang="zh-CN" sz="800" b="1" dirty="0" smtClean="0">
              <a:solidFill>
                <a:schemeClr val="accent4"/>
              </a:solidFill>
            </a:endParaRPr>
          </a:p>
          <a:p>
            <a:pPr lvl="0"/>
            <a:r>
              <a:rPr kumimoji="1" lang="en-US" altLang="zh-CN" sz="2800" b="1" dirty="0">
                <a:solidFill>
                  <a:srgbClr val="ED7D31"/>
                </a:solidFill>
              </a:rPr>
              <a:t>SOTSP</a:t>
            </a:r>
          </a:p>
          <a:p>
            <a:pPr lvl="0"/>
            <a:r>
              <a:rPr lang="en-US" altLang="zh-CN" sz="500" b="1" dirty="0">
                <a:solidFill>
                  <a:srgbClr val="ED7D31"/>
                </a:solidFill>
              </a:rPr>
              <a:t>http://</a:t>
            </a:r>
            <a:r>
              <a:rPr lang="en-US" altLang="zh-CN" sz="500" b="1" dirty="0" err="1">
                <a:solidFill>
                  <a:srgbClr val="ED7D31"/>
                </a:solidFill>
              </a:rPr>
              <a:t>darts.isas.jaxa.jp</a:t>
            </a:r>
            <a:r>
              <a:rPr lang="en-US" altLang="zh-CN" sz="500" b="1" dirty="0">
                <a:solidFill>
                  <a:srgbClr val="ED7D31"/>
                </a:solidFill>
              </a:rPr>
              <a:t>/solar/</a:t>
            </a:r>
            <a:r>
              <a:rPr lang="en-US" altLang="zh-CN" sz="500" b="1" dirty="0" err="1">
                <a:solidFill>
                  <a:srgbClr val="ED7D31"/>
                </a:solidFill>
              </a:rPr>
              <a:t>hinode</a:t>
            </a:r>
            <a:r>
              <a:rPr lang="en-US" altLang="zh-CN" sz="500" b="1" dirty="0">
                <a:solidFill>
                  <a:srgbClr val="ED7D31"/>
                </a:solidFill>
              </a:rPr>
              <a:t>/</a:t>
            </a:r>
            <a:r>
              <a:rPr lang="en-US" altLang="zh-CN" sz="500" b="1" dirty="0" err="1">
                <a:solidFill>
                  <a:srgbClr val="ED7D31"/>
                </a:solidFill>
              </a:rPr>
              <a:t>query.php?coA</a:t>
            </a:r>
            <a:r>
              <a:rPr lang="en-US" altLang="zh-CN" sz="500" b="1" dirty="0">
                <a:solidFill>
                  <a:srgbClr val="ED7D31"/>
                </a:solidFill>
              </a:rPr>
              <a:t>=</a:t>
            </a:r>
            <a:r>
              <a:rPr lang="en-US" altLang="zh-CN" sz="500" b="1" dirty="0" err="1">
                <a:solidFill>
                  <a:srgbClr val="ED7D31"/>
                </a:solidFill>
              </a:rPr>
              <a:t>basic&amp;fgA</a:t>
            </a:r>
            <a:r>
              <a:rPr lang="en-US" altLang="zh-CN" sz="500" b="1" dirty="0">
                <a:solidFill>
                  <a:srgbClr val="ED7D31"/>
                </a:solidFill>
              </a:rPr>
              <a:t>=</a:t>
            </a:r>
            <a:r>
              <a:rPr lang="en-US" altLang="zh-CN" sz="500" b="1" dirty="0" err="1">
                <a:solidFill>
                  <a:srgbClr val="ED7D31"/>
                </a:solidFill>
              </a:rPr>
              <a:t>advanced&amp;spA</a:t>
            </a:r>
            <a:r>
              <a:rPr lang="en-US" altLang="zh-CN" sz="500" b="1" dirty="0">
                <a:solidFill>
                  <a:srgbClr val="ED7D31"/>
                </a:solidFill>
              </a:rPr>
              <a:t>=</a:t>
            </a:r>
            <a:r>
              <a:rPr lang="en-US" altLang="zh-CN" sz="500" b="1" dirty="0" err="1">
                <a:solidFill>
                  <a:srgbClr val="ED7D31"/>
                </a:solidFill>
              </a:rPr>
              <a:t>basic&amp;xrA</a:t>
            </a:r>
            <a:r>
              <a:rPr lang="en-US" altLang="zh-CN" sz="500" b="1" dirty="0">
                <a:solidFill>
                  <a:srgbClr val="ED7D31"/>
                </a:solidFill>
              </a:rPr>
              <a:t>=</a:t>
            </a:r>
            <a:r>
              <a:rPr lang="en-US" altLang="zh-CN" sz="500" b="1" dirty="0" err="1">
                <a:solidFill>
                  <a:srgbClr val="ED7D31"/>
                </a:solidFill>
              </a:rPr>
              <a:t>basic&amp;eiA</a:t>
            </a:r>
            <a:r>
              <a:rPr lang="en-US" altLang="zh-CN" sz="500" b="1" dirty="0">
                <a:solidFill>
                  <a:srgbClr val="ED7D31"/>
                </a:solidFill>
              </a:rPr>
              <a:t>=basic&amp;inst%5B%5D=fg&amp;inst%5B%5D=sp&amp;inst%5B%5D=xr&amp;inst%5B%5D=</a:t>
            </a:r>
            <a:r>
              <a:rPr lang="en-US" altLang="zh-CN" sz="500" b="1" dirty="0" err="1">
                <a:solidFill>
                  <a:srgbClr val="ED7D31"/>
                </a:solidFill>
              </a:rPr>
              <a:t>ei&amp;tmSY</a:t>
            </a:r>
            <a:r>
              <a:rPr lang="en-US" altLang="zh-CN" sz="500" b="1" dirty="0">
                <a:solidFill>
                  <a:srgbClr val="ED7D31"/>
                </a:solidFill>
              </a:rPr>
              <a:t>=2016&amp;tmSM=04&amp;tmSD=10&amp;tmSh=18&amp;tmSm=00&amp;tmEY=2016&amp;tmEM=04&amp;tmED=11&amp;tmEh=00&amp;tmEm=00&amp;posX=&amp;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posY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posrX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posrY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coB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coC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coD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coE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coF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coG</a:t>
            </a:r>
            <a:r>
              <a:rPr lang="en-US" altLang="zh-CN" sz="500" b="1" dirty="0">
                <a:solidFill>
                  <a:srgbClr val="ED7D31"/>
                </a:solidFill>
              </a:rPr>
              <a:t>=1&amp;coH=&amp;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coI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coJ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coK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coL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coM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coN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coO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coP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coQ</a:t>
            </a:r>
            <a:r>
              <a:rPr lang="en-US" altLang="zh-CN" sz="500" b="1" dirty="0">
                <a:solidFill>
                  <a:srgbClr val="ED7D31"/>
                </a:solidFill>
              </a:rPr>
              <a:t>=&amp;fgB%5B%5D=0&amp;fgC=&amp;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fgE</a:t>
            </a:r>
            <a:r>
              <a:rPr lang="en-US" altLang="zh-CN" sz="500" b="1" dirty="0">
                <a:solidFill>
                  <a:srgbClr val="ED7D31"/>
                </a:solidFill>
              </a:rPr>
              <a:t>=0&amp;fgF=&amp;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fgG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fgH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fgI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fgJ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fgK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fgD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fgL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fgM</a:t>
            </a:r>
            <a:r>
              <a:rPr lang="en-US" altLang="zh-CN" sz="500" b="1" dirty="0">
                <a:solidFill>
                  <a:srgbClr val="ED7D31"/>
                </a:solidFill>
              </a:rPr>
              <a:t>=0&amp;fgN=0&amp;fgO=0&amp;fgP=0&amp;fgQ=0&amp;fgR=&amp;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fgS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fgT</a:t>
            </a:r>
            <a:r>
              <a:rPr lang="en-US" altLang="zh-CN" sz="500" b="1" dirty="0">
                <a:solidFill>
                  <a:srgbClr val="ED7D31"/>
                </a:solidFill>
              </a:rPr>
              <a:t>=&amp;spB%5B%5D=0&amp;spC=&amp;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spD</a:t>
            </a:r>
            <a:r>
              <a:rPr lang="en-US" altLang="zh-CN" sz="500" b="1" dirty="0">
                <a:solidFill>
                  <a:srgbClr val="ED7D31"/>
                </a:solidFill>
              </a:rPr>
              <a:t>=1&amp;spE=&amp;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spF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spG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spH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spI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spJ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spK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spL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spM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spN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spO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spP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spQ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spR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spS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spT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spU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spV</a:t>
            </a:r>
            <a:r>
              <a:rPr lang="en-US" altLang="zh-CN" sz="500" b="1" dirty="0">
                <a:solidFill>
                  <a:srgbClr val="ED7D31"/>
                </a:solidFill>
              </a:rPr>
              <a:t>=&amp;xrB%5B%5D=0&amp;xrC=&amp;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xrD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xrI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xrE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xrF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xrG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xrH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xrJ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xrK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xrL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xrM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xrN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xrO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xrP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xrQ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xrR</a:t>
            </a:r>
            <a:r>
              <a:rPr lang="en-US" altLang="zh-CN" sz="500" b="1" dirty="0">
                <a:solidFill>
                  <a:srgbClr val="ED7D31"/>
                </a:solidFill>
              </a:rPr>
              <a:t>=&amp;eiB%5B%5D=0&amp;eiC=&amp;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eiD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eiM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eiE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eiF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eiG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eiH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eiJ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eiK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eiL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eiN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eiO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eiP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eiQ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eiR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err="1">
                <a:solidFill>
                  <a:srgbClr val="ED7D31"/>
                </a:solidFill>
              </a:rPr>
              <a:t>eiS</a:t>
            </a:r>
            <a:r>
              <a:rPr lang="en-US" altLang="zh-CN" sz="500" b="1" dirty="0">
                <a:solidFill>
                  <a:srgbClr val="ED7D31"/>
                </a:solidFill>
              </a:rPr>
              <a:t>=&amp;</a:t>
            </a:r>
            <a:r>
              <a:rPr lang="en-US" altLang="zh-CN" sz="500" b="1" dirty="0" smtClean="0">
                <a:solidFill>
                  <a:srgbClr val="ED7D31"/>
                </a:solidFill>
              </a:rPr>
              <a:t>sppd%5B%5D=0&amp;xrpd%5B%5D=0&amp;eipd%5B%5D=0&amp;A20=</a:t>
            </a:r>
            <a:r>
              <a:rPr lang="en-US" altLang="zh-CN" sz="500" b="1" dirty="0" err="1" smtClean="0">
                <a:solidFill>
                  <a:srgbClr val="ED7D31"/>
                </a:solidFill>
              </a:rPr>
              <a:t>Show&amp;max</a:t>
            </a:r>
            <a:r>
              <a:rPr lang="en-US" altLang="zh-CN" sz="500" b="1" dirty="0" smtClean="0">
                <a:solidFill>
                  <a:srgbClr val="ED7D31"/>
                </a:solidFill>
              </a:rPr>
              <a:t>=10000&amp;sct=</a:t>
            </a:r>
            <a:r>
              <a:rPr lang="en-US" altLang="zh-CN" sz="500" b="1" dirty="0" err="1" smtClean="0">
                <a:solidFill>
                  <a:srgbClr val="ED7D31"/>
                </a:solidFill>
              </a:rPr>
              <a:t>wget#sp_list</a:t>
            </a:r>
            <a:endParaRPr lang="zh-CN" altLang="en-US" sz="500" b="1" dirty="0" smtClean="0">
              <a:solidFill>
                <a:srgbClr val="ED7D31"/>
              </a:solidFill>
            </a:endParaRPr>
          </a:p>
          <a:p>
            <a:pPr lvl="0"/>
            <a:r>
              <a:rPr lang="en-US" altLang="zh-CN" sz="2800" b="1" dirty="0" smtClean="0">
                <a:solidFill>
                  <a:srgbClr val="FF0000"/>
                </a:solidFill>
              </a:rPr>
              <a:t>IRIS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sit&amp;stare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en-US" altLang="zh-CN" sz="800" b="1" dirty="0" smtClean="0">
                <a:solidFill>
                  <a:srgbClr val="FF0000"/>
                </a:solidFill>
              </a:rPr>
              <a:t>http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://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www.lmsal.com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hek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hcr?cmd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=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view-event&amp;event-id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=ivo%3A%2F%2Fsot.lmsal.com%2FVOEvent%23VOEvent_IRIS_20160410_180921_3660259503_2016-04-10T18%3A09%3A212016-04-10T18%3A09%3A21.xml</a:t>
            </a:r>
            <a:endParaRPr kumimoji="1" lang="zh-CN" altLang="en-US" sz="800" b="1" dirty="0">
              <a:solidFill>
                <a:srgbClr val="FF0000"/>
              </a:solidFill>
            </a:endParaRPr>
          </a:p>
        </p:txBody>
      </p:sp>
      <p:grpSp>
        <p:nvGrpSpPr>
          <p:cNvPr id="12" name="组 11"/>
          <p:cNvGrpSpPr/>
          <p:nvPr/>
        </p:nvGrpSpPr>
        <p:grpSpPr>
          <a:xfrm>
            <a:off x="4962038" y="3817634"/>
            <a:ext cx="1939621" cy="1136769"/>
            <a:chOff x="10009714" y="4432240"/>
            <a:chExt cx="1939621" cy="1136769"/>
          </a:xfrm>
        </p:grpSpPr>
        <p:cxnSp>
          <p:nvCxnSpPr>
            <p:cNvPr id="13" name="直线连接符 12"/>
            <p:cNvCxnSpPr/>
            <p:nvPr/>
          </p:nvCxnSpPr>
          <p:spPr>
            <a:xfrm>
              <a:off x="10009714" y="4432240"/>
              <a:ext cx="0" cy="1136769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10349207" y="4587831"/>
              <a:ext cx="160012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accent4"/>
                  </a:solidFill>
                  <a:hlinkClick r:id="rId9"/>
                </a:rPr>
                <a:t>EIS sit&amp;stare</a:t>
              </a:r>
              <a:endParaRPr lang="en-US" altLang="zh-CN" sz="900" dirty="0" smtClean="0">
                <a:solidFill>
                  <a:schemeClr val="accent4"/>
                </a:solidFill>
              </a:endParaRPr>
            </a:p>
            <a:p>
              <a:r>
                <a:rPr lang="en-US" altLang="zh-CN" sz="900" dirty="0" smtClean="0">
                  <a:solidFill>
                    <a:schemeClr val="accent4"/>
                  </a:solidFill>
                </a:rPr>
                <a:t>EIS </a:t>
              </a:r>
              <a:r>
                <a:rPr lang="en-US" altLang="zh-CN" sz="900" dirty="0" err="1" smtClean="0">
                  <a:solidFill>
                    <a:schemeClr val="accent4"/>
                  </a:solidFill>
                </a:rPr>
                <a:t>sit&amp;stare</a:t>
              </a:r>
              <a:endParaRPr lang="is-IS" altLang="zh-CN" sz="900" b="1" dirty="0" smtClean="0">
                <a:solidFill>
                  <a:schemeClr val="accent4"/>
                </a:solidFill>
              </a:endParaRPr>
            </a:p>
            <a:p>
              <a:pPr lvl="0" algn="ctr"/>
              <a:r>
                <a:rPr lang="is-IS" altLang="zh-CN" sz="900" b="1" dirty="0">
                  <a:solidFill>
                    <a:schemeClr val="accent4"/>
                  </a:solidFill>
                </a:rPr>
                <a:t>2016-04-10 18:35:34-22:56:28</a:t>
              </a:r>
              <a:endParaRPr lang="en-US" altLang="zh-CN" sz="9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2036841" y="8653887"/>
            <a:ext cx="1548000" cy="72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16" name="矩形 15"/>
          <p:cNvSpPr/>
          <p:nvPr/>
        </p:nvSpPr>
        <p:spPr>
          <a:xfrm>
            <a:off x="12272166" y="8741475"/>
            <a:ext cx="1584000" cy="72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12101742" y="8835902"/>
            <a:ext cx="1728000" cy="7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19" name="TextBox 28"/>
          <p:cNvSpPr txBox="1"/>
          <p:nvPr/>
        </p:nvSpPr>
        <p:spPr>
          <a:xfrm>
            <a:off x="11803627" y="8846652"/>
            <a:ext cx="2052539" cy="610457"/>
          </a:xfrm>
          <a:prstGeom prst="rect">
            <a:avLst/>
          </a:prstGeom>
          <a:noFill/>
        </p:spPr>
        <p:txBody>
          <a:bodyPr wrap="square" lIns="154340" tIns="77169" rIns="154340" bIns="77169" rtlCol="0">
            <a:spAutoFit/>
          </a:bodyPr>
          <a:lstStyle/>
          <a:p>
            <a:r>
              <a:rPr lang="en-US" sz="2954" dirty="0">
                <a:solidFill>
                  <a:schemeClr val="bg1"/>
                </a:solidFill>
                <a:latin typeface="Arial"/>
                <a:cs typeface="Arial"/>
              </a:rPr>
              <a:t>VLA Time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9757221"/>
            <a:ext cx="7315200" cy="126188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>
                <a:solidFill>
                  <a:schemeClr val="bg1"/>
                </a:solidFill>
              </a:rPr>
              <a:t>DARTS link:</a:t>
            </a:r>
          </a:p>
          <a:p>
            <a:r>
              <a:rPr lang="en-US" altLang="zh-CN" sz="800" dirty="0">
                <a:solidFill>
                  <a:schemeClr val="bg1"/>
                </a:solidFill>
              </a:rPr>
              <a:t>http://</a:t>
            </a:r>
            <a:r>
              <a:rPr lang="en-US" altLang="zh-CN" sz="800" dirty="0" err="1">
                <a:solidFill>
                  <a:schemeClr val="bg1"/>
                </a:solidFill>
              </a:rPr>
              <a:t>darts.isas.jaxa.jp</a:t>
            </a:r>
            <a:r>
              <a:rPr lang="en-US" altLang="zh-CN" sz="800" dirty="0">
                <a:solidFill>
                  <a:schemeClr val="bg1"/>
                </a:solidFill>
              </a:rPr>
              <a:t>/solar/</a:t>
            </a:r>
            <a:r>
              <a:rPr lang="en-US" altLang="zh-CN" sz="800" dirty="0" err="1">
                <a:solidFill>
                  <a:schemeClr val="bg1"/>
                </a:solidFill>
              </a:rPr>
              <a:t>hinode</a:t>
            </a:r>
            <a:r>
              <a:rPr lang="en-US" altLang="zh-CN" sz="800" dirty="0">
                <a:solidFill>
                  <a:schemeClr val="bg1"/>
                </a:solidFill>
              </a:rPr>
              <a:t>/</a:t>
            </a:r>
            <a:r>
              <a:rPr lang="en-US" altLang="zh-CN" sz="800" dirty="0" err="1">
                <a:solidFill>
                  <a:schemeClr val="bg1"/>
                </a:solidFill>
              </a:rPr>
              <a:t>query.php?coA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basic&amp;fgA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advanced&amp;spA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basic&amp;xrA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basic&amp;eiA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basic&amp;coB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coC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coD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coG</a:t>
            </a:r>
            <a:r>
              <a:rPr lang="en-US" altLang="zh-CN" sz="800" dirty="0">
                <a:solidFill>
                  <a:schemeClr val="bg1"/>
                </a:solidFill>
              </a:rPr>
              <a:t>=1&amp;coH=&amp;</a:t>
            </a:r>
            <a:r>
              <a:rPr lang="en-US" altLang="zh-CN" sz="800" dirty="0" err="1">
                <a:solidFill>
                  <a:schemeClr val="bg1"/>
                </a:solidFill>
              </a:rPr>
              <a:t>coI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spD</a:t>
            </a:r>
            <a:r>
              <a:rPr lang="en-US" altLang="zh-CN" sz="800" dirty="0">
                <a:solidFill>
                  <a:schemeClr val="bg1"/>
                </a:solidFill>
              </a:rPr>
              <a:t>=1&amp;spE=&amp;</a:t>
            </a:r>
            <a:r>
              <a:rPr lang="en-US" altLang="zh-CN" sz="800" dirty="0" err="1">
                <a:solidFill>
                  <a:schemeClr val="bg1"/>
                </a:solidFill>
              </a:rPr>
              <a:t>spF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spT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spU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spV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eiS</a:t>
            </a:r>
            <a:r>
              <a:rPr lang="en-US" altLang="zh-CN" sz="800" dirty="0">
                <a:solidFill>
                  <a:schemeClr val="bg1"/>
                </a:solidFill>
              </a:rPr>
              <a:t>=&amp;A02=Update&amp;inst%5B%5D=fg&amp;inst%5B%5D=sp&amp;inst%5B%5D=xr&amp;inst%5B%5D=</a:t>
            </a:r>
            <a:r>
              <a:rPr lang="en-US" altLang="zh-CN" sz="800" dirty="0" err="1">
                <a:solidFill>
                  <a:schemeClr val="bg1"/>
                </a:solidFill>
              </a:rPr>
              <a:t>ei&amp;plot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both&amp;tmSY</a:t>
            </a:r>
            <a:r>
              <a:rPr lang="en-US" altLang="zh-CN" sz="800" dirty="0">
                <a:solidFill>
                  <a:schemeClr val="bg1"/>
                </a:solidFill>
              </a:rPr>
              <a:t>=2016&amp;tmSM=04&amp;tmSD=10&amp;tmSh=18&amp;tmSm=00&amp;tmEY=2016&amp;tmEM=04&amp;tmED=11&amp;tmEh=00&amp;tmEm=00&amp;posX=&amp;</a:t>
            </a:r>
            <a:r>
              <a:rPr lang="en-US" altLang="zh-CN" sz="800" dirty="0" err="1">
                <a:solidFill>
                  <a:schemeClr val="bg1"/>
                </a:solidFill>
              </a:rPr>
              <a:t>posY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posrX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posrY</a:t>
            </a:r>
            <a:r>
              <a:rPr lang="en-US" altLang="zh-CN" sz="800" dirty="0">
                <a:solidFill>
                  <a:schemeClr val="bg1"/>
                </a:solidFill>
              </a:rPr>
              <a:t>=&amp;max=1000&amp;fgB%5B%5D=0&amp;fgD=&amp;</a:t>
            </a:r>
            <a:r>
              <a:rPr lang="en-US" altLang="zh-CN" sz="800" dirty="0" err="1">
                <a:solidFill>
                  <a:schemeClr val="bg1"/>
                </a:solidFill>
              </a:rPr>
              <a:t>fgE</a:t>
            </a:r>
            <a:r>
              <a:rPr lang="en-US" altLang="zh-CN" sz="800" dirty="0">
                <a:solidFill>
                  <a:schemeClr val="bg1"/>
                </a:solidFill>
              </a:rPr>
              <a:t>=0&amp;fgG=&amp;</a:t>
            </a:r>
            <a:r>
              <a:rPr lang="en-US" altLang="zh-CN" sz="800" dirty="0" err="1">
                <a:solidFill>
                  <a:schemeClr val="bg1"/>
                </a:solidFill>
              </a:rPr>
              <a:t>fgH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fgM</a:t>
            </a:r>
            <a:r>
              <a:rPr lang="en-US" altLang="zh-CN" sz="800" dirty="0">
                <a:solidFill>
                  <a:schemeClr val="bg1"/>
                </a:solidFill>
              </a:rPr>
              <a:t>=0&amp;fgN=0&amp;fgO=0&amp;fgP=0&amp;fgQ=0&amp;fgR=&amp;</a:t>
            </a:r>
            <a:r>
              <a:rPr lang="en-US" altLang="zh-CN" sz="800" dirty="0" err="1">
                <a:solidFill>
                  <a:schemeClr val="bg1"/>
                </a:solidFill>
              </a:rPr>
              <a:t>fgS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fgT</a:t>
            </a:r>
            <a:r>
              <a:rPr lang="en-US" altLang="zh-CN" sz="800" dirty="0">
                <a:solidFill>
                  <a:schemeClr val="bg1"/>
                </a:solidFill>
              </a:rPr>
              <a:t>=&amp;spB%5B%5D=0&amp;xrB%5B%5D=0&amp;eiB%5B%5D=0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-1198315" y="-1071015"/>
            <a:ext cx="11905668" cy="10269823"/>
            <a:chOff x="2694947" y="-2557142"/>
            <a:chExt cx="17707820" cy="15239041"/>
          </a:xfrm>
        </p:grpSpPr>
        <p:sp>
          <p:nvSpPr>
            <p:cNvPr id="22" name="矩形 21"/>
            <p:cNvSpPr/>
            <p:nvPr/>
          </p:nvSpPr>
          <p:spPr>
            <a:xfrm>
              <a:off x="6546089" y="11631491"/>
              <a:ext cx="2200079" cy="105040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dirty="0" smtClean="0">
                  <a:solidFill>
                    <a:schemeClr val="accent1"/>
                  </a:solidFill>
                  <a:hlinkClick r:id="rId10" invalidUrl="http://darts.isas.jaxa.jp/solar/hinode/query.php?coA=basic&amp;fgA=advanced&amp;spA=basic&amp;xrA=basic&amp;eiA=basic&amp;inst[]=fg&amp;inst[]=sp&amp;inst[]=xr&amp;inst[]=ei&amp;tmSY=2016&amp;tmSM=04&amp;tmSD=09&amp;tmSh=18&amp;tmSm=00&amp;tmEY=2016&amp;tmEM=04&amp;tmED=10&amp;tmEh=00&amp;tmEm=00&amp;posX="/>
                </a:rPr>
                <a:t>XRT</a:t>
              </a:r>
              <a:endParaRPr lang="zh-CN" altLang="en-US" sz="1000" dirty="0">
                <a:solidFill>
                  <a:schemeClr val="accent1"/>
                </a:solidFill>
                <a:hlinkClick r:id="rId11"/>
              </a:endParaRPr>
            </a:p>
            <a:p>
              <a:r>
                <a:rPr lang="en-US" altLang="zh-CN" sz="1000" i="1" dirty="0" smtClean="0">
                  <a:solidFill>
                    <a:schemeClr val="accent1"/>
                  </a:solidFill>
                </a:rPr>
                <a:t>XRT</a:t>
              </a:r>
              <a:endParaRPr lang="en-US" altLang="zh-CN" sz="1000" i="1" dirty="0">
                <a:solidFill>
                  <a:schemeClr val="accent1"/>
                </a:solidFill>
              </a:endParaRPr>
            </a:p>
            <a:p>
              <a:r>
                <a:rPr lang="is-IS" altLang="zh-CN" sz="1000" i="1" dirty="0" smtClean="0">
                  <a:solidFill>
                    <a:schemeClr val="accent1"/>
                  </a:solidFill>
                </a:rPr>
                <a:t>2016-04-10</a:t>
              </a:r>
            </a:p>
            <a:p>
              <a:r>
                <a:rPr lang="is-IS" altLang="zh-CN" sz="1000" i="1">
                  <a:solidFill>
                    <a:schemeClr val="accent1"/>
                  </a:solidFill>
                </a:rPr>
                <a:t>18:33:21-23:59:33</a:t>
              </a:r>
              <a:endParaRPr lang="zh-CN" altLang="en-US" sz="10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694947" y="-2557142"/>
              <a:ext cx="17707820" cy="1520878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sz="900" dirty="0" smtClean="0"/>
            </a:p>
          </p:txBody>
        </p:sp>
      </p:grpSp>
      <p:sp>
        <p:nvSpPr>
          <p:cNvPr id="24" name="矩形 23"/>
          <p:cNvSpPr/>
          <p:nvPr/>
        </p:nvSpPr>
        <p:spPr>
          <a:xfrm>
            <a:off x="12283596" y="8565299"/>
            <a:ext cx="2016000" cy="72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grpSp>
        <p:nvGrpSpPr>
          <p:cNvPr id="25" name="组 24"/>
          <p:cNvGrpSpPr/>
          <p:nvPr/>
        </p:nvGrpSpPr>
        <p:grpSpPr>
          <a:xfrm>
            <a:off x="4202987" y="3263646"/>
            <a:ext cx="4836481" cy="2385123"/>
            <a:chOff x="2676161" y="-5777008"/>
            <a:chExt cx="51487910" cy="25211710"/>
          </a:xfrm>
        </p:grpSpPr>
        <p:sp>
          <p:nvSpPr>
            <p:cNvPr id="26" name="矩形 25"/>
            <p:cNvSpPr/>
            <p:nvPr/>
          </p:nvSpPr>
          <p:spPr>
            <a:xfrm>
              <a:off x="2676161" y="-5777008"/>
              <a:ext cx="26476567" cy="25211710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32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30206444" y="10112590"/>
              <a:ext cx="23957627" cy="748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b="1" dirty="0" smtClean="0">
                  <a:solidFill>
                    <a:schemeClr val="accent2"/>
                  </a:solidFill>
                  <a:ea typeface="Arial" charset="0"/>
                  <a:cs typeface="Arial" charset="0"/>
                  <a:hlinkClick r:id="rId12" invalidUrl="http://darts.isas.jaxa.jp/solar/hinode/query.php?A25=ql&amp;inst[]=fg&amp;inst[]=sp&amp;inst[]=xr&amp;inst[]=ei&amp;plot=no&amp;tmSY=2016&amp;tmSM=04&amp;tmSD=10&amp;tmSh=18&amp;tmSm=00&amp;tmEY=2016&amp;tmEM=04&amp;tmED=11&amp;tmEh=00&amp;tmEm=00&amp;fgA=advanced&amp;fgB[]=0&amp;fgE=0&amp;fgM=0&amp;fgN=0&amp;fgO=0&amp;fgP=0&amp;fgQ=0&amp;sp"/>
                </a:rPr>
                <a:t>SOTSP</a:t>
              </a:r>
              <a:endParaRPr lang="zh-CN" altLang="en-US" sz="1000" b="1" dirty="0" smtClean="0">
                <a:solidFill>
                  <a:schemeClr val="accent2"/>
                </a:solidFill>
                <a:ea typeface="Arial" charset="0"/>
                <a:cs typeface="Arial" charset="0"/>
              </a:endParaRPr>
            </a:p>
            <a:p>
              <a:r>
                <a:rPr lang="en-U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SOTSP</a:t>
              </a:r>
              <a:endParaRPr lang="en-US" altLang="zh-CN" sz="1000" b="1" i="1" dirty="0" smtClean="0">
                <a:solidFill>
                  <a:schemeClr val="accent2"/>
                </a:solidFill>
                <a:ea typeface="Arial" charset="0"/>
                <a:cs typeface="Arial" charset="0"/>
              </a:endParaRPr>
            </a:p>
            <a:p>
              <a:r>
                <a:rPr lang="is-I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2016-04-10</a:t>
              </a:r>
            </a:p>
            <a:p>
              <a:r>
                <a:rPr lang="is-I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18:34:20</a:t>
              </a:r>
              <a:r>
                <a:rPr lang="en-U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-</a:t>
              </a:r>
              <a:r>
                <a:rPr lang="is-IS" altLang="zh-CN" sz="1000" b="1" i="1" dirty="0">
                  <a:solidFill>
                    <a:schemeClr val="accent2"/>
                  </a:solidFill>
                  <a:ea typeface="Arial" charset="0"/>
                  <a:cs typeface="Arial" charset="0"/>
                </a:rPr>
                <a:t>19:39:26</a:t>
              </a:r>
              <a:endParaRPr lang="zh-CN" altLang="en-US" sz="1000" b="1" i="1" dirty="0">
                <a:solidFill>
                  <a:schemeClr val="accent2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 flipV="1">
            <a:off x="12283596" y="8468920"/>
            <a:ext cx="324000" cy="720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8164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520</Words>
  <Application>Microsoft Macintosh PowerPoint</Application>
  <PresentationFormat>自定义</PresentationFormat>
  <Paragraphs>29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Calibri</vt:lpstr>
      <vt:lpstr>宋体</vt:lpstr>
      <vt:lpstr>Arial</vt:lpstr>
      <vt:lpstr>Office Theme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Gray</dc:creator>
  <cp:lastModifiedBy>Microsoft Office 用户</cp:lastModifiedBy>
  <cp:revision>159</cp:revision>
  <dcterms:created xsi:type="dcterms:W3CDTF">2016-06-16T15:49:12Z</dcterms:created>
  <dcterms:modified xsi:type="dcterms:W3CDTF">2016-08-30T23:07:35Z</dcterms:modified>
</cp:coreProperties>
</file>