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41"/>
  </p:notesMasterIdLst>
  <p:sldIdLst>
    <p:sldId id="257" r:id="rId3"/>
    <p:sldId id="313" r:id="rId4"/>
    <p:sldId id="328" r:id="rId5"/>
    <p:sldId id="315" r:id="rId6"/>
    <p:sldId id="318" r:id="rId7"/>
    <p:sldId id="316" r:id="rId8"/>
    <p:sldId id="317" r:id="rId9"/>
    <p:sldId id="314" r:id="rId10"/>
    <p:sldId id="322" r:id="rId11"/>
    <p:sldId id="325" r:id="rId12"/>
    <p:sldId id="323" r:id="rId13"/>
    <p:sldId id="331" r:id="rId14"/>
    <p:sldId id="324" r:id="rId15"/>
    <p:sldId id="329" r:id="rId16"/>
    <p:sldId id="330" r:id="rId17"/>
    <p:sldId id="337" r:id="rId18"/>
    <p:sldId id="332" r:id="rId19"/>
    <p:sldId id="333" r:id="rId20"/>
    <p:sldId id="334" r:id="rId21"/>
    <p:sldId id="336" r:id="rId22"/>
    <p:sldId id="321" r:id="rId23"/>
    <p:sldId id="319" r:id="rId24"/>
    <p:sldId id="312" r:id="rId25"/>
    <p:sldId id="258" r:id="rId26"/>
    <p:sldId id="259" r:id="rId27"/>
    <p:sldId id="260" r:id="rId28"/>
    <p:sldId id="262" r:id="rId29"/>
    <p:sldId id="263" r:id="rId30"/>
    <p:sldId id="265" r:id="rId31"/>
    <p:sldId id="267" r:id="rId32"/>
    <p:sldId id="338" r:id="rId33"/>
    <p:sldId id="268" r:id="rId34"/>
    <p:sldId id="270" r:id="rId35"/>
    <p:sldId id="272" r:id="rId36"/>
    <p:sldId id="320" r:id="rId37"/>
    <p:sldId id="326" r:id="rId38"/>
    <p:sldId id="327" r:id="rId39"/>
    <p:sldId id="3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CD0"/>
    <a:srgbClr val="FF2600"/>
    <a:srgbClr val="3366FF"/>
    <a:srgbClr val="9B0001"/>
    <a:srgbClr val="ED989D"/>
    <a:srgbClr val="EDA1A2"/>
    <a:srgbClr val="EDAEB5"/>
    <a:srgbClr val="FF85FF"/>
    <a:srgbClr val="FF8AD8"/>
    <a:srgbClr val="D3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82642" autoAdjust="0"/>
  </p:normalViewPr>
  <p:slideViewPr>
    <p:cSldViewPr>
      <p:cViewPr varScale="1">
        <p:scale>
          <a:sx n="61" d="100"/>
          <a:sy n="61" d="100"/>
        </p:scale>
        <p:origin x="87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4f91f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c4f91fb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cc4f91fb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2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9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1d1c7f3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7a1d1c7f3b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7a1d1c7f3b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5533" y="912818"/>
            <a:ext cx="2590800" cy="5183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3" y="912818"/>
            <a:ext cx="7569200" cy="5183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12039600" cy="114299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12039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0960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3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09600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1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133" y="912818"/>
            <a:ext cx="103632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12192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4736" y="6092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YWCCv3.jpg">
            <a:extLst>
              <a:ext uri="{FF2B5EF4-FFF2-40B4-BE49-F238E27FC236}">
                <a16:creationId xmlns:a16="http://schemas.microsoft.com/office/drawing/2014/main" id="{F1D94AD6-68DA-4BA2-B1A7-31ACA4100E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1219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70218"/>
            <a:ext cx="110490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Federated Learning for Mobile Sensing Data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786063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latin typeface="Times New Roman"/>
                <a:ea typeface="+mj-ea"/>
                <a:cs typeface="Times New Roman"/>
              </a:rPr>
              <a:t>Cristian Borcea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971800" y="4282786"/>
            <a:ext cx="63246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Department of Computer Science</a:t>
            </a:r>
          </a:p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 New Jersey Institute of Technology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B2F-0E58-4AF6-A9BC-D4ECB7D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200"/>
            <a:ext cx="9448800" cy="85407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Asynchronous Federated Training &amp; Aggregation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32A6C-2432-41E2-A49F-F0AA41C8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05D252-727F-4437-A484-889CF12D5F3C}"/>
              </a:ext>
            </a:extLst>
          </p:cNvPr>
          <p:cNvSpPr txBox="1">
            <a:spLocks/>
          </p:cNvSpPr>
          <p:nvPr/>
        </p:nvSpPr>
        <p:spPr>
          <a:xfrm>
            <a:off x="228600" y="4495800"/>
            <a:ext cx="11734800" cy="153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70C0"/>
                </a:solidFill>
              </a:rPr>
              <a:t>Clients self-select to participate in training, based on local resources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Clients participating in a training round must submit local gradients before round deadline expires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Aggregation policy checks whether there are enough local gradient updates before proceeding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C4873-5F14-4624-8B70-539F68AF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62000"/>
            <a:ext cx="6391877" cy="37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A3B1-4D31-4899-8A1E-D611F773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8945"/>
            <a:ext cx="9144000" cy="854078"/>
          </a:xfrm>
        </p:spPr>
        <p:txBody>
          <a:bodyPr/>
          <a:lstStyle/>
          <a:p>
            <a:r>
              <a:rPr lang="en-US" dirty="0">
                <a:latin typeface="+mn-lt"/>
              </a:rPr>
              <a:t>Model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5BB4-E587-4065-85F6-1C289561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On the phone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Preliminary experiments on smart phones show parallel training of multiple models is very slow due to resource contention</a:t>
            </a:r>
          </a:p>
          <a:p>
            <a:pPr lvl="1">
              <a:lnSpc>
                <a:spcPct val="114000"/>
              </a:lnSpc>
            </a:pPr>
            <a:r>
              <a:rPr lang="en-US" sz="2100" dirty="0">
                <a:solidFill>
                  <a:srgbClr val="0070C0"/>
                </a:solidFill>
              </a:rPr>
              <a:t>FL Phone Manager decides sequential order to train concurrent models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Order of training decided based on  frequency of model usage by apps, training round deadlines and historical training latency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At the cloud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FL Cloud Manager handles concurrency </a:t>
            </a:r>
            <a:r>
              <a:rPr lang="en-US" sz="2100" dirty="0">
                <a:solidFill>
                  <a:srgbClr val="0070C0"/>
                </a:solidFill>
              </a:rPr>
              <a:t>through services provided by underlying cloud platform, which support concurrency by design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FL Cloud Manager orchestrates the invocation of the cloud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300DA-96E0-4992-99CA-5A05872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1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33F2-AF44-421D-AD6F-390D791B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Mobile Apps using FL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82C3-74EF-47E5-BADC-D5301906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FL Phone Manager decouples mobile apps that need inference from the models that provide the inference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App can use multiple models, while the same model can be used by multiple apps</a:t>
            </a:r>
          </a:p>
          <a:p>
            <a:endParaRPr lang="en-US" sz="2400" dirty="0"/>
          </a:p>
          <a:p>
            <a:r>
              <a:rPr lang="en-US" sz="2400" dirty="0" err="1"/>
              <a:t>FLSys</a:t>
            </a:r>
            <a:r>
              <a:rPr lang="en-US" sz="2400" dirty="0"/>
              <a:t> provides an API and a library that can be used by third-party app developers to perform inference using FL models on 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E28D9-2414-4ADF-AF9F-2CB4510A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A95F-EC9A-4D3E-9B68-348FF389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1A94-0851-40E7-ABAD-F4A3B726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11658600" cy="533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Android smart phones &amp; AWS cloud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Deep Learning for Java (DL4J) as the underlying framework for Android DL-related operations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Android Bound Service and Android Intent for on-device communication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Core cloud components of </a:t>
            </a:r>
            <a:r>
              <a:rPr lang="en-US" sz="2400" dirty="0" err="1">
                <a:solidFill>
                  <a:srgbClr val="0070C0"/>
                </a:solidFill>
              </a:rPr>
              <a:t>FLSys</a:t>
            </a:r>
            <a:r>
              <a:rPr lang="en-US" sz="2400" dirty="0">
                <a:solidFill>
                  <a:srgbClr val="0070C0"/>
                </a:solidFill>
              </a:rPr>
              <a:t> are implemented and deployed as AWS Lambda functions (</a:t>
            </a:r>
            <a:r>
              <a:rPr lang="en-US" sz="2400" dirty="0" err="1">
                <a:solidFill>
                  <a:srgbClr val="0070C0"/>
                </a:solidFill>
              </a:rPr>
              <a:t>FaaS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Matches our asynchronous event-based design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Provides fine-grained scalability at the function level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Saves resources and reduces cost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Simplifies development and deployment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Offers development flexibility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AWS S3 and DynamoDB for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2CFA8-E232-4CAC-BFC5-FF2DEAF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1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308B-D092-4D5C-ACCA-007513D0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HAR-Wild Model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AD09FB-9365-430A-9019-B6DCD367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114800"/>
            <a:ext cx="11582400" cy="167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Human activity recognition (HAR) </a:t>
            </a:r>
            <a:r>
              <a:rPr lang="en-US" sz="2000" dirty="0"/>
              <a:t>using mobile sensing data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CNN provides </a:t>
            </a:r>
            <a:r>
              <a:rPr lang="en-US" sz="2000" dirty="0">
                <a:solidFill>
                  <a:srgbClr val="0070C0"/>
                </a:solidFill>
              </a:rPr>
              <a:t>low computational complexity</a:t>
            </a:r>
            <a:r>
              <a:rPr lang="en-US" sz="2000" dirty="0"/>
              <a:t> and </a:t>
            </a:r>
            <a:r>
              <a:rPr lang="en-US" sz="2000" dirty="0" err="1"/>
              <a:t>GlobalAveragePooling</a:t>
            </a:r>
            <a:r>
              <a:rPr lang="en-US" sz="2000" dirty="0"/>
              <a:t> has </a:t>
            </a:r>
            <a:r>
              <a:rPr lang="en-US" sz="2000" dirty="0">
                <a:solidFill>
                  <a:srgbClr val="0070C0"/>
                </a:solidFill>
              </a:rPr>
              <a:t>small memory footprint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just accelerometer data for </a:t>
            </a:r>
            <a:r>
              <a:rPr lang="en-US" sz="2000" dirty="0">
                <a:solidFill>
                  <a:srgbClr val="0070C0"/>
                </a:solidFill>
              </a:rPr>
              <a:t>faster training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Small-size model performs better on data collected in the wild</a:t>
            </a:r>
            <a:r>
              <a:rPr lang="en-US" sz="2000" dirty="0"/>
              <a:t>, since data will likely have more distribution drift, increasing chance of overfitting on large-size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E319-E20B-40BC-8171-0D83C682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73E6C-C265-4525-B94E-0F8BD207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81" y="817131"/>
            <a:ext cx="5993638" cy="33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46BD-EE2F-4ABF-B84B-3EB9E932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Mobile Sensing Data is non-IID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1AC3-03D6-4D20-BC35-4591B27B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0972800" cy="1295400"/>
          </a:xfrm>
        </p:spPr>
        <p:txBody>
          <a:bodyPr>
            <a:noAutofit/>
          </a:bodyPr>
          <a:lstStyle/>
          <a:p>
            <a:r>
              <a:rPr lang="en-US" sz="2400" dirty="0"/>
              <a:t>Collected HAR data from 100+ students over 5 months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FL models don’t work well for non-Independent and Identically Distributed (non-IID)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DC5CD-C4BC-44B3-884A-D8839F89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54367-F982-4339-8B16-D8672139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42" y="2286000"/>
            <a:ext cx="66436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5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 l="9335" t="11259" r="11161" b="11031"/>
          <a:stretch/>
        </p:blipFill>
        <p:spPr>
          <a:xfrm>
            <a:off x="9634804" y="4036268"/>
            <a:ext cx="935831" cy="66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4">
            <a:alphaModFix/>
          </a:blip>
          <a:srcRect l="24745" t="18130" r="27561" b="22584"/>
          <a:stretch/>
        </p:blipFill>
        <p:spPr>
          <a:xfrm>
            <a:off x="2380585" y="2490236"/>
            <a:ext cx="306065" cy="4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4">
            <a:alphaModFix/>
          </a:blip>
          <a:srcRect l="24745" t="18130" r="27561" b="22584"/>
          <a:stretch/>
        </p:blipFill>
        <p:spPr>
          <a:xfrm>
            <a:off x="8072671" y="2468582"/>
            <a:ext cx="306065" cy="4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4">
            <a:alphaModFix/>
          </a:blip>
          <a:srcRect l="24745" t="18130" r="27561" b="22584"/>
          <a:stretch/>
        </p:blipFill>
        <p:spPr>
          <a:xfrm>
            <a:off x="5471134" y="2490236"/>
            <a:ext cx="306065" cy="48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/>
          <p:nvPr/>
        </p:nvSpPr>
        <p:spPr>
          <a:xfrm>
            <a:off x="1892359" y="3175738"/>
            <a:ext cx="1143575" cy="9490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Data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3086147" y="3175738"/>
            <a:ext cx="415319" cy="36125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1892359" y="4663842"/>
            <a:ext cx="1143575" cy="1729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3027752" y="4663842"/>
            <a:ext cx="415319" cy="17290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0517" y="5375769"/>
            <a:ext cx="946192" cy="630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4888420" y="3175738"/>
            <a:ext cx="1143575" cy="9490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Data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6082207" y="3175738"/>
            <a:ext cx="415319" cy="36125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4888420" y="4663842"/>
            <a:ext cx="1143575" cy="1729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5976745" y="4663842"/>
            <a:ext cx="415319" cy="17290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1067" y="5375768"/>
            <a:ext cx="946192" cy="63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2252" y="2283785"/>
            <a:ext cx="1288937" cy="80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7587200" y="3175738"/>
            <a:ext cx="1143575" cy="9490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Data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8780988" y="3175738"/>
            <a:ext cx="415319" cy="36125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7587200" y="4663842"/>
            <a:ext cx="1143575" cy="1729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8675525" y="4663842"/>
            <a:ext cx="415319" cy="17290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3507" y="5375768"/>
            <a:ext cx="946192" cy="630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4"/>
          <p:cNvCxnSpPr>
            <a:stCxn id="131" idx="1"/>
          </p:cNvCxnSpPr>
          <p:nvPr/>
        </p:nvCxnSpPr>
        <p:spPr>
          <a:xfrm rot="10800000">
            <a:off x="3572401" y="3499290"/>
            <a:ext cx="6062400" cy="87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14"/>
          <p:cNvCxnSpPr>
            <a:stCxn id="131" idx="1"/>
          </p:cNvCxnSpPr>
          <p:nvPr/>
        </p:nvCxnSpPr>
        <p:spPr>
          <a:xfrm rot="10800000">
            <a:off x="6513151" y="3365868"/>
            <a:ext cx="3121650" cy="10046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14"/>
          <p:cNvCxnSpPr>
            <a:stCxn id="131" idx="1"/>
          </p:cNvCxnSpPr>
          <p:nvPr/>
        </p:nvCxnSpPr>
        <p:spPr>
          <a:xfrm rot="10800000">
            <a:off x="9163651" y="3375090"/>
            <a:ext cx="471150" cy="99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" name="Google Shape;154;p14"/>
          <p:cNvCxnSpPr>
            <a:stCxn id="139" idx="3"/>
          </p:cNvCxnSpPr>
          <p:nvPr/>
        </p:nvCxnSpPr>
        <p:spPr>
          <a:xfrm rot="10800000" flipH="1">
            <a:off x="3006709" y="4629166"/>
            <a:ext cx="6628050" cy="1062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Google Shape;155;p14"/>
          <p:cNvCxnSpPr>
            <a:stCxn id="144" idx="3"/>
          </p:cNvCxnSpPr>
          <p:nvPr/>
        </p:nvCxnSpPr>
        <p:spPr>
          <a:xfrm rot="10800000" flipH="1">
            <a:off x="6097262" y="4659315"/>
            <a:ext cx="3547125" cy="10318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6" name="Google Shape;156;p14"/>
          <p:cNvCxnSpPr>
            <a:stCxn id="150" idx="3"/>
          </p:cNvCxnSpPr>
          <p:nvPr/>
        </p:nvCxnSpPr>
        <p:spPr>
          <a:xfrm rot="10800000" flipH="1">
            <a:off x="8829698" y="4678443"/>
            <a:ext cx="805050" cy="10127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14"/>
          <p:cNvSpPr txBox="1"/>
          <p:nvPr/>
        </p:nvSpPr>
        <p:spPr>
          <a:xfrm>
            <a:off x="8735800" y="3578238"/>
            <a:ext cx="1152191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Augmentation  data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4"/>
          <p:cNvCxnSpPr/>
          <p:nvPr/>
        </p:nvCxnSpPr>
        <p:spPr>
          <a:xfrm flipH="1">
            <a:off x="2554140" y="4124822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" name="Google Shape;159;p14"/>
          <p:cNvCxnSpPr/>
          <p:nvPr/>
        </p:nvCxnSpPr>
        <p:spPr>
          <a:xfrm flipH="1">
            <a:off x="5673876" y="4134877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14"/>
          <p:cNvCxnSpPr/>
          <p:nvPr/>
        </p:nvCxnSpPr>
        <p:spPr>
          <a:xfrm flipH="1">
            <a:off x="8410023" y="4124822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14"/>
          <p:cNvSpPr txBox="1"/>
          <p:nvPr/>
        </p:nvSpPr>
        <p:spPr>
          <a:xfrm>
            <a:off x="2563878" y="4245088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5673876" y="4255788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8425731" y="4275063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4"/>
          <p:cNvCxnSpPr/>
          <p:nvPr/>
        </p:nvCxnSpPr>
        <p:spPr>
          <a:xfrm flipH="1">
            <a:off x="2535966" y="4836749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14"/>
          <p:cNvSpPr txBox="1"/>
          <p:nvPr/>
        </p:nvSpPr>
        <p:spPr>
          <a:xfrm>
            <a:off x="2545704" y="4957014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14"/>
          <p:cNvCxnSpPr/>
          <p:nvPr/>
        </p:nvCxnSpPr>
        <p:spPr>
          <a:xfrm flipH="1">
            <a:off x="5651164" y="4821288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14"/>
          <p:cNvSpPr txBox="1"/>
          <p:nvPr/>
        </p:nvSpPr>
        <p:spPr>
          <a:xfrm>
            <a:off x="8299906" y="4969602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14"/>
          <p:cNvCxnSpPr/>
          <p:nvPr/>
        </p:nvCxnSpPr>
        <p:spPr>
          <a:xfrm flipH="1">
            <a:off x="8333030" y="4870768"/>
            <a:ext cx="1" cy="55351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14"/>
          <p:cNvSpPr txBox="1"/>
          <p:nvPr/>
        </p:nvSpPr>
        <p:spPr>
          <a:xfrm>
            <a:off x="5775203" y="5055854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4"/>
          <p:cNvCxnSpPr/>
          <p:nvPr/>
        </p:nvCxnSpPr>
        <p:spPr>
          <a:xfrm rot="10800000">
            <a:off x="9822998" y="3086351"/>
            <a:ext cx="12333" cy="97660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14"/>
          <p:cNvSpPr txBox="1"/>
          <p:nvPr/>
        </p:nvSpPr>
        <p:spPr>
          <a:xfrm>
            <a:off x="9766423" y="3261773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4"/>
          <p:cNvCxnSpPr/>
          <p:nvPr/>
        </p:nvCxnSpPr>
        <p:spPr>
          <a:xfrm flipH="1">
            <a:off x="8338914" y="2533978"/>
            <a:ext cx="933161" cy="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" name="Google Shape;173;p14"/>
          <p:cNvSpPr txBox="1"/>
          <p:nvPr/>
        </p:nvSpPr>
        <p:spPr>
          <a:xfrm>
            <a:off x="8390702" y="2209803"/>
            <a:ext cx="100854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14"/>
          <p:cNvCxnSpPr/>
          <p:nvPr/>
        </p:nvCxnSpPr>
        <p:spPr>
          <a:xfrm flipH="1">
            <a:off x="5775203" y="2627936"/>
            <a:ext cx="3536693" cy="226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" name="Google Shape;175;p14"/>
          <p:cNvCxnSpPr>
            <a:endCxn id="132" idx="3"/>
          </p:cNvCxnSpPr>
          <p:nvPr/>
        </p:nvCxnSpPr>
        <p:spPr>
          <a:xfrm rot="10800000">
            <a:off x="2686646" y="2732781"/>
            <a:ext cx="6625350" cy="2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77BBC27-EB76-483B-B211-0362AC80C21B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854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Data Augmentation to Cope with Non-IID Data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EB0EA90-23E2-46AB-A0BD-5D30A3E05F1A}"/>
              </a:ext>
            </a:extLst>
          </p:cNvPr>
          <p:cNvSpPr txBox="1">
            <a:spLocks/>
          </p:cNvSpPr>
          <p:nvPr/>
        </p:nvSpPr>
        <p:spPr>
          <a:xfrm>
            <a:off x="1524000" y="990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Supplement local data with small dataset of IID data provided by the server</a:t>
            </a:r>
            <a:endParaRPr lang="en-US" sz="2000" dirty="0"/>
          </a:p>
          <a:p>
            <a:r>
              <a:rPr lang="en-US" sz="2000" dirty="0"/>
              <a:t>Augmentation data delivered to clients only once</a:t>
            </a:r>
          </a:p>
          <a:p>
            <a:r>
              <a:rPr lang="en-US" sz="2000" dirty="0"/>
              <a:t>Clients use only data necessary to augment their missing data in each training 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FC0A0-1722-40AC-91F5-8C36A3E21839}"/>
              </a:ext>
            </a:extLst>
          </p:cNvPr>
          <p:cNvSpPr txBox="1"/>
          <p:nvPr/>
        </p:nvSpPr>
        <p:spPr>
          <a:xfrm flipH="1">
            <a:off x="11658600" y="6096000"/>
            <a:ext cx="48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04B7-D237-43E4-9C29-A43D4F94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HAR-Wild </a:t>
            </a:r>
            <a:r>
              <a:rPr lang="en-US" dirty="0" err="1">
                <a:latin typeface="+mn-lt"/>
              </a:rPr>
              <a:t>TensorFLow</a:t>
            </a:r>
            <a:r>
              <a:rPr lang="en-US" dirty="0">
                <a:latin typeface="+mn-lt"/>
              </a:rPr>
              <a:t>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8EAB-300B-4391-8C4F-6F4091CC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76800"/>
            <a:ext cx="112014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HAR-Wild better than comparison models </a:t>
            </a:r>
            <a:r>
              <a:rPr lang="en-US" sz="2400" dirty="0"/>
              <a:t>in centralized training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FL HAR-Wild achieves good performance </a:t>
            </a:r>
            <a:r>
              <a:rPr lang="en-US" sz="2400" dirty="0"/>
              <a:t>(within 10% of centralized training, which is the cost of privacy protection)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EE9C9-FB7F-4C88-ADA0-2AC1671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4987F-A80E-4020-B538-049C12C7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7696200" cy="39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04B7-D237-43E4-9C29-A43D4F94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HAR-Wild/</a:t>
            </a:r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Android &amp; Linux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8EAB-300B-4391-8C4F-6F4091CC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359613"/>
            <a:ext cx="11506200" cy="1736388"/>
          </a:xfrm>
        </p:spPr>
        <p:txBody>
          <a:bodyPr>
            <a:normAutofit/>
          </a:bodyPr>
          <a:lstStyle/>
          <a:p>
            <a:r>
              <a:rPr lang="en-US" sz="2400" dirty="0"/>
              <a:t>DL4J over </a:t>
            </a:r>
            <a:r>
              <a:rPr lang="en-US" sz="2400" dirty="0" err="1"/>
              <a:t>FLSys</a:t>
            </a:r>
            <a:r>
              <a:rPr lang="en-US" sz="2400" dirty="0"/>
              <a:t> implementation of HAR-Wild achieves similar performance with simulated-TensorFlow HAR-Wild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Good fault-tolerance</a:t>
            </a:r>
            <a:r>
              <a:rPr lang="en-US" sz="2400" dirty="0"/>
              <a:t>: performance of HAR-Wild with up to 50% clients dropping out in each round decreases by only 3.11%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EE9C9-FB7F-4C88-ADA0-2AC1671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3FE46-F347-4847-BD02-FA4189D7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3"/>
            <a:ext cx="4251954" cy="3369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F5BB1-BC30-412C-82FB-25AAF35D5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754" y="914402"/>
            <a:ext cx="4167900" cy="33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04B7-D237-43E4-9C29-A43D4F94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HAR-Wild/</a:t>
            </a:r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8EAB-300B-4391-8C4F-6F4091CC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29202"/>
            <a:ext cx="10668000" cy="6096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Model Aggregator in AWS </a:t>
            </a:r>
            <a:r>
              <a:rPr lang="en-US" dirty="0">
                <a:solidFill>
                  <a:srgbClr val="0070C0"/>
                </a:solidFill>
              </a:rPr>
              <a:t>scales linearly </a:t>
            </a:r>
            <a:r>
              <a:rPr lang="en-US" dirty="0"/>
              <a:t>with the number of participating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EE9C9-FB7F-4C88-ADA0-2AC1671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E97F7-ECC5-44EA-A702-3255DE2B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02" y="1149486"/>
            <a:ext cx="5779501" cy="34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4F26-AD7A-420F-BF0A-EE9DA9E0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Federated Learning (FL)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B282-2B42-4A96-B1C9-795F55CC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Distributed machine learning </a:t>
            </a:r>
            <a:r>
              <a:rPr lang="en-US" sz="2400" dirty="0"/>
              <a:t>paradigm that enables </a:t>
            </a:r>
            <a:r>
              <a:rPr lang="en-US" sz="2400" dirty="0">
                <a:solidFill>
                  <a:srgbClr val="0070C0"/>
                </a:solidFill>
              </a:rPr>
              <a:t>privacy-aware training </a:t>
            </a:r>
            <a:r>
              <a:rPr lang="en-US" sz="2400" dirty="0"/>
              <a:t>on mobile devices with help from the cloud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Uses data from all users in the system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Enables a wide range of </a:t>
            </a:r>
            <a:r>
              <a:rPr lang="en-US" sz="2400" dirty="0">
                <a:solidFill>
                  <a:srgbClr val="0070C0"/>
                </a:solidFill>
              </a:rPr>
              <a:t>new mobile apps that benefit from running machine learning models on mobile sensing data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Mobile health and wellbeing (e.g., predict people’s health risks based on their behavior and mobility)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Smart phone optimizations (e.g., predict network quality based on user mobility)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Transportation (e.g., predict free parking spots in the city)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18DA5-3D7E-4A00-B46D-F630C29C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9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04B7-D237-43E4-9C29-A43D4F94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HAR-Wild/</a:t>
            </a:r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Smart Phone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8EAB-300B-4391-8C4F-6F4091CC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4953000"/>
            <a:ext cx="9905999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Practical for practical scenarios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Can do 300+ training rounds with a full phone battery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Fast inference (&lt;40ms) and can perform millions of inferences with a full phone battery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EE9C9-FB7F-4C88-ADA0-2AC1671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B2526-2C6C-4046-A852-1D1DAAC7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3" y="990603"/>
            <a:ext cx="8286631" cy="1825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F423E-7D91-4ECE-B46C-15D5B283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3" y="3051246"/>
            <a:ext cx="7535947" cy="1825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6ED34A-13AB-49FE-A6D1-E7120FF2BFE7}"/>
              </a:ext>
            </a:extLst>
          </p:cNvPr>
          <p:cNvSpPr txBox="1"/>
          <p:nvPr/>
        </p:nvSpPr>
        <p:spPr>
          <a:xfrm>
            <a:off x="9536312" y="1764268"/>
            <a:ext cx="12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29EAF-B2A8-4268-9901-451FE6CA010D}"/>
              </a:ext>
            </a:extLst>
          </p:cNvPr>
          <p:cNvSpPr txBox="1"/>
          <p:nvPr/>
        </p:nvSpPr>
        <p:spPr>
          <a:xfrm>
            <a:off x="9525000" y="3821668"/>
            <a:ext cx="12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22004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369D-E795-4EFC-879B-7E820EA2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1230-78BF-47BB-B0F8-74C535C4F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Can help create an ecosystem of FL models and associated apps</a:t>
            </a:r>
          </a:p>
          <a:p>
            <a:pPr lvl="1"/>
            <a:r>
              <a:rPr lang="en-US" sz="2000" dirty="0"/>
              <a:t>Offer a unifying system for the development and deployment of FL models and apps</a:t>
            </a:r>
          </a:p>
          <a:p>
            <a:pPr lvl="1"/>
            <a:r>
              <a:rPr lang="en-US" sz="2000" dirty="0"/>
              <a:t>Allow third-party developers to build FL models/apps</a:t>
            </a:r>
          </a:p>
          <a:p>
            <a:pPr lvl="1"/>
            <a:r>
              <a:rPr lang="en-US" sz="2000" dirty="0"/>
              <a:t>Act as common middleware layer for all these apps and models</a:t>
            </a:r>
          </a:p>
          <a:p>
            <a:pPr lvl="1"/>
            <a:r>
              <a:rPr lang="en-US" sz="2000" dirty="0"/>
              <a:t>Provide a simple way for users to take advantage of these apps</a:t>
            </a:r>
          </a:p>
          <a:p>
            <a:pPr lvl="1"/>
            <a:r>
              <a:rPr lang="en-US" sz="2000" dirty="0"/>
              <a:t>Balance model utility with mobile device constraints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Models built over </a:t>
            </a:r>
            <a:r>
              <a:rPr lang="en-US" sz="2400" dirty="0" err="1">
                <a:solidFill>
                  <a:srgbClr val="0070C0"/>
                </a:solidFill>
              </a:rPr>
              <a:t>FLSys</a:t>
            </a:r>
            <a:r>
              <a:rPr lang="en-US" sz="2400" dirty="0">
                <a:solidFill>
                  <a:srgbClr val="0070C0"/>
                </a:solidFill>
              </a:rPr>
              <a:t> can achieve good performance, while protecting users’ privacy</a:t>
            </a:r>
          </a:p>
          <a:p>
            <a:pPr lvl="1"/>
            <a:r>
              <a:rPr lang="en-US" sz="2000" dirty="0"/>
              <a:t>Good scalability and fault-tolerance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FLSys</a:t>
            </a:r>
            <a:r>
              <a:rPr lang="en-US" sz="2400" dirty="0">
                <a:solidFill>
                  <a:srgbClr val="0070C0"/>
                </a:solidFill>
              </a:rPr>
              <a:t> prototype works well on smart phones</a:t>
            </a:r>
          </a:p>
          <a:p>
            <a:endParaRPr lang="en-US" sz="2300" dirty="0">
              <a:solidFill>
                <a:srgbClr val="0070C0"/>
              </a:solidFill>
            </a:endParaRPr>
          </a:p>
          <a:p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1A64-6C1C-45A7-A714-9D44FE01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0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A36-A1AA-4925-9A2B-F9296E9F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0996-DDD4-4F67-BA07-2A4819BB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/>
                </a:solidFill>
              </a:rPr>
              <a:t>Introduction to FL</a:t>
            </a:r>
          </a:p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FLSys</a:t>
            </a:r>
            <a:r>
              <a:rPr lang="en-US" sz="2800" dirty="0">
                <a:solidFill>
                  <a:schemeClr val="accent3"/>
                </a:solidFill>
              </a:rPr>
              <a:t>: An FL System for Mobile Apps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accent3"/>
                </a:solidFill>
              </a:rPr>
              <a:t>Human Activity Recognition (HAR) model for accelerometer data collected in the wild</a:t>
            </a:r>
          </a:p>
          <a:p>
            <a:pPr>
              <a:lnSpc>
                <a:spcPct val="114000"/>
              </a:lnSpc>
            </a:pPr>
            <a:r>
              <a:rPr lang="en-US" sz="2700" dirty="0"/>
              <a:t>FGLP: FL Fine-Grained Location Prediction for Mobile Users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Demonstrated on Open PFLOW &amp; </a:t>
            </a:r>
            <a:r>
              <a:rPr lang="en-US" sz="2400" dirty="0" err="1"/>
              <a:t>Geolife</a:t>
            </a:r>
            <a:r>
              <a:rPr lang="en-US" sz="2400" dirty="0"/>
              <a:t> datasets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Lessons learned and future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169-904F-4A52-B848-0EE980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8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1158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Fine-Grained Location Prediction (FGLP) Motivation</a:t>
            </a:r>
            <a:endParaRPr dirty="0">
              <a:latin typeface="+mn-lt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idx="1"/>
          </p:nvPr>
        </p:nvSpPr>
        <p:spPr>
          <a:xfrm>
            <a:off x="304800" y="1219200"/>
            <a:ext cx="1158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chemeClr val="accent1"/>
                </a:solidFill>
              </a:rPr>
              <a:t>FGLP model on smart phones can be used to improve app/system performance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100" dirty="0"/>
              <a:t>Prediction based on GPS mobility traces collected on smart phones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100" dirty="0"/>
              <a:t>Fine-grained refers to spatiotemporal scale</a:t>
            </a:r>
          </a:p>
          <a:p>
            <a:pPr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400" dirty="0"/>
              <a:t>Applications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000" dirty="0"/>
              <a:t>Video quality adaptation as a function of the 5G network quality at predicted user locations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000" dirty="0"/>
              <a:t>Augmented reality apps that speed up content rendering based on predicted user locations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000" dirty="0"/>
              <a:t>Mobile games that adapt based on the predicted user locations</a:t>
            </a:r>
          </a:p>
          <a:p>
            <a:pPr>
              <a:lnSpc>
                <a:spcPct val="114000"/>
              </a:lnSpc>
              <a:spcBef>
                <a:spcPts val="1350"/>
              </a:spcBef>
              <a:buSzPts val="2400"/>
            </a:pPr>
            <a:r>
              <a:rPr lang="en-US" sz="2400" dirty="0"/>
              <a:t>Existing solutions work at large spatial scale or at large temporal scale</a:t>
            </a:r>
            <a:endParaRPr sz="2400" dirty="0"/>
          </a:p>
          <a:p>
            <a:pPr marL="342900" lvl="1">
              <a:lnSpc>
                <a:spcPct val="114000"/>
              </a:lnSpc>
              <a:spcBef>
                <a:spcPts val="750"/>
              </a:spcBef>
              <a:buSzPts val="1800"/>
            </a:pPr>
            <a:r>
              <a:rPr lang="en-US" sz="2000" dirty="0"/>
              <a:t>Destination prediction, POI prediction</a:t>
            </a:r>
            <a:endParaRPr sz="2000" dirty="0"/>
          </a:p>
          <a:p>
            <a:pPr marL="342900" lvl="1" indent="-85725">
              <a:spcBef>
                <a:spcPts val="750"/>
              </a:spcBef>
              <a:buSzPts val="1800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83E52-4E7E-43EF-AAE1-276255D5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a1d1c7f3b_1_12"/>
          <p:cNvSpPr txBox="1">
            <a:spLocks noGrp="1"/>
          </p:cNvSpPr>
          <p:nvPr>
            <p:ph type="title"/>
          </p:nvPr>
        </p:nvSpPr>
        <p:spPr>
          <a:xfrm>
            <a:off x="2152650" y="139124"/>
            <a:ext cx="7886700" cy="858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</a:rPr>
              <a:t>Adaptive Video Streaming Example</a:t>
            </a:r>
            <a:endParaRPr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40076-5F50-4AE3-BBB5-BB1C2A2B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8" name="Google Shape;108;g7a1d1c7f3b_1_12"/>
          <p:cNvGraphicFramePr/>
          <p:nvPr>
            <p:extLst>
              <p:ext uri="{D42A27DB-BD31-4B8C-83A1-F6EECF244321}">
                <p14:modId xmlns:p14="http://schemas.microsoft.com/office/powerpoint/2010/main" val="979500913"/>
              </p:ext>
            </p:extLst>
          </p:nvPr>
        </p:nvGraphicFramePr>
        <p:xfrm>
          <a:off x="4451052" y="1831033"/>
          <a:ext cx="3086100" cy="308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Current Location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9" name="Google Shape;109;g7a1d1c7f3b_1_12"/>
          <p:cNvCxnSpPr>
            <a:cxnSpLocks/>
          </p:cNvCxnSpPr>
          <p:nvPr/>
        </p:nvCxnSpPr>
        <p:spPr>
          <a:xfrm flipV="1">
            <a:off x="6126888" y="2709285"/>
            <a:ext cx="578712" cy="492227"/>
          </a:xfrm>
          <a:prstGeom prst="straightConnector1">
            <a:avLst/>
          </a:prstGeom>
          <a:noFill/>
          <a:ln w="9525" cap="flat" cmpd="sng">
            <a:solidFill>
              <a:srgbClr val="3B352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0" name="Google Shape;110;g7a1d1c7f3b_1_12"/>
          <p:cNvCxnSpPr/>
          <p:nvPr/>
        </p:nvCxnSpPr>
        <p:spPr>
          <a:xfrm flipH="1">
            <a:off x="5136288" y="3450892"/>
            <a:ext cx="713512" cy="796637"/>
          </a:xfrm>
          <a:prstGeom prst="straightConnector1">
            <a:avLst/>
          </a:prstGeom>
          <a:noFill/>
          <a:ln w="9525" cap="flat" cmpd="sng">
            <a:solidFill>
              <a:srgbClr val="3B352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" name="Google Shape;111;g7a1d1c7f3b_1_12"/>
          <p:cNvSpPr txBox="1"/>
          <p:nvPr/>
        </p:nvSpPr>
        <p:spPr>
          <a:xfrm>
            <a:off x="5257803" y="2428069"/>
            <a:ext cx="161379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Allocate additional</a:t>
            </a:r>
            <a:r>
              <a:rPr lang="en-US" sz="12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streaming cache</a:t>
            </a:r>
            <a:endParaRPr sz="120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7a1d1c7f3b_1_12"/>
          <p:cNvSpPr txBox="1"/>
          <p:nvPr/>
        </p:nvSpPr>
        <p:spPr>
          <a:xfrm>
            <a:off x="5625208" y="3636971"/>
            <a:ext cx="161379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Reduce and save</a:t>
            </a:r>
            <a:endParaRPr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streaming cache</a:t>
            </a:r>
            <a:endParaRPr sz="1200" dirty="0">
              <a:solidFill>
                <a:srgbClr val="00B05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7a1d1c7f3b_1_12"/>
          <p:cNvSpPr txBox="1"/>
          <p:nvPr/>
        </p:nvSpPr>
        <p:spPr>
          <a:xfrm>
            <a:off x="4520325" y="4162401"/>
            <a:ext cx="993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Predicted location in next minute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7a1d1c7f3b_1_12"/>
          <p:cNvSpPr txBox="1"/>
          <p:nvPr/>
        </p:nvSpPr>
        <p:spPr>
          <a:xfrm>
            <a:off x="6568498" y="2086068"/>
            <a:ext cx="96865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Predicted location in next minute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7a1d1c7f3b_1_12"/>
          <p:cNvSpPr/>
          <p:nvPr/>
        </p:nvSpPr>
        <p:spPr>
          <a:xfrm>
            <a:off x="6348786" y="1600203"/>
            <a:ext cx="1880814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Network Quality</a:t>
            </a:r>
            <a:endParaRPr sz="1200" dirty="0"/>
          </a:p>
        </p:txBody>
      </p:sp>
      <p:sp>
        <p:nvSpPr>
          <p:cNvPr id="116" name="Google Shape;116;g7a1d1c7f3b_1_12"/>
          <p:cNvSpPr/>
          <p:nvPr/>
        </p:nvSpPr>
        <p:spPr>
          <a:xfrm>
            <a:off x="3758604" y="4905690"/>
            <a:ext cx="187975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Network Quality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152650" y="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</a:rPr>
              <a:t>FGLP Requirements</a:t>
            </a:r>
            <a:endParaRPr dirty="0">
              <a:latin typeface="+mn-lt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idx="1"/>
          </p:nvPr>
        </p:nvSpPr>
        <p:spPr>
          <a:xfrm>
            <a:off x="533400" y="10668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R1: Achieve high prediction accuracy at fine-grained spatiotemporal scale</a:t>
            </a:r>
            <a:endParaRPr sz="2400" dirty="0">
              <a:solidFill>
                <a:srgbClr val="0070C0"/>
              </a:solidFill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000" dirty="0"/>
              <a:t>Spatial scale: meter-level prediction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SzPts val="2400"/>
            </a:pPr>
            <a:r>
              <a:rPr lang="en-US" sz="2000" dirty="0"/>
              <a:t>Temporal scale: minute-level prediction</a:t>
            </a:r>
            <a:endParaRPr sz="2000" dirty="0"/>
          </a:p>
          <a:p>
            <a:pPr>
              <a:lnSpc>
                <a:spcPct val="114000"/>
              </a:lnSpc>
              <a:spcBef>
                <a:spcPts val="135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R2: Work well for pedestrians and bicyclists</a:t>
            </a:r>
            <a:endParaRPr sz="2400" dirty="0">
              <a:solidFill>
                <a:srgbClr val="0070C0"/>
              </a:solidFill>
            </a:endParaRPr>
          </a:p>
          <a:p>
            <a:pPr marL="342900" lvl="1">
              <a:lnSpc>
                <a:spcPct val="114000"/>
              </a:lnSpc>
              <a:spcBef>
                <a:spcPts val="750"/>
              </a:spcBef>
              <a:buSzPts val="1800"/>
            </a:pPr>
            <a:r>
              <a:rPr lang="en-US" sz="2000" dirty="0"/>
              <a:t>Less predictable short-term behavior than cars or public transportation systems</a:t>
            </a:r>
            <a:endParaRPr sz="2000" dirty="0"/>
          </a:p>
          <a:p>
            <a:pPr>
              <a:lnSpc>
                <a:spcPct val="114000"/>
              </a:lnSpc>
              <a:spcBef>
                <a:spcPts val="135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R3: Work in places that have not been visited by the user before </a:t>
            </a:r>
          </a:p>
          <a:p>
            <a:pPr>
              <a:lnSpc>
                <a:spcPct val="114000"/>
              </a:lnSpc>
              <a:spcBef>
                <a:spcPts val="135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R4: Protect user location privacy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501A6-3C04-4A99-93C3-49C1EFD3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2152650" y="1524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dirty="0">
                <a:latin typeface="+mn-lt"/>
              </a:rPr>
              <a:t>FL-based FGLP Overview</a:t>
            </a:r>
            <a:endParaRPr dirty="0">
              <a:latin typeface="+mn-lt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7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Use user mobility traces from all users in the app </a:t>
            </a:r>
            <a:r>
              <a:rPr lang="en-US" sz="2400" dirty="0"/>
              <a:t>[satisfy R3]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User location data represented as relative points in an abstract 2D space </a:t>
            </a:r>
            <a:r>
              <a:rPr lang="en-US" sz="2400" dirty="0"/>
              <a:t>[satisfy R1 &amp; R4]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Privacy is protected by combining FL with abstract 2D representation of user location data </a:t>
            </a:r>
            <a:r>
              <a:rPr lang="en-US" sz="2400" dirty="0"/>
              <a:t>[satisfy R3 &amp; R4]</a:t>
            </a:r>
            <a:endParaRPr sz="2400" dirty="0"/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Model combines Bidirectional Long Short-Term Memory (</a:t>
            </a:r>
            <a:r>
              <a:rPr lang="en-US" sz="2400" dirty="0" err="1">
                <a:solidFill>
                  <a:srgbClr val="0070C0"/>
                </a:solidFill>
              </a:rPr>
              <a:t>BiLSTM</a:t>
            </a:r>
            <a:r>
              <a:rPr lang="en-US" sz="2400" dirty="0">
                <a:solidFill>
                  <a:srgbClr val="0070C0"/>
                </a:solidFill>
              </a:rPr>
              <a:t>) and Convolutional Neural Networks (CNN) </a:t>
            </a:r>
            <a:r>
              <a:rPr lang="en-US" sz="2400" dirty="0"/>
              <a:t>[satisfy R1 &amp; R2]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/>
              <a:t>Can be implemented on top of </a:t>
            </a:r>
            <a:r>
              <a:rPr lang="en-US" sz="2400" dirty="0" err="1"/>
              <a:t>FLSys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4160B-B044-4DBE-AABC-4884BAB1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2152650" y="762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</a:rPr>
              <a:t>Abstract Data Representation for Model</a:t>
            </a:r>
            <a:endParaRPr dirty="0">
              <a:latin typeface="+mn-lt"/>
            </a:endParaRPr>
          </a:p>
        </p:txBody>
      </p:sp>
      <p:pic>
        <p:nvPicPr>
          <p:cNvPr id="143" name="Google Shape;143;p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600200" y="3725235"/>
            <a:ext cx="8686800" cy="2218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D4AFD-1CDF-4C62-9B3E-2C006EF8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BE3681-2135-4460-A477-C33C53BB0460}"/>
              </a:ext>
            </a:extLst>
          </p:cNvPr>
          <p:cNvSpPr txBox="1">
            <a:spLocks/>
          </p:cNvSpPr>
          <p:nvPr/>
        </p:nvSpPr>
        <p:spPr>
          <a:xfrm>
            <a:off x="76200" y="990600"/>
            <a:ext cx="11963400" cy="270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/>
              <a:t>Divide 2D space in a grid of fixed-size cells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Cell size can be configured for different spatial granularities</a:t>
            </a:r>
          </a:p>
          <a:p>
            <a:pPr algn="l"/>
            <a:r>
              <a:rPr lang="en-US" sz="2200" dirty="0"/>
              <a:t>Map physical locations to relative points in 2D space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Helps with model training and privacy protection</a:t>
            </a:r>
          </a:p>
          <a:p>
            <a:pPr algn="l"/>
            <a:r>
              <a:rPr lang="en-US" sz="2200" dirty="0"/>
              <a:t>Scale all data to the same range and </a:t>
            </a:r>
            <a:r>
              <a:rPr lang="en-US" sz="2200" dirty="0">
                <a:solidFill>
                  <a:srgbClr val="0070C0"/>
                </a:solidFill>
              </a:rPr>
              <a:t>avoid model bias </a:t>
            </a:r>
            <a:r>
              <a:rPr lang="en-US" sz="2200" dirty="0"/>
              <a:t>introduced by data with high longitude and latitude values</a:t>
            </a:r>
          </a:p>
          <a:p>
            <a:pPr algn="l"/>
            <a:r>
              <a:rPr lang="en-US" sz="2200" dirty="0"/>
              <a:t>Create two inputs for the model: </a:t>
            </a:r>
            <a:r>
              <a:rPr lang="en-US" sz="2200" dirty="0">
                <a:solidFill>
                  <a:srgbClr val="0070C0"/>
                </a:solidFill>
              </a:rPr>
              <a:t>sequence of relative points and historic region occupancy matrix</a:t>
            </a:r>
          </a:p>
          <a:p>
            <a:pPr marL="342900" lvl="1" indent="0">
              <a:buNone/>
            </a:pPr>
            <a:endParaRPr lang="en-US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2152650" y="94700"/>
            <a:ext cx="7886700" cy="761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</a:rPr>
              <a:t>FGLP Model Architecture</a:t>
            </a:r>
            <a:endParaRPr dirty="0">
              <a:latin typeface="+mn-lt"/>
            </a:endParaRPr>
          </a:p>
        </p:txBody>
      </p:sp>
      <p:pic>
        <p:nvPicPr>
          <p:cNvPr id="150" name="Google Shape;150;p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1041" y="990603"/>
            <a:ext cx="6498675" cy="33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97AE0-A7C9-4B0C-B895-BF32F262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52" name="Google Shape;152;p7"/>
          <p:cNvSpPr txBox="1"/>
          <p:nvPr/>
        </p:nvSpPr>
        <p:spPr>
          <a:xfrm>
            <a:off x="1626397" y="3029366"/>
            <a:ext cx="1609425" cy="76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Input: 2D representation of user location data</a:t>
            </a:r>
            <a:endParaRPr sz="105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9475166" y="2178696"/>
            <a:ext cx="1152225" cy="121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00" dirty="0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Output: the grid cell where the user will be in future</a:t>
            </a:r>
            <a:endParaRPr sz="1400" dirty="0">
              <a:solidFill>
                <a:srgbClr val="007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54" name="Google Shape;154;p7"/>
          <p:cNvCxnSpPr>
            <a:endCxn id="152" idx="0"/>
          </p:cNvCxnSpPr>
          <p:nvPr/>
        </p:nvCxnSpPr>
        <p:spPr>
          <a:xfrm flipH="1">
            <a:off x="2431110" y="2765437"/>
            <a:ext cx="875475" cy="26392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5" name="Google Shape;155;p7"/>
          <p:cNvCxnSpPr>
            <a:endCxn id="152" idx="2"/>
          </p:cNvCxnSpPr>
          <p:nvPr/>
        </p:nvCxnSpPr>
        <p:spPr>
          <a:xfrm flipH="1" flipV="1">
            <a:off x="2431110" y="3791091"/>
            <a:ext cx="527849" cy="28902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409BE-D1B4-4472-8CC2-D2A67DDCBC8D}"/>
              </a:ext>
            </a:extLst>
          </p:cNvPr>
          <p:cNvSpPr txBox="1">
            <a:spLocks/>
          </p:cNvSpPr>
          <p:nvPr/>
        </p:nvSpPr>
        <p:spPr>
          <a:xfrm>
            <a:off x="1600200" y="4428006"/>
            <a:ext cx="8915400" cy="1536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57175">
              <a:lnSpc>
                <a:spcPct val="100000"/>
              </a:lnSpc>
              <a:spcBef>
                <a:spcPts val="600"/>
              </a:spcBef>
              <a:buSzPts val="1800"/>
            </a:pPr>
            <a:r>
              <a:rPr lang="en-US" sz="2000" dirty="0" err="1">
                <a:solidFill>
                  <a:srgbClr val="0070C0"/>
                </a:solidFill>
              </a:rPr>
              <a:t>BiLSTM</a:t>
            </a:r>
            <a:r>
              <a:rPr lang="en-US" sz="2000" dirty="0">
                <a:solidFill>
                  <a:srgbClr val="0070C0"/>
                </a:solidFill>
              </a:rPr>
              <a:t> learns the speed and direction of the mobile users [short term behavior]</a:t>
            </a:r>
          </a:p>
          <a:p>
            <a:pPr marL="228600" indent="-257175">
              <a:lnSpc>
                <a:spcPct val="100000"/>
              </a:lnSpc>
              <a:spcBef>
                <a:spcPts val="60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CNN learns information such as user movement preference [long term behavior]</a:t>
            </a:r>
          </a:p>
          <a:p>
            <a:pPr marL="228600" indent="-257175">
              <a:lnSpc>
                <a:spcPct val="100000"/>
              </a:lnSpc>
              <a:spcBef>
                <a:spcPts val="600"/>
              </a:spcBef>
              <a:buSzPts val="1800"/>
            </a:pPr>
            <a:r>
              <a:rPr lang="en-US" sz="2000" dirty="0" err="1"/>
              <a:t>Densenet</a:t>
            </a:r>
            <a:r>
              <a:rPr lang="en-US" sz="2000" dirty="0"/>
              <a:t>-type connection is used to fuse </a:t>
            </a:r>
            <a:r>
              <a:rPr lang="en-US" sz="2000" dirty="0" err="1"/>
              <a:t>BiLSTM</a:t>
            </a:r>
            <a:r>
              <a:rPr lang="en-US" sz="2000" dirty="0"/>
              <a:t> and CNN</a:t>
            </a:r>
          </a:p>
          <a:p>
            <a:pPr marL="228600" indent="-257175">
              <a:lnSpc>
                <a:spcPct val="100000"/>
              </a:lnSpc>
              <a:spcBef>
                <a:spcPts val="600"/>
              </a:spcBef>
              <a:buSzPts val="1800"/>
            </a:pPr>
            <a:r>
              <a:rPr lang="en-US" sz="2000" dirty="0"/>
              <a:t>Batch normalization and dropout layers are added to avoid over-fitting</a:t>
            </a:r>
          </a:p>
          <a:p>
            <a:pPr marL="228600" indent="-257175">
              <a:lnSpc>
                <a:spcPct val="100000"/>
              </a:lnSpc>
              <a:spcBef>
                <a:spcPts val="600"/>
              </a:spcBef>
              <a:buSzPts val="1800"/>
            </a:pP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c4f91fb45_0_0"/>
          <p:cNvSpPr txBox="1">
            <a:spLocks noGrp="1"/>
          </p:cNvSpPr>
          <p:nvPr>
            <p:ph type="title"/>
          </p:nvPr>
        </p:nvSpPr>
        <p:spPr>
          <a:xfrm>
            <a:off x="2152650" y="76203"/>
            <a:ext cx="7886700" cy="858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+mn-lt"/>
              </a:rPr>
              <a:t>Open PFLOW Dataset</a:t>
            </a:r>
            <a:endParaRPr dirty="0">
              <a:latin typeface="+mn-lt"/>
            </a:endParaRPr>
          </a:p>
        </p:txBody>
      </p:sp>
      <p:sp>
        <p:nvSpPr>
          <p:cNvPr id="169" name="Google Shape;169;gcc4f91fb45_0_0"/>
          <p:cNvSpPr txBox="1">
            <a:spLocks noGrp="1"/>
          </p:cNvSpPr>
          <p:nvPr>
            <p:ph idx="1"/>
          </p:nvPr>
        </p:nvSpPr>
        <p:spPr>
          <a:xfrm>
            <a:off x="685800" y="838200"/>
            <a:ext cx="10972800" cy="18288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342900" indent="-285750">
              <a:lnSpc>
                <a:spcPct val="100000"/>
              </a:lnSpc>
              <a:spcBef>
                <a:spcPts val="1350"/>
              </a:spcBef>
              <a:buSzPts val="2400"/>
            </a:pPr>
            <a:r>
              <a:rPr lang="en-US" sz="2400" dirty="0"/>
              <a:t>GPS trajectory data for Greater Tokyo area from 617,040 users for one day</a:t>
            </a:r>
            <a:endParaRPr sz="2400" dirty="0"/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/>
              <a:t>Sampled every minute for each user</a:t>
            </a:r>
            <a:endParaRPr sz="2000" dirty="0"/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dirty="0"/>
              <a:t>Transportation modes: stay, walk, vehicle, train, and bicycle.</a:t>
            </a:r>
            <a:endParaRPr sz="2400" dirty="0"/>
          </a:p>
          <a:p>
            <a:pPr marL="685800" lvl="1" indent="-257175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/>
              <a:t>We use walking data</a:t>
            </a:r>
            <a:endParaRPr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C107A-6C47-4972-9EEB-B2B45613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1" name="Google Shape;171;gcc4f91fb4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132" y="2590803"/>
            <a:ext cx="1828800" cy="14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c4f91fb4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660" y="2614232"/>
            <a:ext cx="1996556" cy="146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cc4f91fb45_0_0"/>
          <p:cNvSpPr txBox="1"/>
          <p:nvPr/>
        </p:nvSpPr>
        <p:spPr>
          <a:xfrm>
            <a:off x="6705600" y="2748193"/>
            <a:ext cx="5109328" cy="10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Heatmap of possible next minute location in 2D space </a:t>
            </a:r>
            <a:r>
              <a:rPr lang="en-US" sz="2000" dirty="0"/>
              <a:t>for 20mX20m grid cells: before removing standing-still data (left) and after (right) </a:t>
            </a:r>
            <a:endParaRPr sz="2000" dirty="0"/>
          </a:p>
        </p:txBody>
      </p:sp>
      <p:sp>
        <p:nvSpPr>
          <p:cNvPr id="10" name="Google Shape;173;gcc4f91fb45_0_0">
            <a:extLst>
              <a:ext uri="{FF2B5EF4-FFF2-40B4-BE49-F238E27FC236}">
                <a16:creationId xmlns:a16="http://schemas.microsoft.com/office/drawing/2014/main" id="{AC786CD2-5D16-4D41-A80E-E823F2CC290A}"/>
              </a:ext>
            </a:extLst>
          </p:cNvPr>
          <p:cNvSpPr txBox="1"/>
          <p:nvPr/>
        </p:nvSpPr>
        <p:spPr>
          <a:xfrm>
            <a:off x="6858000" y="4656170"/>
            <a:ext cx="4956928" cy="75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Heatmap of 5</a:t>
            </a:r>
            <a:r>
              <a:rPr lang="en-US" sz="2000" baseline="30000" dirty="0">
                <a:solidFill>
                  <a:srgbClr val="0070C0"/>
                </a:solidFill>
              </a:rPr>
              <a:t>th</a:t>
            </a:r>
            <a:r>
              <a:rPr lang="en-US" sz="2000" dirty="0">
                <a:solidFill>
                  <a:srgbClr val="0070C0"/>
                </a:solidFill>
              </a:rPr>
              <a:t> minute location in 2D space </a:t>
            </a:r>
            <a:r>
              <a:rPr lang="en-US" sz="2000" dirty="0"/>
              <a:t>for 20mX20m grid cells</a:t>
            </a:r>
            <a:endParaRPr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85110-F1FF-4E4F-A0DE-213813350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992" y="4270415"/>
            <a:ext cx="2138364" cy="1677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421A49-F61E-458E-9DE8-6CEB638449DB}"/>
              </a:ext>
            </a:extLst>
          </p:cNvPr>
          <p:cNvSpPr/>
          <p:nvPr/>
        </p:nvSpPr>
        <p:spPr>
          <a:xfrm>
            <a:off x="885149" y="2886670"/>
            <a:ext cx="1100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FFFF"/>
                </a:highlight>
              </a:rPr>
              <a:t>Heatmaps show prediction is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335" t="11260" r="11162" b="11031"/>
          <a:stretch/>
        </p:blipFill>
        <p:spPr>
          <a:xfrm>
            <a:off x="1626397" y="3900176"/>
            <a:ext cx="935831" cy="668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3" y="3109485"/>
            <a:ext cx="306065" cy="4850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40003" y="1204999"/>
            <a:ext cx="1503045" cy="3353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236723" y="1204999"/>
            <a:ext cx="1503045" cy="3353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5866926" y="1215194"/>
            <a:ext cx="1503045" cy="3353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7471413" y="1215194"/>
            <a:ext cx="1503045" cy="3353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9088758" y="1215194"/>
            <a:ext cx="1503045" cy="3353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2723283" y="914971"/>
            <a:ext cx="1151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Initialization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6682" y="914971"/>
            <a:ext cx="1162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Configuration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4719" y="914400"/>
            <a:ext cx="8451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2169" y="914400"/>
            <a:ext cx="1856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Gradient Aggregation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2" y="2200253"/>
            <a:ext cx="306065" cy="48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3" y="1291020"/>
            <a:ext cx="306065" cy="4850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5078" y="1497003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05077" y="2406929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05078" y="3366021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505077" y="4188075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42737" y="1299157"/>
            <a:ext cx="819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New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9247" y="2207427"/>
            <a:ext cx="935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Existing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1880" y="3115697"/>
            <a:ext cx="935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Existing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9378" y="1237186"/>
            <a:ext cx="1137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Registration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61477" y="1514189"/>
            <a:ext cx="257024" cy="2692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78574" y="1529750"/>
            <a:ext cx="327455" cy="26845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74054" y="2406933"/>
            <a:ext cx="228021" cy="18042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648495" y="3355375"/>
            <a:ext cx="97253" cy="839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61132" y="1499386"/>
            <a:ext cx="257024" cy="2692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32623" y="2406933"/>
            <a:ext cx="193445" cy="1787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26355" y="3371259"/>
            <a:ext cx="78229" cy="835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655767" y="1514188"/>
            <a:ext cx="943560" cy="266082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806838" y="2413491"/>
            <a:ext cx="622895" cy="18007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973158" y="3352026"/>
            <a:ext cx="298191" cy="86904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74053" y="1953326"/>
            <a:ext cx="1252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model &amp; configuration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7" y="2468801"/>
            <a:ext cx="946192" cy="63079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202941" y="2478892"/>
            <a:ext cx="92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model weights &amp; metrics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91176" y="2555800"/>
            <a:ext cx="11019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aggregated model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34563" y="4056135"/>
            <a:ext cx="1057975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Aggregation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612748" y="1372135"/>
            <a:ext cx="94356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99329" y="2258750"/>
            <a:ext cx="943559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572365" y="3274433"/>
            <a:ext cx="97052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16408" y="1372139"/>
            <a:ext cx="289750" cy="2857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25706" y="2277188"/>
            <a:ext cx="289750" cy="2857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10129" y="3223162"/>
            <a:ext cx="289750" cy="28572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336007" y="917828"/>
            <a:ext cx="905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35D2F45-488E-40EF-B0EF-5E1146E9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854078"/>
          </a:xfrm>
        </p:spPr>
        <p:txBody>
          <a:bodyPr/>
          <a:lstStyle/>
          <a:p>
            <a:r>
              <a:rPr lang="en-US" dirty="0">
                <a:latin typeface="+mn-lt"/>
              </a:rPr>
              <a:t>FL Operation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5E260AD-F025-46E6-A40F-9C8CEA38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03668"/>
            <a:ext cx="11125200" cy="1239932"/>
          </a:xfrm>
        </p:spPr>
        <p:txBody>
          <a:bodyPr>
            <a:noAutofit/>
          </a:bodyPr>
          <a:lstStyle/>
          <a:p>
            <a:r>
              <a:rPr lang="en-US" sz="2000" dirty="0"/>
              <a:t>Server selects clients to participate in training</a:t>
            </a:r>
          </a:p>
          <a:p>
            <a:r>
              <a:rPr lang="en-US" sz="2000" dirty="0"/>
              <a:t>Clients train on local data, which never leaves devices, and upload gradients to server</a:t>
            </a:r>
          </a:p>
          <a:p>
            <a:r>
              <a:rPr lang="en-US" sz="2000" dirty="0"/>
              <a:t>Server computes global model, which is then sent to clients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8617E-E069-48D6-A82D-6FD12F67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54" grpId="0"/>
      <p:bldP spid="55" grpId="0"/>
      <p:bldP spid="57" grpId="0" animBg="1"/>
      <p:bldP spid="58" grpId="0" animBg="1"/>
      <p:bldP spid="59" grpId="0" animBg="1"/>
      <p:bldP spid="60" grpId="0" animBg="1"/>
      <p:bldP spid="4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2115420" y="762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Centralized Model Performance</a:t>
            </a:r>
            <a:r>
              <a:rPr lang="en-US" dirty="0">
                <a:latin typeface="+mn-lt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F6E4-02B8-427B-A4BC-C1E301C4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267200"/>
            <a:ext cx="116586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FGLP outperforms baselines</a:t>
            </a:r>
          </a:p>
          <a:p>
            <a:r>
              <a:rPr lang="en-US" sz="2400" dirty="0"/>
              <a:t>Even though the accuracy decreases as the size of the cell decreases, FGLP can still achieve </a:t>
            </a:r>
            <a:r>
              <a:rPr lang="en-US" sz="2400" dirty="0">
                <a:solidFill>
                  <a:srgbClr val="0070C0"/>
                </a:solidFill>
              </a:rPr>
              <a:t>good performance (87.8%) for 5m x 5m cells</a:t>
            </a:r>
          </a:p>
          <a:p>
            <a:r>
              <a:rPr lang="en-US" sz="2400" dirty="0"/>
              <a:t>Performance decreases over time, but it’s still acceptable for the 5</a:t>
            </a:r>
            <a:r>
              <a:rPr lang="en-US" sz="2400" baseline="30000" dirty="0"/>
              <a:t>th</a:t>
            </a:r>
            <a:r>
              <a:rPr lang="en-US" sz="2400" dirty="0"/>
              <a:t> minute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5D148-8595-4FC2-A579-8C8518F4C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08" y="1600200"/>
            <a:ext cx="4554292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08F7B-CC9F-4CFE-95DC-6E200A75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040500"/>
            <a:ext cx="3430186" cy="162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F88F5-669F-400C-BE99-D53EB5013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752" y="2495955"/>
            <a:ext cx="3144648" cy="16334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CF177-C484-41D1-9BD5-738087AE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3093-9303-4452-9DE1-05FDEFB7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Model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E0DD-66CA-4827-AA5F-AFEE870A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276601"/>
            <a:ext cx="10287000" cy="2743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Good performance for bicycling when using the model trained for walking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FGLP works well in conjunction with Transfer Learning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10% improvement on another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D7685-95FE-44FA-ADD5-48C8AAE5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90A31-A1CF-49C5-B563-7FB47655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12" y="1222755"/>
            <a:ext cx="5841391" cy="17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p10">
            <a:extLst>
              <a:ext uri="{FF2B5EF4-FFF2-40B4-BE49-F238E27FC236}">
                <a16:creationId xmlns:a16="http://schemas.microsoft.com/office/drawing/2014/main" id="{C7208F10-D773-487E-B3F3-3AF678B814AB}"/>
              </a:ext>
            </a:extLst>
          </p:cNvPr>
          <p:cNvSpPr txBox="1">
            <a:spLocks/>
          </p:cNvSpPr>
          <p:nvPr/>
        </p:nvSpPr>
        <p:spPr>
          <a:xfrm>
            <a:off x="2115420" y="762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FL Model Performance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5723E-3920-4797-A172-455196D9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93" y="1219200"/>
            <a:ext cx="8126069" cy="187743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01419D-F7B4-4BBE-93CD-7DD9415DE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276600"/>
            <a:ext cx="11658600" cy="2583956"/>
          </a:xfrm>
        </p:spPr>
        <p:txBody>
          <a:bodyPr>
            <a:normAutofit/>
          </a:bodyPr>
          <a:lstStyle/>
          <a:p>
            <a:pPr marL="342900" indent="-285750">
              <a:spcBef>
                <a:spcPts val="1350"/>
              </a:spcBef>
              <a:buSzPts val="2400"/>
            </a:pPr>
            <a:r>
              <a:rPr lang="en-US" sz="2400" dirty="0"/>
              <a:t>5% of the users are allocated as an augmentation dataset</a:t>
            </a:r>
          </a:p>
          <a:p>
            <a:pPr marL="342900" indent="-285750">
              <a:spcBef>
                <a:spcPts val="1350"/>
              </a:spcBef>
              <a:buSzPts val="2400"/>
            </a:pPr>
            <a:r>
              <a:rPr lang="en-US" sz="2400" dirty="0"/>
              <a:t>Randomly pick 100 samples from the augmentation dataset for each user in each round</a:t>
            </a:r>
          </a:p>
          <a:p>
            <a:pPr marL="342900" indent="-285750">
              <a:spcBef>
                <a:spcPts val="1350"/>
              </a:spcBef>
              <a:buSzPts val="2400"/>
            </a:pPr>
            <a:r>
              <a:rPr lang="en-US" sz="2400" dirty="0">
                <a:solidFill>
                  <a:srgbClr val="0070C0"/>
                </a:solidFill>
              </a:rPr>
              <a:t>Within 10% of the accuracy of centralized model</a:t>
            </a:r>
          </a:p>
          <a:p>
            <a:pPr marL="685800" lvl="1" indent="-285750">
              <a:spcBef>
                <a:spcPts val="1350"/>
              </a:spcBef>
              <a:buSzPts val="2400"/>
            </a:pPr>
            <a:r>
              <a:rPr lang="en-US" sz="2000" dirty="0"/>
              <a:t>Cost of privacy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23717-0A11-4FEF-B911-056D3EBC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/>
        </p:nvSpPr>
        <p:spPr>
          <a:xfrm>
            <a:off x="304800" y="5449050"/>
            <a:ext cx="11734800" cy="72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ea typeface="Century Schoolbook"/>
                <a:cs typeface="Century Schoolbook"/>
                <a:sym typeface="Century Schoolbook"/>
              </a:rPr>
              <a:t>Feasible to run on smart phones in terms of training/inference latency</a:t>
            </a:r>
            <a:r>
              <a:rPr lang="en-US" sz="2200">
                <a:solidFill>
                  <a:srgbClr val="0070C0"/>
                </a:solidFill>
                <a:ea typeface="Century Schoolbook"/>
                <a:cs typeface="Century Schoolbook"/>
                <a:sym typeface="Century Schoolbook"/>
              </a:rPr>
              <a:t>, memory, </a:t>
            </a:r>
            <a:r>
              <a:rPr lang="en-US" sz="2200" dirty="0">
                <a:solidFill>
                  <a:srgbClr val="0070C0"/>
                </a:solidFill>
                <a:ea typeface="Century Schoolbook"/>
                <a:cs typeface="Century Schoolbook"/>
                <a:sym typeface="Century Schoolbook"/>
              </a:rPr>
              <a:t>and battery power</a:t>
            </a:r>
            <a:endParaRPr sz="2200" dirty="0">
              <a:solidFill>
                <a:srgbClr val="0070C0"/>
              </a:solidFill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" name="Google Shape;186;p10">
            <a:extLst>
              <a:ext uri="{FF2B5EF4-FFF2-40B4-BE49-F238E27FC236}">
                <a16:creationId xmlns:a16="http://schemas.microsoft.com/office/drawing/2014/main" id="{B3C3B9CD-6B52-465C-95DC-9936C3BEC6F9}"/>
              </a:ext>
            </a:extLst>
          </p:cNvPr>
          <p:cNvSpPr txBox="1">
            <a:spLocks/>
          </p:cNvSpPr>
          <p:nvPr/>
        </p:nvSpPr>
        <p:spPr>
          <a:xfrm>
            <a:off x="2115420" y="762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+mn-l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FL Model Performance on Smart Phones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EDB97-EABD-4745-B59D-16E88615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25" y="1157103"/>
            <a:ext cx="8772927" cy="1838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A9E94-0C7A-4A40-9600-A8B1092B8D80}"/>
              </a:ext>
            </a:extLst>
          </p:cNvPr>
          <p:cNvSpPr txBox="1"/>
          <p:nvPr/>
        </p:nvSpPr>
        <p:spPr>
          <a:xfrm>
            <a:off x="10515600" y="1707034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76D0-06F8-4A1D-A166-B2EC2356E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864" y="3410908"/>
            <a:ext cx="6872136" cy="1770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C8A43D-2E91-4E56-8D3B-0924F4883F3A}"/>
              </a:ext>
            </a:extLst>
          </p:cNvPr>
          <p:cNvSpPr txBox="1"/>
          <p:nvPr/>
        </p:nvSpPr>
        <p:spPr>
          <a:xfrm>
            <a:off x="9677400" y="4127974"/>
            <a:ext cx="10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77DB02-7427-4C6C-9671-34BC4A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111878"/>
            <a:ext cx="2057400" cy="365125"/>
          </a:xfrm>
        </p:spPr>
        <p:txBody>
          <a:bodyPr/>
          <a:lstStyle/>
          <a:p>
            <a:fld id="{228AD9DF-58DF-A946-82D9-3DA06EC5DFA1}" type="slidenum">
              <a:rPr lang="en-US" sz="1400">
                <a:solidFill>
                  <a:schemeClr val="tx1"/>
                </a:solidFill>
              </a:rPr>
              <a:t>33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2152650" y="76200"/>
            <a:ext cx="7886700" cy="858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dirty="0">
                <a:latin typeface="+mn-l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FGLP Summary</a:t>
            </a:r>
            <a:endParaRPr dirty="0">
              <a:latin typeface="+mn-lt"/>
            </a:endParaRPr>
          </a:p>
        </p:txBody>
      </p:sp>
      <p:sp>
        <p:nvSpPr>
          <p:cNvPr id="231" name="Google Shape;231;p13"/>
          <p:cNvSpPr txBox="1">
            <a:spLocks noGrp="1"/>
          </p:cNvSpPr>
          <p:nvPr>
            <p:ph idx="1"/>
          </p:nvPr>
        </p:nvSpPr>
        <p:spPr>
          <a:xfrm>
            <a:off x="609600" y="1219201"/>
            <a:ext cx="10820400" cy="4504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indent="-160496"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70C0"/>
                </a:solidFill>
              </a:rPr>
              <a:t>Novel FL model for fine-grained location prediction that protects user privacy </a:t>
            </a:r>
            <a:endParaRPr sz="2400" dirty="0">
              <a:solidFill>
                <a:srgbClr val="0070C0"/>
              </a:solidFill>
            </a:endParaRPr>
          </a:p>
          <a:p>
            <a:pPr indent="-160496">
              <a:spcBef>
                <a:spcPts val="1350"/>
              </a:spcBef>
              <a:buSzPct val="100000"/>
            </a:pPr>
            <a:r>
              <a:rPr lang="en-US" sz="2400" dirty="0"/>
              <a:t>Good prediction accuracy, model reusability, and system feasibility on smart phones </a:t>
            </a:r>
            <a:endParaRPr sz="2400" dirty="0"/>
          </a:p>
          <a:p>
            <a:pPr indent="-160496">
              <a:spcBef>
                <a:spcPts val="1350"/>
              </a:spcBef>
              <a:buSzPct val="100000"/>
            </a:pPr>
            <a:r>
              <a:rPr lang="en-US" sz="2400" dirty="0"/>
              <a:t>Can improve user’s experience in real-world applications</a:t>
            </a:r>
          </a:p>
          <a:p>
            <a:pPr indent="-160496">
              <a:spcBef>
                <a:spcPts val="1350"/>
              </a:spcBef>
              <a:buSzPct val="100000"/>
            </a:pPr>
            <a:r>
              <a:rPr lang="en-US" sz="2400" dirty="0"/>
              <a:t>Can be incorporated directly into smart phone OSs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8DD76-1FAF-44B5-BD2E-F0B14149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A36-A1AA-4925-9A2B-F9296E9F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0996-DDD4-4F67-BA07-2A4819BB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/>
                </a:solidFill>
              </a:rPr>
              <a:t>Introduction to FL</a:t>
            </a:r>
          </a:p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FLSys</a:t>
            </a:r>
            <a:r>
              <a:rPr lang="en-US" sz="2800" dirty="0">
                <a:solidFill>
                  <a:schemeClr val="accent3"/>
                </a:solidFill>
              </a:rPr>
              <a:t>: An FL System for Mobile Apps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accent3"/>
                </a:solidFill>
              </a:rPr>
              <a:t>Human Activity Recognition (HAR) model for accelerometer data collected in the wild</a:t>
            </a:r>
          </a:p>
          <a:p>
            <a:pPr>
              <a:lnSpc>
                <a:spcPct val="114000"/>
              </a:lnSpc>
            </a:pPr>
            <a:r>
              <a:rPr lang="en-US" sz="2700" dirty="0">
                <a:solidFill>
                  <a:schemeClr val="accent3"/>
                </a:solidFill>
              </a:rPr>
              <a:t>FGLP: FL Fine-Grained Location Prediction for Mobile Users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accent3"/>
                </a:solidFill>
              </a:rPr>
              <a:t>Demonstrated on Open PFLOW &amp; </a:t>
            </a:r>
            <a:r>
              <a:rPr lang="en-US" sz="2400" dirty="0" err="1">
                <a:solidFill>
                  <a:schemeClr val="accent3"/>
                </a:solidFill>
              </a:rPr>
              <a:t>Geolife</a:t>
            </a:r>
            <a:r>
              <a:rPr lang="en-US" sz="2400" dirty="0">
                <a:solidFill>
                  <a:schemeClr val="accent3"/>
                </a:solidFill>
              </a:rPr>
              <a:t> datasets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Lessons learned and future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169-904F-4A52-B848-0EE980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3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490B-8674-487D-B9BC-DBBAD4FE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E8FE-0A81-4292-9DDB-4C79F515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Design for flexibility</a:t>
            </a:r>
            <a:r>
              <a:rPr lang="en-US" sz="2400" dirty="0"/>
              <a:t>: models, aggregation functions, and even underlying system components swapped in and out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Balance mobile resources and model accuracy</a:t>
            </a:r>
            <a:r>
              <a:rPr lang="en-US" sz="2400" dirty="0"/>
              <a:t>: asynchronous design and resource usage policies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Beware the simulation pitfalls</a:t>
            </a:r>
            <a:r>
              <a:rPr lang="en-US" sz="2400" dirty="0"/>
              <a:t>: information leakage and software that is not supported on smart phones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Build mechanisms to cope with non-IID data</a:t>
            </a:r>
            <a:r>
              <a:rPr lang="en-US" sz="2400" dirty="0"/>
              <a:t>: mobile sensing data collected in the wild is non-IID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Augment FL with additional privacy mechanisms</a:t>
            </a:r>
            <a:r>
              <a:rPr lang="en-US" sz="2400" dirty="0"/>
              <a:t>: Attackers can infer model parameters from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1AA3-C644-4C36-B340-E021B9E0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CF6B-8897-408E-9AD4-1AAB1EB1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Future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A964-D681-4DCB-A449-84F5CA9F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44562"/>
            <a:ext cx="11963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Design FL models/systems for continuous mobile sensing data collection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How much data is needed to start with? 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How to improve the performance at the beginning when there isn’t a lot of data?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Do we use only the new data in a new round or all the data up to that point or a certain pre-defined amount? 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How many rounds are sufficient?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Should old users have a stronger impact on the model than new users?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FL Robustness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Wrong labels, broken sensors, dropout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Bad data could also be generated intentionally</a:t>
            </a:r>
          </a:p>
          <a:p>
            <a:pPr lvl="1">
              <a:lnSpc>
                <a:spcPct val="100000"/>
              </a:lnSpc>
            </a:pPr>
            <a:r>
              <a:rPr lang="en-US" sz="2100" dirty="0"/>
              <a:t>Validate local models (bad or good) before the aggregation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Zone-based FL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Users in different zones have different behavior, while users in one zone have similar behavior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Create one model for each zone: potentially better accuracy and better scalability 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BF04E-838D-4E4E-916F-2E6D62C6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29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27390"/>
            <a:ext cx="11582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b="1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Acknowledgments: </a:t>
            </a: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NSF Grants No. DGE 1565478</a:t>
            </a: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Students: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Xiaopeng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Jiang, Han Hu, Shuai Zhao</a:t>
            </a: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Collaborators: 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Yi Chen, Hai Phan (NJIT)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Guy Jacobson,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Rittwik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Jana, Wen-Ling Hsu,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Manoop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Talasila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, Syed Anwar Aftab (ATT Research)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Vijaya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Mayyuri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, An Chen (Qualcomm)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892076"/>
            <a:ext cx="5243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Thanks!</a:t>
            </a: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cs typeface="Times New Roman" panose="02020603050405020304" pitchFamily="18" charset="0"/>
                <a:hlinkClick r:id="rId2"/>
              </a:rPr>
              <a:t>http://cs.njit.edu/~borcea/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EB46-58D8-4935-AAAA-66227414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1BE6-E619-4124-9776-24E94FC3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3"/>
            <a:ext cx="11734800" cy="1142999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Lack of FL Systems/Apps for Mobile Sensing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5BFD-2650-4F12-A8A8-41BABF7A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00620"/>
            <a:ext cx="11734800" cy="47244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widespread adoption of FL models on smart phones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Limited understanding of behavior and challenges of FL applications in the wild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Most FL studies are done through simulations</a:t>
            </a:r>
          </a:p>
          <a:p>
            <a:r>
              <a:rPr lang="en-US" sz="2400" dirty="0"/>
              <a:t>Problems with the few existing FL systems </a:t>
            </a:r>
          </a:p>
          <a:p>
            <a:pPr lvl="1"/>
            <a:r>
              <a:rPr lang="en-US" sz="2100" dirty="0"/>
              <a:t>Do not consider resource constraints on mobile devices (typical application is keyboard typing prediction)</a:t>
            </a:r>
          </a:p>
          <a:p>
            <a:pPr lvl="1"/>
            <a:r>
              <a:rPr lang="en-US" sz="2100" dirty="0"/>
              <a:t>Unavailable for the research and practice community (e.g., Google)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Need FL system/infrastructure to enable an ecosystem of FL models/apps and proof-of-concept FL apps with mobile sensing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CF5BC-F207-4F49-BD0E-85393FFB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A36-A1AA-4925-9A2B-F9296E9F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0996-DDD4-4F67-BA07-2A4819BB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/>
                </a:solidFill>
              </a:rPr>
              <a:t>Motivation</a:t>
            </a:r>
          </a:p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rgbClr val="0070C0"/>
                </a:solidFill>
              </a:rPr>
              <a:t>FLSys</a:t>
            </a:r>
            <a:r>
              <a:rPr lang="en-US" sz="2800" dirty="0">
                <a:solidFill>
                  <a:srgbClr val="0070C0"/>
                </a:solidFill>
              </a:rPr>
              <a:t>: An FL System for Mobile Apps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Human Activity Recognition (HAR) model for accelerometer data collected in the wild</a:t>
            </a:r>
          </a:p>
          <a:p>
            <a:pPr>
              <a:lnSpc>
                <a:spcPct val="114000"/>
              </a:lnSpc>
            </a:pPr>
            <a:r>
              <a:rPr lang="en-US" sz="2700" dirty="0">
                <a:solidFill>
                  <a:srgbClr val="0070C0"/>
                </a:solidFill>
              </a:rPr>
              <a:t>FGLP: FL Fine-Grained Location Prediction for Mobile Users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Demonstrated on </a:t>
            </a:r>
            <a:r>
              <a:rPr lang="en-US" dirty="0"/>
              <a:t>large mobility dataset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700" dirty="0"/>
              <a:t>Lessons learned and future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169-904F-4A52-B848-0EE980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2CA-6EAF-40C1-A6F9-22DED7A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734800" cy="9144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FL System for Mobile Sensing Data: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9FBC-E1FD-4A73-98C7-B519D3EC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1"/>
            <a:ext cx="11734800" cy="5029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How to balance FL model performance with resource constraints on phones? 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How to ensure training conducted on phones is completed on time, despite limited resources?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How can the server achieve seamless scalability in the presence of large and variable numbers of users who train different models?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How can the system cope with potential phone failures (e.g., connectivity lost, ran out of battery)? 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903CD0"/>
                </a:solidFill>
              </a:rPr>
              <a:t>How can the system support efficiently concurrent FL models on the phones?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903CD0"/>
                </a:solidFill>
              </a:rPr>
              <a:t>How can a third-party mobile apps utilize FL models?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968BF-F76F-479A-B7C2-1F39BB04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2CA-6EAF-40C1-A6F9-22DED7A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734800" cy="1158876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FL System for Mobile Sensing Data: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9FBC-E1FD-4A73-98C7-B519D3EC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2"/>
            <a:ext cx="11734800" cy="464820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Efficient data collection</a:t>
            </a:r>
            <a:r>
              <a:rPr lang="en-US" sz="2400" dirty="0"/>
              <a:t>: balance resource consumption (e.g., battery) with sampling rates required by different models and training effectiveness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Fault-tolerance</a:t>
            </a:r>
            <a:r>
              <a:rPr lang="en-US" sz="2400" dirty="0"/>
              <a:t>: tolerate phone unavailability during training and phone disconnections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Scalability</a:t>
            </a:r>
            <a:r>
              <a:rPr lang="en-US" sz="2400" dirty="0"/>
              <a:t>: Scale to large numbers of users in terms of both computation and storage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Model flexibility</a:t>
            </a:r>
            <a:r>
              <a:rPr lang="en-US" sz="2400" dirty="0"/>
              <a:t>: support different DL models different aggregation functions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Support for third-party apps</a:t>
            </a:r>
            <a:r>
              <a:rPr lang="en-US" sz="2400" dirty="0"/>
              <a:t>: provide programming support for third-party apps to concurrently access different models on the 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968BF-F76F-479A-B7C2-1F39BB04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4D00-530B-4251-AF5A-77757F5B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854078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9E85D-7C3E-4A29-A4E1-B3DC6E59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06E45-A0D6-46D8-A051-7B4430000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1754"/>
            <a:ext cx="9144000" cy="50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9C78-A79E-4124-B0BA-89849978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0EBA-447C-4597-9DAA-0A63ACFC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1"/>
            <a:ext cx="6172200" cy="441959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On-demand configuration of sensor types, sampling rates, and the period for data flushing from memory to storage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Automatically balance sampling rate with resource consumption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Key statistics of the data collection (e.g., CPU, battery life impact, etc.) shown user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Global level controls for user to adjust data collection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1A828-70C1-475F-A54D-04A94B9F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9B5029-2744-4BAF-8459-7234E2433393}"/>
              </a:ext>
            </a:extLst>
          </p:cNvPr>
          <p:cNvGrpSpPr/>
          <p:nvPr/>
        </p:nvGrpSpPr>
        <p:grpSpPr>
          <a:xfrm>
            <a:off x="6966418" y="1279853"/>
            <a:ext cx="4234982" cy="4298294"/>
            <a:chOff x="0" y="0"/>
            <a:chExt cx="5276850" cy="4871720"/>
          </a:xfrm>
        </p:grpSpPr>
        <p:pic>
          <p:nvPicPr>
            <p:cNvPr id="6" name="image5.jpg">
              <a:extLst>
                <a:ext uri="{FF2B5EF4-FFF2-40B4-BE49-F238E27FC236}">
                  <a16:creationId xmlns:a16="http://schemas.microsoft.com/office/drawing/2014/main" id="{DEA2DACD-6AC8-4D3D-A89D-EEB9C2574968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57500" y="0"/>
              <a:ext cx="2419350" cy="4867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2.jpg">
              <a:extLst>
                <a:ext uri="{FF2B5EF4-FFF2-40B4-BE49-F238E27FC236}">
                  <a16:creationId xmlns:a16="http://schemas.microsoft.com/office/drawing/2014/main" id="{7091D52C-1753-4FDF-9831-57484A1EE623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9525"/>
              <a:ext cx="2422525" cy="4862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629987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10655</TotalTime>
  <Words>2300</Words>
  <Application>Microsoft Office PowerPoint</Application>
  <PresentationFormat>Widescreen</PresentationFormat>
  <Paragraphs>317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Schoolbook</vt:lpstr>
      <vt:lpstr>ITC Stone Sans Std Semibold</vt:lpstr>
      <vt:lpstr>Times New Roman</vt:lpstr>
      <vt:lpstr>Blank Presentation</vt:lpstr>
      <vt:lpstr>Office Theme</vt:lpstr>
      <vt:lpstr>Federated Learning for Mobile Sensing Data</vt:lpstr>
      <vt:lpstr>Federated Learning (FL)</vt:lpstr>
      <vt:lpstr>FL Operation</vt:lpstr>
      <vt:lpstr>Lack of FL Systems/Apps for Mobile Sensing Data</vt:lpstr>
      <vt:lpstr>Outline</vt:lpstr>
      <vt:lpstr>FL System for Mobile Sensing Data: Research Questions</vt:lpstr>
      <vt:lpstr>FL System for Mobile Sensing Data: Requirements</vt:lpstr>
      <vt:lpstr>FLSys Architecture</vt:lpstr>
      <vt:lpstr>Data Collection</vt:lpstr>
      <vt:lpstr>Asynchronous Federated Training &amp; Aggregation</vt:lpstr>
      <vt:lpstr>Model Concurrency</vt:lpstr>
      <vt:lpstr>Mobile Apps using FL Models</vt:lpstr>
      <vt:lpstr>FLSys Prototype</vt:lpstr>
      <vt:lpstr>HAR-Wild Model</vt:lpstr>
      <vt:lpstr>Mobile Sensing Data is non-IID</vt:lpstr>
      <vt:lpstr>PowerPoint Presentation</vt:lpstr>
      <vt:lpstr>HAR-Wild TensorFLow Simulation</vt:lpstr>
      <vt:lpstr>HAR-Wild/FLSys Android &amp; Linux Emulation</vt:lpstr>
      <vt:lpstr>HAR-Wild/FLSys Scalability</vt:lpstr>
      <vt:lpstr>HAR-Wild/FLSys Smart Phone Evaluation</vt:lpstr>
      <vt:lpstr>FLSys Summary</vt:lpstr>
      <vt:lpstr>Outline</vt:lpstr>
      <vt:lpstr>Fine-Grained Location Prediction (FGLP) Motivation</vt:lpstr>
      <vt:lpstr>Adaptive Video Streaming Example</vt:lpstr>
      <vt:lpstr>FGLP Requirements</vt:lpstr>
      <vt:lpstr>FL-based FGLP Overview</vt:lpstr>
      <vt:lpstr>Abstract Data Representation for Model</vt:lpstr>
      <vt:lpstr>FGLP Model Architecture</vt:lpstr>
      <vt:lpstr>Open PFLOW Dataset</vt:lpstr>
      <vt:lpstr>Centralized Model Performance </vt:lpstr>
      <vt:lpstr>Model Reuse</vt:lpstr>
      <vt:lpstr>PowerPoint Presentation</vt:lpstr>
      <vt:lpstr>PowerPoint Presentation</vt:lpstr>
      <vt:lpstr>FGLP Summary</vt:lpstr>
      <vt:lpstr>Outline</vt:lpstr>
      <vt:lpstr>Lessons Learned</vt:lpstr>
      <vt:lpstr>Future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Borcea, Cristian M</cp:lastModifiedBy>
  <cp:revision>772</cp:revision>
  <dcterms:created xsi:type="dcterms:W3CDTF">2016-09-26T02:16:23Z</dcterms:created>
  <dcterms:modified xsi:type="dcterms:W3CDTF">2021-07-07T16:24:26Z</dcterms:modified>
</cp:coreProperties>
</file>