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62"/>
  </p:notesMasterIdLst>
  <p:handoutMasterIdLst>
    <p:handoutMasterId r:id="rId63"/>
  </p:handoutMasterIdLst>
  <p:sldIdLst>
    <p:sldId id="261" r:id="rId2"/>
    <p:sldId id="256" r:id="rId3"/>
    <p:sldId id="262" r:id="rId4"/>
    <p:sldId id="260" r:id="rId5"/>
    <p:sldId id="257" r:id="rId6"/>
    <p:sldId id="263" r:id="rId7"/>
    <p:sldId id="264" r:id="rId8"/>
    <p:sldId id="265" r:id="rId9"/>
    <p:sldId id="258" r:id="rId10"/>
    <p:sldId id="266" r:id="rId11"/>
    <p:sldId id="267" r:id="rId12"/>
    <p:sldId id="268" r:id="rId13"/>
    <p:sldId id="269" r:id="rId14"/>
    <p:sldId id="271" r:id="rId15"/>
    <p:sldId id="272" r:id="rId16"/>
    <p:sldId id="273" r:id="rId17"/>
    <p:sldId id="274" r:id="rId18"/>
    <p:sldId id="277" r:id="rId19"/>
    <p:sldId id="436" r:id="rId20"/>
    <p:sldId id="412" r:id="rId21"/>
    <p:sldId id="346" r:id="rId22"/>
    <p:sldId id="418" r:id="rId23"/>
    <p:sldId id="408" r:id="rId24"/>
    <p:sldId id="421" r:id="rId25"/>
    <p:sldId id="372" r:id="rId26"/>
    <p:sldId id="371" r:id="rId27"/>
    <p:sldId id="380" r:id="rId28"/>
    <p:sldId id="435" r:id="rId29"/>
    <p:sldId id="381" r:id="rId30"/>
    <p:sldId id="368" r:id="rId31"/>
    <p:sldId id="384" r:id="rId32"/>
    <p:sldId id="437" r:id="rId33"/>
    <p:sldId id="441" r:id="rId34"/>
    <p:sldId id="444" r:id="rId35"/>
    <p:sldId id="445" r:id="rId36"/>
    <p:sldId id="276" r:id="rId37"/>
    <p:sldId id="278" r:id="rId38"/>
    <p:sldId id="280" r:id="rId39"/>
    <p:sldId id="281" r:id="rId40"/>
    <p:sldId id="446" r:id="rId41"/>
    <p:sldId id="283" r:id="rId42"/>
    <p:sldId id="285" r:id="rId43"/>
    <p:sldId id="286" r:id="rId44"/>
    <p:sldId id="440" r:id="rId45"/>
    <p:sldId id="279" r:id="rId46"/>
    <p:sldId id="308" r:id="rId47"/>
    <p:sldId id="309" r:id="rId48"/>
    <p:sldId id="300" r:id="rId49"/>
    <p:sldId id="317" r:id="rId50"/>
    <p:sldId id="310" r:id="rId51"/>
    <p:sldId id="336" r:id="rId52"/>
    <p:sldId id="314" r:id="rId53"/>
    <p:sldId id="316" r:id="rId54"/>
    <p:sldId id="328" r:id="rId55"/>
    <p:sldId id="324" r:id="rId56"/>
    <p:sldId id="322" r:id="rId57"/>
    <p:sldId id="299" r:id="rId58"/>
    <p:sldId id="447" r:id="rId59"/>
    <p:sldId id="438" r:id="rId60"/>
    <p:sldId id="311" r:id="rId6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12" autoAdjust="0"/>
    <p:restoredTop sz="81273" autoAdjust="0"/>
  </p:normalViewPr>
  <p:slideViewPr>
    <p:cSldViewPr snapToGrid="0">
      <p:cViewPr>
        <p:scale>
          <a:sx n="66" d="100"/>
          <a:sy n="66" d="100"/>
        </p:scale>
        <p:origin x="600" y="13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35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311477DA-C5BB-44BF-9E5F-58F7B61617D1}" type="datetimeFigureOut">
              <a:rPr lang="en-US" smtClean="0"/>
              <a:t>5/17/2025</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8E21AF63-9C42-420F-8F7C-CBD7EB925B29}" type="slidenum">
              <a:rPr lang="en-US" smtClean="0"/>
              <a:t>‹#›</a:t>
            </a:fld>
            <a:endParaRPr lang="en-US"/>
          </a:p>
        </p:txBody>
      </p:sp>
    </p:spTree>
    <p:extLst>
      <p:ext uri="{BB962C8B-B14F-4D97-AF65-F5344CB8AC3E}">
        <p14:creationId xmlns:p14="http://schemas.microsoft.com/office/powerpoint/2010/main" val="1583878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F184B7D4-9165-439E-9A59-567F51E2211E}" type="datetimeFigureOut">
              <a:rPr lang="en-US" smtClean="0"/>
              <a:t>5/17/2025</a:t>
            </a:fld>
            <a:endParaRPr lang="en-US"/>
          </a:p>
        </p:txBody>
      </p:sp>
      <p:sp>
        <p:nvSpPr>
          <p:cNvPr id="4" name="Slide Image Placeholder 3"/>
          <p:cNvSpPr>
            <a:spLocks noGrp="1" noRot="1" noChangeAspect="1"/>
          </p:cNvSpPr>
          <p:nvPr>
            <p:ph type="sldImg" idx="2"/>
          </p:nvPr>
        </p:nvSpPr>
        <p:spPr>
          <a:xfrm>
            <a:off x="342900" y="696913"/>
            <a:ext cx="61976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9DBB58C2-0714-49A5-A9B0-BB914AD38575}" type="slidenum">
              <a:rPr lang="en-US" smtClean="0"/>
              <a:t>‹#›</a:t>
            </a:fld>
            <a:endParaRPr lang="en-US"/>
          </a:p>
        </p:txBody>
      </p:sp>
    </p:spTree>
    <p:extLst>
      <p:ext uri="{BB962C8B-B14F-4D97-AF65-F5344CB8AC3E}">
        <p14:creationId xmlns:p14="http://schemas.microsoft.com/office/powerpoint/2010/main" val="356841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1</a:t>
            </a:fld>
            <a:endParaRPr lang="en-US"/>
          </a:p>
        </p:txBody>
      </p:sp>
    </p:spTree>
    <p:extLst>
      <p:ext uri="{BB962C8B-B14F-4D97-AF65-F5344CB8AC3E}">
        <p14:creationId xmlns:p14="http://schemas.microsoft.com/office/powerpoint/2010/main" val="296724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deba95cf5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2cdeba95cf5_4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dirty="0">
              <a:solidFill>
                <a:srgbClr val="0D0D0D"/>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0D0D0D"/>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d9b470709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d9b4707099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c9956ff09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c9956ff097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d9b470709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2d9b4707099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b="0" dirty="0">
              <a:solidFill>
                <a:srgbClr val="0D0D0D"/>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20</a:t>
            </a:fld>
            <a:endParaRPr lang="en-US"/>
          </a:p>
        </p:txBody>
      </p:sp>
    </p:spTree>
    <p:extLst>
      <p:ext uri="{BB962C8B-B14F-4D97-AF65-F5344CB8AC3E}">
        <p14:creationId xmlns:p14="http://schemas.microsoft.com/office/powerpoint/2010/main" val="507558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22</a:t>
            </a:fld>
            <a:endParaRPr lang="en-US"/>
          </a:p>
        </p:txBody>
      </p:sp>
    </p:spTree>
    <p:extLst>
      <p:ext uri="{BB962C8B-B14F-4D97-AF65-F5344CB8AC3E}">
        <p14:creationId xmlns:p14="http://schemas.microsoft.com/office/powerpoint/2010/main" val="3445933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23</a:t>
            </a:fld>
            <a:endParaRPr lang="en-US"/>
          </a:p>
        </p:txBody>
      </p:sp>
    </p:spTree>
    <p:extLst>
      <p:ext uri="{BB962C8B-B14F-4D97-AF65-F5344CB8AC3E}">
        <p14:creationId xmlns:p14="http://schemas.microsoft.com/office/powerpoint/2010/main" val="2389002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of the ad pixels are visible in the browser window for 1 sec.</a:t>
            </a:r>
          </a:p>
          <a:p>
            <a:r>
              <a:rPr lang="en-US" sz="1200" b="0" i="0" u="none" strike="noStrike" kern="1200" baseline="0" dirty="0">
                <a:solidFill>
                  <a:schemeClr val="tx1"/>
                </a:solidFill>
                <a:latin typeface="+mn-lt"/>
                <a:ea typeface="+mn-ea"/>
                <a:cs typeface="+mn-cs"/>
              </a:rPr>
              <a:t>Model; input layers linked to dense layers, which are subsequently connected to concatenation layers. Thereafter, the five hidden layers are interlinked to yield the output layer.</a:t>
            </a:r>
            <a:endParaRPr lang="en-US" dirty="0"/>
          </a:p>
        </p:txBody>
      </p:sp>
      <p:sp>
        <p:nvSpPr>
          <p:cNvPr id="4" name="Slide Number Placeholder 3"/>
          <p:cNvSpPr>
            <a:spLocks noGrp="1"/>
          </p:cNvSpPr>
          <p:nvPr>
            <p:ph type="sldNum" sz="quarter" idx="5"/>
          </p:nvPr>
        </p:nvSpPr>
        <p:spPr/>
        <p:txBody>
          <a:bodyPr/>
          <a:lstStyle/>
          <a:p>
            <a:fld id="{9DBB58C2-0714-49A5-A9B0-BB914AD38575}" type="slidenum">
              <a:rPr lang="en-US" smtClean="0"/>
              <a:t>25</a:t>
            </a:fld>
            <a:endParaRPr lang="en-US"/>
          </a:p>
        </p:txBody>
      </p:sp>
    </p:spTree>
    <p:extLst>
      <p:ext uri="{BB962C8B-B14F-4D97-AF65-F5344CB8AC3E}">
        <p14:creationId xmlns:p14="http://schemas.microsoft.com/office/powerpoint/2010/main" val="4091260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26</a:t>
            </a:fld>
            <a:endParaRPr lang="en-US"/>
          </a:p>
        </p:txBody>
      </p:sp>
    </p:spTree>
    <p:extLst>
      <p:ext uri="{BB962C8B-B14F-4D97-AF65-F5344CB8AC3E}">
        <p14:creationId xmlns:p14="http://schemas.microsoft.com/office/powerpoint/2010/main" val="196244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sz="1200" b="0" i="0" dirty="0">
                <a:solidFill>
                  <a:srgbClr val="000000"/>
                </a:solidFill>
                <a:effectLst/>
                <a:latin typeface="Roboto" panose="020F0502020204030204" pitchFamily="34" charset="0"/>
              </a:rPr>
              <a:t>Almost the same with the fashion/clothing industry value!</a:t>
            </a:r>
          </a:p>
        </p:txBody>
      </p:sp>
      <p:sp>
        <p:nvSpPr>
          <p:cNvPr id="4" name="Slide Number Placeholder 3"/>
          <p:cNvSpPr>
            <a:spLocks noGrp="1"/>
          </p:cNvSpPr>
          <p:nvPr>
            <p:ph type="sldNum" sz="quarter" idx="5"/>
          </p:nvPr>
        </p:nvSpPr>
        <p:spPr/>
        <p:txBody>
          <a:bodyPr/>
          <a:lstStyle/>
          <a:p>
            <a:fld id="{9DBB58C2-0714-49A5-A9B0-BB914AD38575}" type="slidenum">
              <a:rPr lang="en-US" smtClean="0"/>
              <a:t>3</a:t>
            </a:fld>
            <a:endParaRPr lang="en-US"/>
          </a:p>
        </p:txBody>
      </p:sp>
    </p:spTree>
    <p:extLst>
      <p:ext uri="{BB962C8B-B14F-4D97-AF65-F5344CB8AC3E}">
        <p14:creationId xmlns:p14="http://schemas.microsoft.com/office/powerpoint/2010/main" val="61903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27</a:t>
            </a:fld>
            <a:endParaRPr lang="en-US"/>
          </a:p>
        </p:txBody>
      </p:sp>
    </p:spTree>
    <p:extLst>
      <p:ext uri="{BB962C8B-B14F-4D97-AF65-F5344CB8AC3E}">
        <p14:creationId xmlns:p14="http://schemas.microsoft.com/office/powerpoint/2010/main" val="341487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28</a:t>
            </a:fld>
            <a:endParaRPr lang="en-US"/>
          </a:p>
        </p:txBody>
      </p:sp>
    </p:spTree>
    <p:extLst>
      <p:ext uri="{BB962C8B-B14F-4D97-AF65-F5344CB8AC3E}">
        <p14:creationId xmlns:p14="http://schemas.microsoft.com/office/powerpoint/2010/main" val="55236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7755A-4B45-48F3-A27A-ABF88EA86D44}" type="slidenum">
              <a:rPr lang="en-US" smtClean="0"/>
              <a:t>30</a:t>
            </a:fld>
            <a:endParaRPr lang="en-US"/>
          </a:p>
        </p:txBody>
      </p:sp>
    </p:spTree>
    <p:extLst>
      <p:ext uri="{BB962C8B-B14F-4D97-AF65-F5344CB8AC3E}">
        <p14:creationId xmlns:p14="http://schemas.microsoft.com/office/powerpoint/2010/main" val="1372267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6: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196" name="Google Shape;196;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7: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2: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9" name="Google Shape;409;p2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818892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3:notes"/>
          <p:cNvSpPr txBox="1">
            <a:spLocks noGrp="1"/>
          </p:cNvSpPr>
          <p:nvPr>
            <p:ph type="body" idx="1"/>
          </p:nvPr>
        </p:nvSpPr>
        <p:spPr>
          <a:xfrm>
            <a:off x="685800" y="4473892"/>
            <a:ext cx="5486400" cy="366045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2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ae904457b6_0_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ae904457b6_0_1:notes"/>
          <p:cNvSpPr txBox="1">
            <a:spLocks noGrp="1"/>
          </p:cNvSpPr>
          <p:nvPr>
            <p:ph type="body" idx="1"/>
          </p:nvPr>
        </p:nvSpPr>
        <p:spPr>
          <a:xfrm>
            <a:off x="685800" y="4473892"/>
            <a:ext cx="54864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Data: user profiles, user historical behavior, page features, context</a:t>
            </a:r>
          </a:p>
          <a:p>
            <a:pPr marL="0" lvl="0" indent="0" algn="l" rtl="0">
              <a:spcBef>
                <a:spcPts val="0"/>
              </a:spcBef>
              <a:spcAft>
                <a:spcPts val="0"/>
              </a:spcAft>
              <a:buNone/>
            </a:pPr>
            <a:r>
              <a:rPr lang="en-US" dirty="0"/>
              <a:t>Separate history behavior into two parts: pages and actions on the pages</a:t>
            </a:r>
            <a:endParaRPr dirty="0"/>
          </a:p>
        </p:txBody>
      </p:sp>
      <p:sp>
        <p:nvSpPr>
          <p:cNvPr id="436" name="Google Shape;436;gae904457b6_0_1:notes"/>
          <p:cNvSpPr txBox="1">
            <a:spLocks noGrp="1"/>
          </p:cNvSpPr>
          <p:nvPr>
            <p:ph type="sldNum" idx="12"/>
          </p:nvPr>
        </p:nvSpPr>
        <p:spPr>
          <a:xfrm>
            <a:off x="3884613" y="8829967"/>
            <a:ext cx="2971800" cy="46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6: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Multitask learning helps overcome data scarcity. Whitelist is not a frequent event, while dwell-time can pe predicted well – a user tend to whitelist of the content is relevant (spend more time on the page)</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Whitelist: </a:t>
            </a:r>
            <a:r>
              <a:rPr lang="en-US" sz="1200" b="0" i="0" u="none" strike="noStrike" kern="1200" baseline="0" dirty="0">
                <a:solidFill>
                  <a:schemeClr val="tx1"/>
                </a:solidFill>
                <a:latin typeface="+mn-lt"/>
                <a:ea typeface="+mn-ea"/>
                <a:cs typeface="+mn-cs"/>
              </a:rPr>
              <a:t>binary cross-entropy</a:t>
            </a:r>
          </a:p>
          <a:p>
            <a:pPr marL="0" lvl="0" indent="0" algn="l" rtl="0">
              <a:spcBef>
                <a:spcPts val="0"/>
              </a:spcBef>
              <a:spcAft>
                <a:spcPts val="0"/>
              </a:spcAft>
              <a:buClr>
                <a:schemeClr val="dk1"/>
              </a:buClr>
              <a:buSzPts val="1100"/>
              <a:buFont typeface="Arial"/>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Dwell-time: discretized in bins; mean square error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Alpha: 0.0046</a:t>
            </a:r>
            <a:endParaRPr dirty="0"/>
          </a:p>
        </p:txBody>
      </p:sp>
      <p:sp>
        <p:nvSpPr>
          <p:cNvPr id="455" name="Google Shape;455;p2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7: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setting of our experiment.</a:t>
            </a:r>
            <a:endParaRPr/>
          </a:p>
        </p:txBody>
      </p:sp>
      <p:sp>
        <p:nvSpPr>
          <p:cNvPr id="470" name="Google Shape;470;p2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Mention middlemen: Google, DSPs (programmatic advertising companies)</a:t>
            </a:r>
            <a:endParaRPr dirty="0"/>
          </a:p>
        </p:txBody>
      </p:sp>
      <p:sp>
        <p:nvSpPr>
          <p:cNvPr id="186" name="Google Shape;186;p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8:notes"/>
          <p:cNvSpPr txBox="1">
            <a:spLocks noGrp="1"/>
          </p:cNvSpPr>
          <p:nvPr>
            <p:ph type="body" idx="1"/>
          </p:nvPr>
        </p:nvSpPr>
        <p:spPr>
          <a:xfrm>
            <a:off x="685800" y="4473892"/>
            <a:ext cx="5486400" cy="366045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5488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9:notes"/>
          <p:cNvSpPr txBox="1">
            <a:spLocks noGrp="1"/>
          </p:cNvSpPr>
          <p:nvPr>
            <p:ph type="body" idx="1"/>
          </p:nvPr>
        </p:nvSpPr>
        <p:spPr>
          <a:xfrm>
            <a:off x="685800" y="4473892"/>
            <a:ext cx="5486400" cy="366045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main results are shown here.</a:t>
            </a:r>
            <a:endParaRPr/>
          </a:p>
        </p:txBody>
      </p:sp>
      <p:sp>
        <p:nvSpPr>
          <p:cNvPr id="488" name="Google Shape;488;p2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txBox="1">
            <a:spLocks noGrp="1"/>
          </p:cNvSpPr>
          <p:nvPr>
            <p:ph type="body" idx="1"/>
          </p:nvPr>
        </p:nvSpPr>
        <p:spPr>
          <a:xfrm>
            <a:off x="685800" y="4473892"/>
            <a:ext cx="5486400" cy="366045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7" name="Google Shape;507;p3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2:notes"/>
          <p:cNvSpPr txBox="1">
            <a:spLocks noGrp="1"/>
          </p:cNvSpPr>
          <p:nvPr>
            <p:ph type="body" idx="1"/>
          </p:nvPr>
        </p:nvSpPr>
        <p:spPr>
          <a:xfrm>
            <a:off x="685800" y="4473892"/>
            <a:ext cx="5486400" cy="366045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45</a:t>
            </a:fld>
            <a:endParaRPr lang="en-US"/>
          </a:p>
        </p:txBody>
      </p:sp>
    </p:spTree>
    <p:extLst>
      <p:ext uri="{BB962C8B-B14F-4D97-AF65-F5344CB8AC3E}">
        <p14:creationId xmlns:p14="http://schemas.microsoft.com/office/powerpoint/2010/main" val="3616780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Publisher may hope to set the reserve price right below the highest bid, so that the impression can still be sold also the advertiser can get pressure to bid higher next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publisher hop</a:t>
            </a:r>
            <a:r>
              <a:rPr lang="ru-RU" dirty="0"/>
              <a:t>е</a:t>
            </a:r>
            <a:r>
              <a:rPr lang="en-US" dirty="0"/>
              <a:t> they could have set the reserve price below the highest bid for underbid impressions. The problem is: the publisher doesn’t know the highest bid in this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alpha means higher risk. More impressions will be underbid. However, the individual reserve price will be higher. The revenue of individual impressions will be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46</a:t>
            </a:fld>
            <a:endParaRPr lang="en-US"/>
          </a:p>
        </p:txBody>
      </p:sp>
    </p:spTree>
    <p:extLst>
      <p:ext uri="{BB962C8B-B14F-4D97-AF65-F5344CB8AC3E}">
        <p14:creationId xmlns:p14="http://schemas.microsoft.com/office/powerpoint/2010/main" val="2711257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AAAB6348-EA50-5A44-96E7-CCF25B033F52}" type="slidenum">
              <a:rPr lang="en-US" smtClean="0"/>
              <a:t>47</a:t>
            </a:fld>
            <a:endParaRPr lang="en-US"/>
          </a:p>
        </p:txBody>
      </p:sp>
    </p:spTree>
    <p:extLst>
      <p:ext uri="{BB962C8B-B14F-4D97-AF65-F5344CB8AC3E}">
        <p14:creationId xmlns:p14="http://schemas.microsoft.com/office/powerpoint/2010/main" val="3275146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Directly predicting the exact reserve price is risky. The prediction may not be 100% accurate. Inaccurate prediction may hurt publishers’ revenue. Also,  point estimation does not come with the probabilities or confidence. </a:t>
            </a:r>
          </a:p>
          <a:p>
            <a:endParaRPr lang="en-US" dirty="0"/>
          </a:p>
          <a:p>
            <a:r>
              <a:rPr lang="en-US" dirty="0"/>
              <a:t>Also, we </a:t>
            </a:r>
            <a:r>
              <a:rPr lang="en-US" dirty="0" err="1"/>
              <a:t>wanna</a:t>
            </a:r>
            <a:r>
              <a:rPr lang="en-US" dirty="0"/>
              <a:t> give publishers freedom to adjust the objective with different own business goals. </a:t>
            </a:r>
          </a:p>
          <a:p>
            <a:endParaRPr lang="en-US" dirty="0"/>
          </a:p>
          <a:p>
            <a:r>
              <a:rPr lang="en-US" dirty="0"/>
              <a:t>Therefore, we propose to use prediction interval estimation. Prediction interval estimation outputs a interval with a confidence, which is (1-alpha)%. Alpha can be tuned by publishers.</a:t>
            </a:r>
          </a:p>
          <a:p>
            <a:endParaRPr lang="en-US" dirty="0"/>
          </a:p>
          <a:p>
            <a:r>
              <a:rPr lang="en-US" dirty="0" err="1"/>
              <a:t>b_L</a:t>
            </a:r>
            <a:r>
              <a:rPr lang="en-US" dirty="0"/>
              <a:t> is the possible </a:t>
            </a:r>
            <a:r>
              <a:rPr lang="en-US" dirty="0" err="1"/>
              <a:t>lowerbound</a:t>
            </a:r>
            <a:r>
              <a:rPr lang="en-US" dirty="0"/>
              <a:t> of the highest bid, while </a:t>
            </a:r>
            <a:r>
              <a:rPr lang="en-US" dirty="0" err="1"/>
              <a:t>b_U</a:t>
            </a:r>
            <a:r>
              <a:rPr lang="en-US" dirty="0"/>
              <a:t> is the possible </a:t>
            </a:r>
            <a:r>
              <a:rPr lang="en-US" dirty="0" err="1"/>
              <a:t>upperbound</a:t>
            </a:r>
            <a:r>
              <a:rPr lang="en-US" dirty="0"/>
              <a:t> of the highest bid.</a:t>
            </a:r>
          </a:p>
          <a:p>
            <a:endParaRPr lang="en-US" dirty="0"/>
          </a:p>
          <a:p>
            <a:r>
              <a:rPr lang="en-US" dirty="0"/>
              <a:t>The final reserve price can be set to be the lower bound.</a:t>
            </a:r>
          </a:p>
        </p:txBody>
      </p:sp>
      <p:sp>
        <p:nvSpPr>
          <p:cNvPr id="4" name="Slide Number Placeholder 3"/>
          <p:cNvSpPr>
            <a:spLocks noGrp="1"/>
          </p:cNvSpPr>
          <p:nvPr>
            <p:ph type="sldNum" sz="quarter" idx="5"/>
          </p:nvPr>
        </p:nvSpPr>
        <p:spPr/>
        <p:txBody>
          <a:bodyPr/>
          <a:lstStyle/>
          <a:p>
            <a:fld id="{AAAB6348-EA50-5A44-96E7-CCF25B033F52}" type="slidenum">
              <a:rPr lang="en-US" smtClean="0"/>
              <a:t>48</a:t>
            </a:fld>
            <a:endParaRPr lang="en-US"/>
          </a:p>
        </p:txBody>
      </p:sp>
    </p:spTree>
    <p:extLst>
      <p:ext uri="{BB962C8B-B14F-4D97-AF65-F5344CB8AC3E}">
        <p14:creationId xmlns:p14="http://schemas.microsoft.com/office/powerpoint/2010/main" val="206128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a:t>
            </a:r>
            <a:r>
              <a:rPr lang="zh-CN" altLang="en-US" dirty="0"/>
              <a:t> </a:t>
            </a:r>
            <a:r>
              <a:rPr lang="en-US" altLang="zh-CN" dirty="0"/>
              <a:t>a neural network to predict highest bid lower bound and the failure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Abstract representations are fully connected layers with </a:t>
            </a:r>
            <a:r>
              <a:rPr lang="en-US" altLang="zh-CN" dirty="0" err="1"/>
              <a:t>ReLU</a:t>
            </a:r>
            <a:r>
              <a:rPr lang="en-US" altLang="zh-CN" dirty="0"/>
              <a:t> activations.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learn embeddings for all categorical features. The output are the highest bid lower bound and the failure rate, respectively.</a:t>
            </a:r>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49</a:t>
            </a:fld>
            <a:endParaRPr lang="en-US"/>
          </a:p>
        </p:txBody>
      </p:sp>
    </p:spTree>
    <p:extLst>
      <p:ext uri="{BB962C8B-B14F-4D97-AF65-F5344CB8AC3E}">
        <p14:creationId xmlns:p14="http://schemas.microsoft.com/office/powerpoint/2010/main" val="839401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A helpful prediction interval should be as narrow as possible. In our application, a narrow prediction interval means higher </a:t>
                </a:r>
                <a:r>
                  <a:rPr lang="en-US" dirty="0" err="1"/>
                  <a:t>lowerbound</a:t>
                </a:r>
                <a:r>
                  <a:rPr lang="en-US" dirty="0"/>
                  <a:t> </a:t>
                </a:r>
                <a:r>
                  <a:rPr lang="en-US" dirty="0" err="1"/>
                  <a:t>b_L</a:t>
                </a:r>
                <a:r>
                  <a:rPr lang="en-US" dirty="0"/>
                  <a:t> and thus higher final reserve price. So narrow intervals can potentially increase publishers revenue. </a:t>
                </a:r>
              </a:p>
              <a:p>
                <a:endParaRPr lang="en-US" dirty="0"/>
              </a:p>
              <a:p>
                <a:r>
                  <a:rPr lang="en-US" dirty="0"/>
                  <a:t>Second, “capture some specific proportion of data points”. Publishers have requirements on the minimum percentage of outbid impressions, which is (1-alpha)%. </a:t>
                </a:r>
              </a:p>
            </p:txBody>
          </p:sp>
        </mc:Choice>
        <mc:Fallback xmlns="">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a:t>
                </a:r>
                <a:r>
                  <a:rPr lang="en-US" dirty="0"/>
                  <a:t>goal of this highest bid lower bound prediction is to: Predict the lower bound of the highest bid </a:t>
                </a:r>
                <a:r>
                  <a:rPr lang="en-US" i="0">
                    <a:latin typeface="Cambria Math" panose="02040503050406030204" pitchFamily="18" charset="0"/>
                  </a:rPr>
                  <a:t>𝑏_𝐿</a:t>
                </a:r>
                <a:r>
                  <a:rPr lang="en-US" dirty="0"/>
                  <a:t> so that at least </a:t>
                </a:r>
                <a:r>
                  <a:rPr lang="en-US" i="0">
                    <a:latin typeface="Cambria Math" panose="02040503050406030204" pitchFamily="18" charset="0"/>
                    <a:ea typeface="Cambria Math" panose="02040503050406030204" pitchFamily="18" charset="0"/>
                  </a:rPr>
                  <a:t>(1−𝛼)%</a:t>
                </a:r>
                <a:r>
                  <a:rPr lang="en-US" dirty="0"/>
                  <a:t> chance that the actual highest bid </a:t>
                </a:r>
                <a:r>
                  <a:rPr lang="en-US" b="0" i="0">
                    <a:latin typeface="Cambria Math" panose="02040503050406030204" pitchFamily="18" charset="0"/>
                  </a:rPr>
                  <a:t>𝑏</a:t>
                </a:r>
                <a:r>
                  <a:rPr lang="en-US" dirty="0"/>
                  <a:t> will be in the interval </a:t>
                </a:r>
                <a:r>
                  <a:rPr lang="en-US" dirty="0">
                    <a:sym typeface="Wingdings" pitchFamily="2" charset="2"/>
                  </a:rPr>
                  <a:t>[</a:t>
                </a:r>
                <a:r>
                  <a:rPr lang="en-US" i="0">
                    <a:latin typeface="Cambria Math" panose="02040503050406030204" pitchFamily="18" charset="0"/>
                  </a:rPr>
                  <a:t>𝑏_𝐿</a:t>
                </a:r>
                <a:r>
                  <a:rPr lang="en-US" dirty="0"/>
                  <a:t>, +</a:t>
                </a:r>
                <a:r>
                  <a:rPr lang="en-US" i="0">
                    <a:latin typeface="Cambria Math" panose="02040503050406030204" pitchFamily="18" charset="0"/>
                    <a:ea typeface="Cambria Math" panose="02040503050406030204" pitchFamily="18" charset="0"/>
                  </a:rPr>
                  <a:t>∞</a:t>
                </a:r>
                <a:r>
                  <a:rPr lang="en-US" dirty="0">
                    <a:sym typeface="Wingdings" pitchFamily="2" charset="2"/>
                  </a:rPr>
                  <a:t>]</a:t>
                </a:r>
              </a:p>
              <a:p>
                <a:endParaRPr lang="en-US" dirty="0"/>
              </a:p>
              <a:p>
                <a:endParaRPr lang="en-US" dirty="0"/>
              </a:p>
              <a:p>
                <a:r>
                  <a:rPr lang="en-US" dirty="0"/>
                  <a:t>The data set we use here is the outbid impressions only. The research is the outbid impressions are uncensored. We know the historical highest bid. So given a predicted lower bound, we know if the actual highest bid falls into the predicted interval. </a:t>
                </a:r>
              </a:p>
              <a:p>
                <a:endParaRPr lang="en-US" dirty="0"/>
              </a:p>
              <a:p>
                <a:r>
                  <a:rPr lang="en-US" dirty="0"/>
                  <a:t>To predict the interval </a:t>
                </a:r>
                <a:r>
                  <a:rPr lang="en-US" dirty="0" err="1"/>
                  <a:t>b_L</a:t>
                </a:r>
                <a:r>
                  <a:rPr lang="en-US" dirty="0"/>
                  <a:t> to positive infinite, we use a state of the art algorithm called quality driven prediction interval estimation. It is proposed by Pearce. QD predicts the prediction intervals which have two properties:</a:t>
                </a:r>
              </a:p>
              <a:p>
                <a:endParaRPr lang="en-US" dirty="0"/>
              </a:p>
              <a:p>
                <a:r>
                  <a:rPr lang="en-US" dirty="0"/>
                  <a:t>First, “as narrow as possible”. Large prediction interval such as negative infinite to possible infinite can capture all data points of course. But it is not meaningful at all. So a helpful prediction interval should be as narrow as possible. In our application, a narrow prediction interval means higher </a:t>
                </a:r>
                <a:r>
                  <a:rPr lang="en-US" dirty="0" err="1"/>
                  <a:t>lowerbound</a:t>
                </a:r>
                <a:r>
                  <a:rPr lang="en-US" dirty="0"/>
                  <a:t> </a:t>
                </a:r>
                <a:r>
                  <a:rPr lang="en-US" dirty="0" err="1"/>
                  <a:t>b_L</a:t>
                </a:r>
                <a:r>
                  <a:rPr lang="en-US" dirty="0"/>
                  <a:t> and thus higher final reserve price. So narrow intervals can potentially increase publishers revenue. </a:t>
                </a:r>
              </a:p>
              <a:p>
                <a:endParaRPr lang="en-US" dirty="0"/>
              </a:p>
              <a:p>
                <a:r>
                  <a:rPr lang="en-US" dirty="0"/>
                  <a:t>Second, “capture some specific proportion of data points”. Publishers have requirements on the minimum percentage of outbid impressions, which is (1-alpha)%. It should be met as possible as it could.</a:t>
                </a:r>
              </a:p>
              <a:p>
                <a:endParaRPr lang="en-US" dirty="0"/>
              </a:p>
              <a:p>
                <a:r>
                  <a:rPr lang="en-US" dirty="0"/>
                  <a:t>QD prediction interval estimation has been used in several applications, such as wind power prediction, medical imaging, and labor productivity.</a:t>
                </a:r>
              </a:p>
              <a:p>
                <a:r>
                  <a:rPr lang="en-US" dirty="0"/>
                  <a:t>----------------------------------------------------------------</a:t>
                </a:r>
              </a:p>
              <a:p>
                <a:r>
                  <a:rPr lang="en-US" dirty="0"/>
                  <a:t> WHAT EXACTLY IS QD? HOW DOES IT WORK? WHAT DOES IT DO? WHAT PROGAM DID WE USE TO RUN QD? IS IT A WELL UNDERSTOOD ALGO IN THE INDUSTRY? IS IT MACHINE LEARNING?</a:t>
                </a:r>
              </a:p>
              <a:p>
                <a:endParaRPr lang="en-US" dirty="0"/>
              </a:p>
              <a:p>
                <a:r>
                  <a:rPr lang="en-US" dirty="0"/>
                  <a:t>WHAT IS  QD: QUALITY DRIVEN, IS AN EXISTING PREDICTION INTERVAL LOSS FUNCTION? EXISSTING LOSS FUNCTION FOR PREDICTION INTERVAL ESTIMATION. </a:t>
                </a:r>
              </a:p>
              <a:p>
                <a:r>
                  <a:rPr lang="en-US" dirty="0"/>
                  <a:t>LOSS FUNCITON: SIMILAR TO LOG LOSS LIKELYHOOD, IT’S A FUNCTION WE NEED TO MINIMIZE. WHEN WE MINIMIZE IT OUTPUTS A SET OF PARAMETERS THAT MINIMIZE THE FUNCTIONS. </a:t>
                </a:r>
              </a:p>
              <a:p>
                <a:endParaRPr lang="en-US" dirty="0"/>
              </a:p>
              <a:p>
                <a:r>
                  <a:rPr lang="en-US" dirty="0"/>
                  <a:t>LOSS FUNCTION: IN ANY MACHINE LEARNING IT’S A FUNCTION WE NEED T0 MINIMIZE. E.G. IF WE NEED TO MAXIMIZE REVENUE, WE HAVE A LOSS FUNCTION FOR NEGATIVE REVENUE AND WE NEED TO MINIMIZE THAT. </a:t>
                </a:r>
              </a:p>
              <a:p>
                <a:endParaRPr lang="en-US" dirty="0"/>
              </a:p>
              <a:p>
                <a:r>
                  <a:rPr lang="en-US" dirty="0"/>
                  <a:t>QD MEASURES THE QUALITY OF PREDICTED PREDICTION INTERVALS. </a:t>
                </a:r>
              </a:p>
              <a:p>
                <a:r>
                  <a:rPr lang="en-US" dirty="0"/>
                  <a:t>FOR IMPRESISON A: WE PREDICT THE PROBABLITY OF HIGHEST BID IS HIGHER THAN $X. (LOWER BOUND)</a:t>
                </a:r>
              </a:p>
              <a:p>
                <a:r>
                  <a:rPr lang="en-US" dirty="0"/>
                  <a:t>AS NARROW AS POSSIBLE MEANING BL IS AS HIGH AS POSSIBLE.</a:t>
                </a:r>
              </a:p>
              <a:p>
                <a:endParaRPr lang="en-US" dirty="0"/>
              </a:p>
              <a:p>
                <a:r>
                  <a:rPr lang="en-US" dirty="0"/>
                  <a:t>SECOND PART ENSURES (1-ALPHA)% IS ALWAYS MET. </a:t>
                </a:r>
              </a:p>
            </p:txBody>
          </p:sp>
        </mc:Fallback>
      </mc:AlternateContent>
      <p:sp>
        <p:nvSpPr>
          <p:cNvPr id="4" name="Slide Number Placeholder 3"/>
          <p:cNvSpPr>
            <a:spLocks noGrp="1"/>
          </p:cNvSpPr>
          <p:nvPr>
            <p:ph type="sldNum" sz="quarter" idx="5"/>
          </p:nvPr>
        </p:nvSpPr>
        <p:spPr/>
        <p:txBody>
          <a:bodyPr/>
          <a:lstStyle/>
          <a:p>
            <a:fld id="{AAAB6348-EA50-5A44-96E7-CCF25B033F52}" type="slidenum">
              <a:rPr lang="en-US" smtClean="0"/>
              <a:t>50</a:t>
            </a:fld>
            <a:endParaRPr lang="en-US"/>
          </a:p>
        </p:txBody>
      </p:sp>
    </p:spTree>
    <p:extLst>
      <p:ext uri="{BB962C8B-B14F-4D97-AF65-F5344CB8AC3E}">
        <p14:creationId xmlns:p14="http://schemas.microsoft.com/office/powerpoint/2010/main" val="722320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consent management platforms.</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The QD loss function has two components which cover the two criteria we just mentioned: </a:t>
            </a:r>
          </a:p>
          <a:p>
            <a:endParaRPr lang="en-US" dirty="0"/>
          </a:p>
          <a:p>
            <a:r>
              <a:rPr lang="en-US" dirty="0"/>
              <a:t>The first one is Mean Prediction interval width (MPIW). k is a binary variable. It means if the true highest  bids are successfully captured by the predicted lower bound hat </a:t>
            </a:r>
            <a:r>
              <a:rPr lang="en-US" dirty="0" err="1"/>
              <a:t>b_L</a:t>
            </a:r>
            <a:r>
              <a:rPr lang="en-US" dirty="0"/>
              <a:t>. Since the prediction intervals should be as narrow as possible, MPIW is expected to be as low as possible, hat </a:t>
            </a:r>
            <a:r>
              <a:rPr lang="en-US" dirty="0" err="1"/>
              <a:t>b_L</a:t>
            </a:r>
            <a:r>
              <a:rPr lang="en-US" dirty="0"/>
              <a:t> should be as high as possible. So the final reserve price can be as high as possible.</a:t>
            </a:r>
          </a:p>
          <a:p>
            <a:endParaRPr lang="en-US" dirty="0"/>
          </a:p>
          <a:p>
            <a:r>
              <a:rPr lang="en-US" dirty="0"/>
              <a:t>The second one is prediction interval coverage probability (PICP). It measures the coverage probability of the estimated PIs. In other words, how many impressions with predicted reserve price can be successfully outbid. Simply PICP is the number of impressions whose highest bid is not less than the predicted lower bounds divided by the total number of impressions.</a:t>
            </a:r>
          </a:p>
          <a:p>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51</a:t>
            </a:fld>
            <a:endParaRPr lang="en-US"/>
          </a:p>
        </p:txBody>
      </p:sp>
    </p:spTree>
    <p:extLst>
      <p:ext uri="{BB962C8B-B14F-4D97-AF65-F5344CB8AC3E}">
        <p14:creationId xmlns:p14="http://schemas.microsoft.com/office/powerpoint/2010/main" val="965968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The abovementioned highest bid lower bound prediction only utilize outbid impressions because the historical highest bids are known. However, underbid impressions also carry important info on advertisers’ bidding behaviors. To take advantage of underbid impressions, we add one more task, failure rate prediction, along with highest bid lower bound prediction.</a:t>
            </a:r>
          </a:p>
          <a:p>
            <a:endParaRPr lang="en-US" dirty="0"/>
          </a:p>
          <a:p>
            <a:r>
              <a:rPr lang="en-US" dirty="0"/>
              <a:t>So the goal of failure rate prediction is to predict the probability of a reserve price being underbid. It uses both outbid impressions and underbid impressions.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reasons we use Cox regression are: So we want a simple but power solution. Cox regression is very efficient and easy to tune. Cox regression is a classic survival analysis model. It has been widely used in many applications.</a:t>
            </a:r>
          </a:p>
        </p:txBody>
      </p:sp>
      <p:sp>
        <p:nvSpPr>
          <p:cNvPr id="4" name="Slide Number Placeholder 3"/>
          <p:cNvSpPr>
            <a:spLocks noGrp="1"/>
          </p:cNvSpPr>
          <p:nvPr>
            <p:ph type="sldNum" sz="quarter" idx="5"/>
          </p:nvPr>
        </p:nvSpPr>
        <p:spPr/>
        <p:txBody>
          <a:bodyPr/>
          <a:lstStyle/>
          <a:p>
            <a:fld id="{AAAB6348-EA50-5A44-96E7-CCF25B033F52}" type="slidenum">
              <a:rPr lang="en-US" smtClean="0"/>
              <a:t>52</a:t>
            </a:fld>
            <a:endParaRPr lang="en-US"/>
          </a:p>
        </p:txBody>
      </p:sp>
    </p:spTree>
    <p:extLst>
      <p:ext uri="{BB962C8B-B14F-4D97-AF65-F5344CB8AC3E}">
        <p14:creationId xmlns:p14="http://schemas.microsoft.com/office/powerpoint/2010/main" val="3333171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The final multi-task learning loss is obtained by putting the loss of highest bid lower bound prediction and failure rate prediction together:</a:t>
            </a:r>
          </a:p>
          <a:p>
            <a:endParaRPr lang="en-US" dirty="0"/>
          </a:p>
          <a:p>
            <a:r>
              <a:rPr lang="en-US" dirty="0"/>
              <a:t>Lambda is the importance of PICP and mu is the importance of failure rate prediction. They are pre-specified and determined by grid search.</a:t>
            </a:r>
          </a:p>
        </p:txBody>
      </p:sp>
      <p:sp>
        <p:nvSpPr>
          <p:cNvPr id="4" name="Slide Number Placeholder 3"/>
          <p:cNvSpPr>
            <a:spLocks noGrp="1"/>
          </p:cNvSpPr>
          <p:nvPr>
            <p:ph type="sldNum" sz="quarter" idx="5"/>
          </p:nvPr>
        </p:nvSpPr>
        <p:spPr/>
        <p:txBody>
          <a:bodyPr/>
          <a:lstStyle/>
          <a:p>
            <a:fld id="{AAAB6348-EA50-5A44-96E7-CCF25B033F52}" type="slidenum">
              <a:rPr lang="en-US" smtClean="0"/>
              <a:t>53</a:t>
            </a:fld>
            <a:endParaRPr lang="en-US"/>
          </a:p>
        </p:txBody>
      </p:sp>
    </p:spTree>
    <p:extLst>
      <p:ext uri="{BB962C8B-B14F-4D97-AF65-F5344CB8AC3E}">
        <p14:creationId xmlns:p14="http://schemas.microsoft.com/office/powerpoint/2010/main" val="1200545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Google </a:t>
            </a:r>
            <a:r>
              <a:rPr lang="en-US" dirty="0" err="1"/>
              <a:t>Doubleclick</a:t>
            </a:r>
            <a:r>
              <a:rPr lang="en-US" dirty="0"/>
              <a:t> collects 60 million impression data on Forbes website. </a:t>
            </a:r>
          </a:p>
          <a:p>
            <a:endParaRPr lang="en-US" dirty="0"/>
          </a:p>
          <a:p>
            <a:r>
              <a:rPr lang="en-US" sz="1200" b="0" i="0" u="none" strike="noStrike" kern="1200" baseline="0" dirty="0">
                <a:solidFill>
                  <a:schemeClr val="tx1"/>
                </a:solidFill>
                <a:latin typeface="+mn-lt"/>
                <a:ea typeface="+mn-ea"/>
                <a:cs typeface="+mn-cs"/>
              </a:rPr>
              <a:t>CORP is MORP weighted by PICP,</a:t>
            </a:r>
          </a:p>
          <a:p>
            <a:endParaRPr lang="en-US" dirty="0"/>
          </a:p>
          <a:p>
            <a:r>
              <a:rPr lang="en-US" dirty="0"/>
              <a:t>Three evaluation metrics are used:</a:t>
            </a:r>
          </a:p>
          <a:p>
            <a:r>
              <a:rPr lang="en-US" dirty="0"/>
              <a:t>The first is </a:t>
            </a:r>
            <a:r>
              <a:rPr lang="en-US" sz="1200" dirty="0"/>
              <a:t>Prediction Interval Coverage Probability</a:t>
            </a:r>
            <a:r>
              <a:rPr lang="en-US" dirty="0"/>
              <a:t> (PICP), which is the percentage of impressions that can be outbid. N is the number of test impressions. The indicator function I is either one or zero. It is determined by whether the predicted reserve price is not greater than the historical highest bid.</a:t>
            </a:r>
          </a:p>
          <a:p>
            <a:endParaRPr lang="en-US" dirty="0"/>
          </a:p>
          <a:p>
            <a:r>
              <a:rPr lang="en-US" dirty="0"/>
              <a:t>The second is </a:t>
            </a:r>
            <a:r>
              <a:rPr lang="en-US" sz="1200" dirty="0"/>
              <a:t>Median Outbid Reserve Price</a:t>
            </a:r>
            <a:r>
              <a:rPr lang="en-US" dirty="0"/>
              <a:t> (MORP). Since reserve prices are expected to as high as possible, MORP is used to measure predicted reserve prices. It is the median of the predicted reserve prices of all outbid test impressions. The reason of using median is because the distribution of reserve price is highly left skewed (most reserve prices were low).  </a:t>
            </a:r>
          </a:p>
          <a:p>
            <a:endParaRPr lang="en-US" dirty="0"/>
          </a:p>
          <a:p>
            <a:r>
              <a:rPr lang="en-US" dirty="0"/>
              <a:t>The third is </a:t>
            </a:r>
            <a:r>
              <a:rPr lang="en-US" dirty="0">
                <a:effectLst/>
                <a:latin typeface="Helvetica" pitchFamily="2" charset="0"/>
              </a:rPr>
              <a:t>Covered Outbid Reserve Price (CORP). It is a unified evaluation metric, defined based on PICP and MORP. </a:t>
            </a:r>
            <a:r>
              <a:rPr lang="en-US" dirty="0"/>
              <a:t>It reflects the expected lower bound revenue of the publisher. The Expected Revenue is proportional to the percentage of outbid test impressions times the median reserve price of outbid test impressions. </a:t>
            </a:r>
          </a:p>
          <a:p>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54</a:t>
            </a:fld>
            <a:endParaRPr lang="en-US"/>
          </a:p>
        </p:txBody>
      </p:sp>
    </p:spTree>
    <p:extLst>
      <p:ext uri="{BB962C8B-B14F-4D97-AF65-F5344CB8AC3E}">
        <p14:creationId xmlns:p14="http://schemas.microsoft.com/office/powerpoint/2010/main" val="1354651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We compare the best </a:t>
            </a:r>
            <a:r>
              <a:rPr lang="en-US" dirty="0" err="1"/>
              <a:t>QD_Cox</a:t>
            </a:r>
            <a:r>
              <a:rPr lang="en-US" dirty="0"/>
              <a:t> model with the comparison systems, MVE, Bootstrap, LUBE, and QD. MVE and Bootstrap are two classic methods of prediction interval estimation. LUBE and QD are two proposed recently. QD here is actually the proposed model without the failure rate prediction part. The risk level is still controlled to be 30%.</a:t>
            </a:r>
          </a:p>
          <a:p>
            <a:endParaRPr lang="en-US" dirty="0"/>
          </a:p>
          <a:p>
            <a:r>
              <a:rPr lang="en-US" dirty="0"/>
              <a:t>According to the result, The PICPs of most methods are more than 70%. </a:t>
            </a:r>
          </a:p>
          <a:p>
            <a:r>
              <a:rPr lang="en-US" dirty="0"/>
              <a:t>The performance of MVE and Bootstrap is not as high as others. MVE has a strong assumption that the variance of the highest bids follows Gaussian distribution. </a:t>
            </a:r>
            <a:r>
              <a:rPr lang="en-US" sz="1200" b="0" i="0" kern="1200" dirty="0">
                <a:solidFill>
                  <a:schemeClr val="tx1"/>
                </a:solidFill>
                <a:effectLst/>
                <a:latin typeface="+mn-lt"/>
                <a:ea typeface="+mn-ea"/>
                <a:cs typeface="+mn-cs"/>
              </a:rPr>
              <a:t>It is an </a:t>
            </a:r>
            <a:r>
              <a:rPr lang="en-US" sz="1200" b="0" i="0" kern="1200" dirty="0" err="1">
                <a:solidFill>
                  <a:schemeClr val="tx1"/>
                </a:solidFill>
                <a:effectLst/>
                <a:latin typeface="+mn-lt"/>
                <a:ea typeface="+mn-ea"/>
                <a:cs typeface="+mn-cs"/>
              </a:rPr>
              <a:t>improperestimation</a:t>
            </a:r>
            <a:r>
              <a:rPr lang="en-US" sz="1200" b="0" i="0" kern="1200" dirty="0">
                <a:solidFill>
                  <a:schemeClr val="tx1"/>
                </a:solidFill>
                <a:effectLst/>
                <a:latin typeface="+mn-lt"/>
                <a:ea typeface="+mn-ea"/>
                <a:cs typeface="+mn-cs"/>
              </a:rPr>
              <a:t> in our application because bids are skew to the lower left tail. Bootstrap may generate inaccurate estimation of the model misspecification variance due to limited number of NN and the potential bias. It may generate too wide or too narrow prediction intervals.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LUBE and QD are recognizable as having the similar loss, The have similar performance on our dataset. </a:t>
            </a:r>
            <a:r>
              <a:rPr lang="en-US" sz="1200" b="0" i="0" kern="1200" dirty="0" err="1">
                <a:solidFill>
                  <a:schemeClr val="tx1"/>
                </a:solidFill>
                <a:effectLst/>
                <a:latin typeface="+mn-lt"/>
                <a:ea typeface="+mn-ea"/>
                <a:cs typeface="+mn-cs"/>
              </a:rPr>
              <a:t>QD+Cox</a:t>
            </a:r>
            <a:r>
              <a:rPr lang="en-US" sz="1200" b="0" i="0" kern="1200" dirty="0">
                <a:solidFill>
                  <a:schemeClr val="tx1"/>
                </a:solidFill>
                <a:effectLst/>
                <a:latin typeface="+mn-lt"/>
                <a:ea typeface="+mn-ea"/>
                <a:cs typeface="+mn-cs"/>
              </a:rPr>
              <a:t> significantly outperforms QD on all three days. It indicates that considering underbid impressions can significantly improve the final prediction performance. Underbid impressions also contain useful patterns on advertisers’ bidding behavior. </a:t>
            </a:r>
            <a:endParaRPr lang="en-US" dirty="0"/>
          </a:p>
          <a:p>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55</a:t>
            </a:fld>
            <a:endParaRPr lang="en-US"/>
          </a:p>
        </p:txBody>
      </p:sp>
    </p:spTree>
    <p:extLst>
      <p:ext uri="{BB962C8B-B14F-4D97-AF65-F5344CB8AC3E}">
        <p14:creationId xmlns:p14="http://schemas.microsoft.com/office/powerpoint/2010/main" val="4055428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a:t>The risk level alpha determines the minimum coverage. In theory, there is often an inverse relationship between a model's coverage (i.e., PICP) and its lower bounds (i.e., MORP, final reserve prices), where it is possible to increase one at the cost of reducing the other. Reducing the lower bounds can increase the chance of covering the actual highest bids. On the other hand, setting up high reserve prices for individual impressions likely causes more underbid impressions. Therefore, for publishers, setting alpha is a trade-off between selling more outbid impressions and motivating advertisers to bid high in a long run.</a:t>
            </a:r>
          </a:p>
          <a:p>
            <a:endParaRPr lang="en-US" dirty="0"/>
          </a:p>
          <a:p>
            <a:r>
              <a:rPr lang="en-US" dirty="0"/>
              <a:t>In this experiment, we observe the performance of the proposed method by varying alpha.</a:t>
            </a:r>
          </a:p>
          <a:p>
            <a:endParaRPr lang="en-US" dirty="0"/>
          </a:p>
          <a:p>
            <a:r>
              <a:rPr lang="en-US" dirty="0"/>
              <a:t>When alpha=30% and 40%, the PICPs of </a:t>
            </a:r>
            <a:r>
              <a:rPr lang="en-US" dirty="0" err="1"/>
              <a:t>QD+Cox</a:t>
            </a:r>
            <a:r>
              <a:rPr lang="en-US" dirty="0"/>
              <a:t> with lambda=10 and mu=0.01 on the test data can meet the required minimum coverage.</a:t>
            </a:r>
          </a:p>
          <a:p>
            <a:r>
              <a:rPr lang="en-US" dirty="0"/>
              <a:t>It is interesting to see that when alpha=10% and 20% the PICPs on the test data are less than the required minimum coverage. The reason is that covering more than 80\% on test data is highly difficult due to the challengingness in the data. During model training, the model has to either overfit the training data or fail to meet the minimum coverage.</a:t>
            </a:r>
          </a:p>
          <a:p>
            <a:endParaRPr lang="en-US" dirty="0"/>
          </a:p>
          <a:p>
            <a:r>
              <a:rPr lang="en-US" dirty="0"/>
              <a:t>alpha=40% has the highest MORPs, i.e., the median reserve price is the highest. This is because that the required minimum coverage is as low as 60% when alpha=40%. Thus, the model has large room to push the predicted lower bounds much higher. On the other hand, the CORP of alpha=40% is slightly less than that of alpha=30% because PICP of alpha=40% is lower. In other words, when alpha=40%, although individual reserve prices are higher, much fewer impressions are outbid.</a:t>
            </a:r>
          </a:p>
          <a:p>
            <a:endParaRPr lang="en-US" dirty="0"/>
          </a:p>
          <a:p>
            <a:r>
              <a:rPr lang="en-US" dirty="0"/>
              <a:t>Therefore, setting alpha is a trade-off between harvesting many outbid impressions and increasing the unit price of impressions: A high alpha causes many underbid impressions. However, once an impression gets outbid by advertisers, the publisher can own more revenue. On the other hand, a low alpha makes many impressions will be sold through real-time bidding, while lower reserve prices may not motivate advertisers to keep their high bids. Real-time bidding algorithms of advertisers may quickly learn that high bids are unnecessary and try to bid lower next time. </a:t>
            </a:r>
          </a:p>
        </p:txBody>
      </p:sp>
      <p:sp>
        <p:nvSpPr>
          <p:cNvPr id="4" name="Slide Number Placeholder 3"/>
          <p:cNvSpPr>
            <a:spLocks noGrp="1"/>
          </p:cNvSpPr>
          <p:nvPr>
            <p:ph type="sldNum" sz="quarter" idx="5"/>
          </p:nvPr>
        </p:nvSpPr>
        <p:spPr/>
        <p:txBody>
          <a:bodyPr/>
          <a:lstStyle/>
          <a:p>
            <a:fld id="{AAAB6348-EA50-5A44-96E7-CCF25B033F52}" type="slidenum">
              <a:rPr lang="en-US" smtClean="0"/>
              <a:t>56</a:t>
            </a:fld>
            <a:endParaRPr lang="en-US"/>
          </a:p>
        </p:txBody>
      </p:sp>
    </p:spTree>
    <p:extLst>
      <p:ext uri="{BB962C8B-B14F-4D97-AF65-F5344CB8AC3E}">
        <p14:creationId xmlns:p14="http://schemas.microsoft.com/office/powerpoint/2010/main" val="3747787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AB6348-EA50-5A44-96E7-CCF25B033F52}" type="slidenum">
              <a:rPr lang="en-US" smtClean="0"/>
              <a:t>57</a:t>
            </a:fld>
            <a:endParaRPr lang="en-US"/>
          </a:p>
        </p:txBody>
      </p:sp>
    </p:spTree>
    <p:extLst>
      <p:ext uri="{BB962C8B-B14F-4D97-AF65-F5344CB8AC3E}">
        <p14:creationId xmlns:p14="http://schemas.microsoft.com/office/powerpoint/2010/main" val="3380890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9747ed3b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2c9747ed3b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IAB: interactive advertising bureau (industry standards board for online advertising)</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f7a65fe2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f7a65fe2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dirty="0">
              <a:solidFill>
                <a:srgbClr val="0D0D0D"/>
              </a:solidFill>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c9956ff09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2c9956ff097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0D0D0D"/>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f203c54d6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cf203c54d6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0D0D0D"/>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5290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63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5533" y="912819"/>
            <a:ext cx="2590800" cy="5183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63133" y="912819"/>
            <a:ext cx="7569200" cy="518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69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a:extLst>
              <a:ext uri="{FF2B5EF4-FFF2-40B4-BE49-F238E27FC236}">
                <a16:creationId xmlns:a16="http://schemas.microsoft.com/office/drawing/2014/main" id="{7529F76B-4673-4BEB-943E-EBF54F695E55}"/>
              </a:ext>
            </a:extLst>
          </p:cNvPr>
          <p:cNvSpPr>
            <a:spLocks noGrp="1"/>
          </p:cNvSpPr>
          <p:nvPr>
            <p:ph type="sldNum" sz="quarter" idx="4"/>
          </p:nvPr>
        </p:nvSpPr>
        <p:spPr>
          <a:xfrm>
            <a:off x="9344246" y="6111875"/>
            <a:ext cx="2743200" cy="365125"/>
          </a:xfrm>
          <a:prstGeom prst="rect">
            <a:avLst/>
          </a:prstGeom>
        </p:spPr>
        <p:txBody>
          <a:bodyPr vert="horz" lIns="91440" tIns="45720" rIns="91440" bIns="45720" rtlCol="0" anchor="ctr"/>
          <a:lstStyle>
            <a:lvl1pPr algn="r">
              <a:defRPr sz="1200">
                <a:solidFill>
                  <a:schemeClr val="bg1"/>
                </a:solidFill>
              </a:defRPr>
            </a:lvl1pPr>
          </a:lstStyle>
          <a:p>
            <a:fld id="{4D9278FA-F3F5-4604-9FB5-B2A2DA6AA63C}" type="slidenum">
              <a:rPr lang="en-US" smtClean="0"/>
              <a:pPr/>
              <a:t>‹#›</a:t>
            </a:fld>
            <a:endParaRPr lang="en-US" dirty="0"/>
          </a:p>
        </p:txBody>
      </p:sp>
    </p:spTree>
    <p:extLst>
      <p:ext uri="{BB962C8B-B14F-4D97-AF65-F5344CB8AC3E}">
        <p14:creationId xmlns:p14="http://schemas.microsoft.com/office/powerpoint/2010/main" val="4152623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Title 4">
            <a:extLst>
              <a:ext uri="{FF2B5EF4-FFF2-40B4-BE49-F238E27FC236}">
                <a16:creationId xmlns:a16="http://schemas.microsoft.com/office/drawing/2014/main" id="{DA734FED-3B5D-4372-AA71-F5DCDB9BCE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283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63133"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6333"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4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88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680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94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807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147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6000" y="381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1016000" y="18288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8" descr="njit_Admin_footer_PPT"/>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6058388"/>
            <a:ext cx="1225126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44C5D9E-DEF7-4EC1-8CEB-7DB60B6239FC}"/>
              </a:ext>
            </a:extLst>
          </p:cNvPr>
          <p:cNvSpPr>
            <a:spLocks noGrp="1"/>
          </p:cNvSpPr>
          <p:nvPr>
            <p:ph type="sldNum" sz="quarter" idx="4"/>
          </p:nvPr>
        </p:nvSpPr>
        <p:spPr>
          <a:xfrm>
            <a:off x="9344246" y="6111875"/>
            <a:ext cx="2743200" cy="365125"/>
          </a:xfrm>
          <a:prstGeom prst="rect">
            <a:avLst/>
          </a:prstGeom>
        </p:spPr>
        <p:txBody>
          <a:bodyPr vert="horz" lIns="91440" tIns="45720" rIns="91440" bIns="45720" rtlCol="0" anchor="ctr"/>
          <a:lstStyle>
            <a:lvl1pPr algn="r">
              <a:defRPr sz="1200">
                <a:solidFill>
                  <a:schemeClr val="bg1"/>
                </a:solidFill>
              </a:defRPr>
            </a:lvl1pPr>
          </a:lstStyle>
          <a:p>
            <a:fld id="{4D9278FA-F3F5-4604-9FB5-B2A2DA6AA63C}" type="slidenum">
              <a:rPr lang="en-US" smtClean="0"/>
              <a:pPr/>
              <a:t>‹#›</a:t>
            </a:fld>
            <a:endParaRPr lang="en-US" dirty="0"/>
          </a:p>
        </p:txBody>
      </p:sp>
    </p:spTree>
    <p:extLst>
      <p:ext uri="{BB962C8B-B14F-4D97-AF65-F5344CB8AC3E}">
        <p14:creationId xmlns:p14="http://schemas.microsoft.com/office/powerpoint/2010/main" val="14373654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0" fontAlgn="base" hangingPunct="0">
        <a:spcBef>
          <a:spcPct val="0"/>
        </a:spcBef>
        <a:spcAft>
          <a:spcPct val="0"/>
        </a:spcAft>
        <a:defRPr sz="3600" b="1">
          <a:solidFill>
            <a:srgbClr val="C80000"/>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2pPr>
      <a:lvl3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3pPr>
      <a:lvl4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4pPr>
      <a:lvl5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0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1400">
          <a:solidFill>
            <a:schemeClr val="tx1"/>
          </a:solidFill>
          <a:latin typeface="Calibri" panose="020F0502020204030204" pitchFamily="34" charset="0"/>
          <a:ea typeface="+mn-ea"/>
          <a:cs typeface="Calibri" panose="020F0502020204030204" pitchFamily="34"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doi.org/10.5281/zenodo.1067633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5.xml"/><Relationship Id="rId16"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tiff"/><Relationship Id="rId4" Type="http://schemas.openxmlformats.org/officeDocument/2006/relationships/image" Target="../media/image60.tiff"/></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cs.njit.edu/~borce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8D16B5CB-D31A-4D17-8B08-313BC47F4B52}"/>
              </a:ext>
            </a:extLst>
          </p:cNvPr>
          <p:cNvSpPr>
            <a:spLocks noGrp="1" noChangeArrowheads="1"/>
          </p:cNvSpPr>
          <p:nvPr>
            <p:ph type="ctrTitle"/>
          </p:nvPr>
        </p:nvSpPr>
        <p:spPr bwMode="auto">
          <a:xfrm>
            <a:off x="531341" y="1447904"/>
            <a:ext cx="1100987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Can Ad-supported Online Publishing Survive Privacy Regulations and Ad-Blockers? </a:t>
            </a:r>
          </a:p>
        </p:txBody>
      </p:sp>
      <p:sp>
        <p:nvSpPr>
          <p:cNvPr id="13" name="Subtitle 12">
            <a:extLst>
              <a:ext uri="{FF2B5EF4-FFF2-40B4-BE49-F238E27FC236}">
                <a16:creationId xmlns:a16="http://schemas.microsoft.com/office/drawing/2014/main" id="{3C857E14-64B1-46B0-82EE-47BCC43B4D41}"/>
              </a:ext>
            </a:extLst>
          </p:cNvPr>
          <p:cNvSpPr>
            <a:spLocks noGrp="1"/>
          </p:cNvSpPr>
          <p:nvPr>
            <p:ph type="subTitle" idx="1"/>
          </p:nvPr>
        </p:nvSpPr>
        <p:spPr/>
        <p:txBody>
          <a:bodyPr/>
          <a:lstStyle/>
          <a:p>
            <a:r>
              <a:rPr lang="en-US" sz="2800" b="1" dirty="0"/>
              <a:t>Cristian Borcea</a:t>
            </a:r>
          </a:p>
          <a:p>
            <a:r>
              <a:rPr lang="en-US" sz="2800" dirty="0"/>
              <a:t>Department of Computer Science</a:t>
            </a:r>
          </a:p>
          <a:p>
            <a:r>
              <a:rPr lang="en-US" sz="2800" dirty="0"/>
              <a:t>New Jersey Institute of Technology</a:t>
            </a:r>
          </a:p>
        </p:txBody>
      </p:sp>
    </p:spTree>
    <p:extLst>
      <p:ext uri="{BB962C8B-B14F-4D97-AF65-F5344CB8AC3E}">
        <p14:creationId xmlns:p14="http://schemas.microsoft.com/office/powerpoint/2010/main" val="63578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1091482" y="179619"/>
            <a:ext cx="5028127" cy="659200"/>
          </a:xfrm>
          <a:prstGeom prst="rect">
            <a:avLst/>
          </a:prstGeom>
        </p:spPr>
        <p:txBody>
          <a:bodyPr spcFirstLastPara="1" vert="horz" wrap="square" lIns="120000" tIns="62400" rIns="120000" bIns="62400" numCol="1" anchor="t" anchorCtr="0" compatLnSpc="1">
            <a:prstTxWarp prst="textNoShape">
              <a:avLst/>
            </a:prstTxWarp>
            <a:noAutofit/>
          </a:bodyPr>
          <a:lstStyle/>
          <a:p>
            <a:pPr>
              <a:spcBef>
                <a:spcPts val="53"/>
              </a:spcBef>
              <a:spcAft>
                <a:spcPts val="0"/>
              </a:spcAft>
              <a:buClr>
                <a:schemeClr val="dk1"/>
              </a:buClr>
              <a:buSzPts val="1100"/>
            </a:pPr>
            <a:r>
              <a:rPr lang="en-US" dirty="0"/>
              <a:t>How TCF Works</a:t>
            </a:r>
            <a:endParaRPr dirty="0"/>
          </a:p>
        </p:txBody>
      </p:sp>
      <p:pic>
        <p:nvPicPr>
          <p:cNvPr id="107" name="Google Shape;107;p18"/>
          <p:cNvPicPr preferRelativeResize="0"/>
          <p:nvPr/>
        </p:nvPicPr>
        <p:blipFill>
          <a:blip r:embed="rId3">
            <a:alphaModFix/>
          </a:blip>
          <a:stretch>
            <a:fillRect/>
          </a:stretch>
        </p:blipFill>
        <p:spPr>
          <a:xfrm>
            <a:off x="2291051" y="809501"/>
            <a:ext cx="8588765" cy="1769767"/>
          </a:xfrm>
          <a:prstGeom prst="rect">
            <a:avLst/>
          </a:prstGeom>
          <a:noFill/>
          <a:ln>
            <a:noFill/>
          </a:ln>
        </p:spPr>
      </p:pic>
      <p:sp>
        <p:nvSpPr>
          <p:cNvPr id="109" name="Google Shape;109;p18"/>
          <p:cNvSpPr txBox="1"/>
          <p:nvPr/>
        </p:nvSpPr>
        <p:spPr>
          <a:xfrm>
            <a:off x="3759984" y="4279910"/>
            <a:ext cx="7171200" cy="553957"/>
          </a:xfrm>
          <a:prstGeom prst="rect">
            <a:avLst/>
          </a:prstGeom>
          <a:noFill/>
          <a:ln>
            <a:noFill/>
          </a:ln>
        </p:spPr>
        <p:txBody>
          <a:bodyPr spcFirstLastPara="1" wrap="square" lIns="121900" tIns="121900" rIns="121900" bIns="121900" anchor="t" anchorCtr="0">
            <a:spAutoFit/>
          </a:bodyPr>
          <a:lstStyle/>
          <a:p>
            <a:pPr marL="609585" indent="-414856">
              <a:buClr>
                <a:schemeClr val="accent2"/>
              </a:buClr>
              <a:buSzPts val="1300"/>
              <a:buChar char="●"/>
            </a:pPr>
            <a:r>
              <a:rPr lang="en-US" sz="2000" dirty="0">
                <a:solidFill>
                  <a:srgbClr val="0070C0"/>
                </a:solidFill>
                <a:latin typeface="Calibri" panose="020F0502020204030204" pitchFamily="34" charset="0"/>
                <a:cs typeface="Calibri" panose="020F0502020204030204" pitchFamily="34" charset="0"/>
              </a:rPr>
              <a:t>Step 1: User visits web domain</a:t>
            </a:r>
            <a:endParaRPr sz="2000" dirty="0">
              <a:solidFill>
                <a:srgbClr val="0070C0"/>
              </a:solidFill>
              <a:highlight>
                <a:schemeClr val="lt1"/>
              </a:highlight>
              <a:latin typeface="Calibri" panose="020F0502020204030204" pitchFamily="34" charset="0"/>
              <a:cs typeface="Calibri" panose="020F0502020204030204" pitchFamily="34" charset="0"/>
            </a:endParaRPr>
          </a:p>
        </p:txBody>
      </p:sp>
      <p:sp>
        <p:nvSpPr>
          <p:cNvPr id="110" name="Google Shape;110;p18"/>
          <p:cNvSpPr txBox="1"/>
          <p:nvPr/>
        </p:nvSpPr>
        <p:spPr>
          <a:xfrm>
            <a:off x="3759984" y="4564010"/>
            <a:ext cx="6514000" cy="553957"/>
          </a:xfrm>
          <a:prstGeom prst="rect">
            <a:avLst/>
          </a:prstGeom>
          <a:noFill/>
          <a:ln>
            <a:noFill/>
          </a:ln>
        </p:spPr>
        <p:txBody>
          <a:bodyPr spcFirstLastPara="1" wrap="square" lIns="121900" tIns="121900" rIns="121900" bIns="121900" anchor="t" anchorCtr="0">
            <a:spAutoFit/>
          </a:bodyPr>
          <a:lstStyle/>
          <a:p>
            <a:pPr marL="609585" indent="-414856">
              <a:buClr>
                <a:schemeClr val="accent2"/>
              </a:buClr>
              <a:buSzPts val="1300"/>
              <a:buChar char="●"/>
            </a:pPr>
            <a:r>
              <a:rPr lang="en-US" sz="2000">
                <a:solidFill>
                  <a:srgbClr val="0070C0"/>
                </a:solidFill>
                <a:latin typeface="Calibri" panose="020F0502020204030204" pitchFamily="34" charset="0"/>
                <a:cs typeface="Calibri" panose="020F0502020204030204" pitchFamily="34" charset="0"/>
              </a:rPr>
              <a:t>Step 2: Cookie consent banner shown to user</a:t>
            </a:r>
            <a:endParaRPr sz="2000">
              <a:solidFill>
                <a:srgbClr val="0070C0"/>
              </a:solidFill>
              <a:latin typeface="Calibri" panose="020F0502020204030204" pitchFamily="34" charset="0"/>
              <a:cs typeface="Calibri" panose="020F0502020204030204" pitchFamily="34" charset="0"/>
            </a:endParaRPr>
          </a:p>
        </p:txBody>
      </p:sp>
      <p:sp>
        <p:nvSpPr>
          <p:cNvPr id="111" name="Google Shape;111;p18"/>
          <p:cNvSpPr txBox="1"/>
          <p:nvPr/>
        </p:nvSpPr>
        <p:spPr>
          <a:xfrm>
            <a:off x="3759984" y="4852910"/>
            <a:ext cx="7171200" cy="553957"/>
          </a:xfrm>
          <a:prstGeom prst="rect">
            <a:avLst/>
          </a:prstGeom>
          <a:noFill/>
          <a:ln>
            <a:noFill/>
          </a:ln>
        </p:spPr>
        <p:txBody>
          <a:bodyPr spcFirstLastPara="1" wrap="square" lIns="121900" tIns="121900" rIns="121900" bIns="121900" anchor="t" anchorCtr="0">
            <a:spAutoFit/>
          </a:bodyPr>
          <a:lstStyle/>
          <a:p>
            <a:pPr marL="609585" indent="-414856">
              <a:buClr>
                <a:schemeClr val="accent2"/>
              </a:buClr>
              <a:buSzPts val="1300"/>
              <a:buChar char="●"/>
            </a:pPr>
            <a:r>
              <a:rPr lang="en-US" sz="2000">
                <a:solidFill>
                  <a:srgbClr val="0070C0"/>
                </a:solidFill>
                <a:latin typeface="Calibri" panose="020F0502020204030204" pitchFamily="34" charset="0"/>
                <a:cs typeface="Calibri" panose="020F0502020204030204" pitchFamily="34" charset="0"/>
              </a:rPr>
              <a:t>Step 3: User’s consent election (declines or accepts)</a:t>
            </a:r>
            <a:endParaRPr sz="2000">
              <a:solidFill>
                <a:srgbClr val="0070C0"/>
              </a:solidFill>
              <a:latin typeface="Calibri" panose="020F0502020204030204" pitchFamily="34" charset="0"/>
              <a:cs typeface="Calibri" panose="020F0502020204030204" pitchFamily="34" charset="0"/>
            </a:endParaRPr>
          </a:p>
        </p:txBody>
      </p:sp>
      <p:sp>
        <p:nvSpPr>
          <p:cNvPr id="112" name="Google Shape;112;p18"/>
          <p:cNvSpPr txBox="1"/>
          <p:nvPr/>
        </p:nvSpPr>
        <p:spPr>
          <a:xfrm>
            <a:off x="3759984" y="5119677"/>
            <a:ext cx="4000000" cy="553957"/>
          </a:xfrm>
          <a:prstGeom prst="rect">
            <a:avLst/>
          </a:prstGeom>
          <a:noFill/>
          <a:ln>
            <a:noFill/>
          </a:ln>
        </p:spPr>
        <p:txBody>
          <a:bodyPr spcFirstLastPara="1" wrap="square" lIns="121900" tIns="121900" rIns="121900" bIns="121900" anchor="t" anchorCtr="0">
            <a:spAutoFit/>
          </a:bodyPr>
          <a:lstStyle/>
          <a:p>
            <a:pPr marL="609585" indent="-414856">
              <a:buClr>
                <a:schemeClr val="accent2"/>
              </a:buClr>
              <a:buSzPts val="1300"/>
              <a:buChar char="●"/>
            </a:pPr>
            <a:r>
              <a:rPr lang="en-US" sz="2000">
                <a:solidFill>
                  <a:srgbClr val="0070C0"/>
                </a:solidFill>
                <a:latin typeface="Calibri" panose="020F0502020204030204" pitchFamily="34" charset="0"/>
                <a:cs typeface="Calibri" panose="020F0502020204030204" pitchFamily="34" charset="0"/>
              </a:rPr>
              <a:t>Step 4: TC string is created for</a:t>
            </a:r>
            <a:endParaRPr sz="2000">
              <a:solidFill>
                <a:srgbClr val="0070C0"/>
              </a:solidFill>
              <a:latin typeface="Calibri" panose="020F0502020204030204" pitchFamily="34" charset="0"/>
              <a:cs typeface="Calibri" panose="020F0502020204030204" pitchFamily="34" charset="0"/>
            </a:endParaRPr>
          </a:p>
        </p:txBody>
      </p:sp>
      <p:sp>
        <p:nvSpPr>
          <p:cNvPr id="113" name="Google Shape;113;p18"/>
          <p:cNvSpPr txBox="1"/>
          <p:nvPr/>
        </p:nvSpPr>
        <p:spPr>
          <a:xfrm>
            <a:off x="4336136" y="5376482"/>
            <a:ext cx="7804400" cy="492402"/>
          </a:xfrm>
          <a:prstGeom prst="rect">
            <a:avLst/>
          </a:prstGeom>
          <a:noFill/>
          <a:ln>
            <a:noFill/>
          </a:ln>
        </p:spPr>
        <p:txBody>
          <a:bodyPr spcFirstLastPara="1" wrap="square" lIns="121900" tIns="121900" rIns="121900" bIns="121900" anchor="t" anchorCtr="0">
            <a:spAutoFit/>
          </a:bodyPr>
          <a:lstStyle/>
          <a:p>
            <a:pPr marL="1219170" lvl="1" indent="-414856">
              <a:buClr>
                <a:schemeClr val="accent2"/>
              </a:buClr>
              <a:buSzPts val="1300"/>
              <a:buChar char="○"/>
            </a:pPr>
            <a:r>
              <a:rPr lang="en-US" sz="1600" dirty="0">
                <a:solidFill>
                  <a:srgbClr val="0070C0"/>
                </a:solidFill>
                <a:highlight>
                  <a:schemeClr val="lt1"/>
                </a:highlight>
                <a:latin typeface="Calibri" panose="020F0502020204030204" pitchFamily="34" charset="0"/>
                <a:cs typeface="Calibri" panose="020F0502020204030204" pitchFamily="34" charset="0"/>
              </a:rPr>
              <a:t>10 standard purposes for data collection &amp; processing</a:t>
            </a:r>
            <a:endParaRPr sz="1600" dirty="0">
              <a:solidFill>
                <a:srgbClr val="0070C0"/>
              </a:solidFill>
              <a:latin typeface="Calibri" panose="020F0502020204030204" pitchFamily="34" charset="0"/>
              <a:cs typeface="Calibri" panose="020F0502020204030204" pitchFamily="34" charset="0"/>
            </a:endParaRPr>
          </a:p>
        </p:txBody>
      </p:sp>
      <p:sp>
        <p:nvSpPr>
          <p:cNvPr id="114" name="Google Shape;114;p18"/>
          <p:cNvSpPr txBox="1"/>
          <p:nvPr/>
        </p:nvSpPr>
        <p:spPr>
          <a:xfrm>
            <a:off x="4336117" y="5687696"/>
            <a:ext cx="6764400" cy="492402"/>
          </a:xfrm>
          <a:prstGeom prst="rect">
            <a:avLst/>
          </a:prstGeom>
          <a:noFill/>
          <a:ln>
            <a:noFill/>
          </a:ln>
        </p:spPr>
        <p:txBody>
          <a:bodyPr spcFirstLastPara="1" wrap="square" lIns="121900" tIns="121900" rIns="121900" bIns="121900" anchor="t" anchorCtr="0">
            <a:spAutoFit/>
          </a:bodyPr>
          <a:lstStyle/>
          <a:p>
            <a:pPr marL="1219170" lvl="1" indent="-414856">
              <a:buClr>
                <a:schemeClr val="accent2"/>
              </a:buClr>
              <a:buSzPts val="1300"/>
              <a:buChar char="○"/>
            </a:pPr>
            <a:r>
              <a:rPr lang="en-US" sz="1600" dirty="0">
                <a:solidFill>
                  <a:srgbClr val="0070C0"/>
                </a:solidFill>
                <a:highlight>
                  <a:schemeClr val="lt1"/>
                </a:highlight>
                <a:latin typeface="Calibri" panose="020F0502020204030204" pitchFamily="34" charset="0"/>
                <a:cs typeface="Calibri" panose="020F0502020204030204" pitchFamily="34" charset="0"/>
              </a:rPr>
              <a:t>ad tech vendor permissions</a:t>
            </a:r>
            <a:endParaRPr sz="1600" dirty="0">
              <a:solidFill>
                <a:srgbClr val="0070C0"/>
              </a:solidFill>
              <a:latin typeface="Calibri" panose="020F0502020204030204" pitchFamily="34" charset="0"/>
              <a:cs typeface="Calibri" panose="020F0502020204030204" pitchFamily="34" charset="0"/>
            </a:endParaRPr>
          </a:p>
        </p:txBody>
      </p:sp>
      <p:cxnSp>
        <p:nvCxnSpPr>
          <p:cNvPr id="115" name="Google Shape;115;p18"/>
          <p:cNvCxnSpPr/>
          <p:nvPr/>
        </p:nvCxnSpPr>
        <p:spPr>
          <a:xfrm rot="10800000">
            <a:off x="7595151" y="1474200"/>
            <a:ext cx="488000" cy="0"/>
          </a:xfrm>
          <a:prstGeom prst="straightConnector1">
            <a:avLst/>
          </a:prstGeom>
          <a:noFill/>
          <a:ln w="9525" cap="flat" cmpd="sng">
            <a:solidFill>
              <a:srgbClr val="C80000"/>
            </a:solidFill>
            <a:prstDash val="solid"/>
            <a:round/>
            <a:headEnd type="none" w="med" len="med"/>
            <a:tailEnd type="triangle" w="med" len="med"/>
          </a:ln>
        </p:spPr>
      </p:cxnSp>
      <p:cxnSp>
        <p:nvCxnSpPr>
          <p:cNvPr id="116" name="Google Shape;116;p18"/>
          <p:cNvCxnSpPr/>
          <p:nvPr/>
        </p:nvCxnSpPr>
        <p:spPr>
          <a:xfrm>
            <a:off x="8361317" y="1543933"/>
            <a:ext cx="0" cy="448000"/>
          </a:xfrm>
          <a:prstGeom prst="straightConnector1">
            <a:avLst/>
          </a:prstGeom>
          <a:noFill/>
          <a:ln w="9525" cap="flat" cmpd="sng">
            <a:solidFill>
              <a:srgbClr val="C80000"/>
            </a:solidFill>
            <a:prstDash val="solid"/>
            <a:round/>
            <a:headEnd type="none" w="med" len="med"/>
            <a:tailEnd type="triangle" w="med" len="med"/>
          </a:ln>
        </p:spPr>
      </p:cxnSp>
      <p:cxnSp>
        <p:nvCxnSpPr>
          <p:cNvPr id="117" name="Google Shape;117;p18"/>
          <p:cNvCxnSpPr/>
          <p:nvPr/>
        </p:nvCxnSpPr>
        <p:spPr>
          <a:xfrm rot="10800000">
            <a:off x="8948951" y="3635600"/>
            <a:ext cx="1225200" cy="737200"/>
          </a:xfrm>
          <a:prstGeom prst="straightConnector1">
            <a:avLst/>
          </a:prstGeom>
          <a:noFill/>
          <a:ln w="9525" cap="flat" cmpd="sng">
            <a:solidFill>
              <a:srgbClr val="C80000"/>
            </a:solidFill>
            <a:prstDash val="solid"/>
            <a:round/>
            <a:headEnd type="none" w="med" len="med"/>
            <a:tailEnd type="triangle" w="med" len="med"/>
          </a:ln>
        </p:spPr>
      </p:cxnSp>
      <p:cxnSp>
        <p:nvCxnSpPr>
          <p:cNvPr id="118" name="Google Shape;118;p18"/>
          <p:cNvCxnSpPr/>
          <p:nvPr/>
        </p:nvCxnSpPr>
        <p:spPr>
          <a:xfrm rot="10800000" flipH="1">
            <a:off x="1503351" y="4381148"/>
            <a:ext cx="30000" cy="1374400"/>
          </a:xfrm>
          <a:prstGeom prst="straightConnector1">
            <a:avLst/>
          </a:prstGeom>
          <a:noFill/>
          <a:ln w="9525" cap="flat" cmpd="sng">
            <a:solidFill>
              <a:srgbClr val="C80000"/>
            </a:solidFill>
            <a:prstDash val="solid"/>
            <a:round/>
            <a:headEnd type="none" w="med" len="med"/>
            <a:tailEnd type="triangle" w="med" len="med"/>
          </a:ln>
        </p:spPr>
      </p:cxnSp>
      <p:cxnSp>
        <p:nvCxnSpPr>
          <p:cNvPr id="119" name="Google Shape;119;p18"/>
          <p:cNvCxnSpPr/>
          <p:nvPr/>
        </p:nvCxnSpPr>
        <p:spPr>
          <a:xfrm rot="10800000" flipH="1">
            <a:off x="3282933" y="4372882"/>
            <a:ext cx="30000" cy="1374400"/>
          </a:xfrm>
          <a:prstGeom prst="straightConnector1">
            <a:avLst/>
          </a:prstGeom>
          <a:noFill/>
          <a:ln w="9525" cap="flat" cmpd="sng">
            <a:solidFill>
              <a:srgbClr val="C80000"/>
            </a:solidFill>
            <a:prstDash val="solid"/>
            <a:round/>
            <a:headEnd type="none" w="med" len="med"/>
            <a:tailEnd type="triangle" w="med" len="med"/>
          </a:ln>
        </p:spPr>
      </p:cxnSp>
      <p:pic>
        <p:nvPicPr>
          <p:cNvPr id="120" name="Google Shape;120;p18"/>
          <p:cNvPicPr preferRelativeResize="0"/>
          <p:nvPr/>
        </p:nvPicPr>
        <p:blipFill>
          <a:blip r:embed="rId4">
            <a:alphaModFix/>
          </a:blip>
          <a:stretch>
            <a:fillRect/>
          </a:stretch>
        </p:blipFill>
        <p:spPr>
          <a:xfrm>
            <a:off x="3430269" y="868733"/>
            <a:ext cx="5474667" cy="2919800"/>
          </a:xfrm>
          <a:prstGeom prst="rect">
            <a:avLst/>
          </a:prstGeom>
          <a:noFill/>
          <a:ln>
            <a:noFill/>
          </a:ln>
        </p:spPr>
      </p:pic>
      <p:pic>
        <p:nvPicPr>
          <p:cNvPr id="121" name="Google Shape;121;p18"/>
          <p:cNvPicPr preferRelativeResize="0"/>
          <p:nvPr/>
        </p:nvPicPr>
        <p:blipFill>
          <a:blip r:embed="rId5">
            <a:alphaModFix/>
          </a:blip>
          <a:stretch>
            <a:fillRect/>
          </a:stretch>
        </p:blipFill>
        <p:spPr>
          <a:xfrm>
            <a:off x="1091482" y="2673153"/>
            <a:ext cx="7737093" cy="1769767"/>
          </a:xfrm>
          <a:prstGeom prst="rect">
            <a:avLst/>
          </a:prstGeom>
          <a:noFill/>
          <a:ln>
            <a:noFill/>
          </a:ln>
        </p:spPr>
      </p:pic>
      <p:pic>
        <p:nvPicPr>
          <p:cNvPr id="123" name="Google Shape;123;p18"/>
          <p:cNvPicPr preferRelativeResize="0"/>
          <p:nvPr/>
        </p:nvPicPr>
        <p:blipFill>
          <a:blip r:embed="rId6">
            <a:alphaModFix/>
          </a:blip>
          <a:stretch>
            <a:fillRect/>
          </a:stretch>
        </p:blipFill>
        <p:spPr>
          <a:xfrm>
            <a:off x="2310667" y="970334"/>
            <a:ext cx="1139200" cy="1674900"/>
          </a:xfrm>
          <a:prstGeom prst="rect">
            <a:avLst/>
          </a:prstGeom>
          <a:noFill/>
          <a:ln>
            <a:noFill/>
          </a:ln>
        </p:spPr>
      </p:pic>
      <p:sp>
        <p:nvSpPr>
          <p:cNvPr id="20" name="Slide Number Placeholder 3">
            <a:extLst>
              <a:ext uri="{FF2B5EF4-FFF2-40B4-BE49-F238E27FC236}">
                <a16:creationId xmlns:a16="http://schemas.microsoft.com/office/drawing/2014/main" id="{C126881D-055D-439D-8B5E-288C4646BE3E}"/>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10</a:t>
            </a:fld>
            <a:endParaRPr 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2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9"/>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11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0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1013254" y="88552"/>
            <a:ext cx="10354962"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System Design</a:t>
            </a:r>
            <a:endParaRPr dirty="0"/>
          </a:p>
        </p:txBody>
      </p:sp>
      <p:sp>
        <p:nvSpPr>
          <p:cNvPr id="129" name="Google Shape;129;p19"/>
          <p:cNvSpPr txBox="1"/>
          <p:nvPr/>
        </p:nvSpPr>
        <p:spPr>
          <a:xfrm>
            <a:off x="0" y="825900"/>
            <a:ext cx="12214000" cy="3172046"/>
          </a:xfrm>
          <a:prstGeom prst="rect">
            <a:avLst/>
          </a:prstGeom>
          <a:noFill/>
          <a:ln>
            <a:noFill/>
          </a:ln>
        </p:spPr>
        <p:txBody>
          <a:bodyPr spcFirstLastPara="1" wrap="square" lIns="121900" tIns="121900" rIns="121900" bIns="121900" anchor="t" anchorCtr="0">
            <a:spAutoFit/>
          </a:bodyPr>
          <a:lstStyle/>
          <a:p>
            <a:pPr marL="609585" indent="-457189" algn="just">
              <a:lnSpc>
                <a:spcPct val="115000"/>
              </a:lnSpc>
              <a:buClr>
                <a:schemeClr val="dk1"/>
              </a:buClr>
              <a:buSzPts val="1800"/>
              <a:buFont typeface="Arial" panose="020B0604020202020204" pitchFamily="34" charset="0"/>
              <a:buChar char="•"/>
            </a:pPr>
            <a:r>
              <a:rPr lang="en-US" sz="2400" dirty="0">
                <a:solidFill>
                  <a:schemeClr val="dk1"/>
                </a:solidFill>
                <a:highlight>
                  <a:srgbClr val="FFFFFF"/>
                </a:highlight>
                <a:latin typeface="Calibri" panose="020F0502020204030204" pitchFamily="34" charset="0"/>
                <a:cs typeface="Calibri" panose="020F0502020204030204" pitchFamily="34" charset="0"/>
              </a:rPr>
              <a:t>Built</a:t>
            </a:r>
            <a:r>
              <a:rPr lang="en-US" sz="2400" dirty="0">
                <a:solidFill>
                  <a:schemeClr val="accent2"/>
                </a:solidFill>
                <a:highlight>
                  <a:srgbClr val="FFFFFF"/>
                </a:highlight>
                <a:latin typeface="Calibri" panose="020F0502020204030204" pitchFamily="34" charset="0"/>
                <a:cs typeface="Calibri" panose="020F0502020204030204" pitchFamily="34" charset="0"/>
              </a:rPr>
              <a:t> </a:t>
            </a:r>
            <a:r>
              <a:rPr lang="en-US" sz="2400" dirty="0">
                <a:solidFill>
                  <a:srgbClr val="0070C0"/>
                </a:solidFill>
                <a:highlight>
                  <a:srgbClr val="FFFFFF"/>
                </a:highlight>
                <a:latin typeface="Calibri" panose="020F0502020204030204" pitchFamily="34" charset="0"/>
                <a:cs typeface="Calibri" panose="020F0502020204030204" pitchFamily="34" charset="0"/>
              </a:rPr>
              <a:t>crawler</a:t>
            </a:r>
            <a:r>
              <a:rPr lang="en-US" sz="2400" dirty="0">
                <a:solidFill>
                  <a:schemeClr val="accent2"/>
                </a:solidFill>
                <a:highlight>
                  <a:srgbClr val="FFFFFF"/>
                </a:highlight>
                <a:latin typeface="Calibri" panose="020F0502020204030204" pitchFamily="34" charset="0"/>
                <a:cs typeface="Calibri" panose="020F0502020204030204" pitchFamily="34" charset="0"/>
              </a:rPr>
              <a:t> </a:t>
            </a:r>
            <a:r>
              <a:rPr lang="en-US" sz="2400" dirty="0">
                <a:solidFill>
                  <a:schemeClr val="dk1"/>
                </a:solidFill>
                <a:highlight>
                  <a:srgbClr val="FFFFFF"/>
                </a:highlight>
                <a:latin typeface="Calibri" panose="020F0502020204030204" pitchFamily="34" charset="0"/>
                <a:ea typeface="Arial"/>
                <a:cs typeface="Calibri" panose="020F0502020204030204" pitchFamily="34" charset="0"/>
                <a:sym typeface="Arial"/>
              </a:rPr>
              <a:t>to visit </a:t>
            </a:r>
            <a:r>
              <a:rPr lang="en-US" sz="2400" dirty="0">
                <a:solidFill>
                  <a:schemeClr val="dk1"/>
                </a:solidFill>
                <a:highlight>
                  <a:srgbClr val="FFFFFF"/>
                </a:highlight>
                <a:latin typeface="Calibri" panose="020F0502020204030204" pitchFamily="34" charset="0"/>
                <a:cs typeface="Calibri" panose="020F0502020204030204" pitchFamily="34" charset="0"/>
              </a:rPr>
              <a:t>websites and identify their consent management platforms (CMP) </a:t>
            </a:r>
            <a:endParaRPr sz="2400" dirty="0">
              <a:solidFill>
                <a:schemeClr val="dk1"/>
              </a:solidFill>
              <a:highlight>
                <a:srgbClr val="FFFFFF"/>
              </a:highlight>
              <a:latin typeface="Calibri" panose="020F0502020204030204" pitchFamily="34" charset="0"/>
              <a:cs typeface="Calibri" panose="020F0502020204030204" pitchFamily="34" charset="0"/>
            </a:endParaRPr>
          </a:p>
          <a:p>
            <a:pPr marL="609585" indent="-440256" algn="just">
              <a:lnSpc>
                <a:spcPct val="115000"/>
              </a:lnSpc>
              <a:buClr>
                <a:schemeClr val="dk1"/>
              </a:buClr>
              <a:buSzPts val="16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Simulated EU user </a:t>
            </a:r>
            <a:r>
              <a:rPr lang="en-US" sz="2400" dirty="0">
                <a:solidFill>
                  <a:schemeClr val="dk1"/>
                </a:solidFill>
                <a:highlight>
                  <a:schemeClr val="lt1"/>
                </a:highlight>
                <a:latin typeface="Calibri" panose="020F0502020204030204" pitchFamily="34" charset="0"/>
                <a:cs typeface="Calibri" panose="020F0502020204030204" pitchFamily="34" charset="0"/>
              </a:rPr>
              <a:t>who </a:t>
            </a:r>
            <a:r>
              <a:rPr lang="en-US" sz="2400" dirty="0">
                <a:solidFill>
                  <a:srgbClr val="0070C0"/>
                </a:solidFill>
                <a:highlight>
                  <a:schemeClr val="lt1"/>
                </a:highlight>
                <a:latin typeface="Calibri" panose="020F0502020204030204" pitchFamily="34" charset="0"/>
                <a:cs typeface="Calibri" panose="020F0502020204030204" pitchFamily="34" charset="0"/>
              </a:rPr>
              <a:t>declined consent </a:t>
            </a:r>
            <a:r>
              <a:rPr lang="en-US" sz="2400" dirty="0">
                <a:solidFill>
                  <a:schemeClr val="dk1"/>
                </a:solidFill>
                <a:highlight>
                  <a:schemeClr val="lt1"/>
                </a:highlight>
                <a:latin typeface="Calibri" panose="020F0502020204030204" pitchFamily="34" charset="0"/>
                <a:cs typeface="Calibri" panose="020F0502020204030204" pitchFamily="34" charset="0"/>
              </a:rPr>
              <a:t>for websites </a:t>
            </a:r>
            <a:r>
              <a:rPr lang="en-US" sz="2400" dirty="0">
                <a:solidFill>
                  <a:srgbClr val="0070C0"/>
                </a:solidFill>
                <a:highlight>
                  <a:schemeClr val="lt1"/>
                </a:highlight>
                <a:latin typeface="Calibri" panose="020F0502020204030204" pitchFamily="34" charset="0"/>
                <a:cs typeface="Calibri" panose="020F0502020204030204" pitchFamily="34" charset="0"/>
              </a:rPr>
              <a:t>automatically</a:t>
            </a:r>
            <a:endParaRPr sz="2400" dirty="0">
              <a:solidFill>
                <a:srgbClr val="0070C0"/>
              </a:solidFill>
              <a:highlight>
                <a:schemeClr val="lt1"/>
              </a:highlight>
              <a:latin typeface="Calibri" panose="020F0502020204030204" pitchFamily="34" charset="0"/>
              <a:cs typeface="Calibri" panose="020F0502020204030204" pitchFamily="34" charset="0"/>
            </a:endParaRPr>
          </a:p>
          <a:p>
            <a:pPr marL="609585" indent="-440256" algn="just">
              <a:lnSpc>
                <a:spcPct val="115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cs typeface="Calibri" panose="020F0502020204030204" pitchFamily="34" charset="0"/>
              </a:rPr>
              <a:t>User consent declines are encoded in TC string by CMP</a:t>
            </a:r>
            <a:endParaRPr sz="2400" dirty="0">
              <a:solidFill>
                <a:schemeClr val="dk1"/>
              </a:solidFill>
              <a:highlight>
                <a:schemeClr val="lt1"/>
              </a:highlight>
              <a:latin typeface="Calibri" panose="020F0502020204030204" pitchFamily="34" charset="0"/>
              <a:cs typeface="Calibri" panose="020F0502020204030204" pitchFamily="34" charset="0"/>
            </a:endParaRPr>
          </a:p>
          <a:p>
            <a:pPr marL="609585" indent="-457189" algn="just">
              <a:lnSpc>
                <a:spcPct val="115000"/>
              </a:lnSpc>
              <a:buClr>
                <a:schemeClr val="dk1"/>
              </a:buClr>
              <a:buSzPts val="18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Crawler collects TC strings </a:t>
            </a:r>
            <a:r>
              <a:rPr lang="en-US" sz="2400" dirty="0">
                <a:solidFill>
                  <a:schemeClr val="dk1"/>
                </a:solidFill>
                <a:highlight>
                  <a:schemeClr val="lt1"/>
                </a:highlight>
                <a:latin typeface="Calibri" panose="020F0502020204030204" pitchFamily="34" charset="0"/>
                <a:cs typeface="Calibri" panose="020F0502020204030204" pitchFamily="34" charset="0"/>
              </a:rPr>
              <a:t>from privacy related cookies, tracking cookies, HTTP requests, and HTML source code used to load the cookie banner</a:t>
            </a:r>
            <a:endParaRPr sz="2400" dirty="0">
              <a:solidFill>
                <a:schemeClr val="dk1"/>
              </a:solidFill>
              <a:highlight>
                <a:schemeClr val="lt1"/>
              </a:highlight>
              <a:latin typeface="Calibri" panose="020F0502020204030204" pitchFamily="34" charset="0"/>
              <a:cs typeface="Calibri" panose="020F0502020204030204" pitchFamily="34" charset="0"/>
            </a:endParaRPr>
          </a:p>
          <a:p>
            <a:pPr marL="609585" algn="just">
              <a:lnSpc>
                <a:spcPct val="115000"/>
              </a:lnSpc>
            </a:pPr>
            <a:endParaRPr sz="2133" dirty="0">
              <a:solidFill>
                <a:schemeClr val="dk1"/>
              </a:solidFill>
              <a:highlight>
                <a:schemeClr val="lt1"/>
              </a:highlight>
            </a:endParaRPr>
          </a:p>
          <a:p>
            <a:pPr algn="just">
              <a:lnSpc>
                <a:spcPct val="115000"/>
              </a:lnSpc>
            </a:pPr>
            <a:endParaRPr sz="2400" dirty="0">
              <a:solidFill>
                <a:schemeClr val="dk1"/>
              </a:solidFill>
              <a:highlight>
                <a:srgbClr val="FFFFFF"/>
              </a:highlight>
              <a:latin typeface="Arial"/>
              <a:ea typeface="Arial"/>
              <a:cs typeface="Arial"/>
              <a:sym typeface="Arial"/>
            </a:endParaRPr>
          </a:p>
        </p:txBody>
      </p:sp>
      <p:pic>
        <p:nvPicPr>
          <p:cNvPr id="131" name="Google Shape;131;p19"/>
          <p:cNvPicPr preferRelativeResize="0"/>
          <p:nvPr/>
        </p:nvPicPr>
        <p:blipFill>
          <a:blip r:embed="rId3">
            <a:alphaModFix/>
          </a:blip>
          <a:stretch>
            <a:fillRect/>
          </a:stretch>
        </p:blipFill>
        <p:spPr>
          <a:xfrm>
            <a:off x="2950267" y="3187909"/>
            <a:ext cx="2924439" cy="2649700"/>
          </a:xfrm>
          <a:prstGeom prst="rect">
            <a:avLst/>
          </a:prstGeom>
          <a:noFill/>
          <a:ln>
            <a:noFill/>
          </a:ln>
        </p:spPr>
      </p:pic>
      <p:pic>
        <p:nvPicPr>
          <p:cNvPr id="132" name="Google Shape;132;p19"/>
          <p:cNvPicPr preferRelativeResize="0"/>
          <p:nvPr/>
        </p:nvPicPr>
        <p:blipFill>
          <a:blip r:embed="rId4">
            <a:alphaModFix/>
          </a:blip>
          <a:stretch>
            <a:fillRect/>
          </a:stretch>
        </p:blipFill>
        <p:spPr>
          <a:xfrm>
            <a:off x="5761167" y="3543043"/>
            <a:ext cx="1892533" cy="346900"/>
          </a:xfrm>
          <a:prstGeom prst="rect">
            <a:avLst/>
          </a:prstGeom>
          <a:noFill/>
          <a:ln>
            <a:noFill/>
          </a:ln>
        </p:spPr>
      </p:pic>
      <p:pic>
        <p:nvPicPr>
          <p:cNvPr id="133" name="Google Shape;133;p19"/>
          <p:cNvPicPr preferRelativeResize="0"/>
          <p:nvPr/>
        </p:nvPicPr>
        <p:blipFill>
          <a:blip r:embed="rId5">
            <a:alphaModFix/>
          </a:blip>
          <a:stretch>
            <a:fillRect/>
          </a:stretch>
        </p:blipFill>
        <p:spPr>
          <a:xfrm>
            <a:off x="5761167" y="4937409"/>
            <a:ext cx="1892533" cy="652917"/>
          </a:xfrm>
          <a:prstGeom prst="rect">
            <a:avLst/>
          </a:prstGeom>
          <a:noFill/>
          <a:ln>
            <a:noFill/>
          </a:ln>
        </p:spPr>
      </p:pic>
      <p:pic>
        <p:nvPicPr>
          <p:cNvPr id="134" name="Google Shape;134;p19"/>
          <p:cNvPicPr preferRelativeResize="0"/>
          <p:nvPr/>
        </p:nvPicPr>
        <p:blipFill>
          <a:blip r:embed="rId6">
            <a:alphaModFix/>
          </a:blip>
          <a:stretch>
            <a:fillRect/>
          </a:stretch>
        </p:blipFill>
        <p:spPr>
          <a:xfrm>
            <a:off x="7653701" y="3187908"/>
            <a:ext cx="810300" cy="2612933"/>
          </a:xfrm>
          <a:prstGeom prst="rect">
            <a:avLst/>
          </a:prstGeom>
          <a:noFill/>
          <a:ln>
            <a:noFill/>
          </a:ln>
        </p:spPr>
      </p:pic>
      <p:pic>
        <p:nvPicPr>
          <p:cNvPr id="135" name="Google Shape;135;p19"/>
          <p:cNvPicPr preferRelativeResize="0"/>
          <p:nvPr/>
        </p:nvPicPr>
        <p:blipFill>
          <a:blip r:embed="rId7">
            <a:alphaModFix/>
          </a:blip>
          <a:stretch>
            <a:fillRect/>
          </a:stretch>
        </p:blipFill>
        <p:spPr>
          <a:xfrm>
            <a:off x="8419800" y="4295009"/>
            <a:ext cx="699800" cy="275400"/>
          </a:xfrm>
          <a:prstGeom prst="rect">
            <a:avLst/>
          </a:prstGeom>
          <a:noFill/>
          <a:ln>
            <a:noFill/>
          </a:ln>
        </p:spPr>
      </p:pic>
      <p:sp>
        <p:nvSpPr>
          <p:cNvPr id="11" name="Slide Number Placeholder 3">
            <a:extLst>
              <a:ext uri="{FF2B5EF4-FFF2-40B4-BE49-F238E27FC236}">
                <a16:creationId xmlns:a16="http://schemas.microsoft.com/office/drawing/2014/main" id="{9FBB6C75-3A8B-41F1-B51E-8D8383390B04}"/>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11</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10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fade">
                                      <p:cBhvr>
                                        <p:cTn id="22" dur="10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1383957" y="51481"/>
            <a:ext cx="9551774"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TC String Handler</a:t>
            </a:r>
            <a:endParaRPr dirty="0"/>
          </a:p>
        </p:txBody>
      </p:sp>
      <p:sp>
        <p:nvSpPr>
          <p:cNvPr id="142" name="Google Shape;142;p20"/>
          <p:cNvSpPr txBox="1"/>
          <p:nvPr/>
        </p:nvSpPr>
        <p:spPr>
          <a:xfrm>
            <a:off x="123568" y="809500"/>
            <a:ext cx="11963878" cy="2369839"/>
          </a:xfrm>
          <a:prstGeom prst="rect">
            <a:avLst/>
          </a:prstGeom>
          <a:noFill/>
          <a:ln>
            <a:noFill/>
          </a:ln>
        </p:spPr>
        <p:txBody>
          <a:bodyPr spcFirstLastPara="1" wrap="square" lIns="121900" tIns="121900" rIns="121900" bIns="121900" anchor="t" anchorCtr="0">
            <a:spAutoFit/>
          </a:bodyPr>
          <a:lstStyle/>
          <a:p>
            <a:pPr marL="609585" indent="-457189" algn="just">
              <a:lnSpc>
                <a:spcPct val="115000"/>
              </a:lnSpc>
              <a:buClr>
                <a:srgbClr val="0D0D0D"/>
              </a:buClr>
              <a:buSzPts val="18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TC string handler searches </a:t>
            </a:r>
            <a:r>
              <a:rPr lang="en-US" sz="2400" dirty="0">
                <a:solidFill>
                  <a:schemeClr val="dk1"/>
                </a:solidFill>
                <a:highlight>
                  <a:schemeClr val="lt1"/>
                </a:highlight>
                <a:latin typeface="Calibri" panose="020F0502020204030204" pitchFamily="34" charset="0"/>
                <a:cs typeface="Calibri" panose="020F0502020204030204" pitchFamily="34" charset="0"/>
              </a:rPr>
              <a:t>HTTP requests and cookies </a:t>
            </a:r>
            <a:r>
              <a:rPr lang="en-US" sz="2400" dirty="0">
                <a:solidFill>
                  <a:srgbClr val="0070C0"/>
                </a:solidFill>
                <a:highlight>
                  <a:schemeClr val="lt1"/>
                </a:highlight>
                <a:latin typeface="Calibri" panose="020F0502020204030204" pitchFamily="34" charset="0"/>
                <a:cs typeface="Calibri" panose="020F0502020204030204" pitchFamily="34" charset="0"/>
              </a:rPr>
              <a:t>for TC strings </a:t>
            </a:r>
            <a:r>
              <a:rPr lang="en-US" sz="2400" dirty="0">
                <a:solidFill>
                  <a:schemeClr val="dk1"/>
                </a:solidFill>
                <a:highlight>
                  <a:schemeClr val="lt1"/>
                </a:highlight>
                <a:latin typeface="Calibri" panose="020F0502020204030204" pitchFamily="34" charset="0"/>
                <a:cs typeface="Calibri" panose="020F0502020204030204" pitchFamily="34" charset="0"/>
              </a:rPr>
              <a:t>and then </a:t>
            </a:r>
            <a:r>
              <a:rPr lang="en-US" sz="2400" dirty="0">
                <a:solidFill>
                  <a:srgbClr val="0070C0"/>
                </a:solidFill>
                <a:highlight>
                  <a:schemeClr val="lt1"/>
                </a:highlight>
                <a:latin typeface="Calibri" panose="020F0502020204030204" pitchFamily="34" charset="0"/>
                <a:cs typeface="Calibri" panose="020F0502020204030204" pitchFamily="34" charset="0"/>
              </a:rPr>
              <a:t>decodes</a:t>
            </a:r>
            <a:r>
              <a:rPr lang="en-US" sz="2400" dirty="0">
                <a:solidFill>
                  <a:schemeClr val="accent2"/>
                </a:solidFill>
                <a:highlight>
                  <a:schemeClr val="lt1"/>
                </a:highlight>
                <a:latin typeface="Calibri" panose="020F0502020204030204" pitchFamily="34" charset="0"/>
                <a:cs typeface="Calibri" panose="020F0502020204030204" pitchFamily="34" charset="0"/>
              </a:rPr>
              <a:t> </a:t>
            </a:r>
            <a:r>
              <a:rPr lang="en-US" sz="2400" dirty="0">
                <a:highlight>
                  <a:schemeClr val="lt1"/>
                </a:highlight>
                <a:latin typeface="Calibri" panose="020F0502020204030204" pitchFamily="34" charset="0"/>
                <a:cs typeface="Calibri" panose="020F0502020204030204" pitchFamily="34" charset="0"/>
              </a:rPr>
              <a:t>them</a:t>
            </a:r>
            <a:r>
              <a:rPr lang="en-US" sz="2400" dirty="0">
                <a:solidFill>
                  <a:schemeClr val="dk1"/>
                </a:solidFill>
                <a:highlight>
                  <a:schemeClr val="lt1"/>
                </a:highlight>
                <a:latin typeface="Calibri" panose="020F0502020204030204" pitchFamily="34" charset="0"/>
                <a:cs typeface="Calibri" panose="020F0502020204030204" pitchFamily="34" charset="0"/>
              </a:rPr>
              <a:t> using IAB’s decoder</a:t>
            </a:r>
            <a:endParaRPr sz="2400" dirty="0">
              <a:solidFill>
                <a:schemeClr val="dk1"/>
              </a:solidFill>
              <a:highlight>
                <a:schemeClr val="lt1"/>
              </a:highlight>
              <a:latin typeface="Calibri" panose="020F0502020204030204" pitchFamily="34" charset="0"/>
              <a:cs typeface="Calibri" panose="020F0502020204030204" pitchFamily="34" charset="0"/>
            </a:endParaRPr>
          </a:p>
          <a:p>
            <a:pPr marL="609585" indent="-457189" algn="just">
              <a:lnSpc>
                <a:spcPct val="115000"/>
              </a:lnSpc>
              <a:buClr>
                <a:srgbClr val="0D0D0D"/>
              </a:buClr>
              <a:buSzPts val="18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Compares</a:t>
            </a:r>
            <a:r>
              <a:rPr lang="en-US" sz="2400" dirty="0">
                <a:solidFill>
                  <a:schemeClr val="dk1"/>
                </a:solidFill>
                <a:highlight>
                  <a:schemeClr val="lt1"/>
                </a:highlight>
                <a:latin typeface="Calibri" panose="020F0502020204030204" pitchFamily="34" charset="0"/>
                <a:cs typeface="Calibri" panose="020F0502020204030204" pitchFamily="34" charset="0"/>
              </a:rPr>
              <a:t> decoded </a:t>
            </a:r>
            <a:r>
              <a:rPr lang="en-US" sz="2400" dirty="0">
                <a:solidFill>
                  <a:srgbClr val="0070C0"/>
                </a:solidFill>
                <a:highlight>
                  <a:schemeClr val="lt1"/>
                </a:highlight>
                <a:latin typeface="Calibri" panose="020F0502020204030204" pitchFamily="34" charset="0"/>
                <a:cs typeface="Calibri" panose="020F0502020204030204" pitchFamily="34" charset="0"/>
              </a:rPr>
              <a:t>string</a:t>
            </a:r>
            <a:r>
              <a:rPr lang="en-US" sz="2400" dirty="0">
                <a:solidFill>
                  <a:schemeClr val="accent2"/>
                </a:solidFill>
                <a:highlight>
                  <a:schemeClr val="lt1"/>
                </a:highlight>
                <a:latin typeface="Calibri" panose="020F0502020204030204" pitchFamily="34" charset="0"/>
                <a:cs typeface="Calibri" panose="020F0502020204030204" pitchFamily="34" charset="0"/>
              </a:rPr>
              <a:t> to</a:t>
            </a:r>
            <a:r>
              <a:rPr lang="en-US" sz="2400" dirty="0">
                <a:solidFill>
                  <a:schemeClr val="dk1"/>
                </a:solidFill>
                <a:highlight>
                  <a:schemeClr val="lt1"/>
                </a:highlight>
                <a:latin typeface="Calibri" panose="020F0502020204030204" pitchFamily="34" charset="0"/>
                <a:cs typeface="Calibri" panose="020F0502020204030204" pitchFamily="34" charset="0"/>
              </a:rPr>
              <a:t> simulated user’s </a:t>
            </a:r>
            <a:r>
              <a:rPr lang="en-US" sz="2400" dirty="0">
                <a:solidFill>
                  <a:srgbClr val="0070C0"/>
                </a:solidFill>
                <a:highlight>
                  <a:schemeClr val="lt1"/>
                </a:highlight>
                <a:latin typeface="Calibri" panose="020F0502020204030204" pitchFamily="34" charset="0"/>
                <a:cs typeface="Calibri" panose="020F0502020204030204" pitchFamily="34" charset="0"/>
              </a:rPr>
              <a:t>consent choice (i.e., decline) </a:t>
            </a:r>
            <a:r>
              <a:rPr lang="en-US" sz="2400" dirty="0">
                <a:solidFill>
                  <a:schemeClr val="dk1"/>
                </a:solidFill>
                <a:highlight>
                  <a:schemeClr val="lt1"/>
                </a:highlight>
                <a:latin typeface="Calibri" panose="020F0502020204030204" pitchFamily="34" charset="0"/>
                <a:cs typeface="Calibri" panose="020F0502020204030204" pitchFamily="34" charset="0"/>
              </a:rPr>
              <a:t>to see if choice was honored</a:t>
            </a:r>
            <a:endParaRPr sz="2400" dirty="0">
              <a:solidFill>
                <a:srgbClr val="0D0D0D"/>
              </a:solidFill>
              <a:highlight>
                <a:srgbClr val="FFFFFF"/>
              </a:highlight>
              <a:latin typeface="Calibri" panose="020F0502020204030204" pitchFamily="34" charset="0"/>
              <a:cs typeface="Calibri" panose="020F0502020204030204" pitchFamily="34" charset="0"/>
            </a:endParaRPr>
          </a:p>
          <a:p>
            <a:pPr algn="just">
              <a:lnSpc>
                <a:spcPct val="115000"/>
              </a:lnSpc>
            </a:pPr>
            <a:endParaRPr sz="2400" dirty="0">
              <a:solidFill>
                <a:schemeClr val="dk1"/>
              </a:solidFill>
              <a:highlight>
                <a:srgbClr val="FFFFFF"/>
              </a:highlight>
              <a:latin typeface="Arial"/>
              <a:ea typeface="Arial"/>
              <a:cs typeface="Arial"/>
              <a:sym typeface="Arial"/>
            </a:endParaRPr>
          </a:p>
        </p:txBody>
      </p:sp>
      <p:pic>
        <p:nvPicPr>
          <p:cNvPr id="144" name="Google Shape;144;p20"/>
          <p:cNvPicPr preferRelativeResize="0"/>
          <p:nvPr/>
        </p:nvPicPr>
        <p:blipFill rotWithShape="1">
          <a:blip r:embed="rId3">
            <a:alphaModFix/>
          </a:blip>
          <a:srcRect/>
          <a:stretch/>
        </p:blipFill>
        <p:spPr>
          <a:xfrm>
            <a:off x="2691033" y="2693078"/>
            <a:ext cx="6653213" cy="3238165"/>
          </a:xfrm>
          <a:prstGeom prst="rect">
            <a:avLst/>
          </a:prstGeom>
          <a:noFill/>
          <a:ln>
            <a:noFill/>
          </a:ln>
        </p:spPr>
      </p:pic>
      <p:sp>
        <p:nvSpPr>
          <p:cNvPr id="7" name="Slide Number Placeholder 3">
            <a:extLst>
              <a:ext uri="{FF2B5EF4-FFF2-40B4-BE49-F238E27FC236}">
                <a16:creationId xmlns:a16="http://schemas.microsoft.com/office/drawing/2014/main" id="{8A3C8C01-3159-4C2E-89D8-909194FA68EF}"/>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12</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1285103" y="131235"/>
            <a:ext cx="9662984" cy="1138400"/>
          </a:xfrm>
          <a:prstGeom prst="rect">
            <a:avLst/>
          </a:prstGeom>
        </p:spPr>
        <p:txBody>
          <a:bodyPr spcFirstLastPara="1" vert="horz" wrap="square" lIns="120000" tIns="62400" rIns="120000" bIns="62400" numCol="1" anchor="t" anchorCtr="0" compatLnSpc="1">
            <a:prstTxWarp prst="textNoShape">
              <a:avLst/>
            </a:prstTxWarp>
            <a:noAutofit/>
          </a:bodyPr>
          <a:lstStyle/>
          <a:p>
            <a:pPr>
              <a:spcBef>
                <a:spcPts val="53"/>
              </a:spcBef>
              <a:spcAft>
                <a:spcPts val="0"/>
              </a:spcAft>
            </a:pPr>
            <a:r>
              <a:rPr lang="en-US" dirty="0">
                <a:highlight>
                  <a:srgbClr val="FFFFFF"/>
                </a:highlight>
              </a:rPr>
              <a:t>Data Analyzer for Non-Compliance Detection</a:t>
            </a:r>
            <a:endParaRPr dirty="0"/>
          </a:p>
        </p:txBody>
      </p:sp>
      <p:sp>
        <p:nvSpPr>
          <p:cNvPr id="151" name="Google Shape;151;p21"/>
          <p:cNvSpPr txBox="1">
            <a:spLocks noGrp="1"/>
          </p:cNvSpPr>
          <p:nvPr>
            <p:ph type="body" idx="1"/>
          </p:nvPr>
        </p:nvSpPr>
        <p:spPr>
          <a:xfrm>
            <a:off x="363000" y="1271167"/>
            <a:ext cx="11466000" cy="4470000"/>
          </a:xfrm>
          <a:prstGeom prst="rect">
            <a:avLst/>
          </a:prstGeom>
        </p:spPr>
        <p:txBody>
          <a:bodyPr spcFirstLastPara="1" vert="horz" wrap="square" lIns="120000" tIns="62400" rIns="120000" bIns="62400" numCol="1" anchor="t" anchorCtr="0" compatLnSpc="1">
            <a:prstTxWarp prst="textNoShape">
              <a:avLst/>
            </a:prstTxWarp>
            <a:noAutofit/>
          </a:bodyPr>
          <a:lstStyle/>
          <a:p>
            <a:pPr marL="609585" indent="-440256">
              <a:lnSpc>
                <a:spcPct val="150000"/>
              </a:lnSpc>
              <a:spcBef>
                <a:spcPts val="0"/>
              </a:spcBef>
              <a:spcAft>
                <a:spcPts val="0"/>
              </a:spcAft>
              <a:buClr>
                <a:srgbClr val="0D0D0D"/>
              </a:buClr>
              <a:buSzPts val="1600"/>
              <a:buFont typeface="Arial" panose="020B0604020202020204" pitchFamily="34" charset="0"/>
              <a:buChar char="•"/>
            </a:pPr>
            <a:r>
              <a:rPr lang="en-US" sz="2400" dirty="0">
                <a:solidFill>
                  <a:srgbClr val="0D0D0D"/>
                </a:solidFill>
                <a:highlight>
                  <a:srgbClr val="FFFFFF"/>
                </a:highlight>
              </a:rPr>
              <a:t>Aggregates the decoded TC strings from the string handler, such that the resulting string </a:t>
            </a:r>
            <a:r>
              <a:rPr lang="en-US" sz="2400" dirty="0">
                <a:solidFill>
                  <a:srgbClr val="0070C0"/>
                </a:solidFill>
                <a:highlight>
                  <a:srgbClr val="FFFFFF"/>
                </a:highlight>
              </a:rPr>
              <a:t>captures all the standard purposes </a:t>
            </a:r>
            <a:r>
              <a:rPr lang="en-US" sz="2400" dirty="0">
                <a:solidFill>
                  <a:srgbClr val="0070C0"/>
                </a:solidFill>
                <a:highlight>
                  <a:schemeClr val="lt1"/>
                </a:highlight>
              </a:rPr>
              <a:t>claimed </a:t>
            </a:r>
            <a:r>
              <a:rPr lang="en-US" sz="2400" dirty="0">
                <a:solidFill>
                  <a:srgbClr val="0D0D0D"/>
                </a:solidFill>
                <a:highlight>
                  <a:srgbClr val="FFFFFF"/>
                </a:highlight>
              </a:rPr>
              <a:t>in each individual decoded string</a:t>
            </a:r>
            <a:endParaRPr sz="2400" dirty="0">
              <a:solidFill>
                <a:srgbClr val="0D0D0D"/>
              </a:solidFill>
              <a:highlight>
                <a:srgbClr val="FFFFFF"/>
              </a:highlight>
            </a:endParaRPr>
          </a:p>
          <a:p>
            <a:pPr marL="1219170" lvl="1" indent="-440256">
              <a:lnSpc>
                <a:spcPct val="150000"/>
              </a:lnSpc>
              <a:spcBef>
                <a:spcPts val="0"/>
              </a:spcBef>
              <a:spcAft>
                <a:spcPts val="0"/>
              </a:spcAft>
              <a:buClr>
                <a:srgbClr val="0D0D0D"/>
              </a:buClr>
              <a:buSzPts val="1600"/>
              <a:buFont typeface="Arial" panose="020B0604020202020204" pitchFamily="34" charset="0"/>
              <a:buChar char="•"/>
            </a:pPr>
            <a:r>
              <a:rPr lang="en-US" dirty="0">
                <a:solidFill>
                  <a:srgbClr val="0D0D0D"/>
                </a:solidFill>
                <a:highlight>
                  <a:srgbClr val="FFFFFF"/>
                </a:highlight>
              </a:rPr>
              <a:t>There are 10 standard purposes for data collection </a:t>
            </a:r>
            <a:r>
              <a:rPr lang="en-US" dirty="0">
                <a:solidFill>
                  <a:srgbClr val="0D0D0D"/>
                </a:solidFill>
                <a:highlight>
                  <a:schemeClr val="lt1"/>
                </a:highlight>
              </a:rPr>
              <a:t>in TCF</a:t>
            </a:r>
            <a:endParaRPr dirty="0">
              <a:solidFill>
                <a:srgbClr val="0D0D0D"/>
              </a:solidFill>
              <a:highlight>
                <a:srgbClr val="FFFFFF"/>
              </a:highlight>
            </a:endParaRPr>
          </a:p>
          <a:p>
            <a:pPr marL="1219170" lvl="1" indent="-440256">
              <a:lnSpc>
                <a:spcPct val="150000"/>
              </a:lnSpc>
              <a:spcBef>
                <a:spcPts val="0"/>
              </a:spcBef>
              <a:spcAft>
                <a:spcPts val="0"/>
              </a:spcAft>
              <a:buClr>
                <a:srgbClr val="0D0D0D"/>
              </a:buClr>
              <a:buSzPts val="1600"/>
              <a:buFont typeface="Arial" panose="020B0604020202020204" pitchFamily="34" charset="0"/>
              <a:buChar char="•"/>
            </a:pPr>
            <a:r>
              <a:rPr lang="en-US" dirty="0">
                <a:solidFill>
                  <a:srgbClr val="0D0D0D"/>
                </a:solidFill>
                <a:highlight>
                  <a:srgbClr val="FFFFFF"/>
                </a:highlight>
              </a:rPr>
              <a:t>For example, Purpose 1 allows storing and accessing data on the user’s device (e.g., cookies)</a:t>
            </a:r>
            <a:endParaRPr dirty="0">
              <a:solidFill>
                <a:srgbClr val="0D0D0D"/>
              </a:solidFill>
              <a:highlight>
                <a:srgbClr val="FFFFFF"/>
              </a:highlight>
            </a:endParaRPr>
          </a:p>
          <a:p>
            <a:pPr marL="609585" indent="-440256">
              <a:lnSpc>
                <a:spcPct val="150000"/>
              </a:lnSpc>
              <a:spcBef>
                <a:spcPts val="0"/>
              </a:spcBef>
              <a:spcAft>
                <a:spcPts val="0"/>
              </a:spcAft>
              <a:buClr>
                <a:srgbClr val="0D0D0D"/>
              </a:buClr>
              <a:buSzPts val="1600"/>
              <a:buFont typeface="Arial" panose="020B0604020202020204" pitchFamily="34" charset="0"/>
              <a:buChar char="•"/>
            </a:pPr>
            <a:r>
              <a:rPr lang="en-US" sz="2400" dirty="0">
                <a:solidFill>
                  <a:srgbClr val="0D0D0D"/>
                </a:solidFill>
                <a:highlight>
                  <a:srgbClr val="FFFFFF"/>
                </a:highlight>
              </a:rPr>
              <a:t>Non-compliance occurs when an incorrect flag is detected in the aggregated TC string</a:t>
            </a:r>
            <a:endParaRPr sz="2400" dirty="0">
              <a:solidFill>
                <a:srgbClr val="0D0D0D"/>
              </a:solidFill>
              <a:highlight>
                <a:srgbClr val="FFFFFF"/>
              </a:highlight>
            </a:endParaRPr>
          </a:p>
          <a:p>
            <a:pPr marL="1219170" lvl="1" indent="-440256">
              <a:lnSpc>
                <a:spcPct val="150000"/>
              </a:lnSpc>
              <a:spcBef>
                <a:spcPts val="0"/>
              </a:spcBef>
              <a:spcAft>
                <a:spcPts val="0"/>
              </a:spcAft>
              <a:buClr>
                <a:srgbClr val="0D0D0D"/>
              </a:buClr>
              <a:buSzPts val="1600"/>
              <a:buFont typeface="Arial" panose="020B0604020202020204" pitchFamily="34" charset="0"/>
              <a:buChar char="•"/>
            </a:pPr>
            <a:r>
              <a:rPr lang="en-US" dirty="0">
                <a:solidFill>
                  <a:schemeClr val="dk1"/>
                </a:solidFill>
                <a:highlight>
                  <a:schemeClr val="lt1"/>
                </a:highlight>
              </a:rPr>
              <a:t>Aggregated TC string shows </a:t>
            </a:r>
            <a:r>
              <a:rPr lang="en-US" dirty="0">
                <a:solidFill>
                  <a:srgbClr val="0070C0"/>
                </a:solidFill>
                <a:highlight>
                  <a:schemeClr val="lt1"/>
                </a:highlight>
              </a:rPr>
              <a:t>consent was granted </a:t>
            </a:r>
            <a:r>
              <a:rPr lang="en-US" dirty="0">
                <a:solidFill>
                  <a:schemeClr val="dk1"/>
                </a:solidFill>
                <a:highlight>
                  <a:schemeClr val="lt1"/>
                </a:highlight>
              </a:rPr>
              <a:t>(despite our system declining consent)</a:t>
            </a:r>
            <a:endParaRPr dirty="0">
              <a:solidFill>
                <a:schemeClr val="dk1"/>
              </a:solidFill>
              <a:highlight>
                <a:schemeClr val="lt1"/>
              </a:highlight>
            </a:endParaRPr>
          </a:p>
          <a:p>
            <a:pPr marL="1219170" lvl="1" indent="-440256" algn="just">
              <a:lnSpc>
                <a:spcPct val="150000"/>
              </a:lnSpc>
              <a:spcBef>
                <a:spcPts val="0"/>
              </a:spcBef>
              <a:spcAft>
                <a:spcPts val="0"/>
              </a:spcAft>
              <a:buClr>
                <a:schemeClr val="dk1"/>
              </a:buClr>
              <a:buSzPts val="1600"/>
              <a:buFont typeface="Arial" panose="020B0604020202020204" pitchFamily="34" charset="0"/>
              <a:buChar char="•"/>
            </a:pPr>
            <a:r>
              <a:rPr lang="en-US" dirty="0">
                <a:solidFill>
                  <a:srgbClr val="0070C0"/>
                </a:solidFill>
                <a:highlight>
                  <a:schemeClr val="lt1"/>
                </a:highlight>
              </a:rPr>
              <a:t>Legitimate interest </a:t>
            </a:r>
            <a:r>
              <a:rPr lang="en-US" dirty="0">
                <a:solidFill>
                  <a:schemeClr val="dk1"/>
                </a:solidFill>
                <a:highlight>
                  <a:schemeClr val="lt1"/>
                </a:highlight>
              </a:rPr>
              <a:t>(LI) is claimed </a:t>
            </a:r>
            <a:r>
              <a:rPr lang="en-US" dirty="0">
                <a:solidFill>
                  <a:schemeClr val="accent2"/>
                </a:solidFill>
                <a:highlight>
                  <a:schemeClr val="lt1"/>
                </a:highlight>
              </a:rPr>
              <a:t>for </a:t>
            </a:r>
            <a:r>
              <a:rPr lang="en-US" dirty="0">
                <a:solidFill>
                  <a:srgbClr val="0070C0"/>
                </a:solidFill>
                <a:highlight>
                  <a:schemeClr val="lt1"/>
                </a:highlight>
              </a:rPr>
              <a:t>Purpose 1</a:t>
            </a:r>
            <a:endParaRPr dirty="0">
              <a:solidFill>
                <a:srgbClr val="0070C0"/>
              </a:solidFill>
              <a:highlight>
                <a:schemeClr val="lt1"/>
              </a:highlight>
            </a:endParaRPr>
          </a:p>
          <a:p>
            <a:pPr marL="0" indent="0">
              <a:lnSpc>
                <a:spcPct val="150000"/>
              </a:lnSpc>
              <a:spcBef>
                <a:spcPts val="0"/>
              </a:spcBef>
              <a:spcAft>
                <a:spcPts val="0"/>
              </a:spcAft>
              <a:buNone/>
            </a:pPr>
            <a:endParaRPr sz="2133" dirty="0">
              <a:solidFill>
                <a:srgbClr val="0D0D0D"/>
              </a:solidFill>
              <a:highlight>
                <a:srgbClr val="FFFFFF"/>
              </a:highlight>
            </a:endParaRPr>
          </a:p>
          <a:p>
            <a:pPr marL="0" indent="0">
              <a:lnSpc>
                <a:spcPct val="115000"/>
              </a:lnSpc>
              <a:spcBef>
                <a:spcPts val="1600"/>
              </a:spcBef>
              <a:spcAft>
                <a:spcPts val="1600"/>
              </a:spcAft>
              <a:buNone/>
            </a:pPr>
            <a:endParaRPr sz="1600" dirty="0">
              <a:solidFill>
                <a:srgbClr val="0D0D0D"/>
              </a:solidFill>
              <a:highlight>
                <a:srgbClr val="FFFFFF"/>
              </a:highlight>
              <a:latin typeface="Roboto"/>
              <a:ea typeface="Roboto"/>
              <a:cs typeface="Roboto"/>
              <a:sym typeface="Roboto"/>
            </a:endParaRPr>
          </a:p>
        </p:txBody>
      </p:sp>
      <p:sp>
        <p:nvSpPr>
          <p:cNvPr id="6" name="Slide Number Placeholder 3">
            <a:extLst>
              <a:ext uri="{FF2B5EF4-FFF2-40B4-BE49-F238E27FC236}">
                <a16:creationId xmlns:a16="http://schemas.microsoft.com/office/drawing/2014/main" id="{9D4ECDE3-4C16-412F-BBDC-06F404242BE0}"/>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13</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1000897" y="176175"/>
            <a:ext cx="9786552"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Most Websites Are Compliant with TCF, but …</a:t>
            </a:r>
            <a:endParaRPr dirty="0"/>
          </a:p>
        </p:txBody>
      </p:sp>
      <p:sp>
        <p:nvSpPr>
          <p:cNvPr id="167" name="Google Shape;167;p23"/>
          <p:cNvSpPr txBox="1"/>
          <p:nvPr/>
        </p:nvSpPr>
        <p:spPr>
          <a:xfrm>
            <a:off x="33" y="3428998"/>
            <a:ext cx="11988800" cy="670913"/>
          </a:xfrm>
          <a:prstGeom prst="rect">
            <a:avLst/>
          </a:prstGeom>
          <a:noFill/>
          <a:ln>
            <a:noFill/>
          </a:ln>
        </p:spPr>
        <p:txBody>
          <a:bodyPr spcFirstLastPara="1" wrap="square" lIns="121900" tIns="121900" rIns="121900" bIns="121900" anchor="t" anchorCtr="0">
            <a:spAutoFit/>
          </a:bodyPr>
          <a:lstStyle/>
          <a:p>
            <a:pPr marL="609585" indent="-440256" algn="just">
              <a:lnSpc>
                <a:spcPct val="115000"/>
              </a:lnSpc>
              <a:buClr>
                <a:schemeClr val="dk1"/>
              </a:buClr>
              <a:buSzPts val="1600"/>
              <a:buFont typeface="Arial" panose="020B0604020202020204" pitchFamily="34" charset="0"/>
              <a:buChar char="•"/>
            </a:pPr>
            <a:r>
              <a:rPr lang="en-US" sz="2400" dirty="0">
                <a:solidFill>
                  <a:schemeClr val="dk1"/>
                </a:solidFill>
                <a:latin typeface="Calibri" panose="020F0502020204030204" pitchFamily="34" charset="0"/>
                <a:cs typeface="Calibri" panose="020F0502020204030204" pitchFamily="34" charset="0"/>
              </a:rPr>
              <a:t>Crawled 2,230 website domains employing TCF using 5 different CMPs</a:t>
            </a:r>
            <a:endParaRPr sz="2400" dirty="0">
              <a:solidFill>
                <a:schemeClr val="dk1"/>
              </a:solidFill>
              <a:latin typeface="Calibri" panose="020F0502020204030204" pitchFamily="34" charset="0"/>
              <a:cs typeface="Calibri" panose="020F0502020204030204" pitchFamily="34" charset="0"/>
            </a:endParaRPr>
          </a:p>
        </p:txBody>
      </p:sp>
      <p:pic>
        <p:nvPicPr>
          <p:cNvPr id="169" name="Google Shape;169;p23"/>
          <p:cNvPicPr preferRelativeResize="0"/>
          <p:nvPr/>
        </p:nvPicPr>
        <p:blipFill>
          <a:blip r:embed="rId3">
            <a:alphaModFix/>
          </a:blip>
          <a:stretch>
            <a:fillRect/>
          </a:stretch>
        </p:blipFill>
        <p:spPr>
          <a:xfrm>
            <a:off x="228834" y="1162734"/>
            <a:ext cx="11785605" cy="2146500"/>
          </a:xfrm>
          <a:prstGeom prst="rect">
            <a:avLst/>
          </a:prstGeom>
          <a:noFill/>
          <a:ln>
            <a:noFill/>
          </a:ln>
        </p:spPr>
      </p:pic>
      <p:sp>
        <p:nvSpPr>
          <p:cNvPr id="170" name="Google Shape;170;p23"/>
          <p:cNvSpPr/>
          <p:nvPr/>
        </p:nvSpPr>
        <p:spPr>
          <a:xfrm>
            <a:off x="228833" y="1162800"/>
            <a:ext cx="3958000" cy="2146400"/>
          </a:xfrm>
          <a:prstGeom prst="roundRect">
            <a:avLst>
              <a:gd name="adj" fmla="val 16667"/>
            </a:avLst>
          </a:prstGeom>
          <a:noFill/>
          <a:ln w="28575" cap="flat" cmpd="sng">
            <a:solidFill>
              <a:srgbClr val="C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1" name="Google Shape;171;p23"/>
          <p:cNvSpPr/>
          <p:nvPr/>
        </p:nvSpPr>
        <p:spPr>
          <a:xfrm>
            <a:off x="2537633" y="1162784"/>
            <a:ext cx="1649200" cy="2146400"/>
          </a:xfrm>
          <a:prstGeom prst="roundRect">
            <a:avLst>
              <a:gd name="adj" fmla="val 16667"/>
            </a:avLst>
          </a:prstGeom>
          <a:noFill/>
          <a:ln w="28575" cap="flat" cmpd="sng">
            <a:solidFill>
              <a:srgbClr val="C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2" name="Google Shape;172;p23"/>
          <p:cNvSpPr txBox="1"/>
          <p:nvPr/>
        </p:nvSpPr>
        <p:spPr>
          <a:xfrm>
            <a:off x="32" y="3998474"/>
            <a:ext cx="11788313" cy="670913"/>
          </a:xfrm>
          <a:prstGeom prst="rect">
            <a:avLst/>
          </a:prstGeom>
          <a:noFill/>
          <a:ln>
            <a:noFill/>
          </a:ln>
        </p:spPr>
        <p:txBody>
          <a:bodyPr spcFirstLastPara="1" wrap="square" lIns="121900" tIns="121900" rIns="121900" bIns="121900" anchor="t" anchorCtr="0">
            <a:spAutoFit/>
          </a:bodyPr>
          <a:lstStyle/>
          <a:p>
            <a:pPr marL="609585" indent="-440256" algn="just">
              <a:lnSpc>
                <a:spcPct val="115000"/>
              </a:lnSpc>
              <a:buClr>
                <a:schemeClr val="dk1"/>
              </a:buClr>
              <a:buSzPts val="16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Overall compliance across website domains is high 97.8%</a:t>
            </a:r>
            <a:endParaRPr sz="2400" dirty="0">
              <a:latin typeface="Calibri" panose="020F0502020204030204" pitchFamily="34" charset="0"/>
              <a:cs typeface="Calibri" panose="020F0502020204030204" pitchFamily="34" charset="0"/>
            </a:endParaRPr>
          </a:p>
        </p:txBody>
      </p:sp>
      <p:sp>
        <p:nvSpPr>
          <p:cNvPr id="173" name="Google Shape;173;p23"/>
          <p:cNvSpPr txBox="1"/>
          <p:nvPr/>
        </p:nvSpPr>
        <p:spPr>
          <a:xfrm>
            <a:off x="33" y="4545816"/>
            <a:ext cx="11899524" cy="1095644"/>
          </a:xfrm>
          <a:prstGeom prst="rect">
            <a:avLst/>
          </a:prstGeom>
          <a:noFill/>
          <a:ln>
            <a:noFill/>
          </a:ln>
        </p:spPr>
        <p:txBody>
          <a:bodyPr spcFirstLastPara="1" wrap="square" lIns="121900" tIns="121900" rIns="121900" bIns="121900" anchor="t" anchorCtr="0">
            <a:spAutoFit/>
          </a:bodyPr>
          <a:lstStyle/>
          <a:p>
            <a:pPr marL="609585" indent="-440256" algn="just">
              <a:lnSpc>
                <a:spcPct val="115000"/>
              </a:lnSpc>
              <a:buClr>
                <a:schemeClr val="dk1"/>
              </a:buClr>
              <a:buSzPts val="16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On average websites claimed legitimate interest 72.8% of the time </a:t>
            </a:r>
            <a:r>
              <a:rPr lang="en-US" sz="2400" dirty="0">
                <a:solidFill>
                  <a:schemeClr val="dk1"/>
                </a:solidFill>
                <a:highlight>
                  <a:schemeClr val="lt1"/>
                </a:highlight>
                <a:latin typeface="Calibri" panose="020F0502020204030204" pitchFamily="34" charset="0"/>
                <a:cs typeface="Calibri" panose="020F0502020204030204" pitchFamily="34" charset="0"/>
              </a:rPr>
              <a:t>as rationale for overriding the user’s choice of consent decline </a:t>
            </a:r>
            <a:endParaRPr sz="2400" dirty="0">
              <a:latin typeface="Calibri" panose="020F0502020204030204" pitchFamily="34" charset="0"/>
              <a:cs typeface="Calibri" panose="020F0502020204030204" pitchFamily="34" charset="0"/>
            </a:endParaRPr>
          </a:p>
        </p:txBody>
      </p:sp>
      <p:sp>
        <p:nvSpPr>
          <p:cNvPr id="174" name="Google Shape;174;p23"/>
          <p:cNvSpPr/>
          <p:nvPr/>
        </p:nvSpPr>
        <p:spPr>
          <a:xfrm>
            <a:off x="7065600" y="1162800"/>
            <a:ext cx="3231600" cy="2146400"/>
          </a:xfrm>
          <a:prstGeom prst="roundRect">
            <a:avLst>
              <a:gd name="adj" fmla="val 16667"/>
            </a:avLst>
          </a:prstGeom>
          <a:noFill/>
          <a:ln w="28575" cap="flat" cmpd="sng">
            <a:solidFill>
              <a:srgbClr val="C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5" name="Google Shape;175;p23"/>
          <p:cNvSpPr/>
          <p:nvPr/>
        </p:nvSpPr>
        <p:spPr>
          <a:xfrm>
            <a:off x="5829600" y="1162800"/>
            <a:ext cx="1236000" cy="2146400"/>
          </a:xfrm>
          <a:prstGeom prst="roundRect">
            <a:avLst>
              <a:gd name="adj" fmla="val 16667"/>
            </a:avLst>
          </a:prstGeom>
          <a:noFill/>
          <a:ln w="28575" cap="flat" cmpd="sng">
            <a:solidFill>
              <a:srgbClr val="C800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3" name="Slide Number Placeholder 3">
            <a:extLst>
              <a:ext uri="{FF2B5EF4-FFF2-40B4-BE49-F238E27FC236}">
                <a16:creationId xmlns:a16="http://schemas.microsoft.com/office/drawing/2014/main" id="{14BB3467-1F9C-4B4C-A6DB-BB2939F0E59D}"/>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14</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1000"/>
                                        <p:tgtEl>
                                          <p:spTgt spid="171"/>
                                        </p:tgtEl>
                                      </p:cBhvr>
                                    </p:animEffect>
                                  </p:childTnLst>
                                </p:cTn>
                              </p:par>
                              <p:par>
                                <p:cTn id="16" presetID="10" presetClass="entr" presetSubtype="0" fill="hold" nodeType="with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fade">
                                      <p:cBhvr>
                                        <p:cTn id="18" dur="1000"/>
                                        <p:tgtEl>
                                          <p:spTgt spid="174"/>
                                        </p:tgtEl>
                                      </p:cBhvr>
                                    </p:animEffect>
                                  </p:childTnLst>
                                </p:cTn>
                              </p:par>
                              <p:par>
                                <p:cTn id="19" presetID="10" presetClass="exit" presetSubtype="0" fill="hold" nodeType="withEffect">
                                  <p:stCondLst>
                                    <p:cond delay="0"/>
                                  </p:stCondLst>
                                  <p:childTnLst>
                                    <p:animEffect transition="out" filter="fade">
                                      <p:cBhvr>
                                        <p:cTn id="20" dur="1000"/>
                                        <p:tgtEl>
                                          <p:spTgt spid="170"/>
                                        </p:tgtEl>
                                      </p:cBhvr>
                                    </p:animEffect>
                                    <p:set>
                                      <p:cBhvr>
                                        <p:cTn id="21" dur="1" fill="hold">
                                          <p:stCondLst>
                                            <p:cond delay="1000"/>
                                          </p:stCondLst>
                                        </p:cTn>
                                        <p:tgtEl>
                                          <p:spTgt spid="17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72"/>
                                        </p:tgtEl>
                                        <p:attrNameLst>
                                          <p:attrName>style.visibility</p:attrName>
                                        </p:attrNameLst>
                                      </p:cBhvr>
                                      <p:to>
                                        <p:strVal val="visible"/>
                                      </p:to>
                                    </p:set>
                                    <p:animEffect transition="in" filter="fade">
                                      <p:cBhvr>
                                        <p:cTn id="24" dur="1000"/>
                                        <p:tgtEl>
                                          <p:spTgt spid="1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animEffect transition="in" filter="fade">
                                      <p:cBhvr>
                                        <p:cTn id="29" dur="1000"/>
                                        <p:tgtEl>
                                          <p:spTgt spid="175"/>
                                        </p:tgtEl>
                                      </p:cBhvr>
                                    </p:animEffect>
                                  </p:childTnLst>
                                </p:cTn>
                              </p:par>
                              <p:par>
                                <p:cTn id="30" presetID="10" presetClass="exit" presetSubtype="0" fill="hold" nodeType="withEffect">
                                  <p:stCondLst>
                                    <p:cond delay="0"/>
                                  </p:stCondLst>
                                  <p:childTnLst>
                                    <p:animEffect transition="out" filter="fade">
                                      <p:cBhvr>
                                        <p:cTn id="31" dur="500"/>
                                        <p:tgtEl>
                                          <p:spTgt spid="174"/>
                                        </p:tgtEl>
                                      </p:cBhvr>
                                    </p:animEffect>
                                    <p:set>
                                      <p:cBhvr>
                                        <p:cTn id="32" dur="1" fill="hold">
                                          <p:stCondLst>
                                            <p:cond delay="500"/>
                                          </p:stCondLst>
                                        </p:cTn>
                                        <p:tgtEl>
                                          <p:spTgt spid="17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3"/>
                                        </p:tgtEl>
                                        <p:attrNameLst>
                                          <p:attrName>style.visibility</p:attrName>
                                        </p:attrNameLst>
                                      </p:cBhvr>
                                      <p:to>
                                        <p:strVal val="visible"/>
                                      </p:to>
                                    </p:set>
                                    <p:animEffect transition="in" filter="fade">
                                      <p:cBhvr>
                                        <p:cTn id="35"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1297459" y="102033"/>
            <a:ext cx="9218141"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Frequent Use of Legitimate Interest</a:t>
            </a:r>
            <a:endParaRPr dirty="0"/>
          </a:p>
        </p:txBody>
      </p:sp>
      <p:sp>
        <p:nvSpPr>
          <p:cNvPr id="183" name="Google Shape;183;p24"/>
          <p:cNvSpPr txBox="1"/>
          <p:nvPr/>
        </p:nvSpPr>
        <p:spPr>
          <a:xfrm>
            <a:off x="531400" y="793997"/>
            <a:ext cx="11129200" cy="1095644"/>
          </a:xfrm>
          <a:prstGeom prst="rect">
            <a:avLst/>
          </a:prstGeom>
          <a:noFill/>
          <a:ln>
            <a:noFill/>
          </a:ln>
        </p:spPr>
        <p:txBody>
          <a:bodyPr spcFirstLastPara="1" wrap="square" lIns="121900" tIns="121900" rIns="121900" bIns="121900" anchor="t" anchorCtr="0">
            <a:spAutoFit/>
          </a:bodyPr>
          <a:lstStyle/>
          <a:p>
            <a:pPr marL="609585" indent="-440256" algn="just">
              <a:lnSpc>
                <a:spcPct val="115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cs typeface="Calibri" panose="020F0502020204030204" pitchFamily="34" charset="0"/>
              </a:rPr>
              <a:t>Legitimate interest often overrides the user’s decline of consent</a:t>
            </a:r>
            <a:endParaRPr sz="2400" dirty="0">
              <a:solidFill>
                <a:schemeClr val="dk1"/>
              </a:solidFill>
              <a:highlight>
                <a:schemeClr val="lt1"/>
              </a:highlight>
              <a:latin typeface="Calibri" panose="020F0502020204030204" pitchFamily="34" charset="0"/>
              <a:cs typeface="Calibri" panose="020F0502020204030204" pitchFamily="34" charset="0"/>
            </a:endParaRPr>
          </a:p>
          <a:p>
            <a:pPr marL="609585" indent="-440256" algn="just">
              <a:lnSpc>
                <a:spcPct val="115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cs typeface="Calibri" panose="020F0502020204030204" pitchFamily="34" charset="0"/>
              </a:rPr>
              <a:t>Its frequent use </a:t>
            </a:r>
            <a:r>
              <a:rPr lang="en-US" sz="2400" dirty="0">
                <a:solidFill>
                  <a:srgbClr val="0070C0"/>
                </a:solidFill>
                <a:highlight>
                  <a:schemeClr val="lt1"/>
                </a:highlight>
                <a:latin typeface="Calibri" panose="020F0502020204030204" pitchFamily="34" charset="0"/>
                <a:cs typeface="Calibri" panose="020F0502020204030204" pitchFamily="34" charset="0"/>
              </a:rPr>
              <a:t>defeats the purpose of GDPR </a:t>
            </a:r>
            <a:endParaRPr sz="2400" dirty="0">
              <a:solidFill>
                <a:srgbClr val="0070C0"/>
              </a:solidFill>
              <a:highlight>
                <a:schemeClr val="lt1"/>
              </a:highlight>
              <a:latin typeface="Calibri" panose="020F0502020204030204" pitchFamily="34" charset="0"/>
              <a:cs typeface="Calibri" panose="020F0502020204030204" pitchFamily="34" charset="0"/>
            </a:endParaRPr>
          </a:p>
        </p:txBody>
      </p:sp>
      <p:pic>
        <p:nvPicPr>
          <p:cNvPr id="184" name="Google Shape;184;p24"/>
          <p:cNvPicPr preferRelativeResize="0"/>
          <p:nvPr/>
        </p:nvPicPr>
        <p:blipFill>
          <a:blip r:embed="rId3">
            <a:alphaModFix/>
          </a:blip>
          <a:stretch>
            <a:fillRect/>
          </a:stretch>
        </p:blipFill>
        <p:spPr>
          <a:xfrm>
            <a:off x="1606036" y="1905966"/>
            <a:ext cx="8079400" cy="4073468"/>
          </a:xfrm>
          <a:prstGeom prst="rect">
            <a:avLst/>
          </a:prstGeom>
          <a:noFill/>
          <a:ln>
            <a:noFill/>
          </a:ln>
        </p:spPr>
      </p:pic>
      <p:sp>
        <p:nvSpPr>
          <p:cNvPr id="7" name="Slide Number Placeholder 3">
            <a:extLst>
              <a:ext uri="{FF2B5EF4-FFF2-40B4-BE49-F238E27FC236}">
                <a16:creationId xmlns:a16="http://schemas.microsoft.com/office/drawing/2014/main" id="{0EA95302-8103-463B-B7C8-E8E719601916}"/>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15</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1025611" y="176175"/>
            <a:ext cx="10194324"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TCF Compliance &amp; Cookie Issues</a:t>
            </a:r>
            <a:endParaRPr dirty="0"/>
          </a:p>
        </p:txBody>
      </p:sp>
      <p:sp>
        <p:nvSpPr>
          <p:cNvPr id="191" name="Google Shape;191;p25"/>
          <p:cNvSpPr txBox="1"/>
          <p:nvPr/>
        </p:nvSpPr>
        <p:spPr>
          <a:xfrm>
            <a:off x="0" y="3311461"/>
            <a:ext cx="12192000" cy="1056659"/>
          </a:xfrm>
          <a:prstGeom prst="rect">
            <a:avLst/>
          </a:prstGeom>
          <a:noFill/>
          <a:ln>
            <a:noFill/>
          </a:ln>
        </p:spPr>
        <p:txBody>
          <a:bodyPr spcFirstLastPara="1" wrap="square" lIns="121900" tIns="121900" rIns="121900" bIns="121900" anchor="t" anchorCtr="0">
            <a:spAutoFit/>
          </a:bodyPr>
          <a:lstStyle/>
          <a:p>
            <a:pPr marL="609585" indent="-440256">
              <a:lnSpc>
                <a:spcPct val="150000"/>
              </a:lnSpc>
              <a:spcBef>
                <a:spcPts val="2000"/>
              </a:spcBef>
              <a:buClr>
                <a:srgbClr val="0D0D0D"/>
              </a:buClr>
              <a:buSzPts val="1600"/>
              <a:buFont typeface="Arial" panose="020B0604020202020204" pitchFamily="34" charset="0"/>
              <a:buChar char="•"/>
            </a:pPr>
            <a:r>
              <a:rPr lang="en-US" sz="2400" dirty="0">
                <a:solidFill>
                  <a:srgbClr val="0D0D0D"/>
                </a:solidFill>
                <a:highlight>
                  <a:srgbClr val="FFFFFF"/>
                </a:highlight>
                <a:latin typeface="Calibri" panose="020F0502020204030204" pitchFamily="34" charset="0"/>
                <a:cs typeface="Calibri" panose="020F0502020204030204" pitchFamily="34" charset="0"/>
              </a:rPr>
              <a:t>Empty TC strings result in tracking cookies → Raises GDPR compliance concerns</a:t>
            </a:r>
            <a:endParaRPr sz="2400" dirty="0">
              <a:solidFill>
                <a:schemeClr val="dk1"/>
              </a:solidFill>
              <a:highlight>
                <a:srgbClr val="FFFFFF"/>
              </a:highlight>
              <a:latin typeface="Calibri" panose="020F0502020204030204" pitchFamily="34" charset="0"/>
              <a:cs typeface="Calibri" panose="020F0502020204030204" pitchFamily="34" charset="0"/>
            </a:endParaRPr>
          </a:p>
        </p:txBody>
      </p:sp>
      <p:pic>
        <p:nvPicPr>
          <p:cNvPr id="193" name="Google Shape;193;p25"/>
          <p:cNvPicPr preferRelativeResize="0"/>
          <p:nvPr/>
        </p:nvPicPr>
        <p:blipFill>
          <a:blip r:embed="rId3">
            <a:alphaModFix/>
          </a:blip>
          <a:stretch>
            <a:fillRect/>
          </a:stretch>
        </p:blipFill>
        <p:spPr>
          <a:xfrm>
            <a:off x="2409550" y="1090767"/>
            <a:ext cx="7372900" cy="2446733"/>
          </a:xfrm>
          <a:prstGeom prst="rect">
            <a:avLst/>
          </a:prstGeom>
          <a:noFill/>
          <a:ln>
            <a:noFill/>
          </a:ln>
        </p:spPr>
      </p:pic>
      <p:sp>
        <p:nvSpPr>
          <p:cNvPr id="195" name="Google Shape;195;p25"/>
          <p:cNvSpPr txBox="1"/>
          <p:nvPr/>
        </p:nvSpPr>
        <p:spPr>
          <a:xfrm>
            <a:off x="0" y="3954205"/>
            <a:ext cx="12192000" cy="1344687"/>
          </a:xfrm>
          <a:prstGeom prst="rect">
            <a:avLst/>
          </a:prstGeom>
          <a:noFill/>
          <a:ln>
            <a:noFill/>
          </a:ln>
        </p:spPr>
        <p:txBody>
          <a:bodyPr spcFirstLastPara="1" wrap="square" lIns="121900" tIns="121900" rIns="121900" bIns="121900" anchor="t" anchorCtr="0">
            <a:spAutoFit/>
          </a:bodyPr>
          <a:lstStyle/>
          <a:p>
            <a:pPr marL="609585" indent="-440256">
              <a:lnSpc>
                <a:spcPct val="114000"/>
              </a:lnSpc>
              <a:spcBef>
                <a:spcPts val="2000"/>
              </a:spcBef>
              <a:buClr>
                <a:srgbClr val="0D0D0D"/>
              </a:buClr>
              <a:buSzPts val="1600"/>
              <a:buFont typeface="Arial" panose="020B0604020202020204" pitchFamily="34" charset="0"/>
              <a:buChar char="•"/>
            </a:pPr>
            <a:r>
              <a:rPr lang="en-US" sz="2400" dirty="0">
                <a:solidFill>
                  <a:srgbClr val="0D0D0D"/>
                </a:solidFill>
                <a:highlight>
                  <a:schemeClr val="lt1"/>
                </a:highlight>
                <a:latin typeface="Calibri" panose="020F0502020204030204" pitchFamily="34" charset="0"/>
                <a:cs typeface="Calibri" panose="020F0502020204030204" pitchFamily="34" charset="0"/>
              </a:rPr>
              <a:t>Non-empty TC strings without violations set tracking cookies → Indicates misinterpretation of TCF data processing purposes</a:t>
            </a:r>
            <a:endParaRPr sz="2400" dirty="0">
              <a:solidFill>
                <a:schemeClr val="dk1"/>
              </a:solidFill>
              <a:highlight>
                <a:srgbClr val="FFFFFF"/>
              </a:highlight>
              <a:latin typeface="Calibri" panose="020F0502020204030204" pitchFamily="34" charset="0"/>
              <a:cs typeface="Calibri" panose="020F0502020204030204" pitchFamily="34" charset="0"/>
            </a:endParaRPr>
          </a:p>
        </p:txBody>
      </p:sp>
      <p:sp>
        <p:nvSpPr>
          <p:cNvPr id="196" name="Google Shape;196;p25"/>
          <p:cNvSpPr txBox="1"/>
          <p:nvPr/>
        </p:nvSpPr>
        <p:spPr>
          <a:xfrm>
            <a:off x="0" y="4823414"/>
            <a:ext cx="12192000" cy="1344687"/>
          </a:xfrm>
          <a:prstGeom prst="rect">
            <a:avLst/>
          </a:prstGeom>
          <a:noFill/>
          <a:ln>
            <a:noFill/>
          </a:ln>
        </p:spPr>
        <p:txBody>
          <a:bodyPr spcFirstLastPara="1" wrap="square" lIns="121900" tIns="121900" rIns="121900" bIns="121900" anchor="t" anchorCtr="0">
            <a:spAutoFit/>
          </a:bodyPr>
          <a:lstStyle/>
          <a:p>
            <a:pPr marL="609585" indent="-440256">
              <a:lnSpc>
                <a:spcPct val="114000"/>
              </a:lnSpc>
              <a:spcBef>
                <a:spcPts val="2000"/>
              </a:spcBef>
              <a:buClr>
                <a:srgbClr val="0D0D0D"/>
              </a:buClr>
              <a:buSzPts val="16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Violations of TCF policies lead to more tracking cookies </a:t>
            </a:r>
            <a:r>
              <a:rPr lang="en-US" sz="2400" dirty="0">
                <a:solidFill>
                  <a:srgbClr val="0D0D0D"/>
                </a:solidFill>
                <a:highlight>
                  <a:schemeClr val="lt1"/>
                </a:highlight>
                <a:latin typeface="Calibri" panose="020F0502020204030204" pitchFamily="34" charset="0"/>
                <a:cs typeface="Calibri" panose="020F0502020204030204" pitchFamily="34" charset="0"/>
              </a:rPr>
              <a:t>→ Highlights the importance of proper consent recording</a:t>
            </a:r>
            <a:endParaRPr sz="2400" dirty="0">
              <a:solidFill>
                <a:schemeClr val="dk1"/>
              </a:solidFill>
              <a:highlight>
                <a:srgbClr val="FFFFFF"/>
              </a:highlight>
              <a:latin typeface="Calibri" panose="020F0502020204030204" pitchFamily="34" charset="0"/>
              <a:cs typeface="Calibri" panose="020F0502020204030204" pitchFamily="34" charset="0"/>
            </a:endParaRPr>
          </a:p>
        </p:txBody>
      </p:sp>
      <p:sp>
        <p:nvSpPr>
          <p:cNvPr id="9" name="Slide Number Placeholder 3">
            <a:extLst>
              <a:ext uri="{FF2B5EF4-FFF2-40B4-BE49-F238E27FC236}">
                <a16:creationId xmlns:a16="http://schemas.microsoft.com/office/drawing/2014/main" id="{A73AA413-12CD-4D11-91E9-E867CAB64107}"/>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16</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976184" y="176175"/>
            <a:ext cx="10305536"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Non-Compliance of Popular Websites </a:t>
            </a:r>
            <a:endParaRPr dirty="0"/>
          </a:p>
        </p:txBody>
      </p:sp>
      <p:sp>
        <p:nvSpPr>
          <p:cNvPr id="202" name="Google Shape;202;p26"/>
          <p:cNvSpPr txBox="1"/>
          <p:nvPr/>
        </p:nvSpPr>
        <p:spPr>
          <a:xfrm>
            <a:off x="0" y="4449987"/>
            <a:ext cx="12060003" cy="1439072"/>
          </a:xfrm>
          <a:prstGeom prst="rect">
            <a:avLst/>
          </a:prstGeom>
          <a:noFill/>
          <a:ln>
            <a:noFill/>
          </a:ln>
        </p:spPr>
        <p:txBody>
          <a:bodyPr spcFirstLastPara="1" wrap="square" lIns="121900" tIns="121900" rIns="121900" bIns="121900" anchor="t" anchorCtr="0">
            <a:spAutoFit/>
          </a:bodyPr>
          <a:lstStyle/>
          <a:p>
            <a:pPr marL="609585" indent="-440256" algn="just">
              <a:lnSpc>
                <a:spcPct val="114000"/>
              </a:lnSpc>
              <a:buClr>
                <a:schemeClr val="dk1"/>
              </a:buClr>
              <a:buSzPts val="16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TCF non-compliance </a:t>
            </a:r>
            <a:r>
              <a:rPr lang="en-US" sz="2400" dirty="0">
                <a:solidFill>
                  <a:schemeClr val="dk1"/>
                </a:solidFill>
                <a:highlight>
                  <a:schemeClr val="lt1"/>
                </a:highlight>
                <a:latin typeface="Calibri" panose="020F0502020204030204" pitchFamily="34" charset="0"/>
                <a:cs typeface="Calibri" panose="020F0502020204030204" pitchFamily="34" charset="0"/>
              </a:rPr>
              <a:t>is not only a phenomenon happening on obscure websites, as our results show it </a:t>
            </a:r>
            <a:r>
              <a:rPr lang="en-US" sz="2400" dirty="0">
                <a:solidFill>
                  <a:srgbClr val="0070C0"/>
                </a:solidFill>
                <a:highlight>
                  <a:schemeClr val="lt1"/>
                </a:highlight>
                <a:latin typeface="Calibri" panose="020F0502020204030204" pitchFamily="34" charset="0"/>
                <a:cs typeface="Calibri" panose="020F0502020204030204" pitchFamily="34" charset="0"/>
              </a:rPr>
              <a:t>happens more often on popular websites</a:t>
            </a:r>
            <a:endParaRPr sz="2400" dirty="0">
              <a:solidFill>
                <a:srgbClr val="0070C0"/>
              </a:solidFill>
              <a:highlight>
                <a:schemeClr val="lt1"/>
              </a:highlight>
              <a:latin typeface="Calibri" panose="020F0502020204030204" pitchFamily="34" charset="0"/>
              <a:cs typeface="Calibri" panose="020F0502020204030204" pitchFamily="34" charset="0"/>
            </a:endParaRPr>
          </a:p>
          <a:p>
            <a:pPr marL="1219170" lvl="1" indent="-440256" algn="just">
              <a:lnSpc>
                <a:spcPct val="114000"/>
              </a:lnSpc>
              <a:buClr>
                <a:schemeClr val="dk1"/>
              </a:buClr>
              <a:buSzPts val="1600"/>
              <a:buFont typeface="Arial" panose="020B0604020202020204" pitchFamily="34" charset="0"/>
              <a:buChar char="•"/>
            </a:pPr>
            <a:r>
              <a:rPr lang="en-US" sz="2000" dirty="0">
                <a:solidFill>
                  <a:schemeClr val="dk1"/>
                </a:solidFill>
                <a:highlight>
                  <a:schemeClr val="lt1"/>
                </a:highlight>
                <a:latin typeface="Calibri" panose="020F0502020204030204" pitchFamily="34" charset="0"/>
                <a:cs typeface="Calibri" panose="020F0502020204030204" pitchFamily="34" charset="0"/>
              </a:rPr>
              <a:t>About 10% of the top 1,000 sites in our sample showed non-compliance</a:t>
            </a:r>
            <a:endParaRPr sz="2000" dirty="0">
              <a:solidFill>
                <a:schemeClr val="dk1"/>
              </a:solidFill>
              <a:highlight>
                <a:srgbClr val="FFFFFF"/>
              </a:highlight>
              <a:latin typeface="Calibri" panose="020F0502020204030204" pitchFamily="34" charset="0"/>
              <a:cs typeface="Calibri" panose="020F0502020204030204" pitchFamily="34" charset="0"/>
            </a:endParaRPr>
          </a:p>
        </p:txBody>
      </p:sp>
      <p:pic>
        <p:nvPicPr>
          <p:cNvPr id="204" name="Google Shape;204;p26"/>
          <p:cNvPicPr preferRelativeResize="0"/>
          <p:nvPr/>
        </p:nvPicPr>
        <p:blipFill>
          <a:blip r:embed="rId3">
            <a:alphaModFix/>
          </a:blip>
          <a:stretch>
            <a:fillRect/>
          </a:stretch>
        </p:blipFill>
        <p:spPr>
          <a:xfrm>
            <a:off x="2940908" y="1145873"/>
            <a:ext cx="4809746" cy="3107177"/>
          </a:xfrm>
          <a:prstGeom prst="rect">
            <a:avLst/>
          </a:prstGeom>
          <a:noFill/>
          <a:ln>
            <a:noFill/>
          </a:ln>
        </p:spPr>
      </p:pic>
      <p:sp>
        <p:nvSpPr>
          <p:cNvPr id="205" name="Google Shape;205;p26"/>
          <p:cNvSpPr txBox="1"/>
          <p:nvPr/>
        </p:nvSpPr>
        <p:spPr>
          <a:xfrm>
            <a:off x="8878342" y="1542261"/>
            <a:ext cx="2699940" cy="984845"/>
          </a:xfrm>
          <a:prstGeom prst="rect">
            <a:avLst/>
          </a:prstGeom>
          <a:noFill/>
          <a:ln>
            <a:noFill/>
          </a:ln>
        </p:spPr>
        <p:txBody>
          <a:bodyPr spcFirstLastPara="1" wrap="square" lIns="121900" tIns="121900" rIns="121900" bIns="121900" anchor="t" anchorCtr="0">
            <a:spAutoFit/>
          </a:bodyPr>
          <a:lstStyle/>
          <a:p>
            <a:pPr algn="just">
              <a:lnSpc>
                <a:spcPct val="150000"/>
              </a:lnSpc>
            </a:pPr>
            <a:r>
              <a:rPr lang="en-US" sz="1600" dirty="0" err="1">
                <a:solidFill>
                  <a:srgbClr val="0D0D0D"/>
                </a:solidFill>
                <a:highlight>
                  <a:schemeClr val="lt1"/>
                </a:highlight>
                <a:latin typeface="Calibri" panose="020F0502020204030204" pitchFamily="34" charset="0"/>
                <a:cs typeface="Calibri" panose="020F0502020204030204" pitchFamily="34" charset="0"/>
              </a:rPr>
              <a:t>Tranco</a:t>
            </a:r>
            <a:r>
              <a:rPr lang="en-US" sz="1600" dirty="0">
                <a:solidFill>
                  <a:srgbClr val="0D0D0D"/>
                </a:solidFill>
                <a:highlight>
                  <a:schemeClr val="lt1"/>
                </a:highlight>
                <a:latin typeface="Calibri" panose="020F0502020204030204" pitchFamily="34" charset="0"/>
                <a:cs typeface="Calibri" panose="020F0502020204030204" pitchFamily="34" charset="0"/>
              </a:rPr>
              <a:t>: a research-oriented ranking of popular websites</a:t>
            </a:r>
            <a:endParaRPr sz="1600" dirty="0">
              <a:latin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a16="http://schemas.microsoft.com/office/drawing/2014/main" id="{7EA7E3A7-BB1B-462B-BD5B-CDB6CF0368AC}"/>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17</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1161534" y="303025"/>
            <a:ext cx="9277133"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Summary &amp; Future Work</a:t>
            </a:r>
            <a:endParaRPr dirty="0"/>
          </a:p>
        </p:txBody>
      </p:sp>
      <p:sp>
        <p:nvSpPr>
          <p:cNvPr id="234" name="Google Shape;234;p29"/>
          <p:cNvSpPr txBox="1"/>
          <p:nvPr/>
        </p:nvSpPr>
        <p:spPr>
          <a:xfrm>
            <a:off x="-100" y="1141053"/>
            <a:ext cx="12192000" cy="2462172"/>
          </a:xfrm>
          <a:prstGeom prst="rect">
            <a:avLst/>
          </a:prstGeom>
          <a:noFill/>
          <a:ln>
            <a:noFill/>
          </a:ln>
        </p:spPr>
        <p:txBody>
          <a:bodyPr spcFirstLastPara="1" wrap="square" lIns="121900" tIns="121900" rIns="121900" bIns="121900" anchor="t" anchorCtr="0">
            <a:spAutoFit/>
          </a:bodyPr>
          <a:lstStyle/>
          <a:p>
            <a:pPr marL="609585" indent="-440256">
              <a:lnSpc>
                <a:spcPct val="150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cs typeface="Calibri" panose="020F0502020204030204" pitchFamily="34" charset="0"/>
              </a:rPr>
              <a:t>Studied: IAB EU TCF implementations by publishers, legitimate interest claims by publishers, tracking cookies, TCF non-compliance </a:t>
            </a:r>
            <a:endParaRPr sz="2400" dirty="0">
              <a:solidFill>
                <a:schemeClr val="dk1"/>
              </a:solidFill>
              <a:highlight>
                <a:schemeClr val="lt1"/>
              </a:highlight>
              <a:latin typeface="Calibri" panose="020F0502020204030204" pitchFamily="34" charset="0"/>
              <a:cs typeface="Calibri" panose="020F0502020204030204" pitchFamily="34" charset="0"/>
            </a:endParaRPr>
          </a:p>
          <a:p>
            <a:pPr marL="609585" indent="-440256">
              <a:lnSpc>
                <a:spcPct val="150000"/>
              </a:lnSpc>
              <a:buClr>
                <a:schemeClr val="dk1"/>
              </a:buClr>
              <a:buSzPts val="1600"/>
              <a:buFont typeface="Arial" panose="020B0604020202020204" pitchFamily="34" charset="0"/>
              <a:buChar char="•"/>
            </a:pPr>
            <a:r>
              <a:rPr lang="en-US" sz="2400" dirty="0">
                <a:solidFill>
                  <a:srgbClr val="0070C0"/>
                </a:solidFill>
                <a:highlight>
                  <a:schemeClr val="lt1"/>
                </a:highlight>
                <a:latin typeface="Calibri" panose="020F0502020204030204" pitchFamily="34" charset="0"/>
                <a:cs typeface="Calibri" panose="020F0502020204030204" pitchFamily="34" charset="0"/>
              </a:rPr>
              <a:t>Companies are compliant with the letter of the law but not with the spirit of the law</a:t>
            </a:r>
            <a:endParaRPr sz="2400" dirty="0">
              <a:solidFill>
                <a:srgbClr val="0070C0"/>
              </a:solidFill>
              <a:highlight>
                <a:schemeClr val="lt1"/>
              </a:highlight>
              <a:latin typeface="Calibri" panose="020F0502020204030204" pitchFamily="34" charset="0"/>
              <a:cs typeface="Calibri" panose="020F0502020204030204" pitchFamily="34" charset="0"/>
            </a:endParaRPr>
          </a:p>
          <a:p>
            <a:pPr marL="609585" indent="-440256">
              <a:lnSpc>
                <a:spcPct val="150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ea typeface="Arial"/>
                <a:cs typeface="Calibri" panose="020F0502020204030204" pitchFamily="34" charset="0"/>
                <a:sym typeface="Arial"/>
              </a:rPr>
              <a:t>Our research </a:t>
            </a:r>
            <a:r>
              <a:rPr lang="en-US" sz="2400" dirty="0">
                <a:solidFill>
                  <a:schemeClr val="dk1"/>
                </a:solidFill>
                <a:highlight>
                  <a:schemeClr val="lt1"/>
                </a:highlight>
                <a:latin typeface="Calibri" panose="020F0502020204030204" pitchFamily="34" charset="0"/>
                <a:cs typeface="Calibri" panose="020F0502020204030204" pitchFamily="34" charset="0"/>
              </a:rPr>
              <a:t>informs </a:t>
            </a:r>
            <a:r>
              <a:rPr lang="en-US" sz="2400" dirty="0">
                <a:solidFill>
                  <a:schemeClr val="dk1"/>
                </a:solidFill>
                <a:highlight>
                  <a:schemeClr val="lt1"/>
                </a:highlight>
                <a:latin typeface="Calibri" panose="020F0502020204030204" pitchFamily="34" charset="0"/>
                <a:ea typeface="Arial"/>
                <a:cs typeface="Calibri" panose="020F0502020204030204" pitchFamily="34" charset="0"/>
                <a:sym typeface="Arial"/>
              </a:rPr>
              <a:t>regulators and market participants</a:t>
            </a:r>
            <a:endParaRPr sz="2400" dirty="0">
              <a:solidFill>
                <a:schemeClr val="dk1"/>
              </a:solidFill>
              <a:latin typeface="Calibri" panose="020F0502020204030204" pitchFamily="34" charset="0"/>
              <a:ea typeface="Arial"/>
              <a:cs typeface="Calibri" panose="020F0502020204030204" pitchFamily="34" charset="0"/>
              <a:sym typeface="Arial"/>
            </a:endParaRPr>
          </a:p>
        </p:txBody>
      </p:sp>
      <p:pic>
        <p:nvPicPr>
          <p:cNvPr id="236" name="Google Shape;236;p29"/>
          <p:cNvPicPr preferRelativeResize="0"/>
          <p:nvPr/>
        </p:nvPicPr>
        <p:blipFill>
          <a:blip r:embed="rId3">
            <a:alphaModFix/>
          </a:blip>
          <a:stretch>
            <a:fillRect/>
          </a:stretch>
        </p:blipFill>
        <p:spPr>
          <a:xfrm>
            <a:off x="10438667" y="4281084"/>
            <a:ext cx="1753333" cy="1744101"/>
          </a:xfrm>
          <a:prstGeom prst="rect">
            <a:avLst/>
          </a:prstGeom>
          <a:noFill/>
          <a:ln>
            <a:noFill/>
          </a:ln>
        </p:spPr>
      </p:pic>
      <p:sp>
        <p:nvSpPr>
          <p:cNvPr id="238" name="Google Shape;238;p29"/>
          <p:cNvSpPr txBox="1"/>
          <p:nvPr/>
        </p:nvSpPr>
        <p:spPr>
          <a:xfrm>
            <a:off x="-100" y="3353692"/>
            <a:ext cx="12192000" cy="1354176"/>
          </a:xfrm>
          <a:prstGeom prst="rect">
            <a:avLst/>
          </a:prstGeom>
          <a:noFill/>
          <a:ln>
            <a:noFill/>
          </a:ln>
        </p:spPr>
        <p:txBody>
          <a:bodyPr spcFirstLastPara="1" wrap="square" lIns="121900" tIns="121900" rIns="121900" bIns="121900" anchor="t" anchorCtr="0">
            <a:spAutoFit/>
          </a:bodyPr>
          <a:lstStyle/>
          <a:p>
            <a:pPr marL="609585" indent="-440256">
              <a:lnSpc>
                <a:spcPct val="150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cs typeface="Calibri" panose="020F0502020204030204" pitchFamily="34" charset="0"/>
              </a:rPr>
              <a:t>System and dataset are open-sourced to allow compliance monitoring of TCF </a:t>
            </a:r>
            <a:r>
              <a:rPr lang="en-US" sz="2400" u="sng" dirty="0">
                <a:solidFill>
                  <a:schemeClr val="accent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https://doi.org/10.5281/zenodo.10676338</a:t>
            </a:r>
            <a:endParaRPr sz="2400" dirty="0">
              <a:solidFill>
                <a:schemeClr val="dk1"/>
              </a:solidFill>
              <a:latin typeface="Calibri" panose="020F0502020204030204" pitchFamily="34" charset="0"/>
              <a:ea typeface="Arial"/>
              <a:cs typeface="Calibri" panose="020F0502020204030204" pitchFamily="34" charset="0"/>
              <a:sym typeface="Arial"/>
            </a:endParaRPr>
          </a:p>
        </p:txBody>
      </p:sp>
      <p:sp>
        <p:nvSpPr>
          <p:cNvPr id="239" name="Google Shape;239;p29"/>
          <p:cNvSpPr txBox="1"/>
          <p:nvPr/>
        </p:nvSpPr>
        <p:spPr>
          <a:xfrm>
            <a:off x="0" y="4373342"/>
            <a:ext cx="12192000" cy="1723508"/>
          </a:xfrm>
          <a:prstGeom prst="rect">
            <a:avLst/>
          </a:prstGeom>
          <a:noFill/>
          <a:ln>
            <a:noFill/>
          </a:ln>
        </p:spPr>
        <p:txBody>
          <a:bodyPr spcFirstLastPara="1" wrap="square" lIns="121900" tIns="121900" rIns="121900" bIns="121900" anchor="t" anchorCtr="0">
            <a:spAutoFit/>
          </a:bodyPr>
          <a:lstStyle/>
          <a:p>
            <a:pPr marL="609585" indent="-440256">
              <a:lnSpc>
                <a:spcPct val="150000"/>
              </a:lnSpc>
              <a:buClr>
                <a:schemeClr val="dk1"/>
              </a:buClr>
              <a:buSzPts val="1600"/>
              <a:buFont typeface="Arial" panose="020B0604020202020204" pitchFamily="34" charset="0"/>
              <a:buChar char="•"/>
            </a:pPr>
            <a:r>
              <a:rPr lang="en-US" sz="2400" dirty="0">
                <a:solidFill>
                  <a:schemeClr val="dk1"/>
                </a:solidFill>
                <a:highlight>
                  <a:schemeClr val="lt1"/>
                </a:highlight>
                <a:latin typeface="Calibri" panose="020F0502020204030204" pitchFamily="34" charset="0"/>
                <a:cs typeface="Calibri" panose="020F0502020204030204" pitchFamily="34" charset="0"/>
              </a:rPr>
              <a:t>Future research</a:t>
            </a:r>
            <a:endParaRPr sz="2400" dirty="0">
              <a:solidFill>
                <a:schemeClr val="dk1"/>
              </a:solidFill>
              <a:highlight>
                <a:schemeClr val="lt1"/>
              </a:highlight>
              <a:latin typeface="Calibri" panose="020F0502020204030204" pitchFamily="34" charset="0"/>
              <a:cs typeface="Calibri" panose="020F0502020204030204" pitchFamily="34" charset="0"/>
            </a:endParaRPr>
          </a:p>
          <a:p>
            <a:pPr marL="1219170" lvl="1" indent="-440256">
              <a:lnSpc>
                <a:spcPct val="150000"/>
              </a:lnSpc>
              <a:buClr>
                <a:schemeClr val="dk1"/>
              </a:buClr>
              <a:buSzPts val="1600"/>
              <a:buFont typeface="Arial" panose="020B0604020202020204" pitchFamily="34" charset="0"/>
              <a:buChar char="•"/>
            </a:pPr>
            <a:r>
              <a:rPr lang="en-US" sz="2000" dirty="0">
                <a:solidFill>
                  <a:schemeClr val="dk1"/>
                </a:solidFill>
                <a:highlight>
                  <a:schemeClr val="lt1"/>
                </a:highlight>
                <a:latin typeface="Calibri" panose="020F0502020204030204" pitchFamily="34" charset="0"/>
                <a:cs typeface="Calibri" panose="020F0502020204030204" pitchFamily="34" charset="0"/>
              </a:rPr>
              <a:t>Develop additional compliance monitoring tools</a:t>
            </a:r>
            <a:endParaRPr sz="2000" dirty="0">
              <a:solidFill>
                <a:schemeClr val="dk1"/>
              </a:solidFill>
              <a:highlight>
                <a:schemeClr val="lt1"/>
              </a:highlight>
              <a:latin typeface="Calibri" panose="020F0502020204030204" pitchFamily="34" charset="0"/>
              <a:cs typeface="Calibri" panose="020F0502020204030204" pitchFamily="34" charset="0"/>
            </a:endParaRPr>
          </a:p>
          <a:p>
            <a:pPr marL="1219170" lvl="1" indent="-440256">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Expand our research to cover TCF v2.2</a:t>
            </a:r>
            <a:endParaRPr sz="2000" dirty="0">
              <a:solidFill>
                <a:schemeClr val="dk1"/>
              </a:solidFill>
              <a:highlight>
                <a:schemeClr val="lt1"/>
              </a:highlight>
              <a:latin typeface="Calibri" panose="020F0502020204030204" pitchFamily="34" charset="0"/>
              <a:cs typeface="Calibri" panose="020F0502020204030204" pitchFamily="34" charset="0"/>
            </a:endParaRPr>
          </a:p>
        </p:txBody>
      </p:sp>
      <p:sp>
        <p:nvSpPr>
          <p:cNvPr id="9" name="Slide Number Placeholder 3">
            <a:extLst>
              <a:ext uri="{FF2B5EF4-FFF2-40B4-BE49-F238E27FC236}">
                <a16:creationId xmlns:a16="http://schemas.microsoft.com/office/drawing/2014/main" id="{574BB09B-756F-429B-A9ED-358C8D36E631}"/>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18</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64AC-9C96-4AD4-B1B9-D40840F3A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9429735-3F64-4650-8048-E40C37551346}"/>
              </a:ext>
            </a:extLst>
          </p:cNvPr>
          <p:cNvSpPr>
            <a:spLocks noGrp="1"/>
          </p:cNvSpPr>
          <p:nvPr>
            <p:ph idx="1"/>
          </p:nvPr>
        </p:nvSpPr>
        <p:spPr>
          <a:xfrm>
            <a:off x="333632" y="1655175"/>
            <a:ext cx="11528854" cy="4114800"/>
          </a:xfrm>
        </p:spPr>
        <p:txBody>
          <a:bodyPr/>
          <a:lstStyle/>
          <a:p>
            <a:pPr>
              <a:lnSpc>
                <a:spcPct val="150000"/>
              </a:lnSpc>
            </a:pPr>
            <a:r>
              <a:rPr lang="en-US" sz="2400" dirty="0">
                <a:solidFill>
                  <a:schemeClr val="bg2"/>
                </a:solidFill>
              </a:rPr>
              <a:t>Introduction</a:t>
            </a:r>
          </a:p>
          <a:p>
            <a:pPr>
              <a:lnSpc>
                <a:spcPct val="150000"/>
              </a:lnSpc>
            </a:pPr>
            <a:r>
              <a:rPr lang="en-US" sz="2400" dirty="0">
                <a:solidFill>
                  <a:schemeClr val="bg2"/>
                </a:solidFill>
              </a:rPr>
              <a:t>GDPR Compliance under the Transparency and Consent Framework (TCF)</a:t>
            </a:r>
          </a:p>
          <a:p>
            <a:pPr>
              <a:lnSpc>
                <a:spcPct val="150000"/>
              </a:lnSpc>
            </a:pPr>
            <a:r>
              <a:rPr lang="en-US" sz="2400" dirty="0"/>
              <a:t>In-browser Privacy-Preserving Online Advertising using Federated Learning</a:t>
            </a:r>
          </a:p>
          <a:p>
            <a:pPr>
              <a:lnSpc>
                <a:spcPct val="150000"/>
              </a:lnSpc>
            </a:pPr>
            <a:r>
              <a:rPr lang="en-US" sz="2400" dirty="0"/>
              <a:t>Personalized Dynamic Counter Ad-Blocking Using Deep Learning</a:t>
            </a:r>
          </a:p>
          <a:p>
            <a:pPr>
              <a:lnSpc>
                <a:spcPct val="150000"/>
              </a:lnSpc>
            </a:pPr>
            <a:r>
              <a:rPr lang="en-US" sz="2400" dirty="0"/>
              <a:t>Ad Price Optimization in First-Price Auctions via Multi-Task Learning</a:t>
            </a:r>
          </a:p>
          <a:p>
            <a:pPr>
              <a:lnSpc>
                <a:spcPct val="150000"/>
              </a:lnSpc>
            </a:pPr>
            <a:r>
              <a:rPr lang="en-US" sz="2400" dirty="0"/>
              <a:t>Conclusions</a:t>
            </a:r>
          </a:p>
        </p:txBody>
      </p:sp>
      <p:sp>
        <p:nvSpPr>
          <p:cNvPr id="5" name="Slide Number Placeholder 3">
            <a:extLst>
              <a:ext uri="{FF2B5EF4-FFF2-40B4-BE49-F238E27FC236}">
                <a16:creationId xmlns:a16="http://schemas.microsoft.com/office/drawing/2014/main" id="{E12B966C-4AD7-432F-A551-25F5D5CDF1E2}"/>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19</a:t>
            </a:fld>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C8D873F-97AA-4F15-B1CC-804AA0521999}"/>
              </a:ext>
            </a:extLst>
          </p:cNvPr>
          <p:cNvSpPr txBox="1"/>
          <p:nvPr/>
        </p:nvSpPr>
        <p:spPr>
          <a:xfrm>
            <a:off x="5602146" y="1332009"/>
            <a:ext cx="6256222" cy="646331"/>
          </a:xfrm>
          <a:prstGeom prst="rect">
            <a:avLst/>
          </a:prstGeom>
          <a:noFill/>
          <a:ln>
            <a:solidFill>
              <a:schemeClr val="tx1"/>
            </a:solid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a:t>
            </a:r>
            <a:r>
              <a:rPr lang="en-US" dirty="0" err="1">
                <a:solidFill>
                  <a:srgbClr val="0070C0"/>
                </a:solidFill>
              </a:rPr>
              <a:t>AdFL</a:t>
            </a:r>
            <a:r>
              <a:rPr lang="en-US" dirty="0">
                <a:solidFill>
                  <a:srgbClr val="0070C0"/>
                </a:solidFill>
              </a:rPr>
              <a:t>: In-Browser Federated Learning for Online Advertisement</a:t>
            </a:r>
            <a:r>
              <a:rPr lang="en-US" dirty="0">
                <a:solidFill>
                  <a:srgbClr val="0070C0"/>
                </a:solidFill>
                <a:latin typeface="Calibri" panose="020F0502020204030204" pitchFamily="34" charset="0"/>
                <a:cs typeface="Calibri" panose="020F0502020204030204" pitchFamily="34" charset="0"/>
              </a:rPr>
              <a:t>.” AAAI ICWSM 2025 (under submission)</a:t>
            </a:r>
          </a:p>
        </p:txBody>
      </p:sp>
      <p:cxnSp>
        <p:nvCxnSpPr>
          <p:cNvPr id="7" name="Straight Arrow Connector 6">
            <a:extLst>
              <a:ext uri="{FF2B5EF4-FFF2-40B4-BE49-F238E27FC236}">
                <a16:creationId xmlns:a16="http://schemas.microsoft.com/office/drawing/2014/main" id="{E810AD69-F67F-4C78-A293-2C28EA960CC0}"/>
              </a:ext>
            </a:extLst>
          </p:cNvPr>
          <p:cNvCxnSpPr>
            <a:cxnSpLocks/>
          </p:cNvCxnSpPr>
          <p:nvPr/>
        </p:nvCxnSpPr>
        <p:spPr bwMode="auto">
          <a:xfrm flipV="1">
            <a:off x="4085863" y="1783428"/>
            <a:ext cx="1469985" cy="13301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583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The Role of Online Press in Democracy</a:t>
            </a:r>
          </a:p>
        </p:txBody>
      </p:sp>
      <p:sp>
        <p:nvSpPr>
          <p:cNvPr id="3" name="Content Placeholder 2"/>
          <p:cNvSpPr>
            <a:spLocks noGrp="1"/>
          </p:cNvSpPr>
          <p:nvPr>
            <p:ph idx="1"/>
          </p:nvPr>
        </p:nvSpPr>
        <p:spPr>
          <a:xfrm>
            <a:off x="1016000" y="3929452"/>
            <a:ext cx="10363200" cy="1964725"/>
          </a:xfrm>
        </p:spPr>
        <p:txBody>
          <a:bodyPr/>
          <a:lstStyle/>
          <a:p>
            <a:r>
              <a:rPr dirty="0"/>
              <a:t>Online platforms are the main source of information for most people</a:t>
            </a:r>
          </a:p>
          <a:p>
            <a:r>
              <a:rPr lang="en-US" dirty="0">
                <a:solidFill>
                  <a:srgbClr val="0070C0"/>
                </a:solidFill>
              </a:rPr>
              <a:t>H</a:t>
            </a:r>
            <a:r>
              <a:rPr dirty="0">
                <a:solidFill>
                  <a:srgbClr val="0070C0"/>
                </a:solidFill>
              </a:rPr>
              <a:t>igh-quality online press is essential for a well-functioning democracy</a:t>
            </a:r>
          </a:p>
          <a:p>
            <a:r>
              <a:rPr dirty="0"/>
              <a:t>Threats: fake news and disinformation are on the rise</a:t>
            </a:r>
          </a:p>
          <a:p>
            <a:r>
              <a:rPr dirty="0">
                <a:solidFill>
                  <a:srgbClr val="0070C0"/>
                </a:solidFill>
              </a:rPr>
              <a:t>Online press traditionally funded by advertising revenue</a:t>
            </a:r>
          </a:p>
        </p:txBody>
      </p:sp>
      <p:pic>
        <p:nvPicPr>
          <p:cNvPr id="5" name="Picture 4">
            <a:extLst>
              <a:ext uri="{FF2B5EF4-FFF2-40B4-BE49-F238E27FC236}">
                <a16:creationId xmlns:a16="http://schemas.microsoft.com/office/drawing/2014/main" id="{53BEC0E6-EEA3-4640-8C86-1283E9948219}"/>
              </a:ext>
            </a:extLst>
          </p:cNvPr>
          <p:cNvPicPr>
            <a:picLocks noChangeAspect="1"/>
          </p:cNvPicPr>
          <p:nvPr/>
        </p:nvPicPr>
        <p:blipFill>
          <a:blip r:embed="rId2"/>
          <a:stretch>
            <a:fillRect/>
          </a:stretch>
        </p:blipFill>
        <p:spPr>
          <a:xfrm>
            <a:off x="3888946" y="952500"/>
            <a:ext cx="4617308" cy="3078205"/>
          </a:xfrm>
          <a:prstGeom prst="rect">
            <a:avLst/>
          </a:prstGeom>
        </p:spPr>
      </p:pic>
      <p:sp>
        <p:nvSpPr>
          <p:cNvPr id="4" name="Slide Number Placeholder 3">
            <a:extLst>
              <a:ext uri="{FF2B5EF4-FFF2-40B4-BE49-F238E27FC236}">
                <a16:creationId xmlns:a16="http://schemas.microsoft.com/office/drawing/2014/main" id="{0A30B92C-7942-468C-9E6F-6CA8CAB9942E}"/>
              </a:ext>
            </a:extLst>
          </p:cNvPr>
          <p:cNvSpPr>
            <a:spLocks noGrp="1"/>
          </p:cNvSpPr>
          <p:nvPr>
            <p:ph type="sldNum" sz="quarter" idx="4"/>
          </p:nvPr>
        </p:nvSpPr>
        <p:spPr/>
        <p:txBody>
          <a:bodyPr/>
          <a:lstStyle/>
          <a:p>
            <a:fld id="{4D9278FA-F3F5-4604-9FB5-B2A2DA6AA63C}" type="slidenum">
              <a:rPr lang="en-US" smtClean="0">
                <a:latin typeface="Calibri" panose="020F0502020204030204" pitchFamily="34" charset="0"/>
                <a:cs typeface="Calibri" panose="020F0502020204030204" pitchFamily="34" charset="0"/>
              </a:rPr>
              <a:pPr/>
              <a:t>2</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93E71-2114-D0DF-C319-038E7DF09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8B702-09D8-4A87-3E58-C16396E8AFBA}"/>
              </a:ext>
            </a:extLst>
          </p:cNvPr>
          <p:cNvSpPr>
            <a:spLocks noGrp="1"/>
          </p:cNvSpPr>
          <p:nvPr>
            <p:ph type="title"/>
          </p:nvPr>
        </p:nvSpPr>
        <p:spPr>
          <a:xfrm>
            <a:off x="371475" y="125638"/>
            <a:ext cx="11458574" cy="1009543"/>
          </a:xfrm>
        </p:spPr>
        <p:txBody>
          <a:bodyPr>
            <a:normAutofit/>
          </a:bodyPr>
          <a:lstStyle/>
          <a:p>
            <a:r>
              <a:rPr lang="en-US" dirty="0"/>
              <a:t>Privacy Challenges in </a:t>
            </a:r>
            <a:r>
              <a:rPr lang="en-US" b="1" dirty="0"/>
              <a:t>Online Advertising</a:t>
            </a:r>
            <a:endParaRPr lang="en-US" dirty="0"/>
          </a:p>
        </p:txBody>
      </p:sp>
      <p:sp>
        <p:nvSpPr>
          <p:cNvPr id="3" name="Content Placeholder 2">
            <a:extLst>
              <a:ext uri="{FF2B5EF4-FFF2-40B4-BE49-F238E27FC236}">
                <a16:creationId xmlns:a16="http://schemas.microsoft.com/office/drawing/2014/main" id="{7780914E-3AA4-5383-DC67-D7E991E0E47C}"/>
              </a:ext>
            </a:extLst>
          </p:cNvPr>
          <p:cNvSpPr>
            <a:spLocks noGrp="1"/>
          </p:cNvSpPr>
          <p:nvPr>
            <p:ph idx="1"/>
          </p:nvPr>
        </p:nvSpPr>
        <p:spPr>
          <a:xfrm>
            <a:off x="-482" y="1478996"/>
            <a:ext cx="4810126" cy="4320817"/>
          </a:xfrm>
        </p:spPr>
        <p:txBody>
          <a:bodyPr/>
          <a:lstStyle/>
          <a:p>
            <a:pPr>
              <a:lnSpc>
                <a:spcPct val="150000"/>
              </a:lnSpc>
              <a:buFont typeface="Arial" panose="020B0604020202020204" pitchFamily="34" charset="0"/>
              <a:buChar char="•"/>
            </a:pPr>
            <a:r>
              <a:rPr lang="en-US" dirty="0">
                <a:solidFill>
                  <a:srgbClr val="0070C0"/>
                </a:solidFill>
              </a:rPr>
              <a:t>Existing systems designed around user data exposure</a:t>
            </a:r>
          </a:p>
          <a:p>
            <a:pPr>
              <a:lnSpc>
                <a:spcPct val="150000"/>
              </a:lnSpc>
              <a:buFont typeface="Arial" panose="020B0604020202020204" pitchFamily="34" charset="0"/>
              <a:buChar char="•"/>
            </a:pPr>
            <a:r>
              <a:rPr lang="en-US" dirty="0"/>
              <a:t>Incompatible with modern privacy regulations (e.g., GDPR, CCPA)</a:t>
            </a:r>
          </a:p>
          <a:p>
            <a:pPr>
              <a:lnSpc>
                <a:spcPct val="150000"/>
              </a:lnSpc>
              <a:buFont typeface="Arial" panose="020B0604020202020204" pitchFamily="34" charset="0"/>
              <a:buChar char="•"/>
            </a:pPr>
            <a:r>
              <a:rPr lang="en-US" dirty="0"/>
              <a:t>Current solutions such as TCF still permit user tracking</a:t>
            </a:r>
          </a:p>
        </p:txBody>
      </p:sp>
      <p:grpSp>
        <p:nvGrpSpPr>
          <p:cNvPr id="5" name="Group 4">
            <a:extLst>
              <a:ext uri="{FF2B5EF4-FFF2-40B4-BE49-F238E27FC236}">
                <a16:creationId xmlns:a16="http://schemas.microsoft.com/office/drawing/2014/main" id="{D9935B5E-C28A-8D3A-86D5-39310B4C06C8}"/>
              </a:ext>
            </a:extLst>
          </p:cNvPr>
          <p:cNvGrpSpPr/>
          <p:nvPr/>
        </p:nvGrpSpPr>
        <p:grpSpPr>
          <a:xfrm>
            <a:off x="4863423" y="1078803"/>
            <a:ext cx="2311135" cy="2350197"/>
            <a:chOff x="748678" y="725267"/>
            <a:chExt cx="2311135" cy="2350197"/>
          </a:xfrm>
        </p:grpSpPr>
        <p:sp>
          <p:nvSpPr>
            <p:cNvPr id="6" name="Rectangle 5">
              <a:extLst>
                <a:ext uri="{FF2B5EF4-FFF2-40B4-BE49-F238E27FC236}">
                  <a16:creationId xmlns:a16="http://schemas.microsoft.com/office/drawing/2014/main" id="{79247077-C1F4-9F06-5F08-38F49688BCC8}"/>
                </a:ext>
              </a:extLst>
            </p:cNvPr>
            <p:cNvSpPr/>
            <p:nvPr/>
          </p:nvSpPr>
          <p:spPr>
            <a:xfrm>
              <a:off x="751010" y="725267"/>
              <a:ext cx="2308801" cy="23501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7" name="Connector: Curved 154">
              <a:extLst>
                <a:ext uri="{FF2B5EF4-FFF2-40B4-BE49-F238E27FC236}">
                  <a16:creationId xmlns:a16="http://schemas.microsoft.com/office/drawing/2014/main" id="{E6772209-2C9B-4F8E-2F9B-489554E85402}"/>
                </a:ext>
              </a:extLst>
            </p:cNvPr>
            <p:cNvCxnSpPr>
              <a:cxnSpLocks/>
            </p:cNvCxnSpPr>
            <p:nvPr/>
          </p:nvCxnSpPr>
          <p:spPr>
            <a:xfrm flipH="1">
              <a:off x="748678" y="1022182"/>
              <a:ext cx="2311135" cy="1398"/>
            </a:xfrm>
            <a:prstGeom prst="straightConnector1">
              <a:avLst/>
            </a:prstGeom>
          </p:spPr>
          <p:style>
            <a:lnRef idx="2">
              <a:schemeClr val="dk1"/>
            </a:lnRef>
            <a:fillRef idx="0">
              <a:schemeClr val="dk1"/>
            </a:fillRef>
            <a:effectRef idx="1">
              <a:schemeClr val="dk1"/>
            </a:effectRef>
            <a:fontRef idx="minor">
              <a:schemeClr val="tx1"/>
            </a:fontRef>
          </p:style>
        </p:cxnSp>
        <p:sp>
          <p:nvSpPr>
            <p:cNvPr id="8" name="Freeform: Shape 7">
              <a:extLst>
                <a:ext uri="{FF2B5EF4-FFF2-40B4-BE49-F238E27FC236}">
                  <a16:creationId xmlns:a16="http://schemas.microsoft.com/office/drawing/2014/main" id="{DC214FE4-D0C6-5719-92FA-36170BE6D2B0}"/>
                </a:ext>
              </a:extLst>
            </p:cNvPr>
            <p:cNvSpPr/>
            <p:nvPr/>
          </p:nvSpPr>
          <p:spPr>
            <a:xfrm>
              <a:off x="2806119" y="840800"/>
              <a:ext cx="112302" cy="103090"/>
            </a:xfrm>
            <a:custGeom>
              <a:avLst/>
              <a:gdLst>
                <a:gd name="connsiteX0" fmla="*/ 112302 w 112302"/>
                <a:gd name="connsiteY0" fmla="*/ 51545 h 103090"/>
                <a:gd name="connsiteX1" fmla="*/ 56151 w 112302"/>
                <a:gd name="connsiteY1" fmla="*/ 103091 h 103090"/>
                <a:gd name="connsiteX2" fmla="*/ 0 w 112302"/>
                <a:gd name="connsiteY2" fmla="*/ 51545 h 103090"/>
                <a:gd name="connsiteX3" fmla="*/ 56151 w 112302"/>
                <a:gd name="connsiteY3" fmla="*/ 0 h 103090"/>
                <a:gd name="connsiteX4" fmla="*/ 112302 w 112302"/>
                <a:gd name="connsiteY4" fmla="*/ 51545 h 10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2" h="103090">
                  <a:moveTo>
                    <a:pt x="112302" y="51545"/>
                  </a:moveTo>
                  <a:cubicBezTo>
                    <a:pt x="112302" y="80013"/>
                    <a:pt x="87162" y="103091"/>
                    <a:pt x="56151" y="103091"/>
                  </a:cubicBezTo>
                  <a:cubicBezTo>
                    <a:pt x="25140" y="103091"/>
                    <a:pt x="0" y="80013"/>
                    <a:pt x="0" y="51545"/>
                  </a:cubicBezTo>
                  <a:cubicBezTo>
                    <a:pt x="0" y="23078"/>
                    <a:pt x="25140" y="0"/>
                    <a:pt x="56151" y="0"/>
                  </a:cubicBezTo>
                  <a:cubicBezTo>
                    <a:pt x="87162" y="0"/>
                    <a:pt x="112302" y="23078"/>
                    <a:pt x="112302" y="51545"/>
                  </a:cubicBezTo>
                  <a:close/>
                </a:path>
              </a:pathLst>
            </a:custGeom>
            <a:solidFill>
              <a:schemeClr val="tx1"/>
            </a:solidFill>
            <a:ln w="2798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51CAA95-0FDA-DB46-3164-721CEED3B16A}"/>
                </a:ext>
              </a:extLst>
            </p:cNvPr>
            <p:cNvSpPr/>
            <p:nvPr/>
          </p:nvSpPr>
          <p:spPr>
            <a:xfrm>
              <a:off x="2633285" y="836486"/>
              <a:ext cx="112302" cy="103090"/>
            </a:xfrm>
            <a:custGeom>
              <a:avLst/>
              <a:gdLst>
                <a:gd name="connsiteX0" fmla="*/ 112302 w 112302"/>
                <a:gd name="connsiteY0" fmla="*/ 51545 h 103090"/>
                <a:gd name="connsiteX1" fmla="*/ 56151 w 112302"/>
                <a:gd name="connsiteY1" fmla="*/ 103091 h 103090"/>
                <a:gd name="connsiteX2" fmla="*/ 0 w 112302"/>
                <a:gd name="connsiteY2" fmla="*/ 51545 h 103090"/>
                <a:gd name="connsiteX3" fmla="*/ 56151 w 112302"/>
                <a:gd name="connsiteY3" fmla="*/ 0 h 103090"/>
                <a:gd name="connsiteX4" fmla="*/ 112302 w 112302"/>
                <a:gd name="connsiteY4" fmla="*/ 51545 h 10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2" h="103090">
                  <a:moveTo>
                    <a:pt x="112302" y="51545"/>
                  </a:moveTo>
                  <a:cubicBezTo>
                    <a:pt x="112302" y="80013"/>
                    <a:pt x="87162" y="103091"/>
                    <a:pt x="56151" y="103091"/>
                  </a:cubicBezTo>
                  <a:cubicBezTo>
                    <a:pt x="25140" y="103091"/>
                    <a:pt x="0" y="80013"/>
                    <a:pt x="0" y="51545"/>
                  </a:cubicBezTo>
                  <a:cubicBezTo>
                    <a:pt x="0" y="23078"/>
                    <a:pt x="25140" y="0"/>
                    <a:pt x="56151" y="0"/>
                  </a:cubicBezTo>
                  <a:cubicBezTo>
                    <a:pt x="87162" y="0"/>
                    <a:pt x="112302" y="23078"/>
                    <a:pt x="112302" y="51545"/>
                  </a:cubicBezTo>
                  <a:close/>
                </a:path>
              </a:pathLst>
            </a:custGeom>
            <a:solidFill>
              <a:schemeClr val="tx1"/>
            </a:solidFill>
            <a:ln w="2798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957938A-08AD-682D-C712-D65E540220C4}"/>
                </a:ext>
              </a:extLst>
            </p:cNvPr>
            <p:cNvSpPr/>
            <p:nvPr/>
          </p:nvSpPr>
          <p:spPr>
            <a:xfrm>
              <a:off x="2460451" y="839675"/>
              <a:ext cx="112302" cy="103090"/>
            </a:xfrm>
            <a:custGeom>
              <a:avLst/>
              <a:gdLst>
                <a:gd name="connsiteX0" fmla="*/ 112302 w 112302"/>
                <a:gd name="connsiteY0" fmla="*/ 51545 h 103090"/>
                <a:gd name="connsiteX1" fmla="*/ 56151 w 112302"/>
                <a:gd name="connsiteY1" fmla="*/ 103091 h 103090"/>
                <a:gd name="connsiteX2" fmla="*/ 0 w 112302"/>
                <a:gd name="connsiteY2" fmla="*/ 51545 h 103090"/>
                <a:gd name="connsiteX3" fmla="*/ 56151 w 112302"/>
                <a:gd name="connsiteY3" fmla="*/ 0 h 103090"/>
                <a:gd name="connsiteX4" fmla="*/ 112302 w 112302"/>
                <a:gd name="connsiteY4" fmla="*/ 51545 h 10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2" h="103090">
                  <a:moveTo>
                    <a:pt x="112302" y="51545"/>
                  </a:moveTo>
                  <a:cubicBezTo>
                    <a:pt x="112302" y="80013"/>
                    <a:pt x="87162" y="103091"/>
                    <a:pt x="56151" y="103091"/>
                  </a:cubicBezTo>
                  <a:cubicBezTo>
                    <a:pt x="25140" y="103091"/>
                    <a:pt x="0" y="80013"/>
                    <a:pt x="0" y="51545"/>
                  </a:cubicBezTo>
                  <a:cubicBezTo>
                    <a:pt x="0" y="23078"/>
                    <a:pt x="25140" y="0"/>
                    <a:pt x="56151" y="0"/>
                  </a:cubicBezTo>
                  <a:cubicBezTo>
                    <a:pt x="87162" y="0"/>
                    <a:pt x="112302" y="23078"/>
                    <a:pt x="112302" y="51545"/>
                  </a:cubicBezTo>
                  <a:close/>
                </a:path>
              </a:pathLst>
            </a:custGeom>
            <a:solidFill>
              <a:schemeClr val="tx1"/>
            </a:solidFill>
            <a:ln w="27980"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1534E4B9-21E4-305A-2A0A-F110DAFAE3C3}"/>
              </a:ext>
            </a:extLst>
          </p:cNvPr>
          <p:cNvGrpSpPr/>
          <p:nvPr/>
        </p:nvGrpSpPr>
        <p:grpSpPr>
          <a:xfrm>
            <a:off x="5036529" y="1687454"/>
            <a:ext cx="1044356" cy="1087818"/>
            <a:chOff x="9327749" y="3106726"/>
            <a:chExt cx="921151" cy="1249491"/>
          </a:xfrm>
        </p:grpSpPr>
        <p:sp>
          <p:nvSpPr>
            <p:cNvPr id="12" name="Freeform: Shape 11">
              <a:extLst>
                <a:ext uri="{FF2B5EF4-FFF2-40B4-BE49-F238E27FC236}">
                  <a16:creationId xmlns:a16="http://schemas.microsoft.com/office/drawing/2014/main" id="{120B0A78-E055-40AB-30E9-0E42B4F4E2AF}"/>
                </a:ext>
              </a:extLst>
            </p:cNvPr>
            <p:cNvSpPr/>
            <p:nvPr/>
          </p:nvSpPr>
          <p:spPr>
            <a:xfrm>
              <a:off x="9465429" y="3295394"/>
              <a:ext cx="653980" cy="34303"/>
            </a:xfrm>
            <a:custGeom>
              <a:avLst/>
              <a:gdLst>
                <a:gd name="connsiteX0" fmla="*/ 0 w 653980"/>
                <a:gd name="connsiteY0" fmla="*/ 0 h 34303"/>
                <a:gd name="connsiteX1" fmla="*/ 653981 w 653980"/>
                <a:gd name="connsiteY1" fmla="*/ 0 h 34303"/>
                <a:gd name="connsiteX2" fmla="*/ 653981 w 653980"/>
                <a:gd name="connsiteY2" fmla="*/ 34304 h 34303"/>
                <a:gd name="connsiteX3" fmla="*/ 0 w 65398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653980" h="34303">
                  <a:moveTo>
                    <a:pt x="0" y="0"/>
                  </a:moveTo>
                  <a:lnTo>
                    <a:pt x="653981" y="0"/>
                  </a:lnTo>
                  <a:lnTo>
                    <a:pt x="653981"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A4F26DE-9D6C-11D5-502B-E488C67B2F0F}"/>
                </a:ext>
              </a:extLst>
            </p:cNvPr>
            <p:cNvSpPr/>
            <p:nvPr/>
          </p:nvSpPr>
          <p:spPr>
            <a:xfrm>
              <a:off x="9465429" y="3707037"/>
              <a:ext cx="653980" cy="34303"/>
            </a:xfrm>
            <a:custGeom>
              <a:avLst/>
              <a:gdLst>
                <a:gd name="connsiteX0" fmla="*/ 0 w 653980"/>
                <a:gd name="connsiteY0" fmla="*/ 0 h 34303"/>
                <a:gd name="connsiteX1" fmla="*/ 653981 w 653980"/>
                <a:gd name="connsiteY1" fmla="*/ 0 h 34303"/>
                <a:gd name="connsiteX2" fmla="*/ 653981 w 653980"/>
                <a:gd name="connsiteY2" fmla="*/ 34304 h 34303"/>
                <a:gd name="connsiteX3" fmla="*/ 0 w 65398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653980" h="34303">
                  <a:moveTo>
                    <a:pt x="0" y="0"/>
                  </a:moveTo>
                  <a:lnTo>
                    <a:pt x="653981" y="0"/>
                  </a:lnTo>
                  <a:lnTo>
                    <a:pt x="653981"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059A056-B900-E8A0-80D4-1BC49377D88F}"/>
                </a:ext>
              </a:extLst>
            </p:cNvPr>
            <p:cNvSpPr/>
            <p:nvPr/>
          </p:nvSpPr>
          <p:spPr>
            <a:xfrm>
              <a:off x="9826840" y="3432608"/>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CEAEF28-D26E-5800-A41C-278C7A263AA6}"/>
                </a:ext>
              </a:extLst>
            </p:cNvPr>
            <p:cNvSpPr/>
            <p:nvPr/>
          </p:nvSpPr>
          <p:spPr>
            <a:xfrm>
              <a:off x="9826840" y="3569823"/>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D4F57F9-E555-D498-48FB-F9316F21CC5B}"/>
                </a:ext>
              </a:extLst>
            </p:cNvPr>
            <p:cNvSpPr/>
            <p:nvPr/>
          </p:nvSpPr>
          <p:spPr>
            <a:xfrm>
              <a:off x="9465429" y="3844251"/>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FB0BF74-487D-FFBD-5DBF-79E52CD751C5}"/>
                </a:ext>
              </a:extLst>
            </p:cNvPr>
            <p:cNvSpPr/>
            <p:nvPr/>
          </p:nvSpPr>
          <p:spPr>
            <a:xfrm>
              <a:off x="9465429" y="3981465"/>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18" name="Flowchart: Document 17">
              <a:extLst>
                <a:ext uri="{FF2B5EF4-FFF2-40B4-BE49-F238E27FC236}">
                  <a16:creationId xmlns:a16="http://schemas.microsoft.com/office/drawing/2014/main" id="{264112CB-4054-14C2-EFE0-85942F2BEB1C}"/>
                </a:ext>
              </a:extLst>
            </p:cNvPr>
            <p:cNvSpPr/>
            <p:nvPr/>
          </p:nvSpPr>
          <p:spPr>
            <a:xfrm>
              <a:off x="9327749" y="3106726"/>
              <a:ext cx="921151" cy="1249491"/>
            </a:xfrm>
            <a:prstGeom prst="flowChartDocument">
              <a:avLst/>
            </a:prstGeom>
            <a:noFill/>
            <a:ln w="17165" cap="flat">
              <a:solidFill>
                <a:schemeClr val="tx1">
                  <a:lumMod val="65000"/>
                  <a:lumOff val="35000"/>
                </a:schemeClr>
              </a:solid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F21413B3-6936-524B-D34F-3FE10CAA70FA}"/>
                </a:ext>
              </a:extLst>
            </p:cNvPr>
            <p:cNvGrpSpPr/>
            <p:nvPr/>
          </p:nvGrpSpPr>
          <p:grpSpPr>
            <a:xfrm>
              <a:off x="9467509" y="3415457"/>
              <a:ext cx="292570" cy="205821"/>
              <a:chOff x="11134171" y="4349246"/>
              <a:chExt cx="292570" cy="205821"/>
            </a:xfrm>
          </p:grpSpPr>
          <p:sp>
            <p:nvSpPr>
              <p:cNvPr id="23" name="Rectangle 22">
                <a:extLst>
                  <a:ext uri="{FF2B5EF4-FFF2-40B4-BE49-F238E27FC236}">
                    <a16:creationId xmlns:a16="http://schemas.microsoft.com/office/drawing/2014/main" id="{9DA40A6D-254E-03DE-5179-015DE7740581}"/>
                  </a:ext>
                </a:extLst>
              </p:cNvPr>
              <p:cNvSpPr/>
              <p:nvPr/>
            </p:nvSpPr>
            <p:spPr>
              <a:xfrm>
                <a:off x="11134171" y="4349246"/>
                <a:ext cx="292570" cy="20582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hopping cart outline">
                <a:extLst>
                  <a:ext uri="{FF2B5EF4-FFF2-40B4-BE49-F238E27FC236}">
                    <a16:creationId xmlns:a16="http://schemas.microsoft.com/office/drawing/2014/main" id="{B7885B1C-2C47-49DE-E2B2-BE1EA8AEBA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5592" y="4370813"/>
                <a:ext cx="236030" cy="184254"/>
              </a:xfrm>
              <a:prstGeom prst="rect">
                <a:avLst/>
              </a:prstGeom>
            </p:spPr>
          </p:pic>
        </p:grpSp>
        <p:grpSp>
          <p:nvGrpSpPr>
            <p:cNvPr id="20" name="Group 19">
              <a:extLst>
                <a:ext uri="{FF2B5EF4-FFF2-40B4-BE49-F238E27FC236}">
                  <a16:creationId xmlns:a16="http://schemas.microsoft.com/office/drawing/2014/main" id="{3FBDE219-9F1A-F1FD-DAD1-FAA5B24B0E11}"/>
                </a:ext>
              </a:extLst>
            </p:cNvPr>
            <p:cNvGrpSpPr/>
            <p:nvPr/>
          </p:nvGrpSpPr>
          <p:grpSpPr>
            <a:xfrm>
              <a:off x="9826839" y="3827099"/>
              <a:ext cx="292570" cy="205821"/>
              <a:chOff x="11134171" y="4349246"/>
              <a:chExt cx="292570" cy="205821"/>
            </a:xfrm>
          </p:grpSpPr>
          <p:pic>
            <p:nvPicPr>
              <p:cNvPr id="21" name="Graphic 20" descr="Shopping cart outline">
                <a:extLst>
                  <a:ext uri="{FF2B5EF4-FFF2-40B4-BE49-F238E27FC236}">
                    <a16:creationId xmlns:a16="http://schemas.microsoft.com/office/drawing/2014/main" id="{02A3A6B9-8560-50D1-1C0A-4B5E0DFC2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5592" y="4370813"/>
                <a:ext cx="236030" cy="184254"/>
              </a:xfrm>
              <a:prstGeom prst="rect">
                <a:avLst/>
              </a:prstGeom>
            </p:spPr>
          </p:pic>
          <p:sp>
            <p:nvSpPr>
              <p:cNvPr id="22" name="Rectangle 21">
                <a:extLst>
                  <a:ext uri="{FF2B5EF4-FFF2-40B4-BE49-F238E27FC236}">
                    <a16:creationId xmlns:a16="http://schemas.microsoft.com/office/drawing/2014/main" id="{6A0822F0-4AC1-17DC-D500-562CFF685B30}"/>
                  </a:ext>
                </a:extLst>
              </p:cNvPr>
              <p:cNvSpPr/>
              <p:nvPr/>
            </p:nvSpPr>
            <p:spPr>
              <a:xfrm>
                <a:off x="11134171" y="4349246"/>
                <a:ext cx="292570" cy="2058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5BF2BC16-2F33-CE40-2296-3B54C86670FE}"/>
              </a:ext>
            </a:extLst>
          </p:cNvPr>
          <p:cNvGrpSpPr/>
          <p:nvPr/>
        </p:nvGrpSpPr>
        <p:grpSpPr>
          <a:xfrm>
            <a:off x="4408776" y="3571928"/>
            <a:ext cx="2021518" cy="1544467"/>
            <a:chOff x="7596801" y="1163304"/>
            <a:chExt cx="2021518" cy="1544467"/>
          </a:xfrm>
        </p:grpSpPr>
        <p:grpSp>
          <p:nvGrpSpPr>
            <p:cNvPr id="26" name="Group 25">
              <a:extLst>
                <a:ext uri="{FF2B5EF4-FFF2-40B4-BE49-F238E27FC236}">
                  <a16:creationId xmlns:a16="http://schemas.microsoft.com/office/drawing/2014/main" id="{F02BBDFD-66D9-786C-C6E9-466C5663FE1D}"/>
                </a:ext>
              </a:extLst>
            </p:cNvPr>
            <p:cNvGrpSpPr/>
            <p:nvPr/>
          </p:nvGrpSpPr>
          <p:grpSpPr>
            <a:xfrm>
              <a:off x="7765347" y="1163304"/>
              <a:ext cx="1628031" cy="1544467"/>
              <a:chOff x="307132" y="1952266"/>
              <a:chExt cx="1544467" cy="1544467"/>
            </a:xfrm>
          </p:grpSpPr>
          <p:pic>
            <p:nvPicPr>
              <p:cNvPr id="28" name="Graphic 27" descr="Download from cloud outline">
                <a:extLst>
                  <a:ext uri="{FF2B5EF4-FFF2-40B4-BE49-F238E27FC236}">
                    <a16:creationId xmlns:a16="http://schemas.microsoft.com/office/drawing/2014/main" id="{D6B1A796-C9D0-FE47-7324-FF452E7DD3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132" y="1952266"/>
                <a:ext cx="1544467" cy="1544467"/>
              </a:xfrm>
              <a:prstGeom prst="rect">
                <a:avLst/>
              </a:prstGeom>
            </p:spPr>
          </p:pic>
          <p:sp>
            <p:nvSpPr>
              <p:cNvPr id="29" name="Rectangle 28">
                <a:extLst>
                  <a:ext uri="{FF2B5EF4-FFF2-40B4-BE49-F238E27FC236}">
                    <a16:creationId xmlns:a16="http://schemas.microsoft.com/office/drawing/2014/main" id="{3AA97BC9-9DB5-38FE-61DB-AFADA80341D7}"/>
                  </a:ext>
                </a:extLst>
              </p:cNvPr>
              <p:cNvSpPr/>
              <p:nvPr/>
            </p:nvSpPr>
            <p:spPr>
              <a:xfrm>
                <a:off x="751000" y="2466433"/>
                <a:ext cx="654467" cy="848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ank outline">
                <a:extLst>
                  <a:ext uri="{FF2B5EF4-FFF2-40B4-BE49-F238E27FC236}">
                    <a16:creationId xmlns:a16="http://schemas.microsoft.com/office/drawing/2014/main" id="{EE33B43F-9279-5489-9CCB-01064E3E31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696" y="2376059"/>
                <a:ext cx="773073" cy="773073"/>
              </a:xfrm>
              <a:prstGeom prst="rect">
                <a:avLst/>
              </a:prstGeom>
            </p:spPr>
          </p:pic>
        </p:grpSp>
        <p:sp>
          <p:nvSpPr>
            <p:cNvPr id="27" name="TextBox 26">
              <a:extLst>
                <a:ext uri="{FF2B5EF4-FFF2-40B4-BE49-F238E27FC236}">
                  <a16:creationId xmlns:a16="http://schemas.microsoft.com/office/drawing/2014/main" id="{F64F81A1-1C15-34F3-DA75-187D486BAF4A}"/>
                </a:ext>
              </a:extLst>
            </p:cNvPr>
            <p:cNvSpPr txBox="1"/>
            <p:nvPr/>
          </p:nvSpPr>
          <p:spPr>
            <a:xfrm>
              <a:off x="7596801" y="2199413"/>
              <a:ext cx="2021518" cy="369332"/>
            </a:xfrm>
            <a:prstGeom prst="rect">
              <a:avLst/>
            </a:prstGeom>
            <a:noFill/>
          </p:spPr>
          <p:txBody>
            <a:bodyPr wrap="square" rtlCol="0">
              <a:spAutoFit/>
            </a:bodyPr>
            <a:lstStyle/>
            <a:p>
              <a:r>
                <a:rPr lang="en-US" dirty="0"/>
                <a:t>3</a:t>
              </a:r>
              <a:r>
                <a:rPr lang="en-US" baseline="30000" dirty="0"/>
                <a:t>rd</a:t>
              </a:r>
              <a:r>
                <a:rPr lang="en-US" dirty="0"/>
                <a:t> Party Ad Server</a:t>
              </a:r>
            </a:p>
          </p:txBody>
        </p:sp>
      </p:grpSp>
      <p:cxnSp>
        <p:nvCxnSpPr>
          <p:cNvPr id="31" name="Connector: Curved 154">
            <a:extLst>
              <a:ext uri="{FF2B5EF4-FFF2-40B4-BE49-F238E27FC236}">
                <a16:creationId xmlns:a16="http://schemas.microsoft.com/office/drawing/2014/main" id="{40F217E9-7D92-39F6-6430-B1FFC52E3B6B}"/>
              </a:ext>
            </a:extLst>
          </p:cNvPr>
          <p:cNvCxnSpPr>
            <a:cxnSpLocks/>
            <a:stCxn id="42" idx="1"/>
          </p:cNvCxnSpPr>
          <p:nvPr/>
        </p:nvCxnSpPr>
        <p:spPr>
          <a:xfrm rot="10800000">
            <a:off x="7222154" y="1968601"/>
            <a:ext cx="2181643" cy="1919"/>
          </a:xfrm>
          <a:prstGeom prst="bentConnector3">
            <a:avLst>
              <a:gd name="adj1" fmla="val 50000"/>
            </a:avLst>
          </a:prstGeom>
          <a:ln>
            <a:headEnd type="arrow" w="med" len="med"/>
            <a:tailEnd type="none" w="med" len="med"/>
          </a:ln>
        </p:spPr>
        <p:style>
          <a:lnRef idx="2">
            <a:schemeClr val="dk1"/>
          </a:lnRef>
          <a:fillRef idx="0">
            <a:schemeClr val="dk1"/>
          </a:fillRef>
          <a:effectRef idx="1">
            <a:schemeClr val="dk1"/>
          </a:effectRef>
          <a:fontRef idx="minor">
            <a:schemeClr val="tx1"/>
          </a:fontRef>
        </p:style>
      </p:cxnSp>
      <p:cxnSp>
        <p:nvCxnSpPr>
          <p:cNvPr id="32" name="Connector: Curved 193">
            <a:extLst>
              <a:ext uri="{FF2B5EF4-FFF2-40B4-BE49-F238E27FC236}">
                <a16:creationId xmlns:a16="http://schemas.microsoft.com/office/drawing/2014/main" id="{B3EF025E-6DDD-6602-A34F-7A1BCDF01CA5}"/>
              </a:ext>
            </a:extLst>
          </p:cNvPr>
          <p:cNvCxnSpPr>
            <a:cxnSpLocks/>
            <a:stCxn id="60" idx="1"/>
          </p:cNvCxnSpPr>
          <p:nvPr/>
        </p:nvCxnSpPr>
        <p:spPr>
          <a:xfrm rot="10800000">
            <a:off x="7215963" y="3232164"/>
            <a:ext cx="2299668" cy="839393"/>
          </a:xfrm>
          <a:prstGeom prst="bentConnector3">
            <a:avLst>
              <a:gd name="adj1" fmla="val 89762"/>
            </a:avLst>
          </a:prstGeom>
          <a:ln>
            <a:prstDash val="dash"/>
          </a:ln>
        </p:spPr>
        <p:style>
          <a:lnRef idx="2">
            <a:schemeClr val="dk1"/>
          </a:lnRef>
          <a:fillRef idx="0">
            <a:schemeClr val="dk1"/>
          </a:fillRef>
          <a:effectRef idx="1">
            <a:schemeClr val="dk1"/>
          </a:effectRef>
          <a:fontRef idx="minor">
            <a:schemeClr val="tx1"/>
          </a:fontRef>
        </p:style>
      </p:cxnSp>
      <p:pic>
        <p:nvPicPr>
          <p:cNvPr id="33" name="Graphic 32" descr="Server outline">
            <a:extLst>
              <a:ext uri="{FF2B5EF4-FFF2-40B4-BE49-F238E27FC236}">
                <a16:creationId xmlns:a16="http://schemas.microsoft.com/office/drawing/2014/main" id="{D70C9F98-9837-4FA2-7B10-696CA9C3E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35758" y="1232324"/>
            <a:ext cx="888658" cy="916340"/>
          </a:xfrm>
          <a:prstGeom prst="rect">
            <a:avLst/>
          </a:prstGeom>
        </p:spPr>
      </p:pic>
      <p:sp>
        <p:nvSpPr>
          <p:cNvPr id="34" name="TextBox 33">
            <a:extLst>
              <a:ext uri="{FF2B5EF4-FFF2-40B4-BE49-F238E27FC236}">
                <a16:creationId xmlns:a16="http://schemas.microsoft.com/office/drawing/2014/main" id="{1B953733-CCC5-F391-13BB-413AD73410FE}"/>
              </a:ext>
            </a:extLst>
          </p:cNvPr>
          <p:cNvSpPr txBox="1"/>
          <p:nvPr/>
        </p:nvSpPr>
        <p:spPr>
          <a:xfrm>
            <a:off x="9498637" y="2416097"/>
            <a:ext cx="1812859" cy="369332"/>
          </a:xfrm>
          <a:prstGeom prst="rect">
            <a:avLst/>
          </a:prstGeom>
          <a:noFill/>
        </p:spPr>
        <p:txBody>
          <a:bodyPr wrap="square" rtlCol="0">
            <a:spAutoFit/>
          </a:bodyPr>
          <a:lstStyle/>
          <a:p>
            <a:r>
              <a:rPr lang="en-US" dirty="0"/>
              <a:t>Publisher Server</a:t>
            </a:r>
          </a:p>
        </p:txBody>
      </p:sp>
      <p:pic>
        <p:nvPicPr>
          <p:cNvPr id="35" name="Graphic 34" descr="Database outline">
            <a:extLst>
              <a:ext uri="{FF2B5EF4-FFF2-40B4-BE49-F238E27FC236}">
                <a16:creationId xmlns:a16="http://schemas.microsoft.com/office/drawing/2014/main" id="{E289D29A-A6A4-EEE9-DC6E-90384697FC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78779" y="1762511"/>
            <a:ext cx="621283" cy="621283"/>
          </a:xfrm>
          <a:prstGeom prst="rect">
            <a:avLst/>
          </a:prstGeom>
        </p:spPr>
      </p:pic>
      <p:grpSp>
        <p:nvGrpSpPr>
          <p:cNvPr id="38" name="Group 37">
            <a:extLst>
              <a:ext uri="{FF2B5EF4-FFF2-40B4-BE49-F238E27FC236}">
                <a16:creationId xmlns:a16="http://schemas.microsoft.com/office/drawing/2014/main" id="{284D8F2F-05F3-737D-66D2-E312659445BD}"/>
              </a:ext>
            </a:extLst>
          </p:cNvPr>
          <p:cNvGrpSpPr/>
          <p:nvPr/>
        </p:nvGrpSpPr>
        <p:grpSpPr>
          <a:xfrm>
            <a:off x="9403796" y="1753482"/>
            <a:ext cx="540202" cy="556931"/>
            <a:chOff x="1755196" y="2152786"/>
            <a:chExt cx="609457" cy="690852"/>
          </a:xfrm>
        </p:grpSpPr>
        <p:sp>
          <p:nvSpPr>
            <p:cNvPr id="39" name="Flowchart: Document 38">
              <a:extLst>
                <a:ext uri="{FF2B5EF4-FFF2-40B4-BE49-F238E27FC236}">
                  <a16:creationId xmlns:a16="http://schemas.microsoft.com/office/drawing/2014/main" id="{0F0D42B4-7F6D-68C0-A292-018CD8074FB2}"/>
                </a:ext>
              </a:extLst>
            </p:cNvPr>
            <p:cNvSpPr/>
            <p:nvPr/>
          </p:nvSpPr>
          <p:spPr>
            <a:xfrm>
              <a:off x="1907596" y="2305186"/>
              <a:ext cx="457057" cy="538452"/>
            </a:xfrm>
            <a:prstGeom prst="flowChartDocument">
              <a:avLst/>
            </a:prstGeom>
            <a:noFill/>
            <a:ln w="17165" cap="flat">
              <a:solidFill>
                <a:schemeClr val="tx1">
                  <a:lumMod val="65000"/>
                  <a:lumOff val="35000"/>
                </a:schemeClr>
              </a:solidFill>
              <a:prstDash val="solid"/>
              <a:miter/>
            </a:ln>
          </p:spPr>
          <p:txBody>
            <a:bodyPr rtlCol="0" anchor="ctr"/>
            <a:lstStyle/>
            <a:p>
              <a:endParaRPr lang="en-US"/>
            </a:p>
          </p:txBody>
        </p:sp>
        <p:sp>
          <p:nvSpPr>
            <p:cNvPr id="40" name="Flowchart: Document 39">
              <a:extLst>
                <a:ext uri="{FF2B5EF4-FFF2-40B4-BE49-F238E27FC236}">
                  <a16:creationId xmlns:a16="http://schemas.microsoft.com/office/drawing/2014/main" id="{FF48D348-7AF0-7D53-13D5-D5E2484CA5E6}"/>
                </a:ext>
              </a:extLst>
            </p:cNvPr>
            <p:cNvSpPr/>
            <p:nvPr/>
          </p:nvSpPr>
          <p:spPr>
            <a:xfrm>
              <a:off x="1829792" y="2230605"/>
              <a:ext cx="457057" cy="538452"/>
            </a:xfrm>
            <a:prstGeom prst="flowChartDocument">
              <a:avLst/>
            </a:prstGeom>
            <a:solidFill>
              <a:schemeClr val="bg1"/>
            </a:solidFill>
            <a:ln w="17165" cap="flat">
              <a:solidFill>
                <a:schemeClr val="tx1">
                  <a:lumMod val="65000"/>
                  <a:lumOff val="35000"/>
                </a:schemeClr>
              </a:solid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ACC1C5C3-BFC5-CEFD-24E9-5E0EA659BA49}"/>
                </a:ext>
              </a:extLst>
            </p:cNvPr>
            <p:cNvGrpSpPr/>
            <p:nvPr/>
          </p:nvGrpSpPr>
          <p:grpSpPr>
            <a:xfrm>
              <a:off x="1755196" y="2152786"/>
              <a:ext cx="457057" cy="538452"/>
              <a:chOff x="9331843" y="3193254"/>
              <a:chExt cx="921151" cy="927629"/>
            </a:xfrm>
          </p:grpSpPr>
          <p:sp>
            <p:nvSpPr>
              <p:cNvPr id="42" name="Flowchart: Document 41">
                <a:extLst>
                  <a:ext uri="{FF2B5EF4-FFF2-40B4-BE49-F238E27FC236}">
                    <a16:creationId xmlns:a16="http://schemas.microsoft.com/office/drawing/2014/main" id="{C5590FD3-988F-6776-7FE9-AC519B4D2768}"/>
                  </a:ext>
                </a:extLst>
              </p:cNvPr>
              <p:cNvSpPr/>
              <p:nvPr/>
            </p:nvSpPr>
            <p:spPr>
              <a:xfrm>
                <a:off x="9331843" y="3193254"/>
                <a:ext cx="921151" cy="927629"/>
              </a:xfrm>
              <a:prstGeom prst="flowChartDocument">
                <a:avLst/>
              </a:prstGeom>
              <a:solidFill>
                <a:schemeClr val="bg1"/>
              </a:solidFill>
              <a:ln w="17165" cap="flat">
                <a:solidFill>
                  <a:schemeClr val="tx1">
                    <a:lumMod val="65000"/>
                    <a:lumOff val="35000"/>
                  </a:schemeClr>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4C66784-93A4-3252-75D1-ACF10E43E012}"/>
                  </a:ext>
                </a:extLst>
              </p:cNvPr>
              <p:cNvSpPr/>
              <p:nvPr/>
            </p:nvSpPr>
            <p:spPr>
              <a:xfrm>
                <a:off x="9465429" y="3295394"/>
                <a:ext cx="653980" cy="34303"/>
              </a:xfrm>
              <a:custGeom>
                <a:avLst/>
                <a:gdLst>
                  <a:gd name="connsiteX0" fmla="*/ 0 w 653980"/>
                  <a:gd name="connsiteY0" fmla="*/ 0 h 34303"/>
                  <a:gd name="connsiteX1" fmla="*/ 653981 w 653980"/>
                  <a:gd name="connsiteY1" fmla="*/ 0 h 34303"/>
                  <a:gd name="connsiteX2" fmla="*/ 653981 w 653980"/>
                  <a:gd name="connsiteY2" fmla="*/ 34304 h 34303"/>
                  <a:gd name="connsiteX3" fmla="*/ 0 w 65398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653980" h="34303">
                    <a:moveTo>
                      <a:pt x="0" y="0"/>
                    </a:moveTo>
                    <a:lnTo>
                      <a:pt x="653981" y="0"/>
                    </a:lnTo>
                    <a:lnTo>
                      <a:pt x="653981"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C766CD6-6F41-37C0-75FB-966603AEC93E}"/>
                  </a:ext>
                </a:extLst>
              </p:cNvPr>
              <p:cNvSpPr/>
              <p:nvPr/>
            </p:nvSpPr>
            <p:spPr>
              <a:xfrm>
                <a:off x="9465429" y="3707037"/>
                <a:ext cx="653980" cy="34303"/>
              </a:xfrm>
              <a:custGeom>
                <a:avLst/>
                <a:gdLst>
                  <a:gd name="connsiteX0" fmla="*/ 0 w 653980"/>
                  <a:gd name="connsiteY0" fmla="*/ 0 h 34303"/>
                  <a:gd name="connsiteX1" fmla="*/ 653981 w 653980"/>
                  <a:gd name="connsiteY1" fmla="*/ 0 h 34303"/>
                  <a:gd name="connsiteX2" fmla="*/ 653981 w 653980"/>
                  <a:gd name="connsiteY2" fmla="*/ 34304 h 34303"/>
                  <a:gd name="connsiteX3" fmla="*/ 0 w 65398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653980" h="34303">
                    <a:moveTo>
                      <a:pt x="0" y="0"/>
                    </a:moveTo>
                    <a:lnTo>
                      <a:pt x="653981" y="0"/>
                    </a:lnTo>
                    <a:lnTo>
                      <a:pt x="653981"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0F4A583-C3F2-FF4B-5190-8FA07A9B66EC}"/>
                  </a:ext>
                </a:extLst>
              </p:cNvPr>
              <p:cNvSpPr/>
              <p:nvPr/>
            </p:nvSpPr>
            <p:spPr>
              <a:xfrm>
                <a:off x="9826840" y="3432608"/>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16819F9-DED3-C0E4-9C12-614AD78B115E}"/>
                  </a:ext>
                </a:extLst>
              </p:cNvPr>
              <p:cNvSpPr/>
              <p:nvPr/>
            </p:nvSpPr>
            <p:spPr>
              <a:xfrm>
                <a:off x="9826840" y="3569823"/>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60F8672-3E0E-8B4E-6458-4AC7EEE312DD}"/>
                  </a:ext>
                </a:extLst>
              </p:cNvPr>
              <p:cNvSpPr/>
              <p:nvPr/>
            </p:nvSpPr>
            <p:spPr>
              <a:xfrm>
                <a:off x="9465429" y="3844251"/>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845B21A-8D91-9F19-BF3D-DEC3C9E3AA3F}"/>
                  </a:ext>
                </a:extLst>
              </p:cNvPr>
              <p:cNvSpPr/>
              <p:nvPr/>
            </p:nvSpPr>
            <p:spPr>
              <a:xfrm>
                <a:off x="9465429" y="3981465"/>
                <a:ext cx="292570" cy="34303"/>
              </a:xfrm>
              <a:custGeom>
                <a:avLst/>
                <a:gdLst>
                  <a:gd name="connsiteX0" fmla="*/ 0 w 292570"/>
                  <a:gd name="connsiteY0" fmla="*/ 0 h 34303"/>
                  <a:gd name="connsiteX1" fmla="*/ 292570 w 292570"/>
                  <a:gd name="connsiteY1" fmla="*/ 0 h 34303"/>
                  <a:gd name="connsiteX2" fmla="*/ 292570 w 292570"/>
                  <a:gd name="connsiteY2" fmla="*/ 34304 h 34303"/>
                  <a:gd name="connsiteX3" fmla="*/ 0 w 292570"/>
                  <a:gd name="connsiteY3" fmla="*/ 34304 h 34303"/>
                </a:gdLst>
                <a:ahLst/>
                <a:cxnLst>
                  <a:cxn ang="0">
                    <a:pos x="connsiteX0" y="connsiteY0"/>
                  </a:cxn>
                  <a:cxn ang="0">
                    <a:pos x="connsiteX1" y="connsiteY1"/>
                  </a:cxn>
                  <a:cxn ang="0">
                    <a:pos x="connsiteX2" y="connsiteY2"/>
                  </a:cxn>
                  <a:cxn ang="0">
                    <a:pos x="connsiteX3" y="connsiteY3"/>
                  </a:cxn>
                </a:cxnLst>
                <a:rect l="l" t="t" r="r" b="b"/>
                <a:pathLst>
                  <a:path w="292570" h="34303">
                    <a:moveTo>
                      <a:pt x="0" y="0"/>
                    </a:moveTo>
                    <a:lnTo>
                      <a:pt x="292570" y="0"/>
                    </a:lnTo>
                    <a:lnTo>
                      <a:pt x="292570" y="34304"/>
                    </a:lnTo>
                    <a:lnTo>
                      <a:pt x="0" y="34304"/>
                    </a:lnTo>
                    <a:close/>
                  </a:path>
                </a:pathLst>
              </a:custGeom>
              <a:solidFill>
                <a:srgbClr val="000000"/>
              </a:solidFill>
              <a:ln w="17165" cap="flat">
                <a:noFill/>
                <a:prstDash val="solid"/>
                <a:miter/>
              </a:ln>
            </p:spPr>
            <p:txBody>
              <a:bodyPr rtlCol="0" anchor="ctr"/>
              <a:lstStyle/>
              <a:p>
                <a:endParaRPr lang="en-US"/>
              </a:p>
            </p:txBody>
          </p:sp>
          <p:sp>
            <p:nvSpPr>
              <p:cNvPr id="49" name="Rectangle 48">
                <a:extLst>
                  <a:ext uri="{FF2B5EF4-FFF2-40B4-BE49-F238E27FC236}">
                    <a16:creationId xmlns:a16="http://schemas.microsoft.com/office/drawing/2014/main" id="{C9FFDA7C-A247-FD02-B791-91C1476DCBD9}"/>
                  </a:ext>
                </a:extLst>
              </p:cNvPr>
              <p:cNvSpPr/>
              <p:nvPr/>
            </p:nvSpPr>
            <p:spPr>
              <a:xfrm>
                <a:off x="9467509" y="3415457"/>
                <a:ext cx="292570" cy="2058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Freeform: Shape 49">
            <a:extLst>
              <a:ext uri="{FF2B5EF4-FFF2-40B4-BE49-F238E27FC236}">
                <a16:creationId xmlns:a16="http://schemas.microsoft.com/office/drawing/2014/main" id="{8F3328E5-9CD8-AC9A-2E48-D1F5E3B56779}"/>
              </a:ext>
            </a:extLst>
          </p:cNvPr>
          <p:cNvSpPr/>
          <p:nvPr/>
        </p:nvSpPr>
        <p:spPr>
          <a:xfrm>
            <a:off x="8948199" y="1078804"/>
            <a:ext cx="2881850" cy="1690754"/>
          </a:xfrm>
          <a:custGeom>
            <a:avLst/>
            <a:gdLst>
              <a:gd name="connsiteX0" fmla="*/ 3843794 w 4500477"/>
              <a:gd name="connsiteY0" fmla="*/ 999699 h 2249391"/>
              <a:gd name="connsiteX1" fmla="*/ 3476993 w 4500477"/>
              <a:gd name="connsiteY1" fmla="*/ 509592 h 2249391"/>
              <a:gd name="connsiteX2" fmla="*/ 2777625 w 4500477"/>
              <a:gd name="connsiteY2" fmla="*/ 389074 h 2249391"/>
              <a:gd name="connsiteX3" fmla="*/ 1906740 w 4500477"/>
              <a:gd name="connsiteY3" fmla="*/ 1 h 2249391"/>
              <a:gd name="connsiteX4" fmla="*/ 1667439 w 4500477"/>
              <a:gd name="connsiteY4" fmla="*/ 23060 h 2249391"/>
              <a:gd name="connsiteX5" fmla="*/ 875148 w 4500477"/>
              <a:gd name="connsiteY5" fmla="*/ 746370 h 2249391"/>
              <a:gd name="connsiteX6" fmla="*/ 175780 w 4500477"/>
              <a:gd name="connsiteY6" fmla="*/ 1043648 h 2249391"/>
              <a:gd name="connsiteX7" fmla="*/ 82857 w 4500477"/>
              <a:gd name="connsiteY7" fmla="*/ 1814964 h 2249391"/>
              <a:gd name="connsiteX8" fmla="*/ 850694 w 4500477"/>
              <a:gd name="connsiteY8" fmla="*/ 2244812 h 2249391"/>
              <a:gd name="connsiteX9" fmla="*/ 1125551 w 4500477"/>
              <a:gd name="connsiteY9" fmla="*/ 2244812 h 2249391"/>
              <a:gd name="connsiteX10" fmla="*/ 1027737 w 4500477"/>
              <a:gd name="connsiteY10" fmla="*/ 2164467 h 2249391"/>
              <a:gd name="connsiteX11" fmla="*/ 853335 w 4500477"/>
              <a:gd name="connsiteY11" fmla="*/ 2164467 h 2249391"/>
              <a:gd name="connsiteX12" fmla="*/ 171916 w 4500477"/>
              <a:gd name="connsiteY12" fmla="*/ 1782625 h 2249391"/>
              <a:gd name="connsiteX13" fmla="*/ 254275 w 4500477"/>
              <a:gd name="connsiteY13" fmla="*/ 1091655 h 2249391"/>
              <a:gd name="connsiteX14" fmla="*/ 878327 w 4500477"/>
              <a:gd name="connsiteY14" fmla="*/ 827037 h 2249391"/>
              <a:gd name="connsiteX15" fmla="*/ 959561 w 4500477"/>
              <a:gd name="connsiteY15" fmla="*/ 824627 h 2249391"/>
              <a:gd name="connsiteX16" fmla="*/ 971592 w 4500477"/>
              <a:gd name="connsiteY16" fmla="*/ 758583 h 2249391"/>
              <a:gd name="connsiteX17" fmla="*/ 1690132 w 4500477"/>
              <a:gd name="connsiteY17" fmla="*/ 101317 h 2249391"/>
              <a:gd name="connsiteX18" fmla="*/ 1906545 w 4500477"/>
              <a:gd name="connsiteY18" fmla="*/ 80146 h 2249391"/>
              <a:gd name="connsiteX19" fmla="*/ 2695510 w 4500477"/>
              <a:gd name="connsiteY19" fmla="*/ 432822 h 2249391"/>
              <a:gd name="connsiteX20" fmla="*/ 2731701 w 4500477"/>
              <a:gd name="connsiteY20" fmla="*/ 478338 h 2249391"/>
              <a:gd name="connsiteX21" fmla="*/ 2796601 w 4500477"/>
              <a:gd name="connsiteY21" fmla="*/ 467652 h 2249391"/>
              <a:gd name="connsiteX22" fmla="*/ 3419381 w 4500477"/>
              <a:gd name="connsiteY22" fmla="*/ 574471 h 2249391"/>
              <a:gd name="connsiteX23" fmla="*/ 3747057 w 4500477"/>
              <a:gd name="connsiteY23" fmla="*/ 1012635 h 2249391"/>
              <a:gd name="connsiteX24" fmla="*/ 3758550 w 4500477"/>
              <a:gd name="connsiteY24" fmla="*/ 1070443 h 2249391"/>
              <a:gd name="connsiteX25" fmla="*/ 3829074 w 4500477"/>
              <a:gd name="connsiteY25" fmla="*/ 1079121 h 2249391"/>
              <a:gd name="connsiteX26" fmla="*/ 4395851 w 4500477"/>
              <a:gd name="connsiteY26" fmla="*/ 1698327 h 2249391"/>
              <a:gd name="connsiteX27" fmla="*/ 3755713 w 4500477"/>
              <a:gd name="connsiteY27" fmla="*/ 2169046 h 2249391"/>
              <a:gd name="connsiteX28" fmla="*/ 3466233 w 4500477"/>
              <a:gd name="connsiteY28" fmla="*/ 2169046 h 2249391"/>
              <a:gd name="connsiteX29" fmla="*/ 3368420 w 4500477"/>
              <a:gd name="connsiteY29" fmla="*/ 2249392 h 2249391"/>
              <a:gd name="connsiteX30" fmla="*/ 3755762 w 4500477"/>
              <a:gd name="connsiteY30" fmla="*/ 2249392 h 2249391"/>
              <a:gd name="connsiteX31" fmla="*/ 4500213 w 4500477"/>
              <a:gd name="connsiteY31" fmla="*/ 1605118 h 2249391"/>
              <a:gd name="connsiteX32" fmla="*/ 3843794 w 4500477"/>
              <a:gd name="connsiteY32" fmla="*/ 999699 h 224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00477" h="2249391">
                <a:moveTo>
                  <a:pt x="3843794" y="999699"/>
                </a:moveTo>
                <a:cubicBezTo>
                  <a:pt x="3804894" y="803022"/>
                  <a:pt x="3673080" y="626896"/>
                  <a:pt x="3476993" y="509592"/>
                </a:cubicBezTo>
                <a:cubicBezTo>
                  <a:pt x="3273717" y="392605"/>
                  <a:pt x="3021000" y="349054"/>
                  <a:pt x="2777625" y="389074"/>
                </a:cubicBezTo>
                <a:cubicBezTo>
                  <a:pt x="2585646" y="147166"/>
                  <a:pt x="2258288" y="917"/>
                  <a:pt x="1906740" y="1"/>
                </a:cubicBezTo>
                <a:cubicBezTo>
                  <a:pt x="1826142" y="-115"/>
                  <a:pt x="1745817" y="7626"/>
                  <a:pt x="1667439" y="23060"/>
                </a:cubicBezTo>
                <a:cubicBezTo>
                  <a:pt x="1250806" y="112047"/>
                  <a:pt x="939035" y="396679"/>
                  <a:pt x="875148" y="746370"/>
                </a:cubicBezTo>
                <a:cubicBezTo>
                  <a:pt x="599548" y="754300"/>
                  <a:pt x="342832" y="863421"/>
                  <a:pt x="175780" y="1043648"/>
                </a:cubicBezTo>
                <a:cubicBezTo>
                  <a:pt x="-19265" y="1269105"/>
                  <a:pt x="-54609" y="1562479"/>
                  <a:pt x="82857" y="1814964"/>
                </a:cubicBezTo>
                <a:cubicBezTo>
                  <a:pt x="223072" y="2063344"/>
                  <a:pt x="517981" y="2228442"/>
                  <a:pt x="850694" y="2244812"/>
                </a:cubicBezTo>
                <a:lnTo>
                  <a:pt x="1125551" y="2244812"/>
                </a:lnTo>
                <a:lnTo>
                  <a:pt x="1027737" y="2164467"/>
                </a:lnTo>
                <a:lnTo>
                  <a:pt x="853335" y="2164467"/>
                </a:lnTo>
                <a:cubicBezTo>
                  <a:pt x="558285" y="2149101"/>
                  <a:pt x="296977" y="2002671"/>
                  <a:pt x="171916" y="1782625"/>
                </a:cubicBezTo>
                <a:cubicBezTo>
                  <a:pt x="49550" y="1556429"/>
                  <a:pt x="80823" y="1294061"/>
                  <a:pt x="254275" y="1091655"/>
                </a:cubicBezTo>
                <a:cubicBezTo>
                  <a:pt x="404057" y="931630"/>
                  <a:pt x="632760" y="834654"/>
                  <a:pt x="878327" y="827037"/>
                </a:cubicBezTo>
                <a:lnTo>
                  <a:pt x="959561" y="824627"/>
                </a:lnTo>
                <a:lnTo>
                  <a:pt x="971592" y="758583"/>
                </a:lnTo>
                <a:cubicBezTo>
                  <a:pt x="1028613" y="440820"/>
                  <a:pt x="1311622" y="181944"/>
                  <a:pt x="1690132" y="101317"/>
                </a:cubicBezTo>
                <a:cubicBezTo>
                  <a:pt x="1760998" y="87260"/>
                  <a:pt x="1833644" y="80154"/>
                  <a:pt x="1906545" y="80146"/>
                </a:cubicBezTo>
                <a:cubicBezTo>
                  <a:pt x="2225300" y="80282"/>
                  <a:pt x="2522277" y="213037"/>
                  <a:pt x="2695510" y="432822"/>
                </a:cubicBezTo>
                <a:lnTo>
                  <a:pt x="2731701" y="478338"/>
                </a:lnTo>
                <a:lnTo>
                  <a:pt x="2796601" y="467652"/>
                </a:lnTo>
                <a:cubicBezTo>
                  <a:pt x="3013243" y="432055"/>
                  <a:pt x="3238186" y="470637"/>
                  <a:pt x="3419381" y="574471"/>
                </a:cubicBezTo>
                <a:cubicBezTo>
                  <a:pt x="3594208" y="679671"/>
                  <a:pt x="3711854" y="836984"/>
                  <a:pt x="3747057" y="1012635"/>
                </a:cubicBezTo>
                <a:lnTo>
                  <a:pt x="3758550" y="1070443"/>
                </a:lnTo>
                <a:lnTo>
                  <a:pt x="3829074" y="1079121"/>
                </a:lnTo>
                <a:cubicBezTo>
                  <a:pt x="4193748" y="1121551"/>
                  <a:pt x="4447501" y="1398779"/>
                  <a:pt x="4395851" y="1698327"/>
                </a:cubicBezTo>
                <a:cubicBezTo>
                  <a:pt x="4350333" y="1962273"/>
                  <a:pt x="4080108" y="2160984"/>
                  <a:pt x="3755713" y="2169046"/>
                </a:cubicBezTo>
                <a:lnTo>
                  <a:pt x="3466233" y="2169046"/>
                </a:lnTo>
                <a:lnTo>
                  <a:pt x="3368420" y="2249392"/>
                </a:lnTo>
                <a:lnTo>
                  <a:pt x="3755762" y="2249392"/>
                </a:lnTo>
                <a:cubicBezTo>
                  <a:pt x="4177926" y="2240341"/>
                  <a:pt x="4511232" y="1951893"/>
                  <a:pt x="4500213" y="1605118"/>
                </a:cubicBezTo>
                <a:cubicBezTo>
                  <a:pt x="4490480" y="1298809"/>
                  <a:pt x="4213090" y="1042969"/>
                  <a:pt x="3843794" y="999699"/>
                </a:cubicBezTo>
                <a:close/>
              </a:path>
            </a:pathLst>
          </a:custGeom>
          <a:solidFill>
            <a:schemeClr val="tx1"/>
          </a:solidFill>
          <a:ln w="44450" cap="rnd" cmpd="sng">
            <a:solidFill>
              <a:schemeClr val="bg1"/>
            </a:solidFill>
            <a:prstDash val="solid"/>
            <a:round/>
            <a:extLst>
              <a:ext uri="{C807C97D-BFC1-408E-A445-0C87EB9F89A2}">
                <ask:lineSketchStyleProps xmlns:ask="http://schemas.microsoft.com/office/drawing/2018/sketchyshapes" xmlns="" sd="1219033472">
                  <a:custGeom>
                    <a:avLst/>
                    <a:gdLst>
                      <a:gd name="connsiteX0" fmla="*/ 3843794 w 4500477"/>
                      <a:gd name="connsiteY0" fmla="*/ 999699 h 2249391"/>
                      <a:gd name="connsiteX1" fmla="*/ 3476993 w 4500477"/>
                      <a:gd name="connsiteY1" fmla="*/ 509592 h 2249391"/>
                      <a:gd name="connsiteX2" fmla="*/ 2777625 w 4500477"/>
                      <a:gd name="connsiteY2" fmla="*/ 389074 h 2249391"/>
                      <a:gd name="connsiteX3" fmla="*/ 1906740 w 4500477"/>
                      <a:gd name="connsiteY3" fmla="*/ 1 h 2249391"/>
                      <a:gd name="connsiteX4" fmla="*/ 1667439 w 4500477"/>
                      <a:gd name="connsiteY4" fmla="*/ 23060 h 2249391"/>
                      <a:gd name="connsiteX5" fmla="*/ 875148 w 4500477"/>
                      <a:gd name="connsiteY5" fmla="*/ 746370 h 2249391"/>
                      <a:gd name="connsiteX6" fmla="*/ 175780 w 4500477"/>
                      <a:gd name="connsiteY6" fmla="*/ 1043648 h 2249391"/>
                      <a:gd name="connsiteX7" fmla="*/ 82857 w 4500477"/>
                      <a:gd name="connsiteY7" fmla="*/ 1814964 h 2249391"/>
                      <a:gd name="connsiteX8" fmla="*/ 850694 w 4500477"/>
                      <a:gd name="connsiteY8" fmla="*/ 2244812 h 2249391"/>
                      <a:gd name="connsiteX9" fmla="*/ 1125551 w 4500477"/>
                      <a:gd name="connsiteY9" fmla="*/ 2244812 h 2249391"/>
                      <a:gd name="connsiteX10" fmla="*/ 1027737 w 4500477"/>
                      <a:gd name="connsiteY10" fmla="*/ 2164467 h 2249391"/>
                      <a:gd name="connsiteX11" fmla="*/ 853335 w 4500477"/>
                      <a:gd name="connsiteY11" fmla="*/ 2164467 h 2249391"/>
                      <a:gd name="connsiteX12" fmla="*/ 171916 w 4500477"/>
                      <a:gd name="connsiteY12" fmla="*/ 1782625 h 2249391"/>
                      <a:gd name="connsiteX13" fmla="*/ 254275 w 4500477"/>
                      <a:gd name="connsiteY13" fmla="*/ 1091655 h 2249391"/>
                      <a:gd name="connsiteX14" fmla="*/ 878327 w 4500477"/>
                      <a:gd name="connsiteY14" fmla="*/ 827037 h 2249391"/>
                      <a:gd name="connsiteX15" fmla="*/ 959561 w 4500477"/>
                      <a:gd name="connsiteY15" fmla="*/ 824627 h 2249391"/>
                      <a:gd name="connsiteX16" fmla="*/ 971592 w 4500477"/>
                      <a:gd name="connsiteY16" fmla="*/ 758583 h 2249391"/>
                      <a:gd name="connsiteX17" fmla="*/ 1690132 w 4500477"/>
                      <a:gd name="connsiteY17" fmla="*/ 101317 h 2249391"/>
                      <a:gd name="connsiteX18" fmla="*/ 1906545 w 4500477"/>
                      <a:gd name="connsiteY18" fmla="*/ 80146 h 2249391"/>
                      <a:gd name="connsiteX19" fmla="*/ 2695510 w 4500477"/>
                      <a:gd name="connsiteY19" fmla="*/ 432822 h 2249391"/>
                      <a:gd name="connsiteX20" fmla="*/ 2731701 w 4500477"/>
                      <a:gd name="connsiteY20" fmla="*/ 478338 h 2249391"/>
                      <a:gd name="connsiteX21" fmla="*/ 2796601 w 4500477"/>
                      <a:gd name="connsiteY21" fmla="*/ 467652 h 2249391"/>
                      <a:gd name="connsiteX22" fmla="*/ 3419381 w 4500477"/>
                      <a:gd name="connsiteY22" fmla="*/ 574471 h 2249391"/>
                      <a:gd name="connsiteX23" fmla="*/ 3747057 w 4500477"/>
                      <a:gd name="connsiteY23" fmla="*/ 1012635 h 2249391"/>
                      <a:gd name="connsiteX24" fmla="*/ 3758550 w 4500477"/>
                      <a:gd name="connsiteY24" fmla="*/ 1070443 h 2249391"/>
                      <a:gd name="connsiteX25" fmla="*/ 3829074 w 4500477"/>
                      <a:gd name="connsiteY25" fmla="*/ 1079121 h 2249391"/>
                      <a:gd name="connsiteX26" fmla="*/ 4395851 w 4500477"/>
                      <a:gd name="connsiteY26" fmla="*/ 1698327 h 2249391"/>
                      <a:gd name="connsiteX27" fmla="*/ 3755713 w 4500477"/>
                      <a:gd name="connsiteY27" fmla="*/ 2169046 h 2249391"/>
                      <a:gd name="connsiteX28" fmla="*/ 3466233 w 4500477"/>
                      <a:gd name="connsiteY28" fmla="*/ 2169046 h 2249391"/>
                      <a:gd name="connsiteX29" fmla="*/ 3368420 w 4500477"/>
                      <a:gd name="connsiteY29" fmla="*/ 2249392 h 2249391"/>
                      <a:gd name="connsiteX30" fmla="*/ 3755762 w 4500477"/>
                      <a:gd name="connsiteY30" fmla="*/ 2249392 h 2249391"/>
                      <a:gd name="connsiteX31" fmla="*/ 4500213 w 4500477"/>
                      <a:gd name="connsiteY31" fmla="*/ 1605118 h 2249391"/>
                      <a:gd name="connsiteX32" fmla="*/ 3843794 w 4500477"/>
                      <a:gd name="connsiteY32" fmla="*/ 999699 h 224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00477" h="2249391" extrusionOk="0">
                        <a:moveTo>
                          <a:pt x="3843794" y="999699"/>
                        </a:moveTo>
                        <a:cubicBezTo>
                          <a:pt x="3797494" y="798457"/>
                          <a:pt x="3633865" y="641614"/>
                          <a:pt x="3476993" y="509592"/>
                        </a:cubicBezTo>
                        <a:cubicBezTo>
                          <a:pt x="3277555" y="393413"/>
                          <a:pt x="2976560" y="350467"/>
                          <a:pt x="2777625" y="389074"/>
                        </a:cubicBezTo>
                        <a:cubicBezTo>
                          <a:pt x="2560866" y="171365"/>
                          <a:pt x="2257006" y="8002"/>
                          <a:pt x="1906740" y="1"/>
                        </a:cubicBezTo>
                        <a:cubicBezTo>
                          <a:pt x="1821572" y="-2616"/>
                          <a:pt x="1751333" y="10262"/>
                          <a:pt x="1667439" y="23060"/>
                        </a:cubicBezTo>
                        <a:cubicBezTo>
                          <a:pt x="1288552" y="116525"/>
                          <a:pt x="955068" y="363683"/>
                          <a:pt x="875148" y="746370"/>
                        </a:cubicBezTo>
                        <a:cubicBezTo>
                          <a:pt x="572465" y="750153"/>
                          <a:pt x="333451" y="872253"/>
                          <a:pt x="175780" y="1043648"/>
                        </a:cubicBezTo>
                        <a:cubicBezTo>
                          <a:pt x="-21626" y="1246587"/>
                          <a:pt x="-80899" y="1599015"/>
                          <a:pt x="82857" y="1814964"/>
                        </a:cubicBezTo>
                        <a:cubicBezTo>
                          <a:pt x="251245" y="2079116"/>
                          <a:pt x="557540" y="2237953"/>
                          <a:pt x="850694" y="2244812"/>
                        </a:cubicBezTo>
                        <a:cubicBezTo>
                          <a:pt x="955696" y="2230618"/>
                          <a:pt x="1016523" y="2232948"/>
                          <a:pt x="1125551" y="2244812"/>
                        </a:cubicBezTo>
                        <a:cubicBezTo>
                          <a:pt x="1079759" y="2208191"/>
                          <a:pt x="1075162" y="2193529"/>
                          <a:pt x="1027737" y="2164467"/>
                        </a:cubicBezTo>
                        <a:cubicBezTo>
                          <a:pt x="984298" y="2162420"/>
                          <a:pt x="911113" y="2162939"/>
                          <a:pt x="853335" y="2164467"/>
                        </a:cubicBezTo>
                        <a:cubicBezTo>
                          <a:pt x="568164" y="2140451"/>
                          <a:pt x="299490" y="1990852"/>
                          <a:pt x="171916" y="1782625"/>
                        </a:cubicBezTo>
                        <a:cubicBezTo>
                          <a:pt x="34329" y="1558928"/>
                          <a:pt x="47838" y="1271302"/>
                          <a:pt x="254275" y="1091655"/>
                        </a:cubicBezTo>
                        <a:cubicBezTo>
                          <a:pt x="372413" y="929384"/>
                          <a:pt x="626049" y="820973"/>
                          <a:pt x="878327" y="827037"/>
                        </a:cubicBezTo>
                        <a:cubicBezTo>
                          <a:pt x="895920" y="819745"/>
                          <a:pt x="926552" y="819545"/>
                          <a:pt x="959561" y="824627"/>
                        </a:cubicBezTo>
                        <a:cubicBezTo>
                          <a:pt x="959413" y="808298"/>
                          <a:pt x="966831" y="784061"/>
                          <a:pt x="971592" y="758583"/>
                        </a:cubicBezTo>
                        <a:cubicBezTo>
                          <a:pt x="1027219" y="473948"/>
                          <a:pt x="1343659" y="162941"/>
                          <a:pt x="1690132" y="101317"/>
                        </a:cubicBezTo>
                        <a:cubicBezTo>
                          <a:pt x="1757887" y="92199"/>
                          <a:pt x="1824571" y="80638"/>
                          <a:pt x="1906545" y="80146"/>
                        </a:cubicBezTo>
                        <a:cubicBezTo>
                          <a:pt x="2248127" y="125480"/>
                          <a:pt x="2493895" y="228004"/>
                          <a:pt x="2695510" y="432822"/>
                        </a:cubicBezTo>
                        <a:cubicBezTo>
                          <a:pt x="2714767" y="449339"/>
                          <a:pt x="2729702" y="468647"/>
                          <a:pt x="2731701" y="478338"/>
                        </a:cubicBezTo>
                        <a:cubicBezTo>
                          <a:pt x="2738365" y="472693"/>
                          <a:pt x="2776654" y="471083"/>
                          <a:pt x="2796601" y="467652"/>
                        </a:cubicBezTo>
                        <a:cubicBezTo>
                          <a:pt x="3002045" y="454534"/>
                          <a:pt x="3219080" y="445286"/>
                          <a:pt x="3419381" y="574471"/>
                        </a:cubicBezTo>
                        <a:cubicBezTo>
                          <a:pt x="3622758" y="688616"/>
                          <a:pt x="3711635" y="832434"/>
                          <a:pt x="3747057" y="1012635"/>
                        </a:cubicBezTo>
                        <a:cubicBezTo>
                          <a:pt x="3753006" y="1020545"/>
                          <a:pt x="3751960" y="1049802"/>
                          <a:pt x="3758550" y="1070443"/>
                        </a:cubicBezTo>
                        <a:cubicBezTo>
                          <a:pt x="3785984" y="1079416"/>
                          <a:pt x="3806864" y="1076220"/>
                          <a:pt x="3829074" y="1079121"/>
                        </a:cubicBezTo>
                        <a:cubicBezTo>
                          <a:pt x="4225331" y="1097828"/>
                          <a:pt x="4455733" y="1384487"/>
                          <a:pt x="4395851" y="1698327"/>
                        </a:cubicBezTo>
                        <a:cubicBezTo>
                          <a:pt x="4333311" y="1955748"/>
                          <a:pt x="4096356" y="2145007"/>
                          <a:pt x="3755713" y="2169046"/>
                        </a:cubicBezTo>
                        <a:cubicBezTo>
                          <a:pt x="3659052" y="2143677"/>
                          <a:pt x="3594183" y="2181779"/>
                          <a:pt x="3466233" y="2169046"/>
                        </a:cubicBezTo>
                        <a:cubicBezTo>
                          <a:pt x="3457514" y="2183667"/>
                          <a:pt x="3400323" y="2236085"/>
                          <a:pt x="3368420" y="2249392"/>
                        </a:cubicBezTo>
                        <a:cubicBezTo>
                          <a:pt x="3508340" y="2250283"/>
                          <a:pt x="3678194" y="2254076"/>
                          <a:pt x="3755762" y="2249392"/>
                        </a:cubicBezTo>
                        <a:cubicBezTo>
                          <a:pt x="4244768" y="2242466"/>
                          <a:pt x="4532145" y="1973563"/>
                          <a:pt x="4500213" y="1605118"/>
                        </a:cubicBezTo>
                        <a:cubicBezTo>
                          <a:pt x="4520603" y="1327654"/>
                          <a:pt x="4230106" y="1084560"/>
                          <a:pt x="3843794" y="999699"/>
                        </a:cubicBezTo>
                        <a:close/>
                      </a:path>
                    </a:pathLst>
                  </a:custGeom>
                  <ask:type>
                    <ask:lineSketchNone/>
                  </ask:type>
                </ask:lineSketchStyleProps>
              </a:ext>
            </a:extLst>
          </a:ln>
        </p:spPr>
        <p:txBody>
          <a:bodyPr rtlCol="0" anchor="ctr"/>
          <a:lstStyle/>
          <a:p>
            <a:endParaRPr lang="en-US" dirty="0"/>
          </a:p>
        </p:txBody>
      </p:sp>
      <p:sp>
        <p:nvSpPr>
          <p:cNvPr id="51" name="TextBox 50">
            <a:extLst>
              <a:ext uri="{FF2B5EF4-FFF2-40B4-BE49-F238E27FC236}">
                <a16:creationId xmlns:a16="http://schemas.microsoft.com/office/drawing/2014/main" id="{C7356498-C4DE-F53C-B8BB-37E51A03C7C5}"/>
              </a:ext>
            </a:extLst>
          </p:cNvPr>
          <p:cNvSpPr txBox="1"/>
          <p:nvPr/>
        </p:nvSpPr>
        <p:spPr>
          <a:xfrm>
            <a:off x="7191418" y="1704234"/>
            <a:ext cx="1775738" cy="338554"/>
          </a:xfrm>
          <a:prstGeom prst="rect">
            <a:avLst/>
          </a:prstGeom>
          <a:noFill/>
        </p:spPr>
        <p:txBody>
          <a:bodyPr wrap="square" rtlCol="0">
            <a:spAutoFit/>
          </a:bodyPr>
          <a:lstStyle/>
          <a:p>
            <a:r>
              <a:rPr lang="en-US" sz="1600" dirty="0"/>
              <a:t>Content Request</a:t>
            </a:r>
            <a:endParaRPr lang="en-US" sz="1400" dirty="0"/>
          </a:p>
        </p:txBody>
      </p:sp>
      <p:grpSp>
        <p:nvGrpSpPr>
          <p:cNvPr id="52" name="Group 51">
            <a:extLst>
              <a:ext uri="{FF2B5EF4-FFF2-40B4-BE49-F238E27FC236}">
                <a16:creationId xmlns:a16="http://schemas.microsoft.com/office/drawing/2014/main" id="{E1205731-4D01-C3A6-FCEA-CC28DED36A8B}"/>
              </a:ext>
            </a:extLst>
          </p:cNvPr>
          <p:cNvGrpSpPr/>
          <p:nvPr/>
        </p:nvGrpSpPr>
        <p:grpSpPr>
          <a:xfrm rot="16200000">
            <a:off x="6230147" y="2418338"/>
            <a:ext cx="715506" cy="1176698"/>
            <a:chOff x="137585" y="3133518"/>
            <a:chExt cx="715506" cy="1176698"/>
          </a:xfrm>
        </p:grpSpPr>
        <p:pic>
          <p:nvPicPr>
            <p:cNvPr id="53" name="Graphic 52" descr="Database outline">
              <a:extLst>
                <a:ext uri="{FF2B5EF4-FFF2-40B4-BE49-F238E27FC236}">
                  <a16:creationId xmlns:a16="http://schemas.microsoft.com/office/drawing/2014/main" id="{365A7EF3-94DD-E764-5BCE-191828E840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986" y="3317722"/>
              <a:ext cx="587105" cy="587105"/>
            </a:xfrm>
            <a:prstGeom prst="rect">
              <a:avLst/>
            </a:prstGeom>
          </p:spPr>
        </p:pic>
        <p:pic>
          <p:nvPicPr>
            <p:cNvPr id="54" name="Graphic 53" descr="Arrow circle with solid fill">
              <a:extLst>
                <a:ext uri="{FF2B5EF4-FFF2-40B4-BE49-F238E27FC236}">
                  <a16:creationId xmlns:a16="http://schemas.microsoft.com/office/drawing/2014/main" id="{EBE681EA-ECB9-55F0-BCCB-A4018FE2AC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55328">
              <a:off x="411620" y="3666210"/>
              <a:ext cx="361277" cy="361277"/>
            </a:xfrm>
            <a:prstGeom prst="rect">
              <a:avLst/>
            </a:prstGeom>
          </p:spPr>
        </p:pic>
        <p:sp>
          <p:nvSpPr>
            <p:cNvPr id="55" name="TextBox 54">
              <a:extLst>
                <a:ext uri="{FF2B5EF4-FFF2-40B4-BE49-F238E27FC236}">
                  <a16:creationId xmlns:a16="http://schemas.microsoft.com/office/drawing/2014/main" id="{BFB7BD27-5182-32D2-15A3-DFFFA90FBAC1}"/>
                </a:ext>
              </a:extLst>
            </p:cNvPr>
            <p:cNvSpPr txBox="1"/>
            <p:nvPr/>
          </p:nvSpPr>
          <p:spPr>
            <a:xfrm rot="5400000">
              <a:off x="-281487" y="3552590"/>
              <a:ext cx="1176698" cy="338554"/>
            </a:xfrm>
            <a:prstGeom prst="rect">
              <a:avLst/>
            </a:prstGeom>
            <a:noFill/>
          </p:spPr>
          <p:txBody>
            <a:bodyPr wrap="square" rtlCol="0">
              <a:spAutoFit/>
            </a:bodyPr>
            <a:lstStyle/>
            <a:p>
              <a:r>
                <a:rPr lang="en-US" sz="1600" dirty="0"/>
                <a:t>Ad Scripts</a:t>
              </a:r>
              <a:endParaRPr lang="en-US" sz="1400" dirty="0"/>
            </a:p>
          </p:txBody>
        </p:sp>
      </p:grpSp>
      <p:cxnSp>
        <p:nvCxnSpPr>
          <p:cNvPr id="56" name="Connector: Curved 154">
            <a:extLst>
              <a:ext uri="{FF2B5EF4-FFF2-40B4-BE49-F238E27FC236}">
                <a16:creationId xmlns:a16="http://schemas.microsoft.com/office/drawing/2014/main" id="{AE987480-0A2B-94E4-FE7A-6EC99FBC6612}"/>
              </a:ext>
            </a:extLst>
          </p:cNvPr>
          <p:cNvCxnSpPr>
            <a:cxnSpLocks/>
          </p:cNvCxnSpPr>
          <p:nvPr/>
        </p:nvCxnSpPr>
        <p:spPr>
          <a:xfrm flipH="1" flipV="1">
            <a:off x="7215963" y="2496377"/>
            <a:ext cx="1828044" cy="12700"/>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BFD81626-F10F-948E-ADAA-56584B297568}"/>
              </a:ext>
            </a:extLst>
          </p:cNvPr>
          <p:cNvSpPr txBox="1"/>
          <p:nvPr/>
        </p:nvSpPr>
        <p:spPr>
          <a:xfrm>
            <a:off x="7396860" y="2225022"/>
            <a:ext cx="1408790" cy="584775"/>
          </a:xfrm>
          <a:prstGeom prst="rect">
            <a:avLst/>
          </a:prstGeom>
          <a:noFill/>
        </p:spPr>
        <p:txBody>
          <a:bodyPr wrap="square" rtlCol="0">
            <a:spAutoFit/>
          </a:bodyPr>
          <a:lstStyle/>
          <a:p>
            <a:r>
              <a:rPr lang="en-US" sz="1600" dirty="0"/>
              <a:t>Load Content, Ads Scripts</a:t>
            </a:r>
          </a:p>
        </p:txBody>
      </p:sp>
      <p:grpSp>
        <p:nvGrpSpPr>
          <p:cNvPr id="58" name="Group 57">
            <a:extLst>
              <a:ext uri="{FF2B5EF4-FFF2-40B4-BE49-F238E27FC236}">
                <a16:creationId xmlns:a16="http://schemas.microsoft.com/office/drawing/2014/main" id="{DA732800-5288-D8EB-120B-B9A7DF91E1E6}"/>
              </a:ext>
            </a:extLst>
          </p:cNvPr>
          <p:cNvGrpSpPr/>
          <p:nvPr/>
        </p:nvGrpSpPr>
        <p:grpSpPr>
          <a:xfrm>
            <a:off x="9515631" y="3456403"/>
            <a:ext cx="1776310" cy="1214924"/>
            <a:chOff x="9646921" y="3154312"/>
            <a:chExt cx="1776310" cy="1214924"/>
          </a:xfrm>
        </p:grpSpPr>
        <p:grpSp>
          <p:nvGrpSpPr>
            <p:cNvPr id="59" name="Group 58">
              <a:extLst>
                <a:ext uri="{FF2B5EF4-FFF2-40B4-BE49-F238E27FC236}">
                  <a16:creationId xmlns:a16="http://schemas.microsoft.com/office/drawing/2014/main" id="{F531EED5-DB20-4722-8408-AC1C70F0BEE6}"/>
                </a:ext>
              </a:extLst>
            </p:cNvPr>
            <p:cNvGrpSpPr/>
            <p:nvPr/>
          </p:nvGrpSpPr>
          <p:grpSpPr>
            <a:xfrm>
              <a:off x="9757269" y="3454518"/>
              <a:ext cx="1515064" cy="824177"/>
              <a:chOff x="1305099" y="5392929"/>
              <a:chExt cx="1515064" cy="824177"/>
            </a:xfrm>
          </p:grpSpPr>
          <p:sp>
            <p:nvSpPr>
              <p:cNvPr id="62" name="Rectangle: Rounded Corners 61">
                <a:extLst>
                  <a:ext uri="{FF2B5EF4-FFF2-40B4-BE49-F238E27FC236}">
                    <a16:creationId xmlns:a16="http://schemas.microsoft.com/office/drawing/2014/main" id="{9FA52A6C-24C9-9E65-B784-D9D580A5B6B3}"/>
                  </a:ext>
                </a:extLst>
              </p:cNvPr>
              <p:cNvSpPr/>
              <p:nvPr/>
            </p:nvSpPr>
            <p:spPr>
              <a:xfrm>
                <a:off x="1305099" y="5392929"/>
                <a:ext cx="1515064" cy="274278"/>
              </a:xfrm>
              <a:prstGeom prst="roundRect">
                <a:avLst>
                  <a:gd name="adj" fmla="val 351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Adv 1</a:t>
                </a:r>
              </a:p>
            </p:txBody>
          </p:sp>
          <p:sp>
            <p:nvSpPr>
              <p:cNvPr id="63" name="Rectangle: Rounded Corners 62">
                <a:extLst>
                  <a:ext uri="{FF2B5EF4-FFF2-40B4-BE49-F238E27FC236}">
                    <a16:creationId xmlns:a16="http://schemas.microsoft.com/office/drawing/2014/main" id="{754BBC07-5368-F2AF-A2E5-43E08826E233}"/>
                  </a:ext>
                </a:extLst>
              </p:cNvPr>
              <p:cNvSpPr/>
              <p:nvPr/>
            </p:nvSpPr>
            <p:spPr>
              <a:xfrm>
                <a:off x="1305099" y="5668550"/>
                <a:ext cx="1515064" cy="274278"/>
              </a:xfrm>
              <a:prstGeom prst="roundRect">
                <a:avLst>
                  <a:gd name="adj" fmla="val 351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Adv 2</a:t>
                </a:r>
              </a:p>
            </p:txBody>
          </p:sp>
          <p:sp>
            <p:nvSpPr>
              <p:cNvPr id="64" name="Rectangle: Rounded Corners 63">
                <a:extLst>
                  <a:ext uri="{FF2B5EF4-FFF2-40B4-BE49-F238E27FC236}">
                    <a16:creationId xmlns:a16="http://schemas.microsoft.com/office/drawing/2014/main" id="{AB4F835A-96A8-DBF7-2106-15FE6625C8FD}"/>
                  </a:ext>
                </a:extLst>
              </p:cNvPr>
              <p:cNvSpPr/>
              <p:nvPr/>
            </p:nvSpPr>
            <p:spPr>
              <a:xfrm>
                <a:off x="1305099" y="5942828"/>
                <a:ext cx="1515064" cy="274278"/>
              </a:xfrm>
              <a:prstGeom prst="roundRect">
                <a:avLst>
                  <a:gd name="adj" fmla="val 351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Adv k</a:t>
                </a:r>
              </a:p>
            </p:txBody>
          </p:sp>
        </p:grpSp>
        <p:sp>
          <p:nvSpPr>
            <p:cNvPr id="60" name="Rectangle: Rounded Corners 59">
              <a:extLst>
                <a:ext uri="{FF2B5EF4-FFF2-40B4-BE49-F238E27FC236}">
                  <a16:creationId xmlns:a16="http://schemas.microsoft.com/office/drawing/2014/main" id="{0E452BB2-CFC4-C776-6CB4-2DAC0807E5CF}"/>
                </a:ext>
              </a:extLst>
            </p:cNvPr>
            <p:cNvSpPr/>
            <p:nvPr/>
          </p:nvSpPr>
          <p:spPr>
            <a:xfrm>
              <a:off x="9646921" y="3169694"/>
              <a:ext cx="1776310" cy="1199542"/>
            </a:xfrm>
            <a:prstGeom prst="roundRect">
              <a:avLst/>
            </a:prstGeom>
            <a:noFill/>
            <a:ln>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014F8896-A383-0F7E-AECB-D8329B69661D}"/>
                </a:ext>
              </a:extLst>
            </p:cNvPr>
            <p:cNvSpPr txBox="1"/>
            <p:nvPr/>
          </p:nvSpPr>
          <p:spPr>
            <a:xfrm>
              <a:off x="9768202" y="3154312"/>
              <a:ext cx="1176698" cy="338554"/>
            </a:xfrm>
            <a:prstGeom prst="rect">
              <a:avLst/>
            </a:prstGeom>
            <a:noFill/>
          </p:spPr>
          <p:txBody>
            <a:bodyPr wrap="square" rtlCol="0">
              <a:spAutoFit/>
            </a:bodyPr>
            <a:lstStyle/>
            <a:p>
              <a:r>
                <a:rPr lang="en-US" sz="1600" dirty="0"/>
                <a:t>Advertisers</a:t>
              </a:r>
              <a:endParaRPr lang="en-US" sz="1400" dirty="0"/>
            </a:p>
          </p:txBody>
        </p:sp>
      </p:grpSp>
      <p:sp>
        <p:nvSpPr>
          <p:cNvPr id="65" name="TextBox 64">
            <a:extLst>
              <a:ext uri="{FF2B5EF4-FFF2-40B4-BE49-F238E27FC236}">
                <a16:creationId xmlns:a16="http://schemas.microsoft.com/office/drawing/2014/main" id="{8811BC0D-8060-B913-98C0-B1F5A9967295}"/>
              </a:ext>
            </a:extLst>
          </p:cNvPr>
          <p:cNvSpPr txBox="1"/>
          <p:nvPr/>
        </p:nvSpPr>
        <p:spPr>
          <a:xfrm>
            <a:off x="7419900" y="3770543"/>
            <a:ext cx="1684147" cy="584775"/>
          </a:xfrm>
          <a:prstGeom prst="rect">
            <a:avLst/>
          </a:prstGeom>
          <a:noFill/>
        </p:spPr>
        <p:txBody>
          <a:bodyPr wrap="square" rtlCol="0">
            <a:spAutoFit/>
          </a:bodyPr>
          <a:lstStyle/>
          <a:p>
            <a:r>
              <a:rPr lang="en-US" sz="1600" dirty="0"/>
              <a:t>Ad Auction (Bidding, serving)</a:t>
            </a:r>
          </a:p>
        </p:txBody>
      </p:sp>
      <p:cxnSp>
        <p:nvCxnSpPr>
          <p:cNvPr id="66" name="Connector: Curved 154">
            <a:extLst>
              <a:ext uri="{FF2B5EF4-FFF2-40B4-BE49-F238E27FC236}">
                <a16:creationId xmlns:a16="http://schemas.microsoft.com/office/drawing/2014/main" id="{3D896436-FE49-7880-3CBE-236434DE2763}"/>
              </a:ext>
            </a:extLst>
          </p:cNvPr>
          <p:cNvCxnSpPr>
            <a:cxnSpLocks/>
            <a:endCxn id="28" idx="3"/>
          </p:cNvCxnSpPr>
          <p:nvPr/>
        </p:nvCxnSpPr>
        <p:spPr>
          <a:xfrm rot="5400000">
            <a:off x="5919912" y="3629145"/>
            <a:ext cx="1000459" cy="429575"/>
          </a:xfrm>
          <a:prstGeom prst="bentConnector2">
            <a:avLst/>
          </a:prstGeom>
        </p:spPr>
        <p:style>
          <a:lnRef idx="2">
            <a:schemeClr val="dk1"/>
          </a:lnRef>
          <a:fillRef idx="0">
            <a:schemeClr val="dk1"/>
          </a:fillRef>
          <a:effectRef idx="1">
            <a:schemeClr val="dk1"/>
          </a:effectRef>
          <a:fontRef idx="minor">
            <a:schemeClr val="tx1"/>
          </a:fontRef>
        </p:style>
      </p:cxnSp>
      <p:sp>
        <p:nvSpPr>
          <p:cNvPr id="73" name="Rectangle: Rounded Corners 72">
            <a:extLst>
              <a:ext uri="{FF2B5EF4-FFF2-40B4-BE49-F238E27FC236}">
                <a16:creationId xmlns:a16="http://schemas.microsoft.com/office/drawing/2014/main" id="{26AD2E31-1C44-648D-9287-20243A5DFD90}"/>
              </a:ext>
            </a:extLst>
          </p:cNvPr>
          <p:cNvSpPr/>
          <p:nvPr/>
        </p:nvSpPr>
        <p:spPr>
          <a:xfrm>
            <a:off x="5626659" y="5538513"/>
            <a:ext cx="242080" cy="240585"/>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dirty="0"/>
              <a:t>z</a:t>
            </a:r>
          </a:p>
        </p:txBody>
      </p:sp>
      <p:grpSp>
        <p:nvGrpSpPr>
          <p:cNvPr id="74" name="Group 73">
            <a:extLst>
              <a:ext uri="{FF2B5EF4-FFF2-40B4-BE49-F238E27FC236}">
                <a16:creationId xmlns:a16="http://schemas.microsoft.com/office/drawing/2014/main" id="{FEF4EF1E-93B4-1718-6BD5-0D0F6E133B73}"/>
              </a:ext>
            </a:extLst>
          </p:cNvPr>
          <p:cNvGrpSpPr/>
          <p:nvPr/>
        </p:nvGrpSpPr>
        <p:grpSpPr>
          <a:xfrm rot="16200000">
            <a:off x="5144653" y="4592412"/>
            <a:ext cx="715506" cy="1176698"/>
            <a:chOff x="137585" y="3133518"/>
            <a:chExt cx="715506" cy="1176698"/>
          </a:xfrm>
        </p:grpSpPr>
        <p:pic>
          <p:nvPicPr>
            <p:cNvPr id="75" name="Graphic 74" descr="Database outline">
              <a:extLst>
                <a:ext uri="{FF2B5EF4-FFF2-40B4-BE49-F238E27FC236}">
                  <a16:creationId xmlns:a16="http://schemas.microsoft.com/office/drawing/2014/main" id="{06E828CF-26C0-C135-246F-351CBEF672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986" y="3317722"/>
              <a:ext cx="587105" cy="587105"/>
            </a:xfrm>
            <a:prstGeom prst="rect">
              <a:avLst/>
            </a:prstGeom>
          </p:spPr>
        </p:pic>
        <p:pic>
          <p:nvPicPr>
            <p:cNvPr id="76" name="Graphic 75" descr="Arrow circle with solid fill">
              <a:extLst>
                <a:ext uri="{FF2B5EF4-FFF2-40B4-BE49-F238E27FC236}">
                  <a16:creationId xmlns:a16="http://schemas.microsoft.com/office/drawing/2014/main" id="{79C04019-1373-7987-3BCF-1B6F32917A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55328">
              <a:off x="411620" y="3666210"/>
              <a:ext cx="361277" cy="361277"/>
            </a:xfrm>
            <a:prstGeom prst="rect">
              <a:avLst/>
            </a:prstGeom>
          </p:spPr>
        </p:pic>
        <p:sp>
          <p:nvSpPr>
            <p:cNvPr id="77" name="TextBox 76">
              <a:extLst>
                <a:ext uri="{FF2B5EF4-FFF2-40B4-BE49-F238E27FC236}">
                  <a16:creationId xmlns:a16="http://schemas.microsoft.com/office/drawing/2014/main" id="{E2567D51-2C43-06AF-3093-A1E4966C032B}"/>
                </a:ext>
              </a:extLst>
            </p:cNvPr>
            <p:cNvSpPr txBox="1"/>
            <p:nvPr/>
          </p:nvSpPr>
          <p:spPr>
            <a:xfrm rot="5400000">
              <a:off x="-281487" y="3552590"/>
              <a:ext cx="1176698" cy="338554"/>
            </a:xfrm>
            <a:prstGeom prst="rect">
              <a:avLst/>
            </a:prstGeom>
            <a:noFill/>
          </p:spPr>
          <p:txBody>
            <a:bodyPr wrap="square" rtlCol="0">
              <a:spAutoFit/>
            </a:bodyPr>
            <a:lstStyle/>
            <a:p>
              <a:r>
                <a:rPr lang="en-US" sz="1600" dirty="0"/>
                <a:t>Ad Auction</a:t>
              </a:r>
              <a:endParaRPr lang="en-US" sz="1400" dirty="0"/>
            </a:p>
          </p:txBody>
        </p:sp>
      </p:grpSp>
      <p:sp>
        <p:nvSpPr>
          <p:cNvPr id="78" name="Rectangle: Rounded Corners 77">
            <a:extLst>
              <a:ext uri="{FF2B5EF4-FFF2-40B4-BE49-F238E27FC236}">
                <a16:creationId xmlns:a16="http://schemas.microsoft.com/office/drawing/2014/main" id="{16A3F4C2-93A2-7CBF-3C57-5446120791FC}"/>
              </a:ext>
            </a:extLst>
          </p:cNvPr>
          <p:cNvSpPr/>
          <p:nvPr/>
        </p:nvSpPr>
        <p:spPr>
          <a:xfrm>
            <a:off x="4658339" y="5538514"/>
            <a:ext cx="242080" cy="2405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a:t>
            </a:r>
          </a:p>
        </p:txBody>
      </p:sp>
      <p:sp>
        <p:nvSpPr>
          <p:cNvPr id="79" name="Rectangle: Rounded Corners 78">
            <a:extLst>
              <a:ext uri="{FF2B5EF4-FFF2-40B4-BE49-F238E27FC236}">
                <a16:creationId xmlns:a16="http://schemas.microsoft.com/office/drawing/2014/main" id="{6AC1798C-B51D-3861-32D3-0EF57FCD5B20}"/>
              </a:ext>
            </a:extLst>
          </p:cNvPr>
          <p:cNvSpPr/>
          <p:nvPr/>
        </p:nvSpPr>
        <p:spPr>
          <a:xfrm>
            <a:off x="5142499" y="5538514"/>
            <a:ext cx="242080" cy="240585"/>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dirty="0"/>
              <a:t>c</a:t>
            </a:r>
          </a:p>
        </p:txBody>
      </p:sp>
      <p:sp>
        <p:nvSpPr>
          <p:cNvPr id="80" name="Rectangle: Rounded Corners 79">
            <a:extLst>
              <a:ext uri="{FF2B5EF4-FFF2-40B4-BE49-F238E27FC236}">
                <a16:creationId xmlns:a16="http://schemas.microsoft.com/office/drawing/2014/main" id="{A3662935-A0DC-2C8C-8EA4-D1DED48D0FDD}"/>
              </a:ext>
            </a:extLst>
          </p:cNvPr>
          <p:cNvSpPr/>
          <p:nvPr/>
        </p:nvSpPr>
        <p:spPr>
          <a:xfrm>
            <a:off x="4900419" y="5538514"/>
            <a:ext cx="242080" cy="240585"/>
          </a:xfrm>
          <a:prstGeom prst="roundRect">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b</a:t>
            </a:r>
          </a:p>
        </p:txBody>
      </p:sp>
      <p:sp>
        <p:nvSpPr>
          <p:cNvPr id="81" name="Rectangle: Rounded Corners 80">
            <a:extLst>
              <a:ext uri="{FF2B5EF4-FFF2-40B4-BE49-F238E27FC236}">
                <a16:creationId xmlns:a16="http://schemas.microsoft.com/office/drawing/2014/main" id="{AF68EB91-3DA5-E065-5C6E-9D35763B2C5D}"/>
              </a:ext>
            </a:extLst>
          </p:cNvPr>
          <p:cNvSpPr/>
          <p:nvPr/>
        </p:nvSpPr>
        <p:spPr>
          <a:xfrm>
            <a:off x="5384579" y="5538515"/>
            <a:ext cx="242080" cy="2405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y</a:t>
            </a:r>
          </a:p>
        </p:txBody>
      </p:sp>
      <p:sp>
        <p:nvSpPr>
          <p:cNvPr id="82" name="TextBox 81">
            <a:extLst>
              <a:ext uri="{FF2B5EF4-FFF2-40B4-BE49-F238E27FC236}">
                <a16:creationId xmlns:a16="http://schemas.microsoft.com/office/drawing/2014/main" id="{35648A95-C0BC-9872-4E30-B5F307EDFFCD}"/>
              </a:ext>
            </a:extLst>
          </p:cNvPr>
          <p:cNvSpPr txBox="1"/>
          <p:nvPr/>
        </p:nvSpPr>
        <p:spPr>
          <a:xfrm>
            <a:off x="4198644" y="5497782"/>
            <a:ext cx="577641" cy="338554"/>
          </a:xfrm>
          <a:prstGeom prst="rect">
            <a:avLst/>
          </a:prstGeom>
          <a:noFill/>
        </p:spPr>
        <p:txBody>
          <a:bodyPr wrap="square" rtlCol="0">
            <a:spAutoFit/>
          </a:bodyPr>
          <a:lstStyle/>
          <a:p>
            <a:r>
              <a:rPr lang="en-US" sz="1600" dirty="0"/>
              <a:t>Bids</a:t>
            </a:r>
          </a:p>
        </p:txBody>
      </p:sp>
      <p:pic>
        <p:nvPicPr>
          <p:cNvPr id="83" name="Graphic 82" descr="Security Camera Sign">
            <a:extLst>
              <a:ext uri="{FF2B5EF4-FFF2-40B4-BE49-F238E27FC236}">
                <a16:creationId xmlns:a16="http://schemas.microsoft.com/office/drawing/2014/main" id="{88054630-7B83-98EB-5C15-5B6786F98A0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8138490" y="2559223"/>
            <a:ext cx="630034" cy="630034"/>
          </a:xfrm>
          <a:prstGeom prst="rect">
            <a:avLst/>
          </a:prstGeom>
        </p:spPr>
      </p:pic>
      <p:pic>
        <p:nvPicPr>
          <p:cNvPr id="84" name="Graphic 83" descr="Security Camera Sign">
            <a:extLst>
              <a:ext uri="{FF2B5EF4-FFF2-40B4-BE49-F238E27FC236}">
                <a16:creationId xmlns:a16="http://schemas.microsoft.com/office/drawing/2014/main" id="{117C41E3-A052-9164-0A3B-6D00F8D000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8823422" y="3371447"/>
            <a:ext cx="630034" cy="630034"/>
          </a:xfrm>
          <a:prstGeom prst="rect">
            <a:avLst/>
          </a:prstGeom>
        </p:spPr>
      </p:pic>
      <p:pic>
        <p:nvPicPr>
          <p:cNvPr id="85" name="Graphic 84" descr="Security Camera Sign">
            <a:extLst>
              <a:ext uri="{FF2B5EF4-FFF2-40B4-BE49-F238E27FC236}">
                <a16:creationId xmlns:a16="http://schemas.microsoft.com/office/drawing/2014/main" id="{063A516E-AD6C-705D-4353-EBD27E0A0A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5949486" y="3581741"/>
            <a:ext cx="630034" cy="630034"/>
          </a:xfrm>
          <a:prstGeom prst="rect">
            <a:avLst/>
          </a:prstGeom>
        </p:spPr>
      </p:pic>
      <p:cxnSp>
        <p:nvCxnSpPr>
          <p:cNvPr id="90" name="Connector: Curved 211">
            <a:extLst>
              <a:ext uri="{FF2B5EF4-FFF2-40B4-BE49-F238E27FC236}">
                <a16:creationId xmlns:a16="http://schemas.microsoft.com/office/drawing/2014/main" id="{51EDB097-B28D-4EFF-E8B9-99A93BD38594}"/>
              </a:ext>
            </a:extLst>
          </p:cNvPr>
          <p:cNvCxnSpPr>
            <a:cxnSpLocks/>
          </p:cNvCxnSpPr>
          <p:nvPr/>
        </p:nvCxnSpPr>
        <p:spPr>
          <a:xfrm rot="5400000" flipH="1" flipV="1">
            <a:off x="10061248" y="3127967"/>
            <a:ext cx="686356" cy="1281"/>
          </a:xfrm>
          <a:prstGeom prst="bentConnector3">
            <a:avLst>
              <a:gd name="adj1" fmla="val 50000"/>
            </a:avLst>
          </a:prstGeom>
          <a:ln>
            <a:prstDash val="dash"/>
          </a:ln>
        </p:spPr>
        <p:style>
          <a:lnRef idx="2">
            <a:schemeClr val="dk1"/>
          </a:lnRef>
          <a:fillRef idx="0">
            <a:schemeClr val="dk1"/>
          </a:fillRef>
          <a:effectRef idx="1">
            <a:schemeClr val="dk1"/>
          </a:effectRef>
          <a:fontRef idx="minor">
            <a:schemeClr val="tx1"/>
          </a:fontRef>
        </p:style>
      </p:cxnSp>
      <p:sp>
        <p:nvSpPr>
          <p:cNvPr id="91" name="TextBox 90">
            <a:extLst>
              <a:ext uri="{FF2B5EF4-FFF2-40B4-BE49-F238E27FC236}">
                <a16:creationId xmlns:a16="http://schemas.microsoft.com/office/drawing/2014/main" id="{D63F4BC8-4A5E-F37E-E425-720B672D0BAC}"/>
              </a:ext>
            </a:extLst>
          </p:cNvPr>
          <p:cNvSpPr txBox="1"/>
          <p:nvPr/>
        </p:nvSpPr>
        <p:spPr>
          <a:xfrm>
            <a:off x="10478779" y="2972066"/>
            <a:ext cx="1560536" cy="338554"/>
          </a:xfrm>
          <a:custGeom>
            <a:avLst/>
            <a:gdLst>
              <a:gd name="connsiteX0" fmla="*/ 0 w 1176698"/>
              <a:gd name="connsiteY0" fmla="*/ 62430 h 374571"/>
              <a:gd name="connsiteX1" fmla="*/ 62430 w 1176698"/>
              <a:gd name="connsiteY1" fmla="*/ 0 h 374571"/>
              <a:gd name="connsiteX2" fmla="*/ 196116 w 1176698"/>
              <a:gd name="connsiteY2" fmla="*/ 0 h 374571"/>
              <a:gd name="connsiteX3" fmla="*/ 196116 w 1176698"/>
              <a:gd name="connsiteY3" fmla="*/ 0 h 374571"/>
              <a:gd name="connsiteX4" fmla="*/ 490291 w 1176698"/>
              <a:gd name="connsiteY4" fmla="*/ 0 h 374571"/>
              <a:gd name="connsiteX5" fmla="*/ 1114268 w 1176698"/>
              <a:gd name="connsiteY5" fmla="*/ 0 h 374571"/>
              <a:gd name="connsiteX6" fmla="*/ 1176698 w 1176698"/>
              <a:gd name="connsiteY6" fmla="*/ 62430 h 374571"/>
              <a:gd name="connsiteX7" fmla="*/ 1176698 w 1176698"/>
              <a:gd name="connsiteY7" fmla="*/ 62429 h 374571"/>
              <a:gd name="connsiteX8" fmla="*/ 1176698 w 1176698"/>
              <a:gd name="connsiteY8" fmla="*/ 62429 h 374571"/>
              <a:gd name="connsiteX9" fmla="*/ 1176698 w 1176698"/>
              <a:gd name="connsiteY9" fmla="*/ 156071 h 374571"/>
              <a:gd name="connsiteX10" fmla="*/ 1176698 w 1176698"/>
              <a:gd name="connsiteY10" fmla="*/ 312141 h 374571"/>
              <a:gd name="connsiteX11" fmla="*/ 1114268 w 1176698"/>
              <a:gd name="connsiteY11" fmla="*/ 374571 h 374571"/>
              <a:gd name="connsiteX12" fmla="*/ 490291 w 1176698"/>
              <a:gd name="connsiteY12" fmla="*/ 374571 h 374571"/>
              <a:gd name="connsiteX13" fmla="*/ 196116 w 1176698"/>
              <a:gd name="connsiteY13" fmla="*/ 374571 h 374571"/>
              <a:gd name="connsiteX14" fmla="*/ 196116 w 1176698"/>
              <a:gd name="connsiteY14" fmla="*/ 374571 h 374571"/>
              <a:gd name="connsiteX15" fmla="*/ 62430 w 1176698"/>
              <a:gd name="connsiteY15" fmla="*/ 374571 h 374571"/>
              <a:gd name="connsiteX16" fmla="*/ 0 w 1176698"/>
              <a:gd name="connsiteY16" fmla="*/ 312141 h 374571"/>
              <a:gd name="connsiteX17" fmla="*/ 0 w 1176698"/>
              <a:gd name="connsiteY17" fmla="*/ 156071 h 374571"/>
              <a:gd name="connsiteX18" fmla="*/ -245189 w 1176698"/>
              <a:gd name="connsiteY18" fmla="*/ 158998 h 374571"/>
              <a:gd name="connsiteX19" fmla="*/ 0 w 1176698"/>
              <a:gd name="connsiteY19" fmla="*/ 62429 h 374571"/>
              <a:gd name="connsiteX20" fmla="*/ 0 w 1176698"/>
              <a:gd name="connsiteY20" fmla="*/ 62430 h 374571"/>
              <a:gd name="connsiteX0" fmla="*/ 245189 w 1580913"/>
              <a:gd name="connsiteY0" fmla="*/ 62430 h 374571"/>
              <a:gd name="connsiteX1" fmla="*/ 307619 w 1580913"/>
              <a:gd name="connsiteY1" fmla="*/ 0 h 374571"/>
              <a:gd name="connsiteX2" fmla="*/ 441305 w 1580913"/>
              <a:gd name="connsiteY2" fmla="*/ 0 h 374571"/>
              <a:gd name="connsiteX3" fmla="*/ 441305 w 1580913"/>
              <a:gd name="connsiteY3" fmla="*/ 0 h 374571"/>
              <a:gd name="connsiteX4" fmla="*/ 735480 w 1580913"/>
              <a:gd name="connsiteY4" fmla="*/ 0 h 374571"/>
              <a:gd name="connsiteX5" fmla="*/ 1359457 w 1580913"/>
              <a:gd name="connsiteY5" fmla="*/ 0 h 374571"/>
              <a:gd name="connsiteX6" fmla="*/ 1421887 w 1580913"/>
              <a:gd name="connsiteY6" fmla="*/ 62430 h 374571"/>
              <a:gd name="connsiteX7" fmla="*/ 1421887 w 1580913"/>
              <a:gd name="connsiteY7" fmla="*/ 62429 h 374571"/>
              <a:gd name="connsiteX8" fmla="*/ 1580913 w 1580913"/>
              <a:gd name="connsiteY8" fmla="*/ 118088 h 374571"/>
              <a:gd name="connsiteX9" fmla="*/ 1421887 w 1580913"/>
              <a:gd name="connsiteY9" fmla="*/ 156071 h 374571"/>
              <a:gd name="connsiteX10" fmla="*/ 1421887 w 1580913"/>
              <a:gd name="connsiteY10" fmla="*/ 312141 h 374571"/>
              <a:gd name="connsiteX11" fmla="*/ 1359457 w 1580913"/>
              <a:gd name="connsiteY11" fmla="*/ 374571 h 374571"/>
              <a:gd name="connsiteX12" fmla="*/ 735480 w 1580913"/>
              <a:gd name="connsiteY12" fmla="*/ 374571 h 374571"/>
              <a:gd name="connsiteX13" fmla="*/ 441305 w 1580913"/>
              <a:gd name="connsiteY13" fmla="*/ 374571 h 374571"/>
              <a:gd name="connsiteX14" fmla="*/ 441305 w 1580913"/>
              <a:gd name="connsiteY14" fmla="*/ 374571 h 374571"/>
              <a:gd name="connsiteX15" fmla="*/ 307619 w 1580913"/>
              <a:gd name="connsiteY15" fmla="*/ 374571 h 374571"/>
              <a:gd name="connsiteX16" fmla="*/ 245189 w 1580913"/>
              <a:gd name="connsiteY16" fmla="*/ 312141 h 374571"/>
              <a:gd name="connsiteX17" fmla="*/ 245189 w 1580913"/>
              <a:gd name="connsiteY17" fmla="*/ 156071 h 374571"/>
              <a:gd name="connsiteX18" fmla="*/ 0 w 1580913"/>
              <a:gd name="connsiteY18" fmla="*/ 158998 h 374571"/>
              <a:gd name="connsiteX19" fmla="*/ 245189 w 1580913"/>
              <a:gd name="connsiteY19" fmla="*/ 62429 h 374571"/>
              <a:gd name="connsiteX20" fmla="*/ 245189 w 1580913"/>
              <a:gd name="connsiteY20" fmla="*/ 62430 h 3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0913" h="374571">
                <a:moveTo>
                  <a:pt x="245189" y="62430"/>
                </a:moveTo>
                <a:cubicBezTo>
                  <a:pt x="245189" y="27951"/>
                  <a:pt x="273140" y="0"/>
                  <a:pt x="307619" y="0"/>
                </a:cubicBezTo>
                <a:lnTo>
                  <a:pt x="441305" y="0"/>
                </a:lnTo>
                <a:lnTo>
                  <a:pt x="441305" y="0"/>
                </a:lnTo>
                <a:lnTo>
                  <a:pt x="735480" y="0"/>
                </a:lnTo>
                <a:lnTo>
                  <a:pt x="1359457" y="0"/>
                </a:lnTo>
                <a:cubicBezTo>
                  <a:pt x="1393936" y="0"/>
                  <a:pt x="1421887" y="27951"/>
                  <a:pt x="1421887" y="62430"/>
                </a:cubicBezTo>
                <a:lnTo>
                  <a:pt x="1421887" y="62429"/>
                </a:lnTo>
                <a:lnTo>
                  <a:pt x="1580913" y="118088"/>
                </a:lnTo>
                <a:lnTo>
                  <a:pt x="1421887" y="156071"/>
                </a:lnTo>
                <a:lnTo>
                  <a:pt x="1421887" y="312141"/>
                </a:lnTo>
                <a:cubicBezTo>
                  <a:pt x="1421887" y="346620"/>
                  <a:pt x="1393936" y="374571"/>
                  <a:pt x="1359457" y="374571"/>
                </a:cubicBezTo>
                <a:lnTo>
                  <a:pt x="735480" y="374571"/>
                </a:lnTo>
                <a:lnTo>
                  <a:pt x="441305" y="374571"/>
                </a:lnTo>
                <a:lnTo>
                  <a:pt x="441305" y="374571"/>
                </a:lnTo>
                <a:lnTo>
                  <a:pt x="307619" y="374571"/>
                </a:lnTo>
                <a:cubicBezTo>
                  <a:pt x="273140" y="374571"/>
                  <a:pt x="245189" y="346620"/>
                  <a:pt x="245189" y="312141"/>
                </a:cubicBezTo>
                <a:lnTo>
                  <a:pt x="245189" y="156071"/>
                </a:lnTo>
                <a:lnTo>
                  <a:pt x="0" y="158998"/>
                </a:lnTo>
                <a:lnTo>
                  <a:pt x="245189" y="62429"/>
                </a:lnTo>
                <a:lnTo>
                  <a:pt x="245189" y="62430"/>
                </a:lnTo>
                <a:close/>
              </a:path>
            </a:pathLst>
          </a:cu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600" dirty="0"/>
              <a:t>     Agreement</a:t>
            </a:r>
            <a:endParaRPr lang="en-US" sz="1400" dirty="0"/>
          </a:p>
        </p:txBody>
      </p:sp>
      <p:cxnSp>
        <p:nvCxnSpPr>
          <p:cNvPr id="92" name="Straight Connector 82">
            <a:extLst>
              <a:ext uri="{FF2B5EF4-FFF2-40B4-BE49-F238E27FC236}">
                <a16:creationId xmlns:a16="http://schemas.microsoft.com/office/drawing/2014/main" id="{5EE1A23D-192E-AFA0-065A-B66B27115A3E}"/>
              </a:ext>
            </a:extLst>
          </p:cNvPr>
          <p:cNvCxnSpPr>
            <a:cxnSpLocks/>
          </p:cNvCxnSpPr>
          <p:nvPr/>
        </p:nvCxnSpPr>
        <p:spPr>
          <a:xfrm flipH="1">
            <a:off x="6430294" y="2285290"/>
            <a:ext cx="5399586" cy="2507413"/>
          </a:xfrm>
          <a:prstGeom prst="bentConnector3">
            <a:avLst>
              <a:gd name="adj1" fmla="val -4237"/>
            </a:avLst>
          </a:prstGeom>
          <a:ln w="12700">
            <a:prstDash val="dash"/>
          </a:ln>
        </p:spPr>
        <p:style>
          <a:lnRef idx="1">
            <a:schemeClr val="dk1"/>
          </a:lnRef>
          <a:fillRef idx="0">
            <a:schemeClr val="dk1"/>
          </a:fillRef>
          <a:effectRef idx="0">
            <a:schemeClr val="dk1"/>
          </a:effectRef>
          <a:fontRef idx="minor">
            <a:schemeClr val="tx1"/>
          </a:fontRef>
        </p:style>
      </p:cxnSp>
      <p:cxnSp>
        <p:nvCxnSpPr>
          <p:cNvPr id="36" name="Connector: Curved 193">
            <a:extLst>
              <a:ext uri="{FF2B5EF4-FFF2-40B4-BE49-F238E27FC236}">
                <a16:creationId xmlns:a16="http://schemas.microsoft.com/office/drawing/2014/main" id="{3830055B-E39C-D510-AA90-D59EBB2EFBBC}"/>
              </a:ext>
            </a:extLst>
          </p:cNvPr>
          <p:cNvCxnSpPr>
            <a:cxnSpLocks/>
          </p:cNvCxnSpPr>
          <p:nvPr/>
        </p:nvCxnSpPr>
        <p:spPr>
          <a:xfrm rot="10800000" flipV="1">
            <a:off x="6205354" y="4062930"/>
            <a:ext cx="1214547" cy="281231"/>
          </a:xfrm>
          <a:prstGeom prst="bentConnector3">
            <a:avLst>
              <a:gd name="adj1" fmla="val -1984"/>
            </a:avLst>
          </a:prstGeom>
          <a:ln>
            <a:prstDash val="dash"/>
          </a:ln>
        </p:spPr>
        <p:style>
          <a:lnRef idx="2">
            <a:schemeClr val="dk1"/>
          </a:lnRef>
          <a:fillRef idx="0">
            <a:schemeClr val="dk1"/>
          </a:fillRef>
          <a:effectRef idx="1">
            <a:schemeClr val="dk1"/>
          </a:effectRef>
          <a:fontRef idx="minor">
            <a:schemeClr val="tx1"/>
          </a:fontRef>
        </p:style>
      </p:cxnSp>
      <p:sp>
        <p:nvSpPr>
          <p:cNvPr id="86" name="Slide Number Placeholder 3">
            <a:extLst>
              <a:ext uri="{FF2B5EF4-FFF2-40B4-BE49-F238E27FC236}">
                <a16:creationId xmlns:a16="http://schemas.microsoft.com/office/drawing/2014/main" id="{BA5E6E93-822C-4B35-AFFA-56CB61D4EB84}"/>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20</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814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E666-9988-7212-19F2-766117294BA4}"/>
              </a:ext>
            </a:extLst>
          </p:cNvPr>
          <p:cNvSpPr>
            <a:spLocks noGrp="1"/>
          </p:cNvSpPr>
          <p:nvPr>
            <p:ph type="title"/>
          </p:nvPr>
        </p:nvSpPr>
        <p:spPr/>
        <p:txBody>
          <a:bodyPr>
            <a:normAutofit/>
          </a:bodyPr>
          <a:lstStyle/>
          <a:p>
            <a:r>
              <a:rPr lang="en-US" b="1" dirty="0"/>
              <a:t>Conflict Between Privacy and Revenue</a:t>
            </a:r>
            <a:endParaRPr lang="en-US" dirty="0"/>
          </a:p>
        </p:txBody>
      </p:sp>
      <p:sp>
        <p:nvSpPr>
          <p:cNvPr id="3" name="Content Placeholder 2">
            <a:extLst>
              <a:ext uri="{FF2B5EF4-FFF2-40B4-BE49-F238E27FC236}">
                <a16:creationId xmlns:a16="http://schemas.microsoft.com/office/drawing/2014/main" id="{9FEC6E1E-3AC2-846C-96CB-88884535C51D}"/>
              </a:ext>
            </a:extLst>
          </p:cNvPr>
          <p:cNvSpPr>
            <a:spLocks noGrp="1"/>
          </p:cNvSpPr>
          <p:nvPr>
            <p:ph idx="1"/>
          </p:nvPr>
        </p:nvSpPr>
        <p:spPr>
          <a:xfrm>
            <a:off x="457200" y="1285100"/>
            <a:ext cx="11627708" cy="4522573"/>
          </a:xfrm>
        </p:spPr>
        <p:txBody>
          <a:bodyPr/>
          <a:lstStyle/>
          <a:p>
            <a:pPr>
              <a:lnSpc>
                <a:spcPct val="150000"/>
              </a:lnSpc>
              <a:buFont typeface="Arial" panose="020B0604020202020204" pitchFamily="34" charset="0"/>
              <a:buChar char="•"/>
            </a:pPr>
            <a:r>
              <a:rPr lang="en-US" sz="2400" dirty="0">
                <a:solidFill>
                  <a:srgbClr val="0070C0"/>
                </a:solidFill>
              </a:rPr>
              <a:t>System reliance on user data</a:t>
            </a:r>
          </a:p>
          <a:p>
            <a:pPr marL="742950" lvl="1" indent="-285750">
              <a:lnSpc>
                <a:spcPct val="150000"/>
              </a:lnSpc>
              <a:buFont typeface="Arial" panose="020B0604020202020204" pitchFamily="34" charset="0"/>
              <a:buChar char="•"/>
            </a:pPr>
            <a:r>
              <a:rPr lang="en-US" dirty="0"/>
              <a:t>Advertisers: Targeted ads require user segmentation</a:t>
            </a:r>
          </a:p>
          <a:p>
            <a:pPr marL="742950" lvl="1" indent="-285750">
              <a:lnSpc>
                <a:spcPct val="150000"/>
              </a:lnSpc>
              <a:buFont typeface="Arial" panose="020B0604020202020204" pitchFamily="34" charset="0"/>
              <a:buChar char="•"/>
            </a:pPr>
            <a:r>
              <a:rPr lang="en-US" dirty="0"/>
              <a:t>Publishers: Revenue depends on user data availability</a:t>
            </a:r>
          </a:p>
          <a:p>
            <a:pPr>
              <a:lnSpc>
                <a:spcPct val="150000"/>
              </a:lnSpc>
              <a:buFont typeface="Arial" panose="020B0604020202020204" pitchFamily="34" charset="0"/>
              <a:buChar char="•"/>
            </a:pPr>
            <a:r>
              <a:rPr lang="en-US" sz="2400" dirty="0">
                <a:solidFill>
                  <a:srgbClr val="0070C0"/>
                </a:solidFill>
              </a:rPr>
              <a:t>Privacy dilemma</a:t>
            </a:r>
            <a:r>
              <a:rPr lang="en-US" sz="2400" dirty="0"/>
              <a:t>: User privacy and revenue generation inherently conflict</a:t>
            </a:r>
          </a:p>
          <a:p>
            <a:pPr>
              <a:lnSpc>
                <a:spcPct val="150000"/>
              </a:lnSpc>
              <a:buFont typeface="Arial" panose="020B0604020202020204" pitchFamily="34" charset="0"/>
              <a:buChar char="•"/>
            </a:pPr>
            <a:r>
              <a:rPr lang="en-US" sz="2400" dirty="0">
                <a:solidFill>
                  <a:srgbClr val="0070C0"/>
                </a:solidFill>
              </a:rPr>
              <a:t>Need for privacy-preserving online ad systems</a:t>
            </a:r>
          </a:p>
          <a:p>
            <a:pPr marL="742950" lvl="1" indent="-285750">
              <a:lnSpc>
                <a:spcPct val="150000"/>
              </a:lnSpc>
              <a:buFont typeface="Arial" panose="020B0604020202020204" pitchFamily="34" charset="0"/>
              <a:buChar char="•"/>
            </a:pPr>
            <a:r>
              <a:rPr lang="en-US" dirty="0"/>
              <a:t>Process user data with informed consent</a:t>
            </a:r>
          </a:p>
          <a:p>
            <a:pPr marL="742950" lvl="1" indent="-285750">
              <a:lnSpc>
                <a:spcPct val="150000"/>
              </a:lnSpc>
              <a:buFont typeface="Arial" panose="020B0604020202020204" pitchFamily="34" charset="0"/>
              <a:buChar char="•"/>
            </a:pPr>
            <a:r>
              <a:rPr lang="en-US" dirty="0"/>
              <a:t>Limit processing of raw user data to users' devices only</a:t>
            </a:r>
          </a:p>
          <a:p>
            <a:pPr marL="742950" lvl="1" indent="-285750">
              <a:lnSpc>
                <a:spcPct val="150000"/>
              </a:lnSpc>
              <a:buFont typeface="Arial" panose="020B0604020202020204" pitchFamily="34" charset="0"/>
              <a:buChar char="•"/>
            </a:pPr>
            <a:r>
              <a:rPr lang="en-US" dirty="0"/>
              <a:t>Do not impact negatively publishers’ revenue</a:t>
            </a:r>
          </a:p>
          <a:p>
            <a:endParaRPr lang="en-US" dirty="0"/>
          </a:p>
        </p:txBody>
      </p:sp>
      <p:sp>
        <p:nvSpPr>
          <p:cNvPr id="5" name="Slide Number Placeholder 3">
            <a:extLst>
              <a:ext uri="{FF2B5EF4-FFF2-40B4-BE49-F238E27FC236}">
                <a16:creationId xmlns:a16="http://schemas.microsoft.com/office/drawing/2014/main" id="{8E089CF4-B474-4759-8EEB-37C1487BD46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21</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286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CDFF-E654-ED07-63DA-183DF2D24C00}"/>
              </a:ext>
            </a:extLst>
          </p:cNvPr>
          <p:cNvSpPr>
            <a:spLocks noGrp="1"/>
          </p:cNvSpPr>
          <p:nvPr>
            <p:ph type="title"/>
          </p:nvPr>
        </p:nvSpPr>
        <p:spPr>
          <a:xfrm>
            <a:off x="766119" y="186709"/>
            <a:ext cx="11063930" cy="1009543"/>
          </a:xfrm>
        </p:spPr>
        <p:txBody>
          <a:bodyPr>
            <a:normAutofit/>
          </a:bodyPr>
          <a:lstStyle/>
          <a:p>
            <a:r>
              <a:rPr lang="en-US" dirty="0" err="1"/>
              <a:t>AdFL</a:t>
            </a:r>
            <a:r>
              <a:rPr lang="en-US" dirty="0"/>
              <a:t>: A Privacy-Preserving FL Framework for Online Ads</a:t>
            </a:r>
          </a:p>
        </p:txBody>
      </p:sp>
      <p:sp>
        <p:nvSpPr>
          <p:cNvPr id="3" name="Content Placeholder 2">
            <a:extLst>
              <a:ext uri="{FF2B5EF4-FFF2-40B4-BE49-F238E27FC236}">
                <a16:creationId xmlns:a16="http://schemas.microsoft.com/office/drawing/2014/main" id="{9DA065B5-18FC-2E3F-4D8E-CBB1A1EBA36F}"/>
              </a:ext>
            </a:extLst>
          </p:cNvPr>
          <p:cNvSpPr>
            <a:spLocks noGrp="1"/>
          </p:cNvSpPr>
          <p:nvPr>
            <p:ph idx="1"/>
          </p:nvPr>
        </p:nvSpPr>
        <p:spPr>
          <a:xfrm>
            <a:off x="371474" y="1237786"/>
            <a:ext cx="7339142" cy="4562028"/>
          </a:xfrm>
        </p:spPr>
        <p:txBody>
          <a:bodyPr>
            <a:normAutofit fontScale="92500"/>
          </a:bodyPr>
          <a:lstStyle/>
          <a:p>
            <a:pPr>
              <a:lnSpc>
                <a:spcPct val="134000"/>
              </a:lnSpc>
              <a:buFont typeface="Arial" panose="020B0604020202020204" pitchFamily="34" charset="0"/>
              <a:buChar char="•"/>
            </a:pPr>
            <a:r>
              <a:rPr lang="en-US" sz="2400" dirty="0">
                <a:solidFill>
                  <a:srgbClr val="0070C0"/>
                </a:solidFill>
              </a:rPr>
              <a:t>In-browser training and inference</a:t>
            </a:r>
            <a:r>
              <a:rPr lang="en-US" sz="2400" dirty="0"/>
              <a:t>: Runs asynchronously in the browser</a:t>
            </a:r>
          </a:p>
          <a:p>
            <a:pPr lvl="1">
              <a:lnSpc>
                <a:spcPct val="134000"/>
              </a:lnSpc>
              <a:buFont typeface="Arial" panose="020B0604020202020204" pitchFamily="34" charset="0"/>
              <a:buChar char="•"/>
            </a:pPr>
            <a:r>
              <a:rPr lang="en-US" dirty="0"/>
              <a:t>Works using common browser APIs, no client-side installation required</a:t>
            </a:r>
          </a:p>
          <a:p>
            <a:pPr>
              <a:lnSpc>
                <a:spcPct val="134000"/>
              </a:lnSpc>
              <a:buFont typeface="Arial" panose="020B0604020202020204" pitchFamily="34" charset="0"/>
              <a:buChar char="•"/>
            </a:pPr>
            <a:r>
              <a:rPr lang="en-US" sz="2400" dirty="0">
                <a:solidFill>
                  <a:srgbClr val="0070C0"/>
                </a:solidFill>
              </a:rPr>
              <a:t>In-browser data collection</a:t>
            </a:r>
            <a:r>
              <a:rPr lang="en-US" sz="2400" dirty="0"/>
              <a:t>: Browser data such as ad viewability &amp; hovering, page dwell time &amp; scroll depth</a:t>
            </a:r>
          </a:p>
          <a:p>
            <a:pPr>
              <a:lnSpc>
                <a:spcPct val="134000"/>
              </a:lnSpc>
              <a:buFont typeface="Arial" panose="020B0604020202020204" pitchFamily="34" charset="0"/>
              <a:buChar char="•"/>
            </a:pPr>
            <a:r>
              <a:rPr lang="en-US" sz="2400" dirty="0">
                <a:solidFill>
                  <a:srgbClr val="0070C0"/>
                </a:solidFill>
              </a:rPr>
              <a:t>Publisher chooses the model and runs aggregation </a:t>
            </a:r>
            <a:r>
              <a:rPr lang="en-US" sz="2400" dirty="0"/>
              <a:t>server</a:t>
            </a:r>
          </a:p>
          <a:p>
            <a:pPr marL="742950" lvl="1" indent="-285750">
              <a:lnSpc>
                <a:spcPct val="134000"/>
              </a:lnSpc>
              <a:buFont typeface="Arial" panose="020B0604020202020204" pitchFamily="34" charset="0"/>
              <a:buChar char="•"/>
            </a:pPr>
            <a:r>
              <a:rPr lang="en-US" dirty="0"/>
              <a:t>Local model synchronization using first-party cookies to track global model versions</a:t>
            </a:r>
          </a:p>
        </p:txBody>
      </p:sp>
      <p:pic>
        <p:nvPicPr>
          <p:cNvPr id="5" name="Picture 4">
            <a:extLst>
              <a:ext uri="{FF2B5EF4-FFF2-40B4-BE49-F238E27FC236}">
                <a16:creationId xmlns:a16="http://schemas.microsoft.com/office/drawing/2014/main" id="{ECA7D61B-AAB0-4122-95BF-46F7305DE78B}"/>
              </a:ext>
            </a:extLst>
          </p:cNvPr>
          <p:cNvPicPr>
            <a:picLocks noChangeAspect="1"/>
          </p:cNvPicPr>
          <p:nvPr/>
        </p:nvPicPr>
        <p:blipFill>
          <a:blip r:embed="rId3"/>
          <a:stretch>
            <a:fillRect/>
          </a:stretch>
        </p:blipFill>
        <p:spPr>
          <a:xfrm>
            <a:off x="7292976" y="1705229"/>
            <a:ext cx="4997879" cy="3381107"/>
          </a:xfrm>
          <a:prstGeom prst="rect">
            <a:avLst/>
          </a:prstGeom>
        </p:spPr>
      </p:pic>
      <p:sp>
        <p:nvSpPr>
          <p:cNvPr id="6" name="Slide Number Placeholder 3">
            <a:extLst>
              <a:ext uri="{FF2B5EF4-FFF2-40B4-BE49-F238E27FC236}">
                <a16:creationId xmlns:a16="http://schemas.microsoft.com/office/drawing/2014/main" id="{EDE87053-7F8B-4A4A-97B5-391130086B56}"/>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22</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686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BDB4-F2B3-5AF2-C431-84172ED295D1}"/>
              </a:ext>
            </a:extLst>
          </p:cNvPr>
          <p:cNvSpPr>
            <a:spLocks noGrp="1"/>
          </p:cNvSpPr>
          <p:nvPr>
            <p:ph type="title"/>
          </p:nvPr>
        </p:nvSpPr>
        <p:spPr>
          <a:xfrm>
            <a:off x="856530" y="150475"/>
            <a:ext cx="6253566" cy="1009543"/>
          </a:xfrm>
        </p:spPr>
        <p:txBody>
          <a:bodyPr>
            <a:normAutofit/>
          </a:bodyPr>
          <a:lstStyle/>
          <a:p>
            <a:r>
              <a:rPr lang="en-US" b="1" dirty="0"/>
              <a:t>In-</a:t>
            </a:r>
            <a:r>
              <a:rPr lang="en-US" dirty="0"/>
              <a:t>Browser </a:t>
            </a:r>
            <a:r>
              <a:rPr lang="en-US" b="1" dirty="0" err="1"/>
              <a:t>AdFL</a:t>
            </a:r>
            <a:r>
              <a:rPr lang="en-US" b="1" dirty="0"/>
              <a:t> Client</a:t>
            </a:r>
            <a:endParaRPr lang="en-US" dirty="0"/>
          </a:p>
        </p:txBody>
      </p:sp>
      <p:cxnSp>
        <p:nvCxnSpPr>
          <p:cNvPr id="5" name="Connector: Elbow 4">
            <a:extLst>
              <a:ext uri="{FF2B5EF4-FFF2-40B4-BE49-F238E27FC236}">
                <a16:creationId xmlns:a16="http://schemas.microsoft.com/office/drawing/2014/main" id="{6A05252C-C460-34DB-ECDE-12FF2057915F}"/>
              </a:ext>
            </a:extLst>
          </p:cNvPr>
          <p:cNvCxnSpPr>
            <a:cxnSpLocks/>
            <a:stCxn id="50" idx="2"/>
            <a:endCxn id="18" idx="2"/>
          </p:cNvCxnSpPr>
          <p:nvPr/>
        </p:nvCxnSpPr>
        <p:spPr>
          <a:xfrm rot="10800000" flipV="1">
            <a:off x="2855907" y="4904824"/>
            <a:ext cx="5194276" cy="522935"/>
          </a:xfrm>
          <a:prstGeom prst="bentConnector4">
            <a:avLst>
              <a:gd name="adj1" fmla="val 3440"/>
              <a:gd name="adj2" fmla="val 143715"/>
            </a:avLst>
          </a:prstGeom>
          <a:ln w="19050" cap="flat" cmpd="sng" algn="ctr">
            <a:solidFill>
              <a:schemeClr val="accent4">
                <a:lumMod val="75000"/>
              </a:schemeClr>
            </a:solidFill>
            <a:prstDash val="lgDashDot"/>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Connector: Elbow 5">
            <a:extLst>
              <a:ext uri="{FF2B5EF4-FFF2-40B4-BE49-F238E27FC236}">
                <a16:creationId xmlns:a16="http://schemas.microsoft.com/office/drawing/2014/main" id="{90DC48C2-59E5-AB2F-12C4-04F7B9253D06}"/>
              </a:ext>
            </a:extLst>
          </p:cNvPr>
          <p:cNvCxnSpPr>
            <a:cxnSpLocks/>
            <a:stCxn id="48" idx="2"/>
            <a:endCxn id="11" idx="4"/>
          </p:cNvCxnSpPr>
          <p:nvPr/>
        </p:nvCxnSpPr>
        <p:spPr>
          <a:xfrm rot="10800000" flipV="1">
            <a:off x="7216217" y="3814772"/>
            <a:ext cx="833966" cy="1345916"/>
          </a:xfrm>
          <a:prstGeom prst="bentConnector3">
            <a:avLst>
              <a:gd name="adj1" fmla="val 34561"/>
            </a:avLst>
          </a:prstGeom>
          <a:ln w="19050" cap="flat" cmpd="sng" algn="ctr">
            <a:solidFill>
              <a:schemeClr val="accent4">
                <a:lumMod val="75000"/>
              </a:schemeClr>
            </a:solidFill>
            <a:prstDash val="lg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 name="Connector: Elbow 6">
            <a:extLst>
              <a:ext uri="{FF2B5EF4-FFF2-40B4-BE49-F238E27FC236}">
                <a16:creationId xmlns:a16="http://schemas.microsoft.com/office/drawing/2014/main" id="{B4722D76-86F6-064D-AEE4-285006FF321B}"/>
              </a:ext>
            </a:extLst>
          </p:cNvPr>
          <p:cNvCxnSpPr>
            <a:cxnSpLocks/>
            <a:stCxn id="56" idx="2"/>
            <a:endCxn id="18" idx="2"/>
          </p:cNvCxnSpPr>
          <p:nvPr/>
        </p:nvCxnSpPr>
        <p:spPr>
          <a:xfrm rot="10800000" flipV="1">
            <a:off x="2855907" y="3230570"/>
            <a:ext cx="5194276" cy="2197190"/>
          </a:xfrm>
          <a:prstGeom prst="bentConnector4">
            <a:avLst>
              <a:gd name="adj1" fmla="val 9308"/>
              <a:gd name="adj2" fmla="val 110207"/>
            </a:avLst>
          </a:prstGeom>
          <a:ln w="28575" cap="flat" cmpd="sng" algn="ctr">
            <a:solidFill>
              <a:schemeClr val="accent4">
                <a:lumMod val="75000"/>
              </a:schemeClr>
            </a:solidFill>
            <a:prstDash val="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 name="Connector: Elbow 7">
            <a:extLst>
              <a:ext uri="{FF2B5EF4-FFF2-40B4-BE49-F238E27FC236}">
                <a16:creationId xmlns:a16="http://schemas.microsoft.com/office/drawing/2014/main" id="{47DC38FB-2EB8-DB80-0DDB-0AAA70BD1081}"/>
              </a:ext>
            </a:extLst>
          </p:cNvPr>
          <p:cNvCxnSpPr>
            <a:cxnSpLocks/>
            <a:stCxn id="51" idx="2"/>
            <a:endCxn id="11" idx="4"/>
          </p:cNvCxnSpPr>
          <p:nvPr/>
        </p:nvCxnSpPr>
        <p:spPr>
          <a:xfrm rot="10800000">
            <a:off x="7216217" y="5160689"/>
            <a:ext cx="833966" cy="237829"/>
          </a:xfrm>
          <a:prstGeom prst="bentConnector3">
            <a:avLst>
              <a:gd name="adj1" fmla="val 35822"/>
            </a:avLst>
          </a:prstGeom>
          <a:ln w="19050" cap="flat" cmpd="sng" algn="ctr">
            <a:solidFill>
              <a:schemeClr val="accent4">
                <a:lumMod val="75000"/>
              </a:schemeClr>
            </a:solidFill>
            <a:prstDash val="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Connector: Elbow 8">
            <a:extLst>
              <a:ext uri="{FF2B5EF4-FFF2-40B4-BE49-F238E27FC236}">
                <a16:creationId xmlns:a16="http://schemas.microsoft.com/office/drawing/2014/main" id="{7FB5A4D4-F06B-2FC5-D4D7-7F26B7CEA193}"/>
              </a:ext>
            </a:extLst>
          </p:cNvPr>
          <p:cNvCxnSpPr>
            <a:cxnSpLocks/>
            <a:stCxn id="70" idx="1"/>
            <a:endCxn id="35" idx="3"/>
          </p:cNvCxnSpPr>
          <p:nvPr/>
        </p:nvCxnSpPr>
        <p:spPr>
          <a:xfrm rot="16200000" flipV="1">
            <a:off x="11399511" y="1575325"/>
            <a:ext cx="353670" cy="705087"/>
          </a:xfrm>
          <a:prstGeom prst="bentConnector2">
            <a:avLst/>
          </a:prstGeom>
          <a:ln w="12700">
            <a:solidFill>
              <a:schemeClr val="accent2">
                <a:lumMod val="50000"/>
              </a:schemeClr>
            </a:solidFill>
            <a:prstDash val="sysDash"/>
            <a:headEnd type="none" w="med" len="med"/>
            <a:tailEnd type="arrow" w="med" len="med"/>
          </a:ln>
        </p:spPr>
        <p:style>
          <a:lnRef idx="2">
            <a:schemeClr val="accent2"/>
          </a:lnRef>
          <a:fillRef idx="0">
            <a:schemeClr val="accent2"/>
          </a:fillRef>
          <a:effectRef idx="1">
            <a:schemeClr val="accent2"/>
          </a:effectRef>
          <a:fontRef idx="minor">
            <a:schemeClr val="tx1"/>
          </a:fontRef>
        </p:style>
      </p:cxnSp>
      <p:grpSp>
        <p:nvGrpSpPr>
          <p:cNvPr id="10" name="Group 9">
            <a:extLst>
              <a:ext uri="{FF2B5EF4-FFF2-40B4-BE49-F238E27FC236}">
                <a16:creationId xmlns:a16="http://schemas.microsoft.com/office/drawing/2014/main" id="{56104440-7136-2DF5-0EF0-8E49E99A4D03}"/>
              </a:ext>
            </a:extLst>
          </p:cNvPr>
          <p:cNvGrpSpPr/>
          <p:nvPr/>
        </p:nvGrpSpPr>
        <p:grpSpPr>
          <a:xfrm>
            <a:off x="5379542" y="4070290"/>
            <a:ext cx="1836675" cy="1357470"/>
            <a:chOff x="5502995" y="5413891"/>
            <a:chExt cx="1164777" cy="1122861"/>
          </a:xfrm>
        </p:grpSpPr>
        <p:sp>
          <p:nvSpPr>
            <p:cNvPr id="11" name="Rectangle 10">
              <a:extLst>
                <a:ext uri="{FF2B5EF4-FFF2-40B4-BE49-F238E27FC236}">
                  <a16:creationId xmlns:a16="http://schemas.microsoft.com/office/drawing/2014/main" id="{44AD7532-814D-62F2-16FE-0F850A77F833}"/>
                </a:ext>
              </a:extLst>
            </p:cNvPr>
            <p:cNvSpPr/>
            <p:nvPr/>
          </p:nvSpPr>
          <p:spPr>
            <a:xfrm>
              <a:off x="5502996" y="6094922"/>
              <a:ext cx="1164776" cy="441830"/>
            </a:xfrm>
            <a:prstGeom prst="flowChartMagneticDisk">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Cookies</a:t>
              </a:r>
            </a:p>
          </p:txBody>
        </p:sp>
        <p:sp>
          <p:nvSpPr>
            <p:cNvPr id="12" name="Rectangle 11">
              <a:extLst>
                <a:ext uri="{FF2B5EF4-FFF2-40B4-BE49-F238E27FC236}">
                  <a16:creationId xmlns:a16="http://schemas.microsoft.com/office/drawing/2014/main" id="{96A06F36-8E4B-796B-83C7-B3D69994528B}"/>
                </a:ext>
              </a:extLst>
            </p:cNvPr>
            <p:cNvSpPr/>
            <p:nvPr/>
          </p:nvSpPr>
          <p:spPr>
            <a:xfrm>
              <a:off x="5502995" y="5413891"/>
              <a:ext cx="1150388" cy="750783"/>
            </a:xfrm>
            <a:prstGeom prst="flowChartMagneticDisk">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IndexedDB</a:t>
              </a:r>
            </a:p>
          </p:txBody>
        </p:sp>
      </p:grpSp>
      <p:cxnSp>
        <p:nvCxnSpPr>
          <p:cNvPr id="13" name="Connector: Elbow 12">
            <a:extLst>
              <a:ext uri="{FF2B5EF4-FFF2-40B4-BE49-F238E27FC236}">
                <a16:creationId xmlns:a16="http://schemas.microsoft.com/office/drawing/2014/main" id="{3624EF25-ECD5-9C9D-0DE8-7882C52805BB}"/>
              </a:ext>
            </a:extLst>
          </p:cNvPr>
          <p:cNvCxnSpPr>
            <a:cxnSpLocks/>
            <a:stCxn id="36" idx="1"/>
            <a:endCxn id="22" idx="3"/>
          </p:cNvCxnSpPr>
          <p:nvPr/>
        </p:nvCxnSpPr>
        <p:spPr>
          <a:xfrm rot="10800000" flipV="1">
            <a:off x="7787065" y="678060"/>
            <a:ext cx="923766" cy="1159878"/>
          </a:xfrm>
          <a:prstGeom prst="bentConnector3">
            <a:avLst>
              <a:gd name="adj1" fmla="val 72649"/>
            </a:avLst>
          </a:prstGeom>
          <a:ln w="28575">
            <a:solidFill>
              <a:schemeClr val="accent2">
                <a:lumMod val="50000"/>
              </a:schemeClr>
            </a:solidFill>
            <a:prstDash val="sysDash"/>
            <a:headEnd type="none" w="med" len="med"/>
            <a:tailEnd type="arrow" w="med" len="med"/>
          </a:ln>
        </p:spPr>
        <p:style>
          <a:lnRef idx="2">
            <a:schemeClr val="accent2"/>
          </a:lnRef>
          <a:fillRef idx="0">
            <a:schemeClr val="accent2"/>
          </a:fillRef>
          <a:effectRef idx="1">
            <a:schemeClr val="accent2"/>
          </a:effectRef>
          <a:fontRef idx="minor">
            <a:schemeClr val="tx1"/>
          </a:fontRef>
        </p:style>
      </p:cxnSp>
      <p:grpSp>
        <p:nvGrpSpPr>
          <p:cNvPr id="14" name="Group 13">
            <a:extLst>
              <a:ext uri="{FF2B5EF4-FFF2-40B4-BE49-F238E27FC236}">
                <a16:creationId xmlns:a16="http://schemas.microsoft.com/office/drawing/2014/main" id="{2BDF9DD2-DBFB-78EC-BEEB-6C5F486754CA}"/>
              </a:ext>
            </a:extLst>
          </p:cNvPr>
          <p:cNvGrpSpPr/>
          <p:nvPr/>
        </p:nvGrpSpPr>
        <p:grpSpPr>
          <a:xfrm>
            <a:off x="167257" y="4372842"/>
            <a:ext cx="3643964" cy="1385423"/>
            <a:chOff x="301342" y="2462802"/>
            <a:chExt cx="3643964" cy="1385423"/>
          </a:xfrm>
        </p:grpSpPr>
        <p:grpSp>
          <p:nvGrpSpPr>
            <p:cNvPr id="15" name="Group 14">
              <a:extLst>
                <a:ext uri="{FF2B5EF4-FFF2-40B4-BE49-F238E27FC236}">
                  <a16:creationId xmlns:a16="http://schemas.microsoft.com/office/drawing/2014/main" id="{E69303F3-CDAB-3588-CD22-063340D11DD1}"/>
                </a:ext>
              </a:extLst>
            </p:cNvPr>
            <p:cNvGrpSpPr/>
            <p:nvPr/>
          </p:nvGrpSpPr>
          <p:grpSpPr>
            <a:xfrm>
              <a:off x="301342" y="2462802"/>
              <a:ext cx="3643964" cy="1385423"/>
              <a:chOff x="841227" y="2154720"/>
              <a:chExt cx="3643964" cy="1385423"/>
            </a:xfrm>
          </p:grpSpPr>
          <p:sp>
            <p:nvSpPr>
              <p:cNvPr id="17" name="Rectangle 4">
                <a:extLst>
                  <a:ext uri="{FF2B5EF4-FFF2-40B4-BE49-F238E27FC236}">
                    <a16:creationId xmlns:a16="http://schemas.microsoft.com/office/drawing/2014/main" id="{2BB1EA02-CCEE-5D4C-316F-CBAA0BBA424F}"/>
                  </a:ext>
                </a:extLst>
              </p:cNvPr>
              <p:cNvSpPr/>
              <p:nvPr/>
            </p:nvSpPr>
            <p:spPr>
              <a:xfrm>
                <a:off x="891479" y="2595366"/>
                <a:ext cx="1591274" cy="554644"/>
              </a:xfrm>
              <a:prstGeom prst="roundRect">
                <a:avLst/>
              </a:prstGeom>
              <a:solidFill>
                <a:schemeClr val="bg1">
                  <a:lumMod val="85000"/>
                </a:schemeClr>
              </a:solidFill>
              <a:ln>
                <a:solidFill>
                  <a:schemeClr val="accent1">
                    <a:lumMod val="75000"/>
                  </a:schemeClr>
                </a:solidFill>
                <a:prstDash val="lgDash"/>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Un/Load Components</a:t>
                </a:r>
              </a:p>
            </p:txBody>
          </p:sp>
          <p:sp>
            <p:nvSpPr>
              <p:cNvPr id="18" name="Rectangle 8">
                <a:extLst>
                  <a:ext uri="{FF2B5EF4-FFF2-40B4-BE49-F238E27FC236}">
                    <a16:creationId xmlns:a16="http://schemas.microsoft.com/office/drawing/2014/main" id="{9AD36F61-DBD5-D0CC-4973-2CC2BAADB781}"/>
                  </a:ext>
                </a:extLst>
              </p:cNvPr>
              <p:cNvSpPr/>
              <p:nvPr/>
            </p:nvSpPr>
            <p:spPr>
              <a:xfrm>
                <a:off x="2734240" y="2595366"/>
                <a:ext cx="1591274" cy="614272"/>
              </a:xfrm>
              <a:prstGeom prst="roundRect">
                <a:avLst/>
              </a:prstGeom>
              <a:solidFill>
                <a:schemeClr val="bg1">
                  <a:lumMod val="85000"/>
                </a:schemeClr>
              </a:solidFill>
              <a:ln>
                <a:solidFill>
                  <a:schemeClr val="accent1">
                    <a:lumMod val="75000"/>
                  </a:schemeClr>
                </a:solidFill>
                <a:prstDash val="lgDash"/>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Local Storage Module</a:t>
                </a:r>
              </a:p>
            </p:txBody>
          </p:sp>
          <p:sp>
            <p:nvSpPr>
              <p:cNvPr id="19" name="Rectangle 3">
                <a:extLst>
                  <a:ext uri="{FF2B5EF4-FFF2-40B4-BE49-F238E27FC236}">
                    <a16:creationId xmlns:a16="http://schemas.microsoft.com/office/drawing/2014/main" id="{84D03F95-3B73-CD11-4BF9-075C97EF9609}"/>
                  </a:ext>
                </a:extLst>
              </p:cNvPr>
              <p:cNvSpPr/>
              <p:nvPr/>
            </p:nvSpPr>
            <p:spPr>
              <a:xfrm>
                <a:off x="841227" y="2154720"/>
                <a:ext cx="3643964" cy="1385423"/>
              </a:xfrm>
              <a:prstGeom prst="roundRect">
                <a:avLst/>
              </a:prstGeom>
              <a:noFill/>
              <a:ln>
                <a:solidFill>
                  <a:schemeClr val="accent1">
                    <a:lumMod val="75000"/>
                  </a:schemeClr>
                </a:solidFill>
                <a:prstDash val="lgDash"/>
              </a:ln>
            </p:spPr>
            <p:style>
              <a:lnRef idx="2">
                <a:schemeClr val="accent1"/>
              </a:lnRef>
              <a:fillRef idx="1">
                <a:schemeClr val="lt1"/>
              </a:fillRef>
              <a:effectRef idx="0">
                <a:schemeClr val="accent1"/>
              </a:effectRef>
              <a:fontRef idx="minor">
                <a:schemeClr val="dk1"/>
              </a:fontRef>
            </p:style>
            <p:txBody>
              <a:bodyPr rtlCol="0" anchor="t"/>
              <a:lstStyle/>
              <a:p>
                <a:r>
                  <a:rPr lang="en-US" dirty="0"/>
                  <a:t>Session Manager (SM)</a:t>
                </a:r>
              </a:p>
            </p:txBody>
          </p:sp>
        </p:grpSp>
        <p:cxnSp>
          <p:nvCxnSpPr>
            <p:cNvPr id="16" name="Connector: Elbow 15">
              <a:extLst>
                <a:ext uri="{FF2B5EF4-FFF2-40B4-BE49-F238E27FC236}">
                  <a16:creationId xmlns:a16="http://schemas.microsoft.com/office/drawing/2014/main" id="{9647FAD9-A087-988F-A13C-7233A7B48504}"/>
                </a:ext>
              </a:extLst>
            </p:cNvPr>
            <p:cNvCxnSpPr>
              <a:cxnSpLocks/>
              <a:stCxn id="17" idx="2"/>
              <a:endCxn id="18" idx="1"/>
            </p:cNvCxnSpPr>
            <p:nvPr/>
          </p:nvCxnSpPr>
          <p:spPr>
            <a:xfrm rot="5400000" flipH="1" flipV="1">
              <a:off x="1547039" y="2810776"/>
              <a:ext cx="247508" cy="1047124"/>
            </a:xfrm>
            <a:prstGeom prst="bentConnector4">
              <a:avLst>
                <a:gd name="adj1" fmla="val -92361"/>
                <a:gd name="adj2" fmla="val 87991"/>
              </a:avLst>
            </a:prstGeom>
            <a:ln w="19050" cap="flat" cmpd="sng" algn="ctr">
              <a:solidFill>
                <a:schemeClr val="accent1">
                  <a:lumMod val="50000"/>
                </a:scheme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24" name="Connector: Elbow 23">
            <a:extLst>
              <a:ext uri="{FF2B5EF4-FFF2-40B4-BE49-F238E27FC236}">
                <a16:creationId xmlns:a16="http://schemas.microsoft.com/office/drawing/2014/main" id="{91865410-D6AB-5258-AAE3-673EB3511DB6}"/>
              </a:ext>
            </a:extLst>
          </p:cNvPr>
          <p:cNvCxnSpPr>
            <a:cxnSpLocks/>
            <a:stCxn id="62" idx="1"/>
            <a:endCxn id="18" idx="0"/>
          </p:cNvCxnSpPr>
          <p:nvPr/>
        </p:nvCxnSpPr>
        <p:spPr>
          <a:xfrm rot="10800000" flipV="1">
            <a:off x="2855907" y="3981170"/>
            <a:ext cx="825232" cy="832318"/>
          </a:xfrm>
          <a:prstGeom prst="bentConnector2">
            <a:avLst/>
          </a:prstGeom>
          <a:ln w="28575">
            <a:prstDash val="sysDot"/>
            <a:headEnd type="none" w="med" len="med"/>
            <a:tailEnd type="arrow" w="med" len="med"/>
          </a:ln>
        </p:spPr>
        <p:style>
          <a:lnRef idx="1">
            <a:schemeClr val="accent1"/>
          </a:lnRef>
          <a:fillRef idx="2">
            <a:schemeClr val="accent1"/>
          </a:fillRef>
          <a:effectRef idx="1">
            <a:schemeClr val="accent1"/>
          </a:effectRef>
          <a:fontRef idx="minor">
            <a:schemeClr val="dk1"/>
          </a:fontRef>
        </p:style>
      </p:cxnSp>
      <p:grpSp>
        <p:nvGrpSpPr>
          <p:cNvPr id="80" name="Group 79">
            <a:extLst>
              <a:ext uri="{FF2B5EF4-FFF2-40B4-BE49-F238E27FC236}">
                <a16:creationId xmlns:a16="http://schemas.microsoft.com/office/drawing/2014/main" id="{F80F505D-5394-7520-3C95-5CA9AD9828AC}"/>
              </a:ext>
            </a:extLst>
          </p:cNvPr>
          <p:cNvGrpSpPr/>
          <p:nvPr/>
        </p:nvGrpSpPr>
        <p:grpSpPr>
          <a:xfrm>
            <a:off x="4118922" y="1243716"/>
            <a:ext cx="3675291" cy="1300618"/>
            <a:chOff x="4118922" y="1243716"/>
            <a:chExt cx="3675291" cy="1300618"/>
          </a:xfrm>
        </p:grpSpPr>
        <p:grpSp>
          <p:nvGrpSpPr>
            <p:cNvPr id="20" name="Group 19">
              <a:extLst>
                <a:ext uri="{FF2B5EF4-FFF2-40B4-BE49-F238E27FC236}">
                  <a16:creationId xmlns:a16="http://schemas.microsoft.com/office/drawing/2014/main" id="{CF2E83E1-7754-BBC3-00BD-643868933EFA}"/>
                </a:ext>
              </a:extLst>
            </p:cNvPr>
            <p:cNvGrpSpPr/>
            <p:nvPr/>
          </p:nvGrpSpPr>
          <p:grpSpPr>
            <a:xfrm>
              <a:off x="4118922" y="1243716"/>
              <a:ext cx="3675291" cy="1300618"/>
              <a:chOff x="1177823" y="2180405"/>
              <a:chExt cx="3675291" cy="1300618"/>
            </a:xfrm>
          </p:grpSpPr>
          <p:sp>
            <p:nvSpPr>
              <p:cNvPr id="21" name="Rectangle 3">
                <a:extLst>
                  <a:ext uri="{FF2B5EF4-FFF2-40B4-BE49-F238E27FC236}">
                    <a16:creationId xmlns:a16="http://schemas.microsoft.com/office/drawing/2014/main" id="{65A44443-9550-6010-25F7-2CFE9EE7527D}"/>
                  </a:ext>
                </a:extLst>
              </p:cNvPr>
              <p:cNvSpPr/>
              <p:nvPr/>
            </p:nvSpPr>
            <p:spPr>
              <a:xfrm>
                <a:off x="1177823" y="2180405"/>
                <a:ext cx="3675291" cy="1300618"/>
              </a:xfrm>
              <a:prstGeom prst="roundRect">
                <a:avLst/>
              </a:prstGeom>
              <a:noFill/>
              <a:ln>
                <a:prstDash val="sysDot"/>
              </a:ln>
            </p:spPr>
            <p:style>
              <a:lnRef idx="1">
                <a:schemeClr val="accent1"/>
              </a:lnRef>
              <a:fillRef idx="2">
                <a:schemeClr val="accent1"/>
              </a:fillRef>
              <a:effectRef idx="1">
                <a:schemeClr val="accent1"/>
              </a:effectRef>
              <a:fontRef idx="minor">
                <a:schemeClr val="dk1"/>
              </a:fontRef>
            </p:style>
            <p:txBody>
              <a:bodyPr rtlCol="0" anchor="t"/>
              <a:lstStyle/>
              <a:p>
                <a:r>
                  <a:rPr lang="en-US" sz="1600" dirty="0"/>
                  <a:t>Data Preprocessing and Storage (DPS)</a:t>
                </a:r>
              </a:p>
            </p:txBody>
          </p:sp>
          <p:sp>
            <p:nvSpPr>
              <p:cNvPr id="22" name="Rectangle 4">
                <a:extLst>
                  <a:ext uri="{FF2B5EF4-FFF2-40B4-BE49-F238E27FC236}">
                    <a16:creationId xmlns:a16="http://schemas.microsoft.com/office/drawing/2014/main" id="{DA69071F-969F-D613-11BA-AD956F25A9C8}"/>
                  </a:ext>
                </a:extLst>
              </p:cNvPr>
              <p:cNvSpPr/>
              <p:nvPr/>
            </p:nvSpPr>
            <p:spPr>
              <a:xfrm>
                <a:off x="2415657" y="2583520"/>
                <a:ext cx="2430309" cy="382213"/>
              </a:xfrm>
              <a:prstGeom prst="roundRect">
                <a:avLst/>
              </a:prstGeom>
              <a:solidFill>
                <a:schemeClr val="bg1">
                  <a:lumMod val="95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Feature Preprocessing</a:t>
                </a:r>
              </a:p>
            </p:txBody>
          </p:sp>
          <p:sp>
            <p:nvSpPr>
              <p:cNvPr id="23" name="Rectangle 8">
                <a:extLst>
                  <a:ext uri="{FF2B5EF4-FFF2-40B4-BE49-F238E27FC236}">
                    <a16:creationId xmlns:a16="http://schemas.microsoft.com/office/drawing/2014/main" id="{9D99CCE2-3A6D-4DF6-A77C-FAAFD49DC8DB}"/>
                  </a:ext>
                </a:extLst>
              </p:cNvPr>
              <p:cNvSpPr/>
              <p:nvPr/>
            </p:nvSpPr>
            <p:spPr>
              <a:xfrm>
                <a:off x="2234284" y="3066425"/>
                <a:ext cx="1157962" cy="370172"/>
              </a:xfrm>
              <a:prstGeom prst="roundRect">
                <a:avLst/>
              </a:prstGeom>
              <a:solidFill>
                <a:schemeClr val="bg1">
                  <a:lumMod val="95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Retainer</a:t>
                </a:r>
              </a:p>
            </p:txBody>
          </p:sp>
        </p:grpSp>
        <p:cxnSp>
          <p:nvCxnSpPr>
            <p:cNvPr id="25" name="Connector: Elbow 24">
              <a:extLst>
                <a:ext uri="{FF2B5EF4-FFF2-40B4-BE49-F238E27FC236}">
                  <a16:creationId xmlns:a16="http://schemas.microsoft.com/office/drawing/2014/main" id="{5F741D29-9741-BA6E-1BC6-6AA6FB1A0C9D}"/>
                </a:ext>
              </a:extLst>
            </p:cNvPr>
            <p:cNvCxnSpPr>
              <a:cxnSpLocks/>
              <a:stCxn id="22" idx="2"/>
              <a:endCxn id="23" idx="3"/>
            </p:cNvCxnSpPr>
            <p:nvPr/>
          </p:nvCxnSpPr>
          <p:spPr>
            <a:xfrm rot="5400000">
              <a:off x="6309739" y="2052650"/>
              <a:ext cx="285778" cy="238566"/>
            </a:xfrm>
            <a:prstGeom prst="bentConnector2">
              <a:avLst/>
            </a:prstGeom>
            <a:ln w="28575">
              <a:prstDash val="sysDot"/>
              <a:headEnd type="none" w="med" len="med"/>
              <a:tailEnd type="arrow" w="med" len="med"/>
            </a:ln>
          </p:spPr>
          <p:style>
            <a:lnRef idx="1">
              <a:schemeClr val="accent1"/>
            </a:lnRef>
            <a:fillRef idx="2">
              <a:schemeClr val="accent1"/>
            </a:fillRef>
            <a:effectRef idx="1">
              <a:schemeClr val="accent1"/>
            </a:effectRef>
            <a:fontRef idx="minor">
              <a:schemeClr val="dk1"/>
            </a:fontRef>
          </p:style>
        </p:cxnSp>
      </p:grpSp>
      <p:cxnSp>
        <p:nvCxnSpPr>
          <p:cNvPr id="26" name="Connector: Elbow 25">
            <a:extLst>
              <a:ext uri="{FF2B5EF4-FFF2-40B4-BE49-F238E27FC236}">
                <a16:creationId xmlns:a16="http://schemas.microsoft.com/office/drawing/2014/main" id="{2DD3AEBB-EE10-77E9-A5F4-2185760B772D}"/>
              </a:ext>
            </a:extLst>
          </p:cNvPr>
          <p:cNvCxnSpPr>
            <a:cxnSpLocks/>
            <a:stCxn id="18" idx="3"/>
            <a:endCxn id="12" idx="2"/>
          </p:cNvCxnSpPr>
          <p:nvPr/>
        </p:nvCxnSpPr>
        <p:spPr>
          <a:xfrm flipV="1">
            <a:off x="3651544" y="4524116"/>
            <a:ext cx="1727998" cy="596508"/>
          </a:xfrm>
          <a:prstGeom prst="bentConnector3">
            <a:avLst>
              <a:gd name="adj1" fmla="val 50000"/>
            </a:avLst>
          </a:prstGeom>
          <a:ln w="28575" cap="flat" cmpd="sng" algn="ctr">
            <a:solidFill>
              <a:schemeClr val="accent1"/>
            </a:solidFill>
            <a:prstDash val="lgDash"/>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27" name="Group 26">
            <a:extLst>
              <a:ext uri="{FF2B5EF4-FFF2-40B4-BE49-F238E27FC236}">
                <a16:creationId xmlns:a16="http://schemas.microsoft.com/office/drawing/2014/main" id="{9459A961-E349-F467-F12C-F1FB5DBFC70C}"/>
              </a:ext>
            </a:extLst>
          </p:cNvPr>
          <p:cNvGrpSpPr/>
          <p:nvPr/>
        </p:nvGrpSpPr>
        <p:grpSpPr>
          <a:xfrm>
            <a:off x="8699018" y="80025"/>
            <a:ext cx="2550765" cy="2464309"/>
            <a:chOff x="8543081" y="1632326"/>
            <a:chExt cx="2550765" cy="2464309"/>
          </a:xfrm>
        </p:grpSpPr>
        <p:cxnSp>
          <p:nvCxnSpPr>
            <p:cNvPr id="28" name="Connector: Elbow 27">
              <a:extLst>
                <a:ext uri="{FF2B5EF4-FFF2-40B4-BE49-F238E27FC236}">
                  <a16:creationId xmlns:a16="http://schemas.microsoft.com/office/drawing/2014/main" id="{D658160E-9F4E-A7A6-6CDE-2E08515BB545}"/>
                </a:ext>
              </a:extLst>
            </p:cNvPr>
            <p:cNvCxnSpPr>
              <a:cxnSpLocks/>
              <a:stCxn id="35" idx="2"/>
              <a:endCxn id="32" idx="3"/>
            </p:cNvCxnSpPr>
            <p:nvPr/>
          </p:nvCxnSpPr>
          <p:spPr>
            <a:xfrm rot="5400000">
              <a:off x="9879282" y="3318310"/>
              <a:ext cx="275743" cy="563038"/>
            </a:xfrm>
            <a:prstGeom prst="bentConnector2">
              <a:avLst/>
            </a:prstGeom>
            <a:ln w="12700">
              <a:solidFill>
                <a:schemeClr val="accent2">
                  <a:lumMod val="50000"/>
                </a:schemeClr>
              </a:solidFill>
              <a:prstDash val="sysDash"/>
              <a:headEnd type="none" w="med" len="med"/>
              <a:tailEnd type="arrow" w="med" len="med"/>
            </a:ln>
          </p:spPr>
          <p:style>
            <a:lnRef idx="2">
              <a:schemeClr val="accent2"/>
            </a:lnRef>
            <a:fillRef idx="0">
              <a:schemeClr val="accent2"/>
            </a:fillRef>
            <a:effectRef idx="1">
              <a:schemeClr val="accent2"/>
            </a:effectRef>
            <a:fontRef idx="minor">
              <a:schemeClr val="tx1"/>
            </a:fontRef>
          </p:style>
        </p:cxnSp>
        <p:sp>
          <p:nvSpPr>
            <p:cNvPr id="29" name="Rectangle 108">
              <a:extLst>
                <a:ext uri="{FF2B5EF4-FFF2-40B4-BE49-F238E27FC236}">
                  <a16:creationId xmlns:a16="http://schemas.microsoft.com/office/drawing/2014/main" id="{491EFED4-AD15-2F91-57CE-AE51AA0F18F7}"/>
                </a:ext>
              </a:extLst>
            </p:cNvPr>
            <p:cNvSpPr/>
            <p:nvPr/>
          </p:nvSpPr>
          <p:spPr>
            <a:xfrm>
              <a:off x="9704443" y="2408816"/>
              <a:ext cx="1188455" cy="312365"/>
            </a:xfrm>
            <a:prstGeom prst="roundRect">
              <a:avLst>
                <a:gd name="adj" fmla="val 50000"/>
              </a:avLst>
            </a:prstGeom>
            <a:solidFill>
              <a:schemeClr val="accent2">
                <a:lumMod val="20000"/>
                <a:lumOff val="80000"/>
              </a:schemeClr>
            </a:solidFill>
            <a:ln>
              <a:solidFill>
                <a:schemeClr val="accent2">
                  <a:lumMod val="50000"/>
                </a:schemeClr>
              </a:solidFill>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Recorder</a:t>
              </a:r>
            </a:p>
          </p:txBody>
        </p:sp>
        <p:sp>
          <p:nvSpPr>
            <p:cNvPr id="30" name="Rectangle 109">
              <a:extLst>
                <a:ext uri="{FF2B5EF4-FFF2-40B4-BE49-F238E27FC236}">
                  <a16:creationId xmlns:a16="http://schemas.microsoft.com/office/drawing/2014/main" id="{09D339D6-99BD-355C-E684-1C4BF8E83301}"/>
                </a:ext>
              </a:extLst>
            </p:cNvPr>
            <p:cNvSpPr/>
            <p:nvPr/>
          </p:nvSpPr>
          <p:spPr>
            <a:xfrm>
              <a:off x="8546381" y="2762060"/>
              <a:ext cx="1326150" cy="311021"/>
            </a:xfrm>
            <a:prstGeom prst="roundRect">
              <a:avLst>
                <a:gd name="adj" fmla="val 50000"/>
              </a:avLst>
            </a:prstGeom>
            <a:solidFill>
              <a:schemeClr val="accent2">
                <a:lumMod val="20000"/>
                <a:lumOff val="80000"/>
              </a:schemeClr>
            </a:solidFill>
            <a:ln>
              <a:solidFill>
                <a:schemeClr val="accent2">
                  <a:lumMod val="50000"/>
                </a:schemeClr>
              </a:solidFill>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Ad Metrics</a:t>
              </a:r>
            </a:p>
          </p:txBody>
        </p:sp>
        <p:sp>
          <p:nvSpPr>
            <p:cNvPr id="31" name="Rectangle 89">
              <a:extLst>
                <a:ext uri="{FF2B5EF4-FFF2-40B4-BE49-F238E27FC236}">
                  <a16:creationId xmlns:a16="http://schemas.microsoft.com/office/drawing/2014/main" id="{FC72A621-BFB7-DDF7-1965-A8B514168585}"/>
                </a:ext>
              </a:extLst>
            </p:cNvPr>
            <p:cNvSpPr/>
            <p:nvPr/>
          </p:nvSpPr>
          <p:spPr>
            <a:xfrm>
              <a:off x="8543081" y="1632326"/>
              <a:ext cx="2550765" cy="2464309"/>
            </a:xfrm>
            <a:prstGeom prst="roundRect">
              <a:avLst/>
            </a:prstGeom>
            <a:noFill/>
            <a:ln>
              <a:solidFill>
                <a:schemeClr val="accent2">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t"/>
            <a:lstStyle/>
            <a:p>
              <a:r>
                <a:rPr lang="en-US" dirty="0"/>
                <a:t>Ad Utility (</a:t>
              </a:r>
              <a:r>
                <a:rPr lang="en-US" dirty="0" err="1"/>
                <a:t>AdU</a:t>
              </a:r>
              <a:r>
                <a:rPr lang="en-US" dirty="0"/>
                <a:t>)</a:t>
              </a:r>
            </a:p>
          </p:txBody>
        </p:sp>
        <p:sp>
          <p:nvSpPr>
            <p:cNvPr id="32" name="Rectangle 95">
              <a:extLst>
                <a:ext uri="{FF2B5EF4-FFF2-40B4-BE49-F238E27FC236}">
                  <a16:creationId xmlns:a16="http://schemas.microsoft.com/office/drawing/2014/main" id="{B5743267-2B8A-DAE1-BA1C-4F44B2001869}"/>
                </a:ext>
              </a:extLst>
            </p:cNvPr>
            <p:cNvSpPr/>
            <p:nvPr/>
          </p:nvSpPr>
          <p:spPr>
            <a:xfrm>
              <a:off x="8559905" y="3581518"/>
              <a:ext cx="1175729" cy="312365"/>
            </a:xfrm>
            <a:prstGeom prst="roundRect">
              <a:avLst>
                <a:gd name="adj" fmla="val 50000"/>
              </a:avLst>
            </a:prstGeom>
            <a:solidFill>
              <a:schemeClr val="accent2">
                <a:lumMod val="20000"/>
                <a:lumOff val="80000"/>
              </a:schemeClr>
            </a:solidFill>
            <a:ln>
              <a:solidFill>
                <a:schemeClr val="accent2">
                  <a:lumMod val="50000"/>
                </a:schemeClr>
              </a:solidFill>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Actuator</a:t>
              </a:r>
            </a:p>
          </p:txBody>
        </p:sp>
        <p:cxnSp>
          <p:nvCxnSpPr>
            <p:cNvPr id="33" name="Connector: Elbow 32">
              <a:extLst>
                <a:ext uri="{FF2B5EF4-FFF2-40B4-BE49-F238E27FC236}">
                  <a16:creationId xmlns:a16="http://schemas.microsoft.com/office/drawing/2014/main" id="{DB222893-7410-6F6A-68EA-B2837CE222CC}"/>
                </a:ext>
              </a:extLst>
            </p:cNvPr>
            <p:cNvCxnSpPr>
              <a:cxnSpLocks/>
              <a:stCxn id="29" idx="2"/>
              <a:endCxn id="35" idx="0"/>
            </p:cNvCxnSpPr>
            <p:nvPr/>
          </p:nvCxnSpPr>
          <p:spPr>
            <a:xfrm rot="16200000" flipH="1">
              <a:off x="10086906" y="2932945"/>
              <a:ext cx="423530" cy="1"/>
            </a:xfrm>
            <a:prstGeom prst="bentConnector3">
              <a:avLst>
                <a:gd name="adj1" fmla="val 50000"/>
              </a:avLst>
            </a:prstGeom>
            <a:ln w="12700">
              <a:solidFill>
                <a:schemeClr val="accent2">
                  <a:lumMod val="50000"/>
                </a:schemeClr>
              </a:solidFill>
              <a:prstDash val="sysDash"/>
              <a:headEnd type="none" w="med" len="med"/>
              <a:tailEnd type="arrow" w="med" len="med"/>
            </a:ln>
          </p:spPr>
          <p:style>
            <a:lnRef idx="2">
              <a:schemeClr val="accent2"/>
            </a:lnRef>
            <a:fillRef idx="0">
              <a:schemeClr val="accent2"/>
            </a:fillRef>
            <a:effectRef idx="1">
              <a:schemeClr val="accent2"/>
            </a:effectRef>
            <a:fontRef idx="minor">
              <a:schemeClr val="tx1"/>
            </a:fontRef>
          </p:style>
        </p:cxnSp>
        <p:cxnSp>
          <p:nvCxnSpPr>
            <p:cNvPr id="34" name="Connector: Elbow 33">
              <a:extLst>
                <a:ext uri="{FF2B5EF4-FFF2-40B4-BE49-F238E27FC236}">
                  <a16:creationId xmlns:a16="http://schemas.microsoft.com/office/drawing/2014/main" id="{3D97277A-683B-2DD0-85C8-1DFE2CD83C47}"/>
                </a:ext>
              </a:extLst>
            </p:cNvPr>
            <p:cNvCxnSpPr>
              <a:cxnSpLocks/>
              <a:stCxn id="29" idx="0"/>
              <a:endCxn id="36" idx="3"/>
            </p:cNvCxnSpPr>
            <p:nvPr/>
          </p:nvCxnSpPr>
          <p:spPr>
            <a:xfrm rot="16200000" flipV="1">
              <a:off x="9996374" y="2106519"/>
              <a:ext cx="178455" cy="426140"/>
            </a:xfrm>
            <a:prstGeom prst="bentConnector2">
              <a:avLst/>
            </a:prstGeom>
            <a:ln w="12700">
              <a:solidFill>
                <a:schemeClr val="accent2">
                  <a:lumMod val="50000"/>
                </a:schemeClr>
              </a:solidFill>
              <a:prstDash val="sysDash"/>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35" name="Rectangle 95">
              <a:extLst>
                <a:ext uri="{FF2B5EF4-FFF2-40B4-BE49-F238E27FC236}">
                  <a16:creationId xmlns:a16="http://schemas.microsoft.com/office/drawing/2014/main" id="{7A32E539-A9A0-61D5-9059-8E17B91EA6C3}"/>
                </a:ext>
              </a:extLst>
            </p:cNvPr>
            <p:cNvSpPr/>
            <p:nvPr/>
          </p:nvSpPr>
          <p:spPr>
            <a:xfrm>
              <a:off x="9529478" y="3144711"/>
              <a:ext cx="1538387" cy="317247"/>
            </a:xfrm>
            <a:prstGeom prst="roundRect">
              <a:avLst>
                <a:gd name="adj" fmla="val 50000"/>
              </a:avLst>
            </a:prstGeom>
            <a:solidFill>
              <a:schemeClr val="accent2">
                <a:lumMod val="20000"/>
                <a:lumOff val="80000"/>
              </a:schemeClr>
            </a:solidFill>
            <a:ln>
              <a:solidFill>
                <a:schemeClr val="accent2">
                  <a:lumMod val="50000"/>
                </a:schemeClr>
              </a:solidFill>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Signal Model</a:t>
              </a:r>
            </a:p>
          </p:txBody>
        </p:sp>
        <p:sp>
          <p:nvSpPr>
            <p:cNvPr id="36" name="Rectangle 95">
              <a:extLst>
                <a:ext uri="{FF2B5EF4-FFF2-40B4-BE49-F238E27FC236}">
                  <a16:creationId xmlns:a16="http://schemas.microsoft.com/office/drawing/2014/main" id="{CE54A22B-F542-1140-7DAA-2701AA4DD49C}"/>
                </a:ext>
              </a:extLst>
            </p:cNvPr>
            <p:cNvSpPr/>
            <p:nvPr/>
          </p:nvSpPr>
          <p:spPr>
            <a:xfrm>
              <a:off x="8554894" y="2093948"/>
              <a:ext cx="1317637" cy="272826"/>
            </a:xfrm>
            <a:prstGeom prst="roundRect">
              <a:avLst>
                <a:gd name="adj" fmla="val 50000"/>
              </a:avLst>
            </a:prstGeom>
            <a:solidFill>
              <a:schemeClr val="accent2">
                <a:lumMod val="20000"/>
                <a:lumOff val="80000"/>
              </a:schemeClr>
            </a:solidFill>
            <a:ln>
              <a:solidFill>
                <a:schemeClr val="accent2">
                  <a:lumMod val="50000"/>
                </a:schemeClr>
              </a:solidFill>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Send Data</a:t>
              </a:r>
            </a:p>
          </p:txBody>
        </p:sp>
        <p:cxnSp>
          <p:nvCxnSpPr>
            <p:cNvPr id="37" name="Connector: Elbow 36">
              <a:extLst>
                <a:ext uri="{FF2B5EF4-FFF2-40B4-BE49-F238E27FC236}">
                  <a16:creationId xmlns:a16="http://schemas.microsoft.com/office/drawing/2014/main" id="{696375F2-F657-D535-0BBF-BD595DEDC52F}"/>
                </a:ext>
              </a:extLst>
            </p:cNvPr>
            <p:cNvCxnSpPr>
              <a:cxnSpLocks/>
              <a:stCxn id="30" idx="0"/>
              <a:endCxn id="36" idx="2"/>
            </p:cNvCxnSpPr>
            <p:nvPr/>
          </p:nvCxnSpPr>
          <p:spPr>
            <a:xfrm rot="5400000" flipH="1" flipV="1">
              <a:off x="9013941" y="2562289"/>
              <a:ext cx="395286" cy="4257"/>
            </a:xfrm>
            <a:prstGeom prst="bentConnector3">
              <a:avLst>
                <a:gd name="adj1" fmla="val 50000"/>
              </a:avLst>
            </a:prstGeom>
            <a:ln w="12700">
              <a:solidFill>
                <a:schemeClr val="accent2">
                  <a:lumMod val="50000"/>
                </a:schemeClr>
              </a:solidFill>
              <a:prstDash val="sysDash"/>
              <a:headEnd type="none" w="med" len="med"/>
              <a:tailEnd type="arrow" w="med" len="med"/>
            </a:ln>
          </p:spPr>
          <p:style>
            <a:lnRef idx="1">
              <a:schemeClr val="accent2"/>
            </a:lnRef>
            <a:fillRef idx="0">
              <a:schemeClr val="accent2"/>
            </a:fillRef>
            <a:effectRef idx="0">
              <a:schemeClr val="accent2"/>
            </a:effectRef>
            <a:fontRef idx="minor">
              <a:schemeClr val="tx1"/>
            </a:fontRef>
          </p:style>
        </p:cxnSp>
      </p:grpSp>
      <p:grpSp>
        <p:nvGrpSpPr>
          <p:cNvPr id="38" name="Group 37">
            <a:extLst>
              <a:ext uri="{FF2B5EF4-FFF2-40B4-BE49-F238E27FC236}">
                <a16:creationId xmlns:a16="http://schemas.microsoft.com/office/drawing/2014/main" id="{D9686170-795E-171A-240C-DB6136C528B7}"/>
              </a:ext>
            </a:extLst>
          </p:cNvPr>
          <p:cNvGrpSpPr/>
          <p:nvPr/>
        </p:nvGrpSpPr>
        <p:grpSpPr>
          <a:xfrm>
            <a:off x="127365" y="2203030"/>
            <a:ext cx="3717570" cy="1535431"/>
            <a:chOff x="8080112" y="21935"/>
            <a:chExt cx="3595389" cy="1535431"/>
          </a:xfrm>
        </p:grpSpPr>
        <p:sp>
          <p:nvSpPr>
            <p:cNvPr id="39" name="Rectangle: Rounded Corners 38">
              <a:extLst>
                <a:ext uri="{FF2B5EF4-FFF2-40B4-BE49-F238E27FC236}">
                  <a16:creationId xmlns:a16="http://schemas.microsoft.com/office/drawing/2014/main" id="{ACB8510D-1DBA-68C4-BB81-E0766AEBE133}"/>
                </a:ext>
              </a:extLst>
            </p:cNvPr>
            <p:cNvSpPr/>
            <p:nvPr/>
          </p:nvSpPr>
          <p:spPr>
            <a:xfrm>
              <a:off x="9213415" y="1071561"/>
              <a:ext cx="1579555" cy="423531"/>
            </a:xfrm>
            <a:prstGeom prst="roundRect">
              <a:avLst/>
            </a:prstGeom>
            <a:solidFill>
              <a:schemeClr val="accent6">
                <a:lumMod val="20000"/>
                <a:lumOff val="80000"/>
              </a:schemeClr>
            </a:solidFill>
            <a:ln>
              <a:solidFill>
                <a:schemeClr val="accent6">
                  <a:lumMod val="50000"/>
                </a:schemeClr>
              </a:solidFill>
              <a:prstDash val="lgDashDotDo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Static Data</a:t>
              </a:r>
            </a:p>
          </p:txBody>
        </p:sp>
        <p:sp>
          <p:nvSpPr>
            <p:cNvPr id="40" name="Rectangle: Rounded Corners 39">
              <a:extLst>
                <a:ext uri="{FF2B5EF4-FFF2-40B4-BE49-F238E27FC236}">
                  <a16:creationId xmlns:a16="http://schemas.microsoft.com/office/drawing/2014/main" id="{097DFE89-032B-A165-E486-B8EF9AB57407}"/>
                </a:ext>
              </a:extLst>
            </p:cNvPr>
            <p:cNvSpPr/>
            <p:nvPr/>
          </p:nvSpPr>
          <p:spPr>
            <a:xfrm>
              <a:off x="10095150" y="434846"/>
              <a:ext cx="1306711" cy="530123"/>
            </a:xfrm>
            <a:prstGeom prst="roundRect">
              <a:avLst/>
            </a:prstGeom>
            <a:solidFill>
              <a:schemeClr val="accent6">
                <a:lumMod val="20000"/>
                <a:lumOff val="80000"/>
              </a:schemeClr>
            </a:solidFill>
            <a:ln>
              <a:solidFill>
                <a:schemeClr val="accent6">
                  <a:lumMod val="50000"/>
                </a:schemeClr>
              </a:solidFill>
              <a:prstDash val="lgDashDotDo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Contextual Collector</a:t>
              </a:r>
            </a:p>
          </p:txBody>
        </p:sp>
        <p:sp>
          <p:nvSpPr>
            <p:cNvPr id="41" name="Rectangle: Rounded Corners 40">
              <a:extLst>
                <a:ext uri="{FF2B5EF4-FFF2-40B4-BE49-F238E27FC236}">
                  <a16:creationId xmlns:a16="http://schemas.microsoft.com/office/drawing/2014/main" id="{F0AE7C74-BCD0-AE55-B511-58EEE0AB3ED7}"/>
                </a:ext>
              </a:extLst>
            </p:cNvPr>
            <p:cNvSpPr/>
            <p:nvPr/>
          </p:nvSpPr>
          <p:spPr>
            <a:xfrm>
              <a:off x="8189894" y="434377"/>
              <a:ext cx="1010889" cy="530123"/>
            </a:xfrm>
            <a:prstGeom prst="roundRect">
              <a:avLst/>
            </a:prstGeom>
            <a:solidFill>
              <a:schemeClr val="accent6">
                <a:lumMod val="20000"/>
                <a:lumOff val="80000"/>
              </a:schemeClr>
            </a:solidFill>
            <a:ln>
              <a:solidFill>
                <a:schemeClr val="accent6">
                  <a:lumMod val="50000"/>
                </a:schemeClr>
              </a:solidFill>
              <a:prstDash val="lgDashDotDo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Session Data</a:t>
              </a:r>
            </a:p>
          </p:txBody>
        </p:sp>
        <p:cxnSp>
          <p:nvCxnSpPr>
            <p:cNvPr id="42" name="Connector: Elbow 41">
              <a:extLst>
                <a:ext uri="{FF2B5EF4-FFF2-40B4-BE49-F238E27FC236}">
                  <a16:creationId xmlns:a16="http://schemas.microsoft.com/office/drawing/2014/main" id="{A2661AA9-91B3-9594-4010-C3C294A38519}"/>
                </a:ext>
              </a:extLst>
            </p:cNvPr>
            <p:cNvCxnSpPr>
              <a:cxnSpLocks/>
              <a:stCxn id="41" idx="3"/>
              <a:endCxn id="40" idx="1"/>
            </p:cNvCxnSpPr>
            <p:nvPr/>
          </p:nvCxnSpPr>
          <p:spPr>
            <a:xfrm>
              <a:off x="9200784" y="699439"/>
              <a:ext cx="894366" cy="469"/>
            </a:xfrm>
            <a:prstGeom prst="bentConnector3">
              <a:avLst>
                <a:gd name="adj1" fmla="val 50000"/>
              </a:avLst>
            </a:prstGeom>
            <a:ln>
              <a:solidFill>
                <a:schemeClr val="accent6">
                  <a:lumMod val="50000"/>
                </a:schemeClr>
              </a:solidFill>
              <a:prstDash val="lgDashDotDot"/>
              <a:headEnd type="arrow" w="med" len="med"/>
              <a:tailEnd type="arrow" w="med" len="med"/>
            </a:ln>
          </p:spPr>
          <p:style>
            <a:lnRef idx="2">
              <a:schemeClr val="accent6"/>
            </a:lnRef>
            <a:fillRef idx="0">
              <a:schemeClr val="accent6"/>
            </a:fillRef>
            <a:effectRef idx="1">
              <a:schemeClr val="accent6"/>
            </a:effectRef>
            <a:fontRef idx="minor">
              <a:schemeClr val="tx1"/>
            </a:fontRef>
          </p:style>
        </p:cxnSp>
        <p:sp>
          <p:nvSpPr>
            <p:cNvPr id="43" name="Rectangle: Rounded Corners 42">
              <a:extLst>
                <a:ext uri="{FF2B5EF4-FFF2-40B4-BE49-F238E27FC236}">
                  <a16:creationId xmlns:a16="http://schemas.microsoft.com/office/drawing/2014/main" id="{AA1F68D6-649A-3B6F-6982-19E8053A3224}"/>
                </a:ext>
              </a:extLst>
            </p:cNvPr>
            <p:cNvSpPr/>
            <p:nvPr/>
          </p:nvSpPr>
          <p:spPr>
            <a:xfrm>
              <a:off x="8080112" y="21935"/>
              <a:ext cx="3595389" cy="1535431"/>
            </a:xfrm>
            <a:prstGeom prst="roundRect">
              <a:avLst/>
            </a:prstGeom>
            <a:noFill/>
            <a:ln>
              <a:solidFill>
                <a:schemeClr val="accent6">
                  <a:lumMod val="50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t"/>
            <a:lstStyle/>
            <a:p>
              <a:r>
                <a:rPr lang="en-US" dirty="0"/>
                <a:t>Data Collector (DC) </a:t>
              </a:r>
            </a:p>
          </p:txBody>
        </p:sp>
      </p:grpSp>
      <p:cxnSp>
        <p:nvCxnSpPr>
          <p:cNvPr id="44" name="Connector: Elbow 43">
            <a:extLst>
              <a:ext uri="{FF2B5EF4-FFF2-40B4-BE49-F238E27FC236}">
                <a16:creationId xmlns:a16="http://schemas.microsoft.com/office/drawing/2014/main" id="{A0A2F270-90CA-B401-997F-55F58C94A7F2}"/>
              </a:ext>
            </a:extLst>
          </p:cNvPr>
          <p:cNvCxnSpPr>
            <a:cxnSpLocks/>
            <a:stCxn id="40" idx="0"/>
            <a:endCxn id="22" idx="1"/>
          </p:cNvCxnSpPr>
          <p:nvPr/>
        </p:nvCxnSpPr>
        <p:spPr>
          <a:xfrm rot="5400000" flipH="1" flipV="1">
            <a:off x="3732596" y="991781"/>
            <a:ext cx="778003" cy="2470318"/>
          </a:xfrm>
          <a:prstGeom prst="bentConnector2">
            <a:avLst/>
          </a:prstGeom>
          <a:ln w="28575">
            <a:solidFill>
              <a:schemeClr val="accent6">
                <a:lumMod val="50000"/>
              </a:schemeClr>
            </a:solidFill>
            <a:prstDash val="lgDashDotDot"/>
            <a:headEnd type="none" w="med" len="med"/>
            <a:tailEnd type="arrow" w="med" len="med"/>
          </a:ln>
        </p:spPr>
        <p:style>
          <a:lnRef idx="2">
            <a:schemeClr val="accent6"/>
          </a:lnRef>
          <a:fillRef idx="0">
            <a:schemeClr val="accent6"/>
          </a:fillRef>
          <a:effectRef idx="1">
            <a:schemeClr val="accent6"/>
          </a:effectRef>
          <a:fontRef idx="minor">
            <a:schemeClr val="tx1"/>
          </a:fontRef>
        </p:style>
      </p:cxnSp>
      <p:cxnSp>
        <p:nvCxnSpPr>
          <p:cNvPr id="45" name="Connector: Elbow 44">
            <a:extLst>
              <a:ext uri="{FF2B5EF4-FFF2-40B4-BE49-F238E27FC236}">
                <a16:creationId xmlns:a16="http://schemas.microsoft.com/office/drawing/2014/main" id="{7D8E3F96-4296-BC8B-66D2-89A9D8945D13}"/>
              </a:ext>
            </a:extLst>
          </p:cNvPr>
          <p:cNvCxnSpPr>
            <a:cxnSpLocks/>
            <a:stCxn id="39" idx="3"/>
            <a:endCxn id="67" idx="1"/>
          </p:cNvCxnSpPr>
          <p:nvPr/>
        </p:nvCxnSpPr>
        <p:spPr>
          <a:xfrm>
            <a:off x="2932414" y="3464422"/>
            <a:ext cx="1047238" cy="169715"/>
          </a:xfrm>
          <a:prstGeom prst="bentConnector3">
            <a:avLst>
              <a:gd name="adj1" fmla="val 50000"/>
            </a:avLst>
          </a:prstGeom>
          <a:ln w="19050">
            <a:solidFill>
              <a:schemeClr val="accent6">
                <a:lumMod val="75000"/>
              </a:schemeClr>
            </a:solidFill>
            <a:prstDash val="lgDashDotDot"/>
            <a:headEnd type="none" w="med" len="med"/>
            <a:tailEnd type="arrow" w="med" len="med"/>
          </a:ln>
        </p:spPr>
        <p:style>
          <a:lnRef idx="2">
            <a:schemeClr val="accent6"/>
          </a:lnRef>
          <a:fillRef idx="0">
            <a:schemeClr val="accent6"/>
          </a:fillRef>
          <a:effectRef idx="1">
            <a:schemeClr val="accent6"/>
          </a:effectRef>
          <a:fontRef idx="minor">
            <a:schemeClr val="tx1"/>
          </a:fontRef>
        </p:style>
      </p:cxnSp>
      <p:cxnSp>
        <p:nvCxnSpPr>
          <p:cNvPr id="46" name="Connector: Elbow 45">
            <a:extLst>
              <a:ext uri="{FF2B5EF4-FFF2-40B4-BE49-F238E27FC236}">
                <a16:creationId xmlns:a16="http://schemas.microsoft.com/office/drawing/2014/main" id="{6FF137F1-17B1-6CA9-E8EE-4AEC8D819223}"/>
              </a:ext>
            </a:extLst>
          </p:cNvPr>
          <p:cNvCxnSpPr>
            <a:cxnSpLocks/>
            <a:stCxn id="18" idx="0"/>
            <a:endCxn id="41" idx="2"/>
          </p:cNvCxnSpPr>
          <p:nvPr/>
        </p:nvCxnSpPr>
        <p:spPr>
          <a:xfrm rot="16200000" flipV="1">
            <a:off x="975757" y="2933338"/>
            <a:ext cx="1667893" cy="2092408"/>
          </a:xfrm>
          <a:prstGeom prst="bentConnector3">
            <a:avLst>
              <a:gd name="adj1" fmla="val 50000"/>
            </a:avLst>
          </a:prstGeom>
          <a:ln w="19050">
            <a:solidFill>
              <a:schemeClr val="accent6">
                <a:lumMod val="50000"/>
              </a:schemeClr>
            </a:solidFill>
            <a:prstDash val="lgDashDotDot"/>
            <a:headEnd type="arrow" w="med" len="med"/>
            <a:tailEnd type="none" w="med" len="med"/>
          </a:ln>
        </p:spPr>
        <p:style>
          <a:lnRef idx="2">
            <a:schemeClr val="accent6"/>
          </a:lnRef>
          <a:fillRef idx="0">
            <a:schemeClr val="accent6"/>
          </a:fillRef>
          <a:effectRef idx="1">
            <a:schemeClr val="accent6"/>
          </a:effectRef>
          <a:fontRef idx="minor">
            <a:schemeClr val="tx1"/>
          </a:fontRef>
        </p:style>
      </p:cxnSp>
      <p:grpSp>
        <p:nvGrpSpPr>
          <p:cNvPr id="47" name="Group 46">
            <a:extLst>
              <a:ext uri="{FF2B5EF4-FFF2-40B4-BE49-F238E27FC236}">
                <a16:creationId xmlns:a16="http://schemas.microsoft.com/office/drawing/2014/main" id="{BF0CA211-5D25-DCAF-660B-9484931E39CC}"/>
              </a:ext>
            </a:extLst>
          </p:cNvPr>
          <p:cNvGrpSpPr/>
          <p:nvPr/>
        </p:nvGrpSpPr>
        <p:grpSpPr>
          <a:xfrm>
            <a:off x="7998651" y="2704803"/>
            <a:ext cx="3723458" cy="2998892"/>
            <a:chOff x="7985920" y="2487785"/>
            <a:chExt cx="3723458" cy="2998892"/>
          </a:xfrm>
        </p:grpSpPr>
        <p:sp>
          <p:nvSpPr>
            <p:cNvPr id="48" name="Rectangle: Diagonal Corners Rounded 47">
              <a:extLst>
                <a:ext uri="{FF2B5EF4-FFF2-40B4-BE49-F238E27FC236}">
                  <a16:creationId xmlns:a16="http://schemas.microsoft.com/office/drawing/2014/main" id="{B43292DD-1B0E-21B5-D858-BB6F9C081397}"/>
                </a:ext>
              </a:extLst>
            </p:cNvPr>
            <p:cNvSpPr/>
            <p:nvPr/>
          </p:nvSpPr>
          <p:spPr>
            <a:xfrm>
              <a:off x="8037452" y="3429321"/>
              <a:ext cx="1696818" cy="336865"/>
            </a:xfrm>
            <a:prstGeom prst="round2DiagRect">
              <a:avLst>
                <a:gd name="adj1" fmla="val 50000"/>
                <a:gd name="adj2" fmla="val 50000"/>
              </a:avLst>
            </a:prstGeom>
            <a:solidFill>
              <a:schemeClr val="accent1">
                <a:lumMod val="20000"/>
                <a:lumOff val="80000"/>
              </a:schemeClr>
            </a:solidFill>
            <a:ln>
              <a:solidFill>
                <a:schemeClr val="accent4">
                  <a:lumMod val="75000"/>
                </a:schemeClr>
              </a:solidFill>
              <a:prstDash val="lgDash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Load Model</a:t>
              </a:r>
            </a:p>
          </p:txBody>
        </p:sp>
        <p:sp>
          <p:nvSpPr>
            <p:cNvPr id="49" name="Rectangle: Rounded Corners 48">
              <a:extLst>
                <a:ext uri="{FF2B5EF4-FFF2-40B4-BE49-F238E27FC236}">
                  <a16:creationId xmlns:a16="http://schemas.microsoft.com/office/drawing/2014/main" id="{F458A405-10C1-E6DC-62C5-20993E855BC1}"/>
                </a:ext>
              </a:extLst>
            </p:cNvPr>
            <p:cNvSpPr/>
            <p:nvPr/>
          </p:nvSpPr>
          <p:spPr>
            <a:xfrm>
              <a:off x="10447815" y="3806635"/>
              <a:ext cx="1261563" cy="907033"/>
            </a:xfrm>
            <a:prstGeom prst="roundRect">
              <a:avLst>
                <a:gd name="adj" fmla="val 50000"/>
              </a:avLst>
            </a:prstGeom>
            <a:solidFill>
              <a:schemeClr val="accent1">
                <a:lumMod val="20000"/>
                <a:lumOff val="80000"/>
              </a:schemeClr>
            </a:solidFill>
            <a:ln>
              <a:solidFill>
                <a:schemeClr val="accent4">
                  <a:lumMod val="75000"/>
                </a:schemeClr>
              </a:solidFill>
              <a:prstDash val="lgDash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Config &amp; Mode</a:t>
              </a:r>
            </a:p>
          </p:txBody>
        </p:sp>
        <p:sp>
          <p:nvSpPr>
            <p:cNvPr id="50" name="Rectangle: Diagonal Corners Rounded 49">
              <a:extLst>
                <a:ext uri="{FF2B5EF4-FFF2-40B4-BE49-F238E27FC236}">
                  <a16:creationId xmlns:a16="http://schemas.microsoft.com/office/drawing/2014/main" id="{266BB522-F148-D4E5-9449-10BBDCE484F2}"/>
                </a:ext>
              </a:extLst>
            </p:cNvPr>
            <p:cNvSpPr/>
            <p:nvPr/>
          </p:nvSpPr>
          <p:spPr>
            <a:xfrm>
              <a:off x="8037452" y="4513952"/>
              <a:ext cx="1689240" cy="347710"/>
            </a:xfrm>
            <a:prstGeom prst="round2DiagRect">
              <a:avLst>
                <a:gd name="adj1" fmla="val 50000"/>
                <a:gd name="adj2" fmla="val 50000"/>
              </a:avLst>
            </a:prstGeom>
            <a:solidFill>
              <a:schemeClr val="accent1">
                <a:lumMod val="20000"/>
                <a:lumOff val="80000"/>
              </a:schemeClr>
            </a:solidFill>
            <a:ln>
              <a:solidFill>
                <a:schemeClr val="accent4">
                  <a:lumMod val="75000"/>
                </a:schemeClr>
              </a:solidFill>
              <a:prstDash val="lgDash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Store</a:t>
              </a:r>
            </a:p>
          </p:txBody>
        </p:sp>
        <p:sp>
          <p:nvSpPr>
            <p:cNvPr id="51" name="Rectangle: Diagonal Corners Rounded 50">
              <a:extLst>
                <a:ext uri="{FF2B5EF4-FFF2-40B4-BE49-F238E27FC236}">
                  <a16:creationId xmlns:a16="http://schemas.microsoft.com/office/drawing/2014/main" id="{8F9390B1-B36B-CC2A-2F97-A6A7620519ED}"/>
                </a:ext>
              </a:extLst>
            </p:cNvPr>
            <p:cNvSpPr/>
            <p:nvPr/>
          </p:nvSpPr>
          <p:spPr>
            <a:xfrm>
              <a:off x="8037452" y="5013066"/>
              <a:ext cx="1696818" cy="336865"/>
            </a:xfrm>
            <a:prstGeom prst="round2DiagRect">
              <a:avLst>
                <a:gd name="adj1" fmla="val 50000"/>
                <a:gd name="adj2" fmla="val 50000"/>
              </a:avLst>
            </a:prstGeom>
            <a:solidFill>
              <a:schemeClr val="accent1">
                <a:lumMod val="20000"/>
                <a:lumOff val="80000"/>
              </a:schemeClr>
            </a:solidFill>
            <a:ln>
              <a:solidFill>
                <a:schemeClr val="accent4">
                  <a:lumMod val="75000"/>
                </a:schemeClr>
              </a:solidFill>
              <a:prstDash val="lgDash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Update Server</a:t>
              </a:r>
            </a:p>
          </p:txBody>
        </p:sp>
        <p:cxnSp>
          <p:nvCxnSpPr>
            <p:cNvPr id="52" name="Connector: Elbow 51">
              <a:extLst>
                <a:ext uri="{FF2B5EF4-FFF2-40B4-BE49-F238E27FC236}">
                  <a16:creationId xmlns:a16="http://schemas.microsoft.com/office/drawing/2014/main" id="{5EB64C84-5217-061E-6EF1-F74D1AEFF1E4}"/>
                </a:ext>
              </a:extLst>
            </p:cNvPr>
            <p:cNvCxnSpPr>
              <a:cxnSpLocks/>
              <a:stCxn id="49" idx="1"/>
              <a:endCxn id="50" idx="0"/>
            </p:cNvCxnSpPr>
            <p:nvPr/>
          </p:nvCxnSpPr>
          <p:spPr>
            <a:xfrm rot="10800000" flipV="1">
              <a:off x="9726693" y="4260151"/>
              <a:ext cx="721123" cy="427655"/>
            </a:xfrm>
            <a:prstGeom prst="bentConnector3">
              <a:avLst>
                <a:gd name="adj1" fmla="val 50000"/>
              </a:avLst>
            </a:prstGeom>
            <a:ln w="19050" cap="flat" cmpd="sng" algn="ctr">
              <a:solidFill>
                <a:schemeClr val="accent4">
                  <a:lumMod val="75000"/>
                </a:schemeClr>
              </a:solidFill>
              <a:prstDash val="lg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Connector: Elbow 52">
              <a:extLst>
                <a:ext uri="{FF2B5EF4-FFF2-40B4-BE49-F238E27FC236}">
                  <a16:creationId xmlns:a16="http://schemas.microsoft.com/office/drawing/2014/main" id="{7C64D260-7196-ECCE-AB7C-8694AC53C6C1}"/>
                </a:ext>
              </a:extLst>
            </p:cNvPr>
            <p:cNvCxnSpPr>
              <a:cxnSpLocks/>
              <a:stCxn id="56" idx="0"/>
              <a:endCxn id="49" idx="0"/>
            </p:cNvCxnSpPr>
            <p:nvPr/>
          </p:nvCxnSpPr>
          <p:spPr>
            <a:xfrm>
              <a:off x="9726692" y="3013552"/>
              <a:ext cx="1351905" cy="793083"/>
            </a:xfrm>
            <a:prstGeom prst="bentConnector2">
              <a:avLst/>
            </a:prstGeom>
            <a:ln w="19050" cap="flat" cmpd="sng" algn="ctr">
              <a:solidFill>
                <a:schemeClr val="accent4">
                  <a:lumMod val="75000"/>
                </a:schemeClr>
              </a:solidFill>
              <a:prstDash val="lg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4" name="Rectangle: Diagonal Corners Rounded 53">
              <a:extLst>
                <a:ext uri="{FF2B5EF4-FFF2-40B4-BE49-F238E27FC236}">
                  <a16:creationId xmlns:a16="http://schemas.microsoft.com/office/drawing/2014/main" id="{8F45D191-FD35-7466-365B-F145060E4DA6}"/>
                </a:ext>
              </a:extLst>
            </p:cNvPr>
            <p:cNvSpPr/>
            <p:nvPr/>
          </p:nvSpPr>
          <p:spPr>
            <a:xfrm>
              <a:off x="8037452" y="3964343"/>
              <a:ext cx="1696818" cy="336865"/>
            </a:xfrm>
            <a:prstGeom prst="round2DiagRect">
              <a:avLst>
                <a:gd name="adj1" fmla="val 50000"/>
                <a:gd name="adj2" fmla="val 50000"/>
              </a:avLst>
            </a:prstGeom>
            <a:solidFill>
              <a:schemeClr val="accent1">
                <a:lumMod val="20000"/>
                <a:lumOff val="80000"/>
              </a:schemeClr>
            </a:solidFill>
            <a:ln>
              <a:solidFill>
                <a:schemeClr val="accent4">
                  <a:lumMod val="75000"/>
                </a:schemeClr>
              </a:solidFill>
              <a:prstDash val="lgDash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Run Model</a:t>
              </a:r>
            </a:p>
          </p:txBody>
        </p:sp>
        <p:cxnSp>
          <p:nvCxnSpPr>
            <p:cNvPr id="55" name="Connector: Elbow 54">
              <a:extLst>
                <a:ext uri="{FF2B5EF4-FFF2-40B4-BE49-F238E27FC236}">
                  <a16:creationId xmlns:a16="http://schemas.microsoft.com/office/drawing/2014/main" id="{403A6634-576C-725C-03E6-DF1EF61C0BEC}"/>
                </a:ext>
              </a:extLst>
            </p:cNvPr>
            <p:cNvCxnSpPr>
              <a:cxnSpLocks/>
              <a:stCxn id="49" idx="1"/>
              <a:endCxn id="51" idx="0"/>
            </p:cNvCxnSpPr>
            <p:nvPr/>
          </p:nvCxnSpPr>
          <p:spPr>
            <a:xfrm rot="10800000" flipV="1">
              <a:off x="9734271" y="4260151"/>
              <a:ext cx="713545" cy="921347"/>
            </a:xfrm>
            <a:prstGeom prst="bentConnector3">
              <a:avLst>
                <a:gd name="adj1" fmla="val 50000"/>
              </a:avLst>
            </a:prstGeom>
            <a:ln w="19050" cap="flat" cmpd="sng" algn="ctr">
              <a:solidFill>
                <a:schemeClr val="accent4">
                  <a:lumMod val="75000"/>
                </a:schemeClr>
              </a:solidFill>
              <a:prstDash val="lg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6" name="Rectangle: Diagonal Corners Rounded 55">
              <a:extLst>
                <a:ext uri="{FF2B5EF4-FFF2-40B4-BE49-F238E27FC236}">
                  <a16:creationId xmlns:a16="http://schemas.microsoft.com/office/drawing/2014/main" id="{2E56194E-705F-C450-8D3F-FEF2F62EB30B}"/>
                </a:ext>
              </a:extLst>
            </p:cNvPr>
            <p:cNvSpPr/>
            <p:nvPr/>
          </p:nvSpPr>
          <p:spPr>
            <a:xfrm>
              <a:off x="8037452" y="2747464"/>
              <a:ext cx="1689240" cy="532176"/>
            </a:xfrm>
            <a:prstGeom prst="round2DiagRect">
              <a:avLst>
                <a:gd name="adj1" fmla="val 50000"/>
                <a:gd name="adj2" fmla="val 50000"/>
              </a:avLst>
            </a:prstGeom>
            <a:solidFill>
              <a:schemeClr val="accent1">
                <a:lumMod val="20000"/>
                <a:lumOff val="80000"/>
              </a:schemeClr>
            </a:solidFill>
            <a:ln>
              <a:solidFill>
                <a:schemeClr val="accent4">
                  <a:lumMod val="75000"/>
                </a:schemeClr>
              </a:solidFill>
              <a:prstDash val="lgDash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Data Request &amp; Alignment</a:t>
              </a:r>
            </a:p>
          </p:txBody>
        </p:sp>
        <p:cxnSp>
          <p:nvCxnSpPr>
            <p:cNvPr id="57" name="Connector: Elbow 56">
              <a:extLst>
                <a:ext uri="{FF2B5EF4-FFF2-40B4-BE49-F238E27FC236}">
                  <a16:creationId xmlns:a16="http://schemas.microsoft.com/office/drawing/2014/main" id="{548C762D-7281-3682-D3D7-061FCC0B394A}"/>
                </a:ext>
              </a:extLst>
            </p:cNvPr>
            <p:cNvCxnSpPr>
              <a:cxnSpLocks/>
              <a:stCxn id="49" idx="1"/>
              <a:endCxn id="48" idx="0"/>
            </p:cNvCxnSpPr>
            <p:nvPr/>
          </p:nvCxnSpPr>
          <p:spPr>
            <a:xfrm rot="10800000">
              <a:off x="9734271" y="3597754"/>
              <a:ext cx="713545" cy="662398"/>
            </a:xfrm>
            <a:prstGeom prst="bentConnector3">
              <a:avLst>
                <a:gd name="adj1" fmla="val 50000"/>
              </a:avLst>
            </a:prstGeom>
            <a:ln w="19050" cap="flat" cmpd="sng" algn="ctr">
              <a:solidFill>
                <a:schemeClr val="accent4">
                  <a:lumMod val="75000"/>
                </a:schemeClr>
              </a:solidFill>
              <a:prstDash val="lg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8" name="Connector: Elbow 57">
              <a:extLst>
                <a:ext uri="{FF2B5EF4-FFF2-40B4-BE49-F238E27FC236}">
                  <a16:creationId xmlns:a16="http://schemas.microsoft.com/office/drawing/2014/main" id="{28A211BC-FCB5-EF28-937E-1A7D9C27E7A3}"/>
                </a:ext>
              </a:extLst>
            </p:cNvPr>
            <p:cNvCxnSpPr>
              <a:cxnSpLocks/>
              <a:stCxn id="49" idx="1"/>
              <a:endCxn id="54" idx="0"/>
            </p:cNvCxnSpPr>
            <p:nvPr/>
          </p:nvCxnSpPr>
          <p:spPr>
            <a:xfrm rot="10800000">
              <a:off x="9734271" y="4132776"/>
              <a:ext cx="713545" cy="127376"/>
            </a:xfrm>
            <a:prstGeom prst="bentConnector3">
              <a:avLst>
                <a:gd name="adj1" fmla="val 50000"/>
              </a:avLst>
            </a:prstGeom>
            <a:ln w="19050" cap="flat" cmpd="sng" algn="ctr">
              <a:solidFill>
                <a:schemeClr val="accent4">
                  <a:lumMod val="75000"/>
                </a:schemeClr>
              </a:solidFill>
              <a:prstDash val="lgDash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9" name="Rectangle: Rounded Corners 58">
              <a:extLst>
                <a:ext uri="{FF2B5EF4-FFF2-40B4-BE49-F238E27FC236}">
                  <a16:creationId xmlns:a16="http://schemas.microsoft.com/office/drawing/2014/main" id="{4C82BB79-7C6C-B252-C0C1-7A803D95E16D}"/>
                </a:ext>
              </a:extLst>
            </p:cNvPr>
            <p:cNvSpPr/>
            <p:nvPr/>
          </p:nvSpPr>
          <p:spPr>
            <a:xfrm>
              <a:off x="7985920" y="2487785"/>
              <a:ext cx="3723189" cy="2998892"/>
            </a:xfrm>
            <a:prstGeom prst="roundRect">
              <a:avLst/>
            </a:prstGeom>
            <a:noFill/>
            <a:ln>
              <a:solidFill>
                <a:schemeClr val="accent4">
                  <a:lumMod val="75000"/>
                </a:schemeClr>
              </a:solidFill>
              <a:prstDash val="lgDashDot"/>
            </a:ln>
          </p:spPr>
          <p:style>
            <a:lnRef idx="2">
              <a:schemeClr val="accent4"/>
            </a:lnRef>
            <a:fillRef idx="1">
              <a:schemeClr val="lt1"/>
            </a:fillRef>
            <a:effectRef idx="0">
              <a:schemeClr val="accent4"/>
            </a:effectRef>
            <a:fontRef idx="minor">
              <a:schemeClr val="dk1"/>
            </a:fontRef>
          </p:style>
          <p:txBody>
            <a:bodyPr rtlCol="0" anchor="t"/>
            <a:lstStyle/>
            <a:p>
              <a:pPr algn="r"/>
              <a:r>
                <a:rPr lang="en-US" dirty="0"/>
                <a:t>Model Utility (MU)</a:t>
              </a:r>
            </a:p>
          </p:txBody>
        </p:sp>
      </p:grpSp>
      <p:sp>
        <p:nvSpPr>
          <p:cNvPr id="60" name="Rectangle 8">
            <a:extLst>
              <a:ext uri="{FF2B5EF4-FFF2-40B4-BE49-F238E27FC236}">
                <a16:creationId xmlns:a16="http://schemas.microsoft.com/office/drawing/2014/main" id="{8B29D8DC-668F-C4F1-57D8-07A6BCF9F857}"/>
              </a:ext>
            </a:extLst>
          </p:cNvPr>
          <p:cNvSpPr/>
          <p:nvPr/>
        </p:nvSpPr>
        <p:spPr>
          <a:xfrm>
            <a:off x="6610108" y="2621490"/>
            <a:ext cx="1374105" cy="182552"/>
          </a:xfrm>
          <a:prstGeom prst="roundRect">
            <a:avLst>
              <a:gd name="adj" fmla="val 50000"/>
            </a:avLst>
          </a:prstGeom>
          <a:solidFill>
            <a:schemeClr val="bg1">
              <a:lumMod val="95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Inference</a:t>
            </a:r>
          </a:p>
        </p:txBody>
      </p:sp>
      <p:sp>
        <p:nvSpPr>
          <p:cNvPr id="61" name="Rectangle 8">
            <a:extLst>
              <a:ext uri="{FF2B5EF4-FFF2-40B4-BE49-F238E27FC236}">
                <a16:creationId xmlns:a16="http://schemas.microsoft.com/office/drawing/2014/main" id="{03CF72B4-6B3B-23A8-3292-4992F2D63DFD}"/>
              </a:ext>
            </a:extLst>
          </p:cNvPr>
          <p:cNvSpPr/>
          <p:nvPr/>
        </p:nvSpPr>
        <p:spPr>
          <a:xfrm rot="21596260">
            <a:off x="4056884" y="3096548"/>
            <a:ext cx="1441362" cy="216441"/>
          </a:xfrm>
          <a:prstGeom prst="roundRect">
            <a:avLst>
              <a:gd name="adj" fmla="val 50000"/>
            </a:avLst>
          </a:prstGeom>
          <a:solidFill>
            <a:schemeClr val="bg1">
              <a:lumMod val="95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Temp Store</a:t>
            </a:r>
          </a:p>
        </p:txBody>
      </p:sp>
      <p:sp>
        <p:nvSpPr>
          <p:cNvPr id="62" name="Rectangle 8">
            <a:extLst>
              <a:ext uri="{FF2B5EF4-FFF2-40B4-BE49-F238E27FC236}">
                <a16:creationId xmlns:a16="http://schemas.microsoft.com/office/drawing/2014/main" id="{B1FAFF9D-9923-8330-0AF6-D43ED65EE478}"/>
              </a:ext>
            </a:extLst>
          </p:cNvPr>
          <p:cNvSpPr/>
          <p:nvPr/>
        </p:nvSpPr>
        <p:spPr>
          <a:xfrm>
            <a:off x="3681139" y="3882706"/>
            <a:ext cx="1441362" cy="196928"/>
          </a:xfrm>
          <a:prstGeom prst="roundRect">
            <a:avLst>
              <a:gd name="adj" fmla="val 50000"/>
            </a:avLst>
          </a:prstGeom>
          <a:solidFill>
            <a:schemeClr val="bg1">
              <a:lumMod val="95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Long Store</a:t>
            </a:r>
          </a:p>
        </p:txBody>
      </p:sp>
      <p:cxnSp>
        <p:nvCxnSpPr>
          <p:cNvPr id="63" name="Connector: Elbow 62">
            <a:extLst>
              <a:ext uri="{FF2B5EF4-FFF2-40B4-BE49-F238E27FC236}">
                <a16:creationId xmlns:a16="http://schemas.microsoft.com/office/drawing/2014/main" id="{A19F6423-48B9-4FE6-953A-6777DC10B1C5}"/>
              </a:ext>
            </a:extLst>
          </p:cNvPr>
          <p:cNvCxnSpPr>
            <a:cxnSpLocks/>
            <a:stCxn id="23" idx="2"/>
            <a:endCxn id="60" idx="1"/>
          </p:cNvCxnSpPr>
          <p:nvPr/>
        </p:nvCxnSpPr>
        <p:spPr>
          <a:xfrm rot="16200000" flipH="1">
            <a:off x="6075807" y="2178465"/>
            <a:ext cx="212858" cy="855744"/>
          </a:xfrm>
          <a:prstGeom prst="bentConnector2">
            <a:avLst/>
          </a:prstGeom>
          <a:ln w="28575">
            <a:prstDash val="sysDot"/>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64" name="Connector: Elbow 63">
            <a:extLst>
              <a:ext uri="{FF2B5EF4-FFF2-40B4-BE49-F238E27FC236}">
                <a16:creationId xmlns:a16="http://schemas.microsoft.com/office/drawing/2014/main" id="{15F09048-887E-AD3A-D2B9-FBAB4112F676}"/>
              </a:ext>
            </a:extLst>
          </p:cNvPr>
          <p:cNvCxnSpPr>
            <a:cxnSpLocks/>
            <a:stCxn id="60" idx="3"/>
            <a:endCxn id="35" idx="1"/>
          </p:cNvCxnSpPr>
          <p:nvPr/>
        </p:nvCxnSpPr>
        <p:spPr>
          <a:xfrm flipV="1">
            <a:off x="7984213" y="1751034"/>
            <a:ext cx="1701202" cy="961732"/>
          </a:xfrm>
          <a:prstGeom prst="bentConnector3">
            <a:avLst>
              <a:gd name="adj1" fmla="val 12745"/>
            </a:avLst>
          </a:prstGeom>
          <a:ln w="28575">
            <a:prstDash val="sysDot"/>
            <a:headEnd type="none" w="med" len="med"/>
            <a:tailEnd type="arrow" w="med" len="med"/>
          </a:ln>
        </p:spPr>
        <p:style>
          <a:lnRef idx="1">
            <a:schemeClr val="accent1"/>
          </a:lnRef>
          <a:fillRef idx="2">
            <a:schemeClr val="accent1"/>
          </a:fillRef>
          <a:effectRef idx="1">
            <a:schemeClr val="accent1"/>
          </a:effectRef>
          <a:fontRef idx="minor">
            <a:schemeClr val="dk1"/>
          </a:fontRef>
        </p:style>
      </p:cxnSp>
      <p:cxnSp>
        <p:nvCxnSpPr>
          <p:cNvPr id="65" name="Connector: Elbow 64">
            <a:extLst>
              <a:ext uri="{FF2B5EF4-FFF2-40B4-BE49-F238E27FC236}">
                <a16:creationId xmlns:a16="http://schemas.microsoft.com/office/drawing/2014/main" id="{7144C7D2-4FAE-FFA6-DBB5-418D5969C25B}"/>
              </a:ext>
            </a:extLst>
          </p:cNvPr>
          <p:cNvCxnSpPr>
            <a:cxnSpLocks/>
            <a:stCxn id="23" idx="2"/>
            <a:endCxn id="62" idx="3"/>
          </p:cNvCxnSpPr>
          <p:nvPr/>
        </p:nvCxnSpPr>
        <p:spPr>
          <a:xfrm rot="5400000">
            <a:off x="4697802" y="2924608"/>
            <a:ext cx="1481262" cy="631863"/>
          </a:xfrm>
          <a:prstGeom prst="bentConnector2">
            <a:avLst/>
          </a:prstGeom>
          <a:ln w="28575">
            <a:prstDash val="sysDot"/>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66" name="Connector: Elbow 65">
            <a:extLst>
              <a:ext uri="{FF2B5EF4-FFF2-40B4-BE49-F238E27FC236}">
                <a16:creationId xmlns:a16="http://schemas.microsoft.com/office/drawing/2014/main" id="{5CEA59C2-7570-3E79-420A-2C8E9713AA02}"/>
              </a:ext>
            </a:extLst>
          </p:cNvPr>
          <p:cNvCxnSpPr>
            <a:cxnSpLocks/>
            <a:stCxn id="67" idx="3"/>
            <a:endCxn id="23" idx="1"/>
          </p:cNvCxnSpPr>
          <p:nvPr/>
        </p:nvCxnSpPr>
        <p:spPr>
          <a:xfrm flipH="1" flipV="1">
            <a:off x="5175383" y="2314822"/>
            <a:ext cx="322866" cy="1317663"/>
          </a:xfrm>
          <a:prstGeom prst="bentConnector5">
            <a:avLst>
              <a:gd name="adj1" fmla="val -30536"/>
              <a:gd name="adj2" fmla="val 46967"/>
              <a:gd name="adj3" fmla="val 170803"/>
            </a:avLst>
          </a:prstGeom>
          <a:ln w="19050">
            <a:solidFill>
              <a:schemeClr val="accent6">
                <a:lumMod val="75000"/>
              </a:schemeClr>
            </a:solidFill>
            <a:prstDash val="lgDashDotDot"/>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67" name="Rectangle 8">
            <a:extLst>
              <a:ext uri="{FF2B5EF4-FFF2-40B4-BE49-F238E27FC236}">
                <a16:creationId xmlns:a16="http://schemas.microsoft.com/office/drawing/2014/main" id="{CD4AD414-7B84-BB99-0616-A610A418A066}"/>
              </a:ext>
            </a:extLst>
          </p:cNvPr>
          <p:cNvSpPr/>
          <p:nvPr/>
        </p:nvSpPr>
        <p:spPr>
          <a:xfrm rot="21596260">
            <a:off x="3979652" y="3527334"/>
            <a:ext cx="1518597" cy="211954"/>
          </a:xfrm>
          <a:prstGeom prst="roundRect">
            <a:avLst>
              <a:gd name="adj" fmla="val 50000"/>
            </a:avLst>
          </a:prstGeom>
          <a:solidFill>
            <a:schemeClr val="bg1">
              <a:lumMod val="95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Retrieve Data</a:t>
            </a:r>
          </a:p>
        </p:txBody>
      </p:sp>
      <p:cxnSp>
        <p:nvCxnSpPr>
          <p:cNvPr id="68" name="Connector: Elbow 67">
            <a:extLst>
              <a:ext uri="{FF2B5EF4-FFF2-40B4-BE49-F238E27FC236}">
                <a16:creationId xmlns:a16="http://schemas.microsoft.com/office/drawing/2014/main" id="{1CE8EEB8-31C9-AEC3-A8AD-EA2363CB244B}"/>
              </a:ext>
            </a:extLst>
          </p:cNvPr>
          <p:cNvCxnSpPr>
            <a:cxnSpLocks/>
            <a:stCxn id="23" idx="1"/>
            <a:endCxn id="61" idx="0"/>
          </p:cNvCxnSpPr>
          <p:nvPr/>
        </p:nvCxnSpPr>
        <p:spPr>
          <a:xfrm rot="10800000" flipV="1">
            <a:off x="4777447" y="2314822"/>
            <a:ext cx="397936" cy="781726"/>
          </a:xfrm>
          <a:prstGeom prst="bentConnector2">
            <a:avLst/>
          </a:prstGeom>
          <a:ln w="28575">
            <a:prstDash val="sysDot"/>
            <a:headEnd type="none" w="med" len="med"/>
            <a:tailEnd type="arrow" w="med" len="med"/>
          </a:ln>
        </p:spPr>
        <p:style>
          <a:lnRef idx="1">
            <a:schemeClr val="accent1"/>
          </a:lnRef>
          <a:fillRef idx="2">
            <a:schemeClr val="accent1"/>
          </a:fillRef>
          <a:effectRef idx="1">
            <a:schemeClr val="accent1"/>
          </a:effectRef>
          <a:fontRef idx="minor">
            <a:schemeClr val="dk1"/>
          </a:fontRef>
        </p:style>
      </p:cxnSp>
      <p:cxnSp>
        <p:nvCxnSpPr>
          <p:cNvPr id="69" name="Connector: Elbow 68">
            <a:extLst>
              <a:ext uri="{FF2B5EF4-FFF2-40B4-BE49-F238E27FC236}">
                <a16:creationId xmlns:a16="http://schemas.microsoft.com/office/drawing/2014/main" id="{229366D3-2181-48D4-1094-D6957B664A1C}"/>
              </a:ext>
            </a:extLst>
          </p:cNvPr>
          <p:cNvCxnSpPr>
            <a:cxnSpLocks/>
            <a:stCxn id="39" idx="3"/>
            <a:endCxn id="61" idx="1"/>
          </p:cNvCxnSpPr>
          <p:nvPr/>
        </p:nvCxnSpPr>
        <p:spPr>
          <a:xfrm flipV="1">
            <a:off x="2932414" y="3205553"/>
            <a:ext cx="1124470" cy="258869"/>
          </a:xfrm>
          <a:prstGeom prst="bentConnector3">
            <a:avLst>
              <a:gd name="adj1" fmla="val 50000"/>
            </a:avLst>
          </a:prstGeom>
          <a:ln w="28575">
            <a:prstDash val="sysDot"/>
            <a:headEnd type="arrow" w="med" len="med"/>
            <a:tailEnd type="none" w="med" len="med"/>
          </a:ln>
        </p:spPr>
        <p:style>
          <a:lnRef idx="1">
            <a:schemeClr val="accent1"/>
          </a:lnRef>
          <a:fillRef idx="2">
            <a:schemeClr val="accent1"/>
          </a:fillRef>
          <a:effectRef idx="1">
            <a:schemeClr val="accent1"/>
          </a:effectRef>
          <a:fontRef idx="minor">
            <a:schemeClr val="dk1"/>
          </a:fontRef>
        </p:style>
      </p:cxnSp>
      <p:sp>
        <p:nvSpPr>
          <p:cNvPr id="70" name="Rectangle 8">
            <a:extLst>
              <a:ext uri="{FF2B5EF4-FFF2-40B4-BE49-F238E27FC236}">
                <a16:creationId xmlns:a16="http://schemas.microsoft.com/office/drawing/2014/main" id="{7D7FBD3C-731B-E407-72AF-E76584852128}"/>
              </a:ext>
            </a:extLst>
          </p:cNvPr>
          <p:cNvSpPr/>
          <p:nvPr/>
        </p:nvSpPr>
        <p:spPr>
          <a:xfrm rot="5400000">
            <a:off x="11241836" y="2700480"/>
            <a:ext cx="1374105" cy="182552"/>
          </a:xfrm>
          <a:prstGeom prst="roundRect">
            <a:avLst>
              <a:gd name="adj" fmla="val 50000"/>
            </a:avLst>
          </a:prstGeom>
          <a:solidFill>
            <a:schemeClr val="accent2">
              <a:lumMod val="20000"/>
              <a:lumOff val="80000"/>
            </a:schemeClr>
          </a:solidFill>
          <a:ln>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Inference</a:t>
            </a:r>
          </a:p>
        </p:txBody>
      </p:sp>
      <p:cxnSp>
        <p:nvCxnSpPr>
          <p:cNvPr id="71" name="Connector: Elbow 70">
            <a:extLst>
              <a:ext uri="{FF2B5EF4-FFF2-40B4-BE49-F238E27FC236}">
                <a16:creationId xmlns:a16="http://schemas.microsoft.com/office/drawing/2014/main" id="{22CF457F-23EB-6E99-F661-6250CBCCA007}"/>
              </a:ext>
            </a:extLst>
          </p:cNvPr>
          <p:cNvCxnSpPr>
            <a:cxnSpLocks/>
            <a:stCxn id="49" idx="3"/>
            <a:endCxn id="70" idx="3"/>
          </p:cNvCxnSpPr>
          <p:nvPr/>
        </p:nvCxnSpPr>
        <p:spPr>
          <a:xfrm flipV="1">
            <a:off x="11722109" y="3478809"/>
            <a:ext cx="206780" cy="998361"/>
          </a:xfrm>
          <a:prstGeom prst="bentConnector2">
            <a:avLst/>
          </a:prstGeom>
          <a:ln w="12700">
            <a:solidFill>
              <a:schemeClr val="accent2">
                <a:lumMod val="50000"/>
              </a:schemeClr>
            </a:solidFill>
            <a:prstDash val="sysDash"/>
            <a:headEnd type="arrow" w="med" len="med"/>
            <a:tailEnd type="none" w="med" len="med"/>
          </a:ln>
        </p:spPr>
        <p:style>
          <a:lnRef idx="2">
            <a:schemeClr val="accent2"/>
          </a:lnRef>
          <a:fillRef idx="0">
            <a:schemeClr val="accent2"/>
          </a:fillRef>
          <a:effectRef idx="1">
            <a:schemeClr val="accent2"/>
          </a:effectRef>
          <a:fontRef idx="minor">
            <a:schemeClr val="tx1"/>
          </a:fontRef>
        </p:style>
      </p:cxnSp>
      <p:sp>
        <p:nvSpPr>
          <p:cNvPr id="77" name="Slide Number Placeholder 3">
            <a:extLst>
              <a:ext uri="{FF2B5EF4-FFF2-40B4-BE49-F238E27FC236}">
                <a16:creationId xmlns:a16="http://schemas.microsoft.com/office/drawing/2014/main" id="{70AF63B8-F8A6-4651-9E90-46ABD2B8A963}"/>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23</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26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03EC-8465-BBAE-B5AC-0C81A38AFAA0}"/>
              </a:ext>
            </a:extLst>
          </p:cNvPr>
          <p:cNvSpPr>
            <a:spLocks noGrp="1"/>
          </p:cNvSpPr>
          <p:nvPr>
            <p:ph type="title"/>
          </p:nvPr>
        </p:nvSpPr>
        <p:spPr/>
        <p:txBody>
          <a:bodyPr/>
          <a:lstStyle/>
          <a:p>
            <a:r>
              <a:rPr lang="en-US" b="1" dirty="0" err="1"/>
              <a:t>AdFL</a:t>
            </a:r>
            <a:r>
              <a:rPr lang="en-US" b="1" dirty="0"/>
              <a:t> Implementation</a:t>
            </a:r>
          </a:p>
        </p:txBody>
      </p:sp>
      <p:sp>
        <p:nvSpPr>
          <p:cNvPr id="3" name="Content Placeholder 2">
            <a:extLst>
              <a:ext uri="{FF2B5EF4-FFF2-40B4-BE49-F238E27FC236}">
                <a16:creationId xmlns:a16="http://schemas.microsoft.com/office/drawing/2014/main" id="{CD73B711-646A-6995-C91E-2101E5F9DB9A}"/>
              </a:ext>
            </a:extLst>
          </p:cNvPr>
          <p:cNvSpPr>
            <a:spLocks noGrp="1"/>
          </p:cNvSpPr>
          <p:nvPr>
            <p:ph idx="1"/>
          </p:nvPr>
        </p:nvSpPr>
        <p:spPr>
          <a:xfrm>
            <a:off x="284205" y="1346886"/>
            <a:ext cx="11790884" cy="4596714"/>
          </a:xfrm>
        </p:spPr>
        <p:txBody>
          <a:bodyPr/>
          <a:lstStyle/>
          <a:p>
            <a:pPr>
              <a:lnSpc>
                <a:spcPct val="114000"/>
              </a:lnSpc>
            </a:pPr>
            <a:r>
              <a:rPr lang="en-US" sz="2400" dirty="0">
                <a:solidFill>
                  <a:srgbClr val="0070C0"/>
                </a:solidFill>
              </a:rPr>
              <a:t>Client-Side Implementation: </a:t>
            </a:r>
            <a:r>
              <a:rPr lang="en-US" sz="2400" dirty="0"/>
              <a:t>Built using JavaScript; scripts hosted at publisher server</a:t>
            </a:r>
          </a:p>
          <a:p>
            <a:pPr>
              <a:lnSpc>
                <a:spcPct val="114000"/>
              </a:lnSpc>
            </a:pPr>
            <a:r>
              <a:rPr lang="en-US" sz="2400" dirty="0">
                <a:solidFill>
                  <a:srgbClr val="0070C0"/>
                </a:solidFill>
              </a:rPr>
              <a:t>Data Storage</a:t>
            </a:r>
            <a:r>
              <a:rPr lang="en-US" sz="2400" dirty="0"/>
              <a:t>: </a:t>
            </a:r>
            <a:r>
              <a:rPr lang="en-US" sz="2400" dirty="0" err="1"/>
              <a:t>IndexedDB</a:t>
            </a:r>
            <a:r>
              <a:rPr lang="en-US" sz="2400" dirty="0"/>
              <a:t> key-value store</a:t>
            </a:r>
          </a:p>
          <a:p>
            <a:pPr>
              <a:lnSpc>
                <a:spcPct val="114000"/>
              </a:lnSpc>
            </a:pPr>
            <a:r>
              <a:rPr lang="en-US" sz="2400" dirty="0">
                <a:solidFill>
                  <a:srgbClr val="0070C0"/>
                </a:solidFill>
              </a:rPr>
              <a:t>Model Training and Inference</a:t>
            </a:r>
            <a:r>
              <a:rPr lang="en-US" sz="2400" dirty="0"/>
              <a:t>: TensorFlow.js runs directly in the browser without extra permissions</a:t>
            </a:r>
          </a:p>
          <a:p>
            <a:pPr>
              <a:lnSpc>
                <a:spcPct val="114000"/>
              </a:lnSpc>
            </a:pPr>
            <a:r>
              <a:rPr lang="en-US" sz="2400" dirty="0">
                <a:solidFill>
                  <a:srgbClr val="0070C0"/>
                </a:solidFill>
              </a:rPr>
              <a:t>Ad Metrics Collection</a:t>
            </a:r>
          </a:p>
          <a:p>
            <a:pPr lvl="1">
              <a:lnSpc>
                <a:spcPct val="114000"/>
              </a:lnSpc>
            </a:pPr>
            <a:r>
              <a:rPr lang="en-US" dirty="0"/>
              <a:t>Tracks viewability and clicks</a:t>
            </a:r>
          </a:p>
          <a:p>
            <a:pPr lvl="1">
              <a:lnSpc>
                <a:spcPct val="114000"/>
              </a:lnSpc>
            </a:pPr>
            <a:r>
              <a:rPr lang="en-US" dirty="0"/>
              <a:t>Collects creative ID, server query ID, ad dimensions, and ad metadata</a:t>
            </a:r>
          </a:p>
          <a:p>
            <a:pPr>
              <a:lnSpc>
                <a:spcPct val="114000"/>
              </a:lnSpc>
            </a:pPr>
            <a:r>
              <a:rPr lang="en-US" sz="2400" dirty="0">
                <a:solidFill>
                  <a:srgbClr val="0070C0"/>
                </a:solidFill>
              </a:rPr>
              <a:t>Dynamic Ad Capturing</a:t>
            </a:r>
          </a:p>
          <a:p>
            <a:pPr lvl="1">
              <a:lnSpc>
                <a:spcPct val="114000"/>
              </a:lnSpc>
            </a:pPr>
            <a:r>
              <a:rPr lang="en-US" dirty="0"/>
              <a:t>Captures ad content in intermediate stages</a:t>
            </a:r>
          </a:p>
          <a:p>
            <a:pPr lvl="1">
              <a:lnSpc>
                <a:spcPct val="114000"/>
              </a:lnSpc>
            </a:pPr>
            <a:r>
              <a:rPr lang="en-US" dirty="0"/>
              <a:t>Handles obfuscated content from </a:t>
            </a:r>
            <a:r>
              <a:rPr lang="en-US" dirty="0" err="1"/>
              <a:t>adTech</a:t>
            </a:r>
            <a:r>
              <a:rPr lang="en-US" dirty="0"/>
              <a:t> agencies</a:t>
            </a:r>
          </a:p>
          <a:p>
            <a:endParaRPr lang="en-US" b="1" dirty="0"/>
          </a:p>
        </p:txBody>
      </p:sp>
      <p:sp>
        <p:nvSpPr>
          <p:cNvPr id="5" name="Slide Number Placeholder 3">
            <a:extLst>
              <a:ext uri="{FF2B5EF4-FFF2-40B4-BE49-F238E27FC236}">
                <a16:creationId xmlns:a16="http://schemas.microsoft.com/office/drawing/2014/main" id="{7EFED2B4-B21B-413A-B564-DF77E01114D1}"/>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24</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5648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3FB56-1D7E-ED2D-1F01-C52B0CC8DA49}"/>
              </a:ext>
            </a:extLst>
          </p:cNvPr>
          <p:cNvSpPr>
            <a:spLocks noGrp="1"/>
          </p:cNvSpPr>
          <p:nvPr>
            <p:ph type="title"/>
          </p:nvPr>
        </p:nvSpPr>
        <p:spPr>
          <a:xfrm>
            <a:off x="371475" y="365125"/>
            <a:ext cx="9353711" cy="1009543"/>
          </a:xfrm>
        </p:spPr>
        <p:txBody>
          <a:bodyPr>
            <a:normAutofit/>
          </a:bodyPr>
          <a:lstStyle/>
          <a:p>
            <a:r>
              <a:rPr lang="en-US" b="1" dirty="0"/>
              <a:t>Proof-of-Concept Model: Ad Viewability</a:t>
            </a:r>
            <a:endParaRPr lang="en-US" dirty="0"/>
          </a:p>
        </p:txBody>
      </p:sp>
      <p:sp>
        <p:nvSpPr>
          <p:cNvPr id="3" name="Content Placeholder 2">
            <a:extLst>
              <a:ext uri="{FF2B5EF4-FFF2-40B4-BE49-F238E27FC236}">
                <a16:creationId xmlns:a16="http://schemas.microsoft.com/office/drawing/2014/main" id="{D3B6A19F-1851-764D-DA67-A2F5C9FEEF37}"/>
              </a:ext>
            </a:extLst>
          </p:cNvPr>
          <p:cNvSpPr>
            <a:spLocks noGrp="1"/>
          </p:cNvSpPr>
          <p:nvPr>
            <p:ph idx="1"/>
          </p:nvPr>
        </p:nvSpPr>
        <p:spPr>
          <a:xfrm>
            <a:off x="371474" y="1340096"/>
            <a:ext cx="8682523" cy="4500173"/>
          </a:xfrm>
        </p:spPr>
        <p:txBody>
          <a:bodyPr>
            <a:normAutofit/>
          </a:bodyPr>
          <a:lstStyle/>
          <a:p>
            <a:pPr>
              <a:buFont typeface="Arial" panose="020B0604020202020204" pitchFamily="34" charset="0"/>
              <a:buChar char="•"/>
            </a:pPr>
            <a:r>
              <a:rPr lang="en-US" sz="2400" dirty="0">
                <a:solidFill>
                  <a:srgbClr val="0070C0"/>
                </a:solidFill>
              </a:rPr>
              <a:t>Real-time Inference</a:t>
            </a:r>
          </a:p>
          <a:p>
            <a:pPr marL="742950" lvl="1" indent="-285750">
              <a:buFont typeface="Arial" panose="020B0604020202020204" pitchFamily="34" charset="0"/>
              <a:buChar char="•"/>
            </a:pPr>
            <a:r>
              <a:rPr lang="en-US" dirty="0"/>
              <a:t>Lightweight to work efficiently in browser</a:t>
            </a:r>
          </a:p>
          <a:p>
            <a:pPr marL="742950" lvl="1" indent="-285750">
              <a:buFont typeface="Arial" panose="020B0604020202020204" pitchFamily="34" charset="0"/>
              <a:buChar char="•"/>
            </a:pPr>
            <a:r>
              <a:rPr lang="en-US" dirty="0"/>
              <a:t>Forecasts ad viewability during ad loading phase</a:t>
            </a:r>
          </a:p>
          <a:p>
            <a:pPr marL="742950" lvl="1" indent="-285750">
              <a:buFont typeface="Arial" panose="020B0604020202020204" pitchFamily="34" charset="0"/>
              <a:buChar char="•"/>
            </a:pPr>
            <a:r>
              <a:rPr lang="en-US" dirty="0"/>
              <a:t>Can be used to optimize ad display time and adjust refresh rates for higher user engagement</a:t>
            </a:r>
          </a:p>
          <a:p>
            <a:pPr>
              <a:buFont typeface="Arial" panose="020B0604020202020204" pitchFamily="34" charset="0"/>
              <a:buChar char="•"/>
            </a:pPr>
            <a:r>
              <a:rPr lang="en-US" sz="2400" dirty="0">
                <a:solidFill>
                  <a:srgbClr val="0070C0"/>
                </a:solidFill>
              </a:rPr>
              <a:t>Input Data and Features</a:t>
            </a:r>
          </a:p>
          <a:p>
            <a:pPr marL="742950" lvl="1" indent="-285750">
              <a:buFont typeface="Arial" panose="020B0604020202020204" pitchFamily="34" charset="0"/>
              <a:buChar char="•"/>
            </a:pPr>
            <a:r>
              <a:rPr lang="en-US" dirty="0"/>
              <a:t>Feature Engineering: Initially 99 features, leading to 261 engineered features</a:t>
            </a:r>
          </a:p>
          <a:p>
            <a:pPr marL="742950" lvl="1" indent="-285750">
              <a:buFont typeface="Arial" panose="020B0604020202020204" pitchFamily="34" charset="0"/>
              <a:buChar char="•"/>
            </a:pPr>
            <a:r>
              <a:rPr lang="en-US" dirty="0"/>
              <a:t>Feature Selection: Model uses binary and numerical features based on feature importance analysis (216 features)</a:t>
            </a:r>
          </a:p>
          <a:p>
            <a:pPr>
              <a:buFont typeface="Arial" panose="020B0604020202020204" pitchFamily="34" charset="0"/>
              <a:buChar char="•"/>
            </a:pPr>
            <a:r>
              <a:rPr lang="en-US" sz="2400" dirty="0">
                <a:solidFill>
                  <a:srgbClr val="0070C0"/>
                </a:solidFill>
              </a:rPr>
              <a:t>Model Ground Truth</a:t>
            </a:r>
          </a:p>
          <a:p>
            <a:pPr marL="742950" lvl="1" indent="-285750">
              <a:buFont typeface="Arial" panose="020B0604020202020204" pitchFamily="34" charset="0"/>
              <a:buChar char="•"/>
            </a:pPr>
            <a:r>
              <a:rPr lang="en-US" dirty="0"/>
              <a:t>Labels extracted from browsers, using IAB and user attention definitions</a:t>
            </a:r>
          </a:p>
          <a:p>
            <a:endParaRPr lang="en-US" dirty="0"/>
          </a:p>
        </p:txBody>
      </p:sp>
      <p:pic>
        <p:nvPicPr>
          <p:cNvPr id="6" name="Picture 5">
            <a:extLst>
              <a:ext uri="{FF2B5EF4-FFF2-40B4-BE49-F238E27FC236}">
                <a16:creationId xmlns:a16="http://schemas.microsoft.com/office/drawing/2014/main" id="{A4EBD89C-D6E7-0872-2982-A1A4B24C181F}"/>
              </a:ext>
            </a:extLst>
          </p:cNvPr>
          <p:cNvPicPr>
            <a:picLocks noChangeAspect="1"/>
          </p:cNvPicPr>
          <p:nvPr/>
        </p:nvPicPr>
        <p:blipFill>
          <a:blip r:embed="rId3"/>
          <a:stretch>
            <a:fillRect/>
          </a:stretch>
        </p:blipFill>
        <p:spPr>
          <a:xfrm>
            <a:off x="9053997" y="185769"/>
            <a:ext cx="3138003" cy="5614044"/>
          </a:xfrm>
          <a:prstGeom prst="rect">
            <a:avLst/>
          </a:prstGeom>
        </p:spPr>
      </p:pic>
      <p:sp>
        <p:nvSpPr>
          <p:cNvPr id="7" name="Slide Number Placeholder 3">
            <a:extLst>
              <a:ext uri="{FF2B5EF4-FFF2-40B4-BE49-F238E27FC236}">
                <a16:creationId xmlns:a16="http://schemas.microsoft.com/office/drawing/2014/main" id="{BC873DA4-0435-4A52-9951-8ECA40FD93E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25</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66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93B6-3F82-5127-2AB3-D3F91B368821}"/>
              </a:ext>
            </a:extLst>
          </p:cNvPr>
          <p:cNvSpPr>
            <a:spLocks noGrp="1"/>
          </p:cNvSpPr>
          <p:nvPr>
            <p:ph type="title"/>
          </p:nvPr>
        </p:nvSpPr>
        <p:spPr>
          <a:xfrm>
            <a:off x="239486" y="111211"/>
            <a:ext cx="11219088" cy="898332"/>
          </a:xfrm>
        </p:spPr>
        <p:txBody>
          <a:bodyPr>
            <a:normAutofit/>
          </a:bodyPr>
          <a:lstStyle/>
          <a:p>
            <a:r>
              <a:rPr lang="en-US" dirty="0" err="1"/>
              <a:t>AdFL</a:t>
            </a:r>
            <a:r>
              <a:rPr lang="en-US" dirty="0"/>
              <a:t>-Enabled Data Collection and Use</a:t>
            </a:r>
          </a:p>
        </p:txBody>
      </p:sp>
      <p:sp>
        <p:nvSpPr>
          <p:cNvPr id="3" name="Content Placeholder 2">
            <a:extLst>
              <a:ext uri="{FF2B5EF4-FFF2-40B4-BE49-F238E27FC236}">
                <a16:creationId xmlns:a16="http://schemas.microsoft.com/office/drawing/2014/main" id="{4DBE4E6A-79E2-A998-B835-9BFB9F5B35AD}"/>
              </a:ext>
            </a:extLst>
          </p:cNvPr>
          <p:cNvSpPr>
            <a:spLocks noGrp="1"/>
          </p:cNvSpPr>
          <p:nvPr>
            <p:ph idx="1"/>
          </p:nvPr>
        </p:nvSpPr>
        <p:spPr>
          <a:xfrm>
            <a:off x="0" y="1009543"/>
            <a:ext cx="12192000" cy="4794571"/>
          </a:xfrm>
        </p:spPr>
        <p:txBody>
          <a:bodyPr>
            <a:normAutofit lnSpcReduction="10000"/>
          </a:bodyPr>
          <a:lstStyle/>
          <a:p>
            <a:pPr>
              <a:buFont typeface="Arial" panose="020B0604020202020204" pitchFamily="34" charset="0"/>
              <a:buChar char="•"/>
            </a:pPr>
            <a:r>
              <a:rPr lang="en-US" sz="2400" dirty="0">
                <a:solidFill>
                  <a:srgbClr val="0070C0"/>
                </a:solidFill>
              </a:rPr>
              <a:t>Categories of Data</a:t>
            </a:r>
          </a:p>
          <a:p>
            <a:pPr marL="742950" lvl="1" indent="-285750">
              <a:buFont typeface="Arial" panose="020B0604020202020204" pitchFamily="34" charset="0"/>
              <a:buChar char="•"/>
            </a:pPr>
            <a:r>
              <a:rPr lang="en-US" u="sng" dirty="0"/>
              <a:t>User Data</a:t>
            </a:r>
            <a:r>
              <a:rPr lang="en-US" dirty="0"/>
              <a:t>: Browser version, user agents, operating system, IP addresses</a:t>
            </a:r>
          </a:p>
          <a:p>
            <a:pPr marL="742950" lvl="1" indent="-285750">
              <a:buFont typeface="Arial" panose="020B0604020202020204" pitchFamily="34" charset="0"/>
              <a:buChar char="•"/>
            </a:pPr>
            <a:r>
              <a:rPr lang="en-US" u="sng" dirty="0"/>
              <a:t>Page Data</a:t>
            </a:r>
            <a:r>
              <a:rPr lang="en-US" dirty="0"/>
              <a:t>: Page titles, content, URLs</a:t>
            </a:r>
          </a:p>
          <a:p>
            <a:pPr marL="742950" lvl="1" indent="-285750">
              <a:buFont typeface="Arial" panose="020B0604020202020204" pitchFamily="34" charset="0"/>
              <a:buChar char="•"/>
            </a:pPr>
            <a:r>
              <a:rPr lang="en-US" u="sng" dirty="0"/>
              <a:t>Session Data</a:t>
            </a:r>
            <a:r>
              <a:rPr lang="en-US" dirty="0"/>
              <a:t>: Derived from visit metrics, such as page visits and time since the last visit</a:t>
            </a:r>
          </a:p>
          <a:p>
            <a:pPr marL="742950" lvl="1" indent="-285750">
              <a:buFont typeface="Arial" panose="020B0604020202020204" pitchFamily="34" charset="0"/>
              <a:buChar char="•"/>
            </a:pPr>
            <a:r>
              <a:rPr lang="en-US" u="sng" dirty="0"/>
              <a:t>Ad Data</a:t>
            </a:r>
            <a:r>
              <a:rPr lang="en-US" dirty="0"/>
              <a:t>: Event-driven triggers, ad loading, and refreshing data from browser APIs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r>
              <a:rPr lang="en-US" sz="2400" dirty="0"/>
              <a:t>Future Models: </a:t>
            </a:r>
            <a:r>
              <a:rPr lang="en-US" dirty="0"/>
              <a:t>The same data can be used for other ad-related models beyond viewability prediction</a:t>
            </a:r>
          </a:p>
        </p:txBody>
      </p:sp>
      <p:graphicFrame>
        <p:nvGraphicFramePr>
          <p:cNvPr id="5" name="Table 4">
            <a:extLst>
              <a:ext uri="{FF2B5EF4-FFF2-40B4-BE49-F238E27FC236}">
                <a16:creationId xmlns:a16="http://schemas.microsoft.com/office/drawing/2014/main" id="{84BE1D5A-9299-47F5-CE67-5C2AD2ED9ACA}"/>
              </a:ext>
            </a:extLst>
          </p:cNvPr>
          <p:cNvGraphicFramePr>
            <a:graphicFrameLocks noGrp="1"/>
          </p:cNvGraphicFramePr>
          <p:nvPr>
            <p:extLst>
              <p:ext uri="{D42A27DB-BD31-4B8C-83A1-F6EECF244321}">
                <p14:modId xmlns:p14="http://schemas.microsoft.com/office/powerpoint/2010/main" val="619464454"/>
              </p:ext>
            </p:extLst>
          </p:nvPr>
        </p:nvGraphicFramePr>
        <p:xfrm>
          <a:off x="2440633" y="2717369"/>
          <a:ext cx="6577308" cy="1854200"/>
        </p:xfrm>
        <a:graphic>
          <a:graphicData uri="http://schemas.openxmlformats.org/drawingml/2006/table">
            <a:tbl>
              <a:tblPr firstRow="1" bandRow="1">
                <a:tableStyleId>{F5AB1C69-6EDB-4FF4-983F-18BD219EF322}</a:tableStyleId>
              </a:tblPr>
              <a:tblGrid>
                <a:gridCol w="1059912">
                  <a:extLst>
                    <a:ext uri="{9D8B030D-6E8A-4147-A177-3AD203B41FA5}">
                      <a16:colId xmlns:a16="http://schemas.microsoft.com/office/drawing/2014/main" val="1393716398"/>
                    </a:ext>
                  </a:extLst>
                </a:gridCol>
                <a:gridCol w="1449091">
                  <a:extLst>
                    <a:ext uri="{9D8B030D-6E8A-4147-A177-3AD203B41FA5}">
                      <a16:colId xmlns:a16="http://schemas.microsoft.com/office/drawing/2014/main" val="3286283856"/>
                    </a:ext>
                  </a:extLst>
                </a:gridCol>
                <a:gridCol w="4068305">
                  <a:extLst>
                    <a:ext uri="{9D8B030D-6E8A-4147-A177-3AD203B41FA5}">
                      <a16:colId xmlns:a16="http://schemas.microsoft.com/office/drawing/2014/main" val="3199995843"/>
                    </a:ext>
                  </a:extLst>
                </a:gridCol>
              </a:tblGrid>
              <a:tr h="370840">
                <a:tc>
                  <a:txBody>
                    <a:bodyPr/>
                    <a:lstStyle/>
                    <a:p>
                      <a:r>
                        <a:rPr lang="en-US" b="0" dirty="0">
                          <a:latin typeface="Calibri" panose="020F0502020204030204" pitchFamily="34" charset="0"/>
                          <a:cs typeface="Calibri" panose="020F0502020204030204" pitchFamily="34" charset="0"/>
                        </a:rPr>
                        <a:t>Category</a:t>
                      </a:r>
                    </a:p>
                  </a:txBody>
                  <a:tcPr/>
                </a:tc>
                <a:tc>
                  <a:txBody>
                    <a:bodyPr/>
                    <a:lstStyle/>
                    <a:p>
                      <a:r>
                        <a:rPr lang="en-US" b="0" dirty="0">
                          <a:latin typeface="Calibri" panose="020F0502020204030204" pitchFamily="34" charset="0"/>
                          <a:cs typeface="Calibri" panose="020F0502020204030204" pitchFamily="34" charset="0"/>
                        </a:rPr>
                        <a:t># of Features</a:t>
                      </a:r>
                    </a:p>
                  </a:txBody>
                  <a:tcPr/>
                </a:tc>
                <a:tc>
                  <a:txBody>
                    <a:bodyPr/>
                    <a:lstStyle/>
                    <a:p>
                      <a:r>
                        <a:rPr lang="en-US" b="0" dirty="0">
                          <a:latin typeface="Calibri" panose="020F0502020204030204" pitchFamily="34" charset="0"/>
                          <a:cs typeface="Calibri" panose="020F0502020204030204" pitchFamily="34" charset="0"/>
                        </a:rPr>
                        <a:t>PII Categories (# for each)</a:t>
                      </a:r>
                    </a:p>
                  </a:txBody>
                  <a:tcPr/>
                </a:tc>
                <a:extLst>
                  <a:ext uri="{0D108BD9-81ED-4DB2-BD59-A6C34878D82A}">
                    <a16:rowId xmlns:a16="http://schemas.microsoft.com/office/drawing/2014/main" val="1157426120"/>
                  </a:ext>
                </a:extLst>
              </a:tr>
              <a:tr h="370840">
                <a:tc>
                  <a:txBody>
                    <a:bodyPr/>
                    <a:lstStyle/>
                    <a:p>
                      <a:r>
                        <a:rPr lang="en-US" b="0" dirty="0">
                          <a:latin typeface="Calibri" panose="020F0502020204030204" pitchFamily="34" charset="0"/>
                          <a:cs typeface="Calibri" panose="020F0502020204030204" pitchFamily="34" charset="0"/>
                        </a:rPr>
                        <a:t>User</a:t>
                      </a:r>
                    </a:p>
                  </a:txBody>
                  <a:tcPr/>
                </a:tc>
                <a:tc>
                  <a:txBody>
                    <a:bodyPr/>
                    <a:lstStyle/>
                    <a:p>
                      <a:r>
                        <a:rPr lang="en-US" b="0" dirty="0">
                          <a:latin typeface="Calibri" panose="020F0502020204030204" pitchFamily="34" charset="0"/>
                          <a:cs typeface="Calibri" panose="020F0502020204030204" pitchFamily="34" charset="0"/>
                        </a:rPr>
                        <a:t>22</a:t>
                      </a:r>
                    </a:p>
                  </a:txBody>
                  <a:tcPr/>
                </a:tc>
                <a:tc>
                  <a:txBody>
                    <a:bodyPr/>
                    <a:lstStyle/>
                    <a:p>
                      <a:r>
                        <a:rPr lang="en-US" b="0" dirty="0">
                          <a:latin typeface="Calibri" panose="020F0502020204030204" pitchFamily="34" charset="0"/>
                          <a:cs typeface="Calibri" panose="020F0502020204030204" pitchFamily="34" charset="0"/>
                        </a:rPr>
                        <a:t>Identifiers (6), Location Information (3)</a:t>
                      </a:r>
                    </a:p>
                  </a:txBody>
                  <a:tcPr/>
                </a:tc>
                <a:extLst>
                  <a:ext uri="{0D108BD9-81ED-4DB2-BD59-A6C34878D82A}">
                    <a16:rowId xmlns:a16="http://schemas.microsoft.com/office/drawing/2014/main" val="2382370211"/>
                  </a:ext>
                </a:extLst>
              </a:tr>
              <a:tr h="370840">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Page</a:t>
                      </a:r>
                      <a:endParaRPr lang="en-US" b="0" dirty="0">
                        <a:solidFill>
                          <a:sysClr val="windowText" lastClr="000000"/>
                        </a:solidFill>
                        <a:latin typeface="Calibri" panose="020F0502020204030204" pitchFamily="34" charset="0"/>
                        <a:cs typeface="Calibri" panose="020F0502020204030204" pitchFamily="34" charset="0"/>
                      </a:endParaRPr>
                    </a:p>
                  </a:txBody>
                  <a:tcPr/>
                </a:tc>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16</a:t>
                      </a:r>
                      <a:endParaRPr lang="en-US" b="0" dirty="0">
                        <a:solidFill>
                          <a:sysClr val="windowText" lastClr="000000"/>
                        </a:solidFill>
                        <a:latin typeface="Calibri" panose="020F0502020204030204" pitchFamily="34" charset="0"/>
                        <a:cs typeface="Calibri" panose="020F0502020204030204" pitchFamily="34" charset="0"/>
                      </a:endParaRPr>
                    </a:p>
                  </a:txBody>
                  <a:tcPr/>
                </a:tc>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Personal Attributes (3)</a:t>
                      </a:r>
                      <a:endParaRPr lang="en-US" b="0" dirty="0">
                        <a:solidFill>
                          <a:sysClr val="windowText" lastClr="00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42576624"/>
                  </a:ext>
                </a:extLst>
              </a:tr>
              <a:tr h="370840">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Session</a:t>
                      </a:r>
                      <a:endParaRPr lang="en-US" b="0" dirty="0">
                        <a:solidFill>
                          <a:sysClr val="windowText" lastClr="000000"/>
                        </a:solidFill>
                        <a:latin typeface="Calibri" panose="020F0502020204030204" pitchFamily="34" charset="0"/>
                        <a:cs typeface="Calibri" panose="020F0502020204030204" pitchFamily="34" charset="0"/>
                      </a:endParaRPr>
                    </a:p>
                  </a:txBody>
                  <a:tcPr/>
                </a:tc>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28</a:t>
                      </a:r>
                      <a:endParaRPr lang="en-US" b="0" dirty="0">
                        <a:solidFill>
                          <a:sysClr val="windowText" lastClr="000000"/>
                        </a:solidFill>
                        <a:latin typeface="Calibri" panose="020F0502020204030204" pitchFamily="34" charset="0"/>
                        <a:cs typeface="Calibri" panose="020F0502020204030204" pitchFamily="34" charset="0"/>
                      </a:endParaRPr>
                    </a:p>
                  </a:txBody>
                  <a:tcPr/>
                </a:tc>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Identifiers (3), Behavioral Data (4)</a:t>
                      </a:r>
                      <a:endParaRPr lang="en-US" b="0" dirty="0">
                        <a:solidFill>
                          <a:sysClr val="windowText" lastClr="00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05955665"/>
                  </a:ext>
                </a:extLst>
              </a:tr>
              <a:tr h="370840">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Ad</a:t>
                      </a:r>
                      <a:endParaRPr lang="en-US" b="0" dirty="0">
                        <a:solidFill>
                          <a:sysClr val="windowText" lastClr="000000"/>
                        </a:solidFill>
                        <a:latin typeface="Calibri" panose="020F0502020204030204" pitchFamily="34" charset="0"/>
                        <a:cs typeface="Calibri" panose="020F0502020204030204" pitchFamily="34" charset="0"/>
                      </a:endParaRPr>
                    </a:p>
                  </a:txBody>
                  <a:tcPr/>
                </a:tc>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33</a:t>
                      </a:r>
                      <a:endParaRPr lang="en-US" b="0" dirty="0">
                        <a:solidFill>
                          <a:sysClr val="windowText" lastClr="000000"/>
                        </a:solidFill>
                        <a:latin typeface="Calibri" panose="020F0502020204030204" pitchFamily="34" charset="0"/>
                        <a:cs typeface="Calibri" panose="020F0502020204030204" pitchFamily="34" charset="0"/>
                      </a:endParaRPr>
                    </a:p>
                  </a:txBody>
                  <a:tcPr/>
                </a:tc>
                <a:tc>
                  <a:txBody>
                    <a:bodyPr/>
                    <a:lstStyle/>
                    <a:p>
                      <a:r>
                        <a:rPr kumimoji="0" lang="en-US" sz="1800" b="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Identifiers (5)</a:t>
                      </a:r>
                      <a:endParaRPr lang="en-US" b="0" dirty="0">
                        <a:solidFill>
                          <a:sysClr val="windowText" lastClr="00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29513661"/>
                  </a:ext>
                </a:extLst>
              </a:tr>
            </a:tbl>
          </a:graphicData>
        </a:graphic>
      </p:graphicFrame>
      <p:sp>
        <p:nvSpPr>
          <p:cNvPr id="6" name="Slide Number Placeholder 3">
            <a:extLst>
              <a:ext uri="{FF2B5EF4-FFF2-40B4-BE49-F238E27FC236}">
                <a16:creationId xmlns:a16="http://schemas.microsoft.com/office/drawing/2014/main" id="{01125CD0-BA76-48FE-B5D4-696EE0810CC0}"/>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26</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21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6D42-6C14-D997-AB04-A0797989E50F}"/>
              </a:ext>
            </a:extLst>
          </p:cNvPr>
          <p:cNvSpPr>
            <a:spLocks noGrp="1"/>
          </p:cNvSpPr>
          <p:nvPr>
            <p:ph type="title"/>
          </p:nvPr>
        </p:nvSpPr>
        <p:spPr>
          <a:xfrm>
            <a:off x="815546" y="74142"/>
            <a:ext cx="10643028" cy="1009543"/>
          </a:xfrm>
        </p:spPr>
        <p:txBody>
          <a:bodyPr>
            <a:normAutofit/>
          </a:bodyPr>
          <a:lstStyle/>
          <a:p>
            <a:r>
              <a:rPr lang="en-US" b="1" dirty="0"/>
              <a:t>Model Evaluation</a:t>
            </a:r>
            <a:endParaRPr lang="en-US" dirty="0"/>
          </a:p>
        </p:txBody>
      </p:sp>
      <p:sp>
        <p:nvSpPr>
          <p:cNvPr id="3" name="Content Placeholder 2">
            <a:extLst>
              <a:ext uri="{FF2B5EF4-FFF2-40B4-BE49-F238E27FC236}">
                <a16:creationId xmlns:a16="http://schemas.microsoft.com/office/drawing/2014/main" id="{C8B14730-6B9F-92C1-44D4-8F3F3929753A}"/>
              </a:ext>
            </a:extLst>
          </p:cNvPr>
          <p:cNvSpPr>
            <a:spLocks noGrp="1"/>
          </p:cNvSpPr>
          <p:nvPr>
            <p:ph idx="1"/>
          </p:nvPr>
        </p:nvSpPr>
        <p:spPr>
          <a:xfrm>
            <a:off x="0" y="1009543"/>
            <a:ext cx="12192000" cy="2759570"/>
          </a:xfrm>
        </p:spPr>
        <p:txBody>
          <a:bodyPr>
            <a:normAutofit fontScale="92500" lnSpcReduction="10000"/>
          </a:bodyPr>
          <a:lstStyle/>
          <a:p>
            <a:pPr>
              <a:buFont typeface="Arial" panose="020B0604020202020204" pitchFamily="34" charset="0"/>
              <a:buChar char="•"/>
            </a:pPr>
            <a:r>
              <a:rPr lang="en-US" sz="2400" dirty="0"/>
              <a:t>Experimental Setup</a:t>
            </a:r>
          </a:p>
          <a:p>
            <a:pPr marL="742950" lvl="1" indent="-285750">
              <a:buFont typeface="Arial" panose="020B0604020202020204" pitchFamily="34" charset="0"/>
              <a:buChar char="•"/>
            </a:pPr>
            <a:r>
              <a:rPr lang="en-US" u="sng" dirty="0"/>
              <a:t>Data</a:t>
            </a:r>
            <a:r>
              <a:rPr lang="en-US" dirty="0"/>
              <a:t>: 10-day collection from a publisher’s site with 280K visitors</a:t>
            </a:r>
          </a:p>
          <a:p>
            <a:pPr marL="742950" lvl="1" indent="-285750">
              <a:buFont typeface="Arial" panose="020B0604020202020204" pitchFamily="34" charset="0"/>
              <a:buChar char="•"/>
            </a:pPr>
            <a:r>
              <a:rPr lang="en-US" u="sng" dirty="0"/>
              <a:t>Data Split</a:t>
            </a:r>
            <a:r>
              <a:rPr lang="en-US" dirty="0"/>
              <a:t>: 80% training, 10% validation, 10% testing</a:t>
            </a:r>
          </a:p>
          <a:p>
            <a:pPr marL="742950" lvl="1" indent="-285750">
              <a:buFont typeface="Arial" panose="020B0604020202020204" pitchFamily="34" charset="0"/>
              <a:buChar char="•"/>
            </a:pPr>
            <a:r>
              <a:rPr lang="en-US" u="sng" dirty="0"/>
              <a:t>User Segmentation</a:t>
            </a:r>
            <a:r>
              <a:rPr lang="en-US" dirty="0"/>
              <a:t>: Top 50, 100, and 500 users based on data samples</a:t>
            </a:r>
            <a:endParaRPr lang="en-US" b="1" dirty="0"/>
          </a:p>
          <a:p>
            <a:r>
              <a:rPr lang="en-US" sz="2400" dirty="0"/>
              <a:t>Performance Metrics Across User Groups</a:t>
            </a:r>
          </a:p>
          <a:p>
            <a:pPr lvl="1"/>
            <a:r>
              <a:rPr lang="en-US" dirty="0">
                <a:solidFill>
                  <a:srgbClr val="0070C0"/>
                </a:solidFill>
              </a:rPr>
              <a:t>Model shows strong performance across key metrics</a:t>
            </a:r>
          </a:p>
          <a:p>
            <a:pPr lvl="1"/>
            <a:r>
              <a:rPr lang="en-US" dirty="0"/>
              <a:t>Performance slightly declines with more users due to less data per user </a:t>
            </a:r>
          </a:p>
          <a:p>
            <a:pPr lvl="2"/>
            <a:r>
              <a:rPr lang="en-US" dirty="0"/>
              <a:t>Limited data collection in experiments; real-life scenarios likely provide more data per user</a:t>
            </a:r>
          </a:p>
        </p:txBody>
      </p:sp>
      <p:graphicFrame>
        <p:nvGraphicFramePr>
          <p:cNvPr id="7" name="Table 6">
            <a:extLst>
              <a:ext uri="{FF2B5EF4-FFF2-40B4-BE49-F238E27FC236}">
                <a16:creationId xmlns:a16="http://schemas.microsoft.com/office/drawing/2014/main" id="{4B5B6463-BA4A-4163-4B82-DD7416A51E42}"/>
              </a:ext>
            </a:extLst>
          </p:cNvPr>
          <p:cNvGraphicFramePr>
            <a:graphicFrameLocks noGrp="1"/>
          </p:cNvGraphicFramePr>
          <p:nvPr>
            <p:extLst>
              <p:ext uri="{D42A27DB-BD31-4B8C-83A1-F6EECF244321}">
                <p14:modId xmlns:p14="http://schemas.microsoft.com/office/powerpoint/2010/main" val="687598658"/>
              </p:ext>
            </p:extLst>
          </p:nvPr>
        </p:nvGraphicFramePr>
        <p:xfrm>
          <a:off x="2308728" y="3703231"/>
          <a:ext cx="8128000" cy="1981200"/>
        </p:xfrm>
        <a:graphic>
          <a:graphicData uri="http://schemas.openxmlformats.org/drawingml/2006/table">
            <a:tbl>
              <a:tblPr firstRow="1" bandRow="1">
                <a:tableStyleId>{C083E6E3-FA7D-4D7B-A595-EF9225AFEA82}</a:tableStyleId>
              </a:tblPr>
              <a:tblGrid>
                <a:gridCol w="1634957">
                  <a:extLst>
                    <a:ext uri="{9D8B030D-6E8A-4147-A177-3AD203B41FA5}">
                      <a16:colId xmlns:a16="http://schemas.microsoft.com/office/drawing/2014/main" val="1791381834"/>
                    </a:ext>
                  </a:extLst>
                </a:gridCol>
                <a:gridCol w="2429043">
                  <a:extLst>
                    <a:ext uri="{9D8B030D-6E8A-4147-A177-3AD203B41FA5}">
                      <a16:colId xmlns:a16="http://schemas.microsoft.com/office/drawing/2014/main" val="336376815"/>
                    </a:ext>
                  </a:extLst>
                </a:gridCol>
                <a:gridCol w="2032000">
                  <a:extLst>
                    <a:ext uri="{9D8B030D-6E8A-4147-A177-3AD203B41FA5}">
                      <a16:colId xmlns:a16="http://schemas.microsoft.com/office/drawing/2014/main" val="1256360648"/>
                    </a:ext>
                  </a:extLst>
                </a:gridCol>
                <a:gridCol w="2032000">
                  <a:extLst>
                    <a:ext uri="{9D8B030D-6E8A-4147-A177-3AD203B41FA5}">
                      <a16:colId xmlns:a16="http://schemas.microsoft.com/office/drawing/2014/main" val="2203249500"/>
                    </a:ext>
                  </a:extLst>
                </a:gridCol>
              </a:tblGrid>
              <a:tr h="370840">
                <a:tc>
                  <a:txBody>
                    <a:bodyPr/>
                    <a:lstStyle/>
                    <a:p>
                      <a:endParaRPr lang="en-US" sz="200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50 Users</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100 Users</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500 Users</a:t>
                      </a:r>
                    </a:p>
                  </a:txBody>
                  <a:tcPr anchor="ctr"/>
                </a:tc>
                <a:extLst>
                  <a:ext uri="{0D108BD9-81ED-4DB2-BD59-A6C34878D82A}">
                    <a16:rowId xmlns:a16="http://schemas.microsoft.com/office/drawing/2014/main" val="1525841608"/>
                  </a:ext>
                </a:extLst>
              </a:tr>
              <a:tr h="370840">
                <a:tc>
                  <a:txBody>
                    <a:bodyPr/>
                    <a:lstStyle/>
                    <a:p>
                      <a:r>
                        <a:rPr lang="en-US" sz="2000" dirty="0">
                          <a:solidFill>
                            <a:schemeClr val="tx1"/>
                          </a:solidFill>
                          <a:latin typeface="Calibri" panose="020F0502020204030204" pitchFamily="34" charset="0"/>
                          <a:cs typeface="Calibri" panose="020F0502020204030204" pitchFamily="34" charset="0"/>
                        </a:rPr>
                        <a:t>Avg Loss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libri" panose="020F0502020204030204" pitchFamily="34" charset="0"/>
                          <a:cs typeface="Calibri" panose="020F0502020204030204" pitchFamily="34" charset="0"/>
                        </a:rPr>
                        <a:t>0.4486 ± 0.0016</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0.5112 ± 0.0042</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0.5434 ± 0.0020</a:t>
                      </a:r>
                    </a:p>
                  </a:txBody>
                  <a:tcPr anchor="ctr"/>
                </a:tc>
                <a:extLst>
                  <a:ext uri="{0D108BD9-81ED-4DB2-BD59-A6C34878D82A}">
                    <a16:rowId xmlns:a16="http://schemas.microsoft.com/office/drawing/2014/main" val="2858263392"/>
                  </a:ext>
                </a:extLst>
              </a:tr>
              <a:tr h="370840">
                <a:tc>
                  <a:txBody>
                    <a:bodyPr/>
                    <a:lstStyle/>
                    <a:p>
                      <a:r>
                        <a:rPr lang="en-US" sz="2000" dirty="0">
                          <a:solidFill>
                            <a:schemeClr val="tx1"/>
                          </a:solidFill>
                          <a:latin typeface="Calibri" panose="020F0502020204030204" pitchFamily="34" charset="0"/>
                          <a:cs typeface="Calibri" panose="020F0502020204030204" pitchFamily="34" charset="0"/>
                        </a:rPr>
                        <a:t>Avg Accuracy</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0.7921 ± 0.0032</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0.7555 ± 0.0071</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0.7369 ± 0.0023</a:t>
                      </a:r>
                    </a:p>
                  </a:txBody>
                  <a:tcPr anchor="ctr"/>
                </a:tc>
                <a:extLst>
                  <a:ext uri="{0D108BD9-81ED-4DB2-BD59-A6C34878D82A}">
                    <a16:rowId xmlns:a16="http://schemas.microsoft.com/office/drawing/2014/main" val="1392652200"/>
                  </a:ext>
                </a:extLst>
              </a:tr>
              <a:tr h="370840">
                <a:tc>
                  <a:txBody>
                    <a:bodyPr/>
                    <a:lstStyle/>
                    <a:p>
                      <a:r>
                        <a:rPr lang="en-US" sz="2000" dirty="0">
                          <a:solidFill>
                            <a:schemeClr val="tx1"/>
                          </a:solidFill>
                          <a:latin typeface="Calibri" panose="020F0502020204030204" pitchFamily="34" charset="0"/>
                          <a:cs typeface="Calibri" panose="020F0502020204030204" pitchFamily="34" charset="0"/>
                        </a:rPr>
                        <a:t>Avg AUC</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0.8736 ± 0.0012</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0.8296 ± 0.0024</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0.8078 ± 0.0013</a:t>
                      </a:r>
                    </a:p>
                  </a:txBody>
                  <a:tcPr anchor="ctr"/>
                </a:tc>
                <a:extLst>
                  <a:ext uri="{0D108BD9-81ED-4DB2-BD59-A6C34878D82A}">
                    <a16:rowId xmlns:a16="http://schemas.microsoft.com/office/drawing/2014/main" val="168173960"/>
                  </a:ext>
                </a:extLst>
              </a:tr>
              <a:tr h="370840">
                <a:tc>
                  <a:txBody>
                    <a:bodyPr/>
                    <a:lstStyle/>
                    <a:p>
                      <a:r>
                        <a:rPr lang="en-US" sz="2000" dirty="0">
                          <a:solidFill>
                            <a:schemeClr val="tx1"/>
                          </a:solidFill>
                          <a:latin typeface="Calibri" panose="020F0502020204030204" pitchFamily="34" charset="0"/>
                          <a:cs typeface="Calibri" panose="020F0502020204030204" pitchFamily="34" charset="0"/>
                        </a:rPr>
                        <a:t>Avg Rounds</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123.3 ± 17.5</a:t>
                      </a:r>
                    </a:p>
                  </a:txBody>
                  <a:tcPr anchor="ctr"/>
                </a:tc>
                <a:tc>
                  <a:txBody>
                    <a:bodyPr/>
                    <a:lstStyle/>
                    <a:p>
                      <a:pPr algn="ctr"/>
                      <a:r>
                        <a:rPr lang="en-US" sz="2000" dirty="0">
                          <a:solidFill>
                            <a:schemeClr val="tx1"/>
                          </a:solidFill>
                          <a:latin typeface="Calibri" panose="020F0502020204030204" pitchFamily="34" charset="0"/>
                          <a:cs typeface="Calibri" panose="020F0502020204030204" pitchFamily="34" charset="0"/>
                        </a:rPr>
                        <a:t>212.2 ± 49.2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Calibri" panose="020F0502020204030204" pitchFamily="34" charset="0"/>
                          <a:cs typeface="Calibri" panose="020F0502020204030204" pitchFamily="34" charset="0"/>
                        </a:rPr>
                        <a:t>252 ± 62.12</a:t>
                      </a:r>
                    </a:p>
                  </a:txBody>
                  <a:tcPr anchor="ctr"/>
                </a:tc>
                <a:extLst>
                  <a:ext uri="{0D108BD9-81ED-4DB2-BD59-A6C34878D82A}">
                    <a16:rowId xmlns:a16="http://schemas.microsoft.com/office/drawing/2014/main" val="2461470439"/>
                  </a:ext>
                </a:extLst>
              </a:tr>
            </a:tbl>
          </a:graphicData>
        </a:graphic>
      </p:graphicFrame>
      <p:sp>
        <p:nvSpPr>
          <p:cNvPr id="6" name="Slide Number Placeholder 3">
            <a:extLst>
              <a:ext uri="{FF2B5EF4-FFF2-40B4-BE49-F238E27FC236}">
                <a16:creationId xmlns:a16="http://schemas.microsoft.com/office/drawing/2014/main" id="{6E29334B-81FD-4F79-9336-C8A321BE80B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27</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32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5CB2-44C4-6E79-B8BB-36425E7D2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55473-1AF8-4F13-B588-F5F6A975CA93}"/>
              </a:ext>
            </a:extLst>
          </p:cNvPr>
          <p:cNvSpPr>
            <a:spLocks noGrp="1"/>
          </p:cNvSpPr>
          <p:nvPr>
            <p:ph type="title"/>
          </p:nvPr>
        </p:nvSpPr>
        <p:spPr>
          <a:xfrm>
            <a:off x="889686" y="185195"/>
            <a:ext cx="10568888" cy="824348"/>
          </a:xfrm>
        </p:spPr>
        <p:txBody>
          <a:bodyPr>
            <a:normAutofit/>
          </a:bodyPr>
          <a:lstStyle/>
          <a:p>
            <a:r>
              <a:rPr lang="en-US" b="1" dirty="0"/>
              <a:t>Convergence Rate</a:t>
            </a:r>
            <a:endParaRPr lang="en-US" dirty="0"/>
          </a:p>
        </p:txBody>
      </p:sp>
      <p:sp>
        <p:nvSpPr>
          <p:cNvPr id="3" name="Content Placeholder 2">
            <a:extLst>
              <a:ext uri="{FF2B5EF4-FFF2-40B4-BE49-F238E27FC236}">
                <a16:creationId xmlns:a16="http://schemas.microsoft.com/office/drawing/2014/main" id="{6242C5BA-0882-41C8-2BFC-AC1C20918ED7}"/>
              </a:ext>
            </a:extLst>
          </p:cNvPr>
          <p:cNvSpPr>
            <a:spLocks noGrp="1"/>
          </p:cNvSpPr>
          <p:nvPr>
            <p:ph idx="1"/>
          </p:nvPr>
        </p:nvSpPr>
        <p:spPr>
          <a:xfrm>
            <a:off x="0" y="1009544"/>
            <a:ext cx="11871701" cy="2022414"/>
          </a:xfrm>
        </p:spPr>
        <p:txBody>
          <a:bodyPr>
            <a:normAutofit/>
          </a:bodyPr>
          <a:lstStyle/>
          <a:p>
            <a:pPr marL="285750" indent="-285750"/>
            <a:r>
              <a:rPr lang="en-US" sz="2400" dirty="0"/>
              <a:t>Overall data quality among participants improves the model's convergence efficiency</a:t>
            </a:r>
          </a:p>
          <a:p>
            <a:pPr marL="0" indent="0">
              <a:buNone/>
            </a:pPr>
            <a:endParaRPr lang="en-US" dirty="0"/>
          </a:p>
        </p:txBody>
      </p:sp>
      <p:pic>
        <p:nvPicPr>
          <p:cNvPr id="6" name="Content Placeholder 7" descr="A graph of a graph showing the different points of a round&#10;&#10;Description automatically generated with medium confidence">
            <a:extLst>
              <a:ext uri="{FF2B5EF4-FFF2-40B4-BE49-F238E27FC236}">
                <a16:creationId xmlns:a16="http://schemas.microsoft.com/office/drawing/2014/main" id="{7B04D109-6DB7-762C-8848-3F443855E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14" y="2203406"/>
            <a:ext cx="4781226" cy="2868736"/>
          </a:xfrm>
          <a:prstGeom prst="rect">
            <a:avLst/>
          </a:prstGeom>
        </p:spPr>
      </p:pic>
      <p:pic>
        <p:nvPicPr>
          <p:cNvPr id="9" name="Content Placeholder 5" descr="A diagram of a bar chart&#10;&#10;Description automatically generated with medium confidence">
            <a:extLst>
              <a:ext uri="{FF2B5EF4-FFF2-40B4-BE49-F238E27FC236}">
                <a16:creationId xmlns:a16="http://schemas.microsoft.com/office/drawing/2014/main" id="{E5AEA1A2-1A4E-6C8F-A514-8D66070DEFAD}"/>
              </a:ext>
            </a:extLst>
          </p:cNvPr>
          <p:cNvPicPr>
            <a:picLocks noChangeAspect="1"/>
          </p:cNvPicPr>
          <p:nvPr/>
        </p:nvPicPr>
        <p:blipFill>
          <a:blip r:embed="rId4" cstate="print">
            <a:extLst>
              <a:ext uri="{28A0092B-C50C-407E-A947-70E740481C1C}">
                <a14:useLocalDpi xmlns:a14="http://schemas.microsoft.com/office/drawing/2010/main" val="0"/>
              </a:ext>
            </a:extLst>
          </a:blip>
          <a:srcRect t="8280" r="7159"/>
          <a:stretch/>
        </p:blipFill>
        <p:spPr>
          <a:xfrm>
            <a:off x="6649562" y="2203406"/>
            <a:ext cx="4473843" cy="2891306"/>
          </a:xfrm>
          <a:prstGeom prst="rect">
            <a:avLst/>
          </a:prstGeom>
        </p:spPr>
      </p:pic>
      <p:sp>
        <p:nvSpPr>
          <p:cNvPr id="7" name="Slide Number Placeholder 3">
            <a:extLst>
              <a:ext uri="{FF2B5EF4-FFF2-40B4-BE49-F238E27FC236}">
                <a16:creationId xmlns:a16="http://schemas.microsoft.com/office/drawing/2014/main" id="{9DC126E9-70AB-4B79-8718-073F68EFB91E}"/>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28</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5226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17A6-D9BE-2CCD-287D-5CB33BA36B88}"/>
              </a:ext>
            </a:extLst>
          </p:cNvPr>
          <p:cNvSpPr>
            <a:spLocks noGrp="1"/>
          </p:cNvSpPr>
          <p:nvPr>
            <p:ph type="title"/>
          </p:nvPr>
        </p:nvSpPr>
        <p:spPr>
          <a:xfrm>
            <a:off x="850900" y="76200"/>
            <a:ext cx="10607674" cy="1009543"/>
          </a:xfrm>
        </p:spPr>
        <p:txBody>
          <a:bodyPr>
            <a:normAutofit/>
          </a:bodyPr>
          <a:lstStyle/>
          <a:p>
            <a:r>
              <a:rPr lang="en-US" b="1" dirty="0"/>
              <a:t>FL Model Performance</a:t>
            </a:r>
            <a:endParaRPr lang="en-US" dirty="0"/>
          </a:p>
        </p:txBody>
      </p:sp>
      <p:sp>
        <p:nvSpPr>
          <p:cNvPr id="3" name="Content Placeholder 2">
            <a:extLst>
              <a:ext uri="{FF2B5EF4-FFF2-40B4-BE49-F238E27FC236}">
                <a16:creationId xmlns:a16="http://schemas.microsoft.com/office/drawing/2014/main" id="{7CB5EF19-1020-F73F-DD37-18F8D3264015}"/>
              </a:ext>
            </a:extLst>
          </p:cNvPr>
          <p:cNvSpPr>
            <a:spLocks noGrp="1"/>
          </p:cNvSpPr>
          <p:nvPr>
            <p:ph idx="1"/>
          </p:nvPr>
        </p:nvSpPr>
        <p:spPr>
          <a:xfrm>
            <a:off x="0" y="3839554"/>
            <a:ext cx="12192000" cy="2152111"/>
          </a:xfrm>
        </p:spPr>
        <p:txBody>
          <a:bodyPr>
            <a:normAutofit fontScale="92500"/>
          </a:bodyPr>
          <a:lstStyle/>
          <a:p>
            <a:pPr>
              <a:lnSpc>
                <a:spcPct val="114000"/>
              </a:lnSpc>
              <a:buFont typeface="Arial" panose="020B0604020202020204" pitchFamily="34" charset="0"/>
              <a:buChar char="•"/>
            </a:pPr>
            <a:r>
              <a:rPr lang="en-US" sz="2400" dirty="0">
                <a:solidFill>
                  <a:srgbClr val="0070C0"/>
                </a:solidFill>
              </a:rPr>
              <a:t>FL model achieves good performance</a:t>
            </a:r>
            <a:r>
              <a:rPr lang="en-US" sz="2400" dirty="0"/>
              <a:t> showcasing </a:t>
            </a:r>
            <a:r>
              <a:rPr lang="en-US" sz="2400" dirty="0" err="1"/>
              <a:t>AdFL’s</a:t>
            </a:r>
            <a:r>
              <a:rPr lang="en-US" sz="2400" dirty="0"/>
              <a:t> effectiveness while preserving privacy</a:t>
            </a:r>
          </a:p>
          <a:p>
            <a:pPr lvl="1">
              <a:lnSpc>
                <a:spcPct val="114000"/>
              </a:lnSpc>
              <a:buFont typeface="Arial" panose="020B0604020202020204" pitchFamily="34" charset="0"/>
              <a:buChar char="•"/>
            </a:pPr>
            <a:r>
              <a:rPr lang="en-US" sz="2200" dirty="0"/>
              <a:t>Within a few percentage points of centralized model (CL), </a:t>
            </a:r>
          </a:p>
          <a:p>
            <a:pPr>
              <a:lnSpc>
                <a:spcPct val="114000"/>
              </a:lnSpc>
              <a:buFont typeface="Arial" panose="020B0604020202020204" pitchFamily="34" charset="0"/>
              <a:buChar char="•"/>
            </a:pPr>
            <a:r>
              <a:rPr lang="en-US" sz="2400" dirty="0">
                <a:solidFill>
                  <a:srgbClr val="0070C0"/>
                </a:solidFill>
              </a:rPr>
              <a:t>FL model with differential privacy (DP) </a:t>
            </a:r>
            <a:r>
              <a:rPr lang="en-US" sz="2400" dirty="0"/>
              <a:t>works well, with a modest decrease in performance compared to the non-DP version</a:t>
            </a:r>
          </a:p>
          <a:p>
            <a:pPr lvl="1">
              <a:lnSpc>
                <a:spcPct val="114000"/>
              </a:lnSpc>
              <a:buFont typeface="Arial" panose="020B0604020202020204" pitchFamily="34" charset="0"/>
              <a:buChar char="•"/>
            </a:pPr>
            <a:r>
              <a:rPr lang="en-US" sz="2200" dirty="0"/>
              <a:t>Protects local model parameters</a:t>
            </a:r>
          </a:p>
          <a:p>
            <a:pPr marL="0" indent="0">
              <a:buNone/>
            </a:pPr>
            <a:endParaRPr lang="en-US" dirty="0"/>
          </a:p>
        </p:txBody>
      </p:sp>
      <p:pic>
        <p:nvPicPr>
          <p:cNvPr id="5" name="Picture 4">
            <a:extLst>
              <a:ext uri="{FF2B5EF4-FFF2-40B4-BE49-F238E27FC236}">
                <a16:creationId xmlns:a16="http://schemas.microsoft.com/office/drawing/2014/main" id="{7BCE4FF8-CD97-6E7B-3319-89CEDE64C058}"/>
              </a:ext>
            </a:extLst>
          </p:cNvPr>
          <p:cNvPicPr>
            <a:picLocks noChangeAspect="1"/>
          </p:cNvPicPr>
          <p:nvPr/>
        </p:nvPicPr>
        <p:blipFill>
          <a:blip r:embed="rId2"/>
          <a:srcRect l="5888" t="78639" r="5596"/>
          <a:stretch/>
        </p:blipFill>
        <p:spPr>
          <a:xfrm>
            <a:off x="2980840" y="1064248"/>
            <a:ext cx="6230319" cy="895868"/>
          </a:xfrm>
          <a:prstGeom prst="rect">
            <a:avLst/>
          </a:prstGeom>
        </p:spPr>
      </p:pic>
      <p:pic>
        <p:nvPicPr>
          <p:cNvPr id="7" name="Picture 6">
            <a:extLst>
              <a:ext uri="{FF2B5EF4-FFF2-40B4-BE49-F238E27FC236}">
                <a16:creationId xmlns:a16="http://schemas.microsoft.com/office/drawing/2014/main" id="{63A28726-10DD-46DF-979A-80D7358D47EC}"/>
              </a:ext>
            </a:extLst>
          </p:cNvPr>
          <p:cNvPicPr>
            <a:picLocks noChangeAspect="1"/>
          </p:cNvPicPr>
          <p:nvPr/>
        </p:nvPicPr>
        <p:blipFill>
          <a:blip r:embed="rId3"/>
          <a:stretch>
            <a:fillRect/>
          </a:stretch>
        </p:blipFill>
        <p:spPr>
          <a:xfrm>
            <a:off x="3082043" y="2315086"/>
            <a:ext cx="6009127" cy="1200121"/>
          </a:xfrm>
          <a:prstGeom prst="rect">
            <a:avLst/>
          </a:prstGeom>
        </p:spPr>
      </p:pic>
      <p:sp>
        <p:nvSpPr>
          <p:cNvPr id="8" name="Slide Number Placeholder 3">
            <a:extLst>
              <a:ext uri="{FF2B5EF4-FFF2-40B4-BE49-F238E27FC236}">
                <a16:creationId xmlns:a16="http://schemas.microsoft.com/office/drawing/2014/main" id="{88C58235-DFEF-4372-98D9-0EBE268C451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29</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25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Digital Ad Spending Emarketer">
            <a:extLst>
              <a:ext uri="{FF2B5EF4-FFF2-40B4-BE49-F238E27FC236}">
                <a16:creationId xmlns:a16="http://schemas.microsoft.com/office/drawing/2014/main" id="{987C8069-AD2F-8AE6-EB25-2B3CBAC89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374" y="1141685"/>
            <a:ext cx="4971444" cy="476240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E3D4AC8-6979-4AE8-92E9-8B62ED9A7503}"/>
              </a:ext>
            </a:extLst>
          </p:cNvPr>
          <p:cNvSpPr>
            <a:spLocks noGrp="1"/>
          </p:cNvSpPr>
          <p:nvPr>
            <p:ph type="title"/>
          </p:nvPr>
        </p:nvSpPr>
        <p:spPr/>
        <p:txBody>
          <a:bodyPr/>
          <a:lstStyle/>
          <a:p>
            <a:r>
              <a:rPr lang="en-US" b="1" dirty="0"/>
              <a:t>Online Advertisement – Billion Dollar Industry </a:t>
            </a:r>
          </a:p>
        </p:txBody>
      </p:sp>
      <p:sp>
        <p:nvSpPr>
          <p:cNvPr id="6" name="Slide Number Placeholder 3">
            <a:extLst>
              <a:ext uri="{FF2B5EF4-FFF2-40B4-BE49-F238E27FC236}">
                <a16:creationId xmlns:a16="http://schemas.microsoft.com/office/drawing/2014/main" id="{6C92E294-941F-4970-8121-17D02795CADC}"/>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058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E6BA-AA10-07F3-EE0D-B62C2C39290E}"/>
              </a:ext>
            </a:extLst>
          </p:cNvPr>
          <p:cNvSpPr>
            <a:spLocks noGrp="1"/>
          </p:cNvSpPr>
          <p:nvPr>
            <p:ph type="title"/>
          </p:nvPr>
        </p:nvSpPr>
        <p:spPr>
          <a:xfrm>
            <a:off x="902042" y="178317"/>
            <a:ext cx="10556531" cy="774283"/>
          </a:xfrm>
        </p:spPr>
        <p:txBody>
          <a:bodyPr>
            <a:normAutofit/>
          </a:bodyPr>
          <a:lstStyle/>
          <a:p>
            <a:r>
              <a:rPr lang="en-US" b="1" dirty="0" err="1"/>
              <a:t>AdFL</a:t>
            </a:r>
            <a:r>
              <a:rPr lang="en-US" b="1" dirty="0"/>
              <a:t> Latency in the Browser</a:t>
            </a:r>
            <a:endParaRPr lang="en-US" dirty="0"/>
          </a:p>
        </p:txBody>
      </p:sp>
      <p:sp>
        <p:nvSpPr>
          <p:cNvPr id="3" name="Content Placeholder 2">
            <a:extLst>
              <a:ext uri="{FF2B5EF4-FFF2-40B4-BE49-F238E27FC236}">
                <a16:creationId xmlns:a16="http://schemas.microsoft.com/office/drawing/2014/main" id="{08878B2A-5D2A-E833-E811-8454C88D8056}"/>
              </a:ext>
            </a:extLst>
          </p:cNvPr>
          <p:cNvSpPr>
            <a:spLocks noGrp="1"/>
          </p:cNvSpPr>
          <p:nvPr>
            <p:ph idx="1"/>
          </p:nvPr>
        </p:nvSpPr>
        <p:spPr>
          <a:xfrm>
            <a:off x="0" y="1207254"/>
            <a:ext cx="6891581" cy="4802321"/>
          </a:xfrm>
        </p:spPr>
        <p:txBody>
          <a:bodyPr>
            <a:normAutofit/>
          </a:bodyPr>
          <a:lstStyle/>
          <a:p>
            <a:pPr>
              <a:lnSpc>
                <a:spcPct val="114000"/>
              </a:lnSpc>
              <a:buFont typeface="Arial" panose="020B0604020202020204" pitchFamily="34" charset="0"/>
              <a:buChar char="•"/>
            </a:pPr>
            <a:r>
              <a:rPr lang="en-US" dirty="0"/>
              <a:t>Experimental setup</a:t>
            </a:r>
          </a:p>
          <a:p>
            <a:pPr marL="742950" lvl="1" indent="-285750">
              <a:lnSpc>
                <a:spcPct val="114000"/>
              </a:lnSpc>
              <a:buFont typeface="Arial" panose="020B0604020202020204" pitchFamily="34" charset="0"/>
              <a:buChar char="•"/>
            </a:pPr>
            <a:r>
              <a:rPr lang="en-US" dirty="0"/>
              <a:t>Tested on desktop (Edge browser, Windows 11) and mobile (Firefox, Samsung S21, Android)</a:t>
            </a:r>
          </a:p>
          <a:p>
            <a:pPr indent="-285750">
              <a:lnSpc>
                <a:spcPct val="114000"/>
              </a:lnSpc>
              <a:buFont typeface="Arial" panose="020B0604020202020204" pitchFamily="34" charset="0"/>
              <a:buChar char="•"/>
            </a:pPr>
            <a:r>
              <a:rPr lang="en-US" dirty="0">
                <a:solidFill>
                  <a:srgbClr val="0070C0"/>
                </a:solidFill>
              </a:rPr>
              <a:t>Latencies well within acceptable limits for real-time ad loading and user interaction</a:t>
            </a:r>
          </a:p>
          <a:p>
            <a:pPr lvl="1">
              <a:lnSpc>
                <a:spcPct val="114000"/>
              </a:lnSpc>
            </a:pPr>
            <a:r>
              <a:rPr lang="en-US" u="sng" dirty="0"/>
              <a:t>Inference Latency</a:t>
            </a:r>
            <a:r>
              <a:rPr lang="en-US" dirty="0"/>
              <a:t>:</a:t>
            </a:r>
          </a:p>
          <a:p>
            <a:pPr marL="1200150" lvl="2" indent="-285750">
              <a:lnSpc>
                <a:spcPct val="114000"/>
              </a:lnSpc>
            </a:pPr>
            <a:r>
              <a:rPr lang="en-US" dirty="0"/>
              <a:t>Supports seamless ad loading and real-time prediction without noticeable overhead</a:t>
            </a:r>
          </a:p>
          <a:p>
            <a:pPr lvl="1">
              <a:lnSpc>
                <a:spcPct val="114000"/>
              </a:lnSpc>
            </a:pPr>
            <a:r>
              <a:rPr lang="en-US" u="sng" dirty="0"/>
              <a:t>Training Latency</a:t>
            </a:r>
            <a:r>
              <a:rPr lang="en-US" dirty="0"/>
              <a:t>:</a:t>
            </a:r>
          </a:p>
          <a:p>
            <a:pPr marL="1200150" lvl="2" indent="-285750">
              <a:lnSpc>
                <a:spcPct val="114000"/>
              </a:lnSpc>
            </a:pPr>
            <a:r>
              <a:rPr lang="en-US" dirty="0"/>
              <a:t>Suitable for real-time model updates and local training within the browser</a:t>
            </a:r>
          </a:p>
          <a:p>
            <a:endParaRPr lang="en-US" dirty="0"/>
          </a:p>
        </p:txBody>
      </p:sp>
      <p:graphicFrame>
        <p:nvGraphicFramePr>
          <p:cNvPr id="5" name="Content Placeholder 4">
            <a:extLst>
              <a:ext uri="{FF2B5EF4-FFF2-40B4-BE49-F238E27FC236}">
                <a16:creationId xmlns:a16="http://schemas.microsoft.com/office/drawing/2014/main" id="{B6932301-D624-03D1-0C25-1FBB5363BC34}"/>
              </a:ext>
            </a:extLst>
          </p:cNvPr>
          <p:cNvGraphicFramePr>
            <a:graphicFrameLocks/>
          </p:cNvGraphicFramePr>
          <p:nvPr>
            <p:extLst>
              <p:ext uri="{D42A27DB-BD31-4B8C-83A1-F6EECF244321}">
                <p14:modId xmlns:p14="http://schemas.microsoft.com/office/powerpoint/2010/main" val="1802681521"/>
              </p:ext>
            </p:extLst>
          </p:nvPr>
        </p:nvGraphicFramePr>
        <p:xfrm>
          <a:off x="6891580" y="1741770"/>
          <a:ext cx="5300420" cy="2565400"/>
        </p:xfrm>
        <a:graphic>
          <a:graphicData uri="http://schemas.openxmlformats.org/drawingml/2006/table">
            <a:tbl>
              <a:tblPr firstRow="1" bandRow="1">
                <a:tableStyleId>{C083E6E3-FA7D-4D7B-A595-EF9225AFEA82}</a:tableStyleId>
              </a:tblPr>
              <a:tblGrid>
                <a:gridCol w="1642820">
                  <a:extLst>
                    <a:ext uri="{9D8B030D-6E8A-4147-A177-3AD203B41FA5}">
                      <a16:colId xmlns:a16="http://schemas.microsoft.com/office/drawing/2014/main" val="1147047413"/>
                    </a:ext>
                  </a:extLst>
                </a:gridCol>
                <a:gridCol w="1805553">
                  <a:extLst>
                    <a:ext uri="{9D8B030D-6E8A-4147-A177-3AD203B41FA5}">
                      <a16:colId xmlns:a16="http://schemas.microsoft.com/office/drawing/2014/main" val="2250643472"/>
                    </a:ext>
                  </a:extLst>
                </a:gridCol>
                <a:gridCol w="1852047">
                  <a:extLst>
                    <a:ext uri="{9D8B030D-6E8A-4147-A177-3AD203B41FA5}">
                      <a16:colId xmlns:a16="http://schemas.microsoft.com/office/drawing/2014/main" val="597970054"/>
                    </a:ext>
                  </a:extLst>
                </a:gridCol>
              </a:tblGrid>
              <a:tr h="370840">
                <a:tc>
                  <a:txBody>
                    <a:bodyPr/>
                    <a:lstStyle/>
                    <a:p>
                      <a:pPr algn="ctr"/>
                      <a:r>
                        <a:rPr lang="en-US" dirty="0">
                          <a:latin typeface="Calibri" panose="020F0502020204030204" pitchFamily="34" charset="0"/>
                          <a:cs typeface="Calibri" panose="020F0502020204030204" pitchFamily="34" charset="0"/>
                        </a:rPr>
                        <a:t>Average Time</a:t>
                      </a:r>
                    </a:p>
                  </a:txBody>
                  <a:tcPr anchor="ctr"/>
                </a:tc>
                <a:tc>
                  <a:txBody>
                    <a:bodyPr/>
                    <a:lstStyle/>
                    <a:p>
                      <a:pPr algn="ctr"/>
                      <a:r>
                        <a:rPr lang="en-US" dirty="0">
                          <a:latin typeface="Calibri" panose="020F0502020204030204" pitchFamily="34" charset="0"/>
                          <a:cs typeface="Calibri" panose="020F0502020204030204" pitchFamily="34" charset="0"/>
                        </a:rPr>
                        <a:t>Desktop</a:t>
                      </a:r>
                    </a:p>
                  </a:txBody>
                  <a:tcPr anchor="ctr"/>
                </a:tc>
                <a:tc>
                  <a:txBody>
                    <a:bodyPr/>
                    <a:lstStyle/>
                    <a:p>
                      <a:pPr algn="ctr"/>
                      <a:r>
                        <a:rPr lang="en-US" dirty="0">
                          <a:latin typeface="Calibri" panose="020F0502020204030204" pitchFamily="34" charset="0"/>
                          <a:cs typeface="Calibri" panose="020F0502020204030204" pitchFamily="34" charset="0"/>
                        </a:rPr>
                        <a:t>Mobile</a:t>
                      </a:r>
                    </a:p>
                  </a:txBody>
                  <a:tcPr anchor="ctr"/>
                </a:tc>
                <a:extLst>
                  <a:ext uri="{0D108BD9-81ED-4DB2-BD59-A6C34878D82A}">
                    <a16:rowId xmlns:a16="http://schemas.microsoft.com/office/drawing/2014/main" val="2448269791"/>
                  </a:ext>
                </a:extLst>
              </a:tr>
              <a:tr h="370840">
                <a:tc>
                  <a:txBody>
                    <a:bodyPr/>
                    <a:lstStyle/>
                    <a:p>
                      <a:pPr algn="l"/>
                      <a:r>
                        <a:rPr lang="en-US" dirty="0">
                          <a:latin typeface="Calibri" panose="020F0502020204030204" pitchFamily="34" charset="0"/>
                          <a:cs typeface="Calibri" panose="020F0502020204030204" pitchFamily="34" charset="0"/>
                        </a:rPr>
                        <a:t>Preprocessing Features (</a:t>
                      </a:r>
                      <a:r>
                        <a:rPr lang="en-US" dirty="0" err="1">
                          <a:latin typeface="Calibri" panose="020F0502020204030204" pitchFamily="34" charset="0"/>
                          <a:cs typeface="Calibri" panose="020F0502020204030204" pitchFamily="34" charset="0"/>
                        </a:rPr>
                        <a:t>ms</a:t>
                      </a:r>
                      <a:r>
                        <a:rPr lang="en-US" dirty="0">
                          <a:latin typeface="Calibri" panose="020F0502020204030204" pitchFamily="34" charset="0"/>
                          <a:cs typeface="Calibri" panose="020F0502020204030204" pitchFamily="34" charset="0"/>
                        </a:rPr>
                        <a:t>/sample)</a:t>
                      </a:r>
                    </a:p>
                  </a:txBody>
                  <a:tcPr anchor="ctr"/>
                </a:tc>
                <a:tc>
                  <a:txBody>
                    <a:bodyPr/>
                    <a:lstStyle/>
                    <a:p>
                      <a:pPr algn="ctr"/>
                      <a:r>
                        <a:rPr lang="en-US" dirty="0">
                          <a:latin typeface="Calibri" panose="020F0502020204030204" pitchFamily="34" charset="0"/>
                          <a:cs typeface="Calibri" panose="020F0502020204030204" pitchFamily="34" charset="0"/>
                        </a:rPr>
                        <a:t>0.0395 ± 0.0105</a:t>
                      </a:r>
                    </a:p>
                  </a:txBody>
                  <a:tcPr anchor="ctr"/>
                </a:tc>
                <a:tc>
                  <a:txBody>
                    <a:bodyPr/>
                    <a:lstStyle/>
                    <a:p>
                      <a:pPr algn="ctr"/>
                      <a:r>
                        <a:rPr lang="en-US" dirty="0">
                          <a:latin typeface="Calibri" panose="020F0502020204030204" pitchFamily="34" charset="0"/>
                          <a:cs typeface="Calibri" panose="020F0502020204030204" pitchFamily="34" charset="0"/>
                        </a:rPr>
                        <a:t>0.0514 ± 0.0119</a:t>
                      </a:r>
                    </a:p>
                  </a:txBody>
                  <a:tcPr anchor="ctr"/>
                </a:tc>
                <a:extLst>
                  <a:ext uri="{0D108BD9-81ED-4DB2-BD59-A6C34878D82A}">
                    <a16:rowId xmlns:a16="http://schemas.microsoft.com/office/drawing/2014/main" val="429438137"/>
                  </a:ext>
                </a:extLst>
              </a:tr>
              <a:tr h="370840">
                <a:tc>
                  <a:txBody>
                    <a:bodyPr/>
                    <a:lstStyle/>
                    <a:p>
                      <a:pPr algn="l"/>
                      <a:r>
                        <a:rPr lang="en-US" dirty="0">
                          <a:latin typeface="Calibri" panose="020F0502020204030204" pitchFamily="34" charset="0"/>
                          <a:cs typeface="Calibri" panose="020F0502020204030204" pitchFamily="34" charset="0"/>
                        </a:rPr>
                        <a:t>Training (</a:t>
                      </a:r>
                      <a:r>
                        <a:rPr lang="en-US" dirty="0" err="1">
                          <a:latin typeface="Calibri" panose="020F0502020204030204" pitchFamily="34" charset="0"/>
                          <a:cs typeface="Calibri" panose="020F0502020204030204" pitchFamily="34" charset="0"/>
                        </a:rPr>
                        <a:t>ms</a:t>
                      </a:r>
                      <a:r>
                        <a:rPr lang="en-US" dirty="0">
                          <a:latin typeface="Calibri" panose="020F0502020204030204" pitchFamily="34" charset="0"/>
                          <a:cs typeface="Calibri" panose="020F0502020204030204" pitchFamily="34" charset="0"/>
                        </a:rPr>
                        <a:t>/round) </a:t>
                      </a:r>
                    </a:p>
                  </a:txBody>
                  <a:tcPr anchor="ctr"/>
                </a:tc>
                <a:tc>
                  <a:txBody>
                    <a:bodyPr/>
                    <a:lstStyle/>
                    <a:p>
                      <a:pPr algn="ctr"/>
                      <a:r>
                        <a:rPr lang="en-US" dirty="0">
                          <a:latin typeface="Calibri" panose="020F0502020204030204" pitchFamily="34" charset="0"/>
                          <a:cs typeface="Calibri" panose="020F0502020204030204" pitchFamily="34" charset="0"/>
                        </a:rPr>
                        <a:t>378.086 ± 16.916</a:t>
                      </a:r>
                    </a:p>
                  </a:txBody>
                  <a:tcPr anchor="ctr"/>
                </a:tc>
                <a:tc>
                  <a:txBody>
                    <a:bodyPr/>
                    <a:lstStyle/>
                    <a:p>
                      <a:pPr algn="ctr"/>
                      <a:r>
                        <a:rPr lang="en-US" dirty="0">
                          <a:latin typeface="Calibri" panose="020F0502020204030204" pitchFamily="34" charset="0"/>
                          <a:cs typeface="Calibri" panose="020F0502020204030204" pitchFamily="34" charset="0"/>
                        </a:rPr>
                        <a:t>468.986 ± 29.658</a:t>
                      </a:r>
                    </a:p>
                  </a:txBody>
                  <a:tcPr anchor="ctr"/>
                </a:tc>
                <a:extLst>
                  <a:ext uri="{0D108BD9-81ED-4DB2-BD59-A6C34878D82A}">
                    <a16:rowId xmlns:a16="http://schemas.microsoft.com/office/drawing/2014/main" val="401783636"/>
                  </a:ext>
                </a:extLst>
              </a:tr>
              <a:tr h="370840">
                <a:tc>
                  <a:txBody>
                    <a:bodyPr/>
                    <a:lstStyle/>
                    <a:p>
                      <a:pPr algn="l"/>
                      <a:r>
                        <a:rPr lang="en-US" dirty="0">
                          <a:latin typeface="Calibri" panose="020F0502020204030204" pitchFamily="34" charset="0"/>
                          <a:cs typeface="Calibri" panose="020F0502020204030204" pitchFamily="34" charset="0"/>
                        </a:rPr>
                        <a:t>Inference (</a:t>
                      </a:r>
                      <a:r>
                        <a:rPr lang="en-US" dirty="0" err="1">
                          <a:latin typeface="Calibri" panose="020F0502020204030204" pitchFamily="34" charset="0"/>
                          <a:cs typeface="Calibri" panose="020F0502020204030204" pitchFamily="34" charset="0"/>
                        </a:rPr>
                        <a:t>ms</a:t>
                      </a:r>
                      <a:r>
                        <a:rPr lang="en-US" dirty="0">
                          <a:latin typeface="Calibri" panose="020F0502020204030204" pitchFamily="34" charset="0"/>
                          <a:cs typeface="Calibri" panose="020F0502020204030204" pitchFamily="34" charset="0"/>
                        </a:rPr>
                        <a:t>/sample)</a:t>
                      </a:r>
                    </a:p>
                  </a:txBody>
                  <a:tcPr anchor="ctr"/>
                </a:tc>
                <a:tc>
                  <a:txBody>
                    <a:bodyPr/>
                    <a:lstStyle/>
                    <a:p>
                      <a:pPr algn="ctr"/>
                      <a:r>
                        <a:rPr lang="en-US" dirty="0">
                          <a:latin typeface="Calibri" panose="020F0502020204030204" pitchFamily="34" charset="0"/>
                          <a:cs typeface="Calibri" panose="020F0502020204030204" pitchFamily="34" charset="0"/>
                        </a:rPr>
                        <a:t>2.072 ± 0.421</a:t>
                      </a:r>
                    </a:p>
                  </a:txBody>
                  <a:tcPr anchor="ctr"/>
                </a:tc>
                <a:tc>
                  <a:txBody>
                    <a:bodyPr/>
                    <a:lstStyle/>
                    <a:p>
                      <a:pPr algn="ctr"/>
                      <a:r>
                        <a:rPr lang="en-US" dirty="0">
                          <a:latin typeface="Calibri" panose="020F0502020204030204" pitchFamily="34" charset="0"/>
                          <a:cs typeface="Calibri" panose="020F0502020204030204" pitchFamily="34" charset="0"/>
                        </a:rPr>
                        <a:t>6.326 ± 0.744</a:t>
                      </a:r>
                    </a:p>
                  </a:txBody>
                  <a:tcPr anchor="ctr"/>
                </a:tc>
                <a:extLst>
                  <a:ext uri="{0D108BD9-81ED-4DB2-BD59-A6C34878D82A}">
                    <a16:rowId xmlns:a16="http://schemas.microsoft.com/office/drawing/2014/main" val="1380930817"/>
                  </a:ext>
                </a:extLst>
              </a:tr>
            </a:tbl>
          </a:graphicData>
        </a:graphic>
      </p:graphicFrame>
      <p:sp>
        <p:nvSpPr>
          <p:cNvPr id="6" name="Slide Number Placeholder 3">
            <a:extLst>
              <a:ext uri="{FF2B5EF4-FFF2-40B4-BE49-F238E27FC236}">
                <a16:creationId xmlns:a16="http://schemas.microsoft.com/office/drawing/2014/main" id="{6CE649A1-6AC7-4A0D-B08F-E4283DF6A33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30</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6747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47CE-98CF-A373-F220-F53329A0B811}"/>
              </a:ext>
            </a:extLst>
          </p:cNvPr>
          <p:cNvSpPr>
            <a:spLocks noGrp="1"/>
          </p:cNvSpPr>
          <p:nvPr>
            <p:ph type="title"/>
          </p:nvPr>
        </p:nvSpPr>
        <p:spPr/>
        <p:txBody>
          <a:bodyPr/>
          <a:lstStyle/>
          <a:p>
            <a:r>
              <a:rPr lang="en-US" dirty="0" err="1"/>
              <a:t>AdFL</a:t>
            </a:r>
            <a:r>
              <a:rPr lang="en-US" dirty="0"/>
              <a:t> Summary</a:t>
            </a:r>
          </a:p>
        </p:txBody>
      </p:sp>
      <p:sp>
        <p:nvSpPr>
          <p:cNvPr id="3" name="Content Placeholder 2">
            <a:extLst>
              <a:ext uri="{FF2B5EF4-FFF2-40B4-BE49-F238E27FC236}">
                <a16:creationId xmlns:a16="http://schemas.microsoft.com/office/drawing/2014/main" id="{7698DF8A-6109-32E8-45F9-983CE4A75982}"/>
              </a:ext>
            </a:extLst>
          </p:cNvPr>
          <p:cNvSpPr>
            <a:spLocks noGrp="1"/>
          </p:cNvSpPr>
          <p:nvPr>
            <p:ph idx="1"/>
          </p:nvPr>
        </p:nvSpPr>
        <p:spPr>
          <a:xfrm>
            <a:off x="462987" y="1388962"/>
            <a:ext cx="11412638" cy="4554638"/>
          </a:xfrm>
        </p:spPr>
        <p:txBody>
          <a:bodyPr>
            <a:normAutofit/>
          </a:bodyPr>
          <a:lstStyle/>
          <a:p>
            <a:pPr marL="285750" indent="-285750">
              <a:lnSpc>
                <a:spcPct val="114000"/>
              </a:lnSpc>
            </a:pPr>
            <a:r>
              <a:rPr lang="en-US" sz="2400" dirty="0">
                <a:solidFill>
                  <a:srgbClr val="0070C0"/>
                </a:solidFill>
              </a:rPr>
              <a:t>End-to-end FL system for in-browser online ads</a:t>
            </a:r>
            <a:r>
              <a:rPr lang="en-US" sz="2400" dirty="0"/>
              <a:t>, covering data collection, preprocessing, model training and inference</a:t>
            </a:r>
          </a:p>
          <a:p>
            <a:pPr marL="285750" indent="-285750">
              <a:lnSpc>
                <a:spcPct val="114000"/>
              </a:lnSpc>
            </a:pPr>
            <a:r>
              <a:rPr lang="en-US" sz="2400" dirty="0"/>
              <a:t>Works </a:t>
            </a:r>
            <a:r>
              <a:rPr lang="en-US" sz="2400" dirty="0">
                <a:solidFill>
                  <a:srgbClr val="0070C0"/>
                </a:solidFill>
              </a:rPr>
              <a:t>well in real-time</a:t>
            </a:r>
            <a:r>
              <a:rPr lang="en-US" sz="2400" dirty="0"/>
              <a:t>, which is important for the latency perceived by users</a:t>
            </a:r>
          </a:p>
          <a:p>
            <a:pPr marL="285750" indent="-285750">
              <a:lnSpc>
                <a:spcPct val="114000"/>
              </a:lnSpc>
            </a:pPr>
            <a:r>
              <a:rPr lang="en-US" sz="2400" dirty="0"/>
              <a:t>Proof-of-concept ad viewability model on top of </a:t>
            </a:r>
            <a:r>
              <a:rPr lang="en-US" sz="2400" dirty="0" err="1"/>
              <a:t>AdFL</a:t>
            </a:r>
            <a:r>
              <a:rPr lang="en-US" sz="2400" dirty="0"/>
              <a:t> achieves good performance</a:t>
            </a:r>
          </a:p>
          <a:p>
            <a:pPr marL="742950" lvl="1" indent="-285750">
              <a:lnSpc>
                <a:spcPct val="114000"/>
              </a:lnSpc>
            </a:pPr>
            <a:r>
              <a:rPr lang="en-US" dirty="0"/>
              <a:t>Makes it </a:t>
            </a:r>
            <a:r>
              <a:rPr lang="en-US" dirty="0">
                <a:solidFill>
                  <a:srgbClr val="0070C0"/>
                </a:solidFill>
              </a:rPr>
              <a:t>usable in applications that aim to better match ads with user interest </a:t>
            </a:r>
            <a:r>
              <a:rPr lang="en-US" dirty="0"/>
              <a:t>and thus increases the publisher's revenue</a:t>
            </a:r>
          </a:p>
          <a:p>
            <a:pPr marL="285750" indent="-285750">
              <a:lnSpc>
                <a:spcPct val="114000"/>
              </a:lnSpc>
            </a:pPr>
            <a:r>
              <a:rPr lang="en-US" sz="2400" dirty="0"/>
              <a:t>Represents a promising </a:t>
            </a:r>
            <a:r>
              <a:rPr lang="en-US" sz="2400" dirty="0">
                <a:solidFill>
                  <a:srgbClr val="0070C0"/>
                </a:solidFill>
              </a:rPr>
              <a:t>practical solution toward balancing user privacy with publisher's revenue for targeted ads</a:t>
            </a:r>
          </a:p>
        </p:txBody>
      </p:sp>
      <p:sp>
        <p:nvSpPr>
          <p:cNvPr id="5" name="Slide Number Placeholder 3">
            <a:extLst>
              <a:ext uri="{FF2B5EF4-FFF2-40B4-BE49-F238E27FC236}">
                <a16:creationId xmlns:a16="http://schemas.microsoft.com/office/drawing/2014/main" id="{7DCDFC2E-2165-4284-9EB5-A5294C25379C}"/>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31</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450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64AC-9C96-4AD4-B1B9-D40840F3A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9429735-3F64-4650-8048-E40C37551346}"/>
              </a:ext>
            </a:extLst>
          </p:cNvPr>
          <p:cNvSpPr>
            <a:spLocks noGrp="1"/>
          </p:cNvSpPr>
          <p:nvPr>
            <p:ph idx="1"/>
          </p:nvPr>
        </p:nvSpPr>
        <p:spPr>
          <a:xfrm>
            <a:off x="333632" y="1666750"/>
            <a:ext cx="11528854" cy="4114800"/>
          </a:xfrm>
        </p:spPr>
        <p:txBody>
          <a:bodyPr/>
          <a:lstStyle/>
          <a:p>
            <a:pPr>
              <a:lnSpc>
                <a:spcPct val="150000"/>
              </a:lnSpc>
            </a:pPr>
            <a:r>
              <a:rPr lang="en-US" sz="2400" dirty="0">
                <a:solidFill>
                  <a:schemeClr val="bg2"/>
                </a:solidFill>
              </a:rPr>
              <a:t>Introduction</a:t>
            </a:r>
          </a:p>
          <a:p>
            <a:pPr>
              <a:lnSpc>
                <a:spcPct val="150000"/>
              </a:lnSpc>
            </a:pPr>
            <a:r>
              <a:rPr lang="en-US" sz="2400" dirty="0">
                <a:solidFill>
                  <a:schemeClr val="bg2"/>
                </a:solidFill>
              </a:rPr>
              <a:t>GDPR Compliance under the Transparency and Consent Framework (TCF)</a:t>
            </a:r>
          </a:p>
          <a:p>
            <a:pPr>
              <a:lnSpc>
                <a:spcPct val="150000"/>
              </a:lnSpc>
            </a:pPr>
            <a:r>
              <a:rPr lang="en-US" sz="2400" dirty="0">
                <a:solidFill>
                  <a:schemeClr val="bg2"/>
                </a:solidFill>
              </a:rPr>
              <a:t>In-browser Privacy-Preserving Online Advertising using Federated Learning</a:t>
            </a:r>
          </a:p>
          <a:p>
            <a:pPr>
              <a:lnSpc>
                <a:spcPct val="150000"/>
              </a:lnSpc>
            </a:pPr>
            <a:r>
              <a:rPr lang="en-US" sz="2400" dirty="0"/>
              <a:t>Personalized Dynamic Counter Ad-Blocking Using Deep Learning</a:t>
            </a:r>
          </a:p>
          <a:p>
            <a:pPr>
              <a:lnSpc>
                <a:spcPct val="150000"/>
              </a:lnSpc>
            </a:pPr>
            <a:r>
              <a:rPr lang="en-US" sz="2400" dirty="0"/>
              <a:t>Ad Price Optimization in First-Price Auctions via Multi-Task Learning</a:t>
            </a:r>
          </a:p>
          <a:p>
            <a:pPr>
              <a:lnSpc>
                <a:spcPct val="150000"/>
              </a:lnSpc>
            </a:pPr>
            <a:r>
              <a:rPr lang="en-US" sz="2400" dirty="0"/>
              <a:t>Conclusions</a:t>
            </a:r>
          </a:p>
        </p:txBody>
      </p:sp>
      <p:sp>
        <p:nvSpPr>
          <p:cNvPr id="5" name="Slide Number Placeholder 3">
            <a:extLst>
              <a:ext uri="{FF2B5EF4-FFF2-40B4-BE49-F238E27FC236}">
                <a16:creationId xmlns:a16="http://schemas.microsoft.com/office/drawing/2014/main" id="{E12B966C-4AD7-432F-A551-25F5D5CDF1E2}"/>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32</a:t>
            </a:fld>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9332CA2-A408-488D-8A9E-6D4696F35B88}"/>
              </a:ext>
            </a:extLst>
          </p:cNvPr>
          <p:cNvSpPr txBox="1"/>
          <p:nvPr/>
        </p:nvSpPr>
        <p:spPr>
          <a:xfrm>
            <a:off x="4548851" y="1332009"/>
            <a:ext cx="7538595" cy="646331"/>
          </a:xfrm>
          <a:prstGeom prst="rect">
            <a:avLst/>
          </a:prstGeom>
          <a:noFill/>
          <a:ln>
            <a:solidFill>
              <a:schemeClr val="tx1"/>
            </a:solid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“Personalized Dynamic Counter Ad-Blocking Using Deep Learning.” IEEE Transactions on Knowledge and Data Engineering (TKDE), Vol. 35, No. 8, 2023. </a:t>
            </a:r>
          </a:p>
        </p:txBody>
      </p:sp>
      <p:cxnSp>
        <p:nvCxnSpPr>
          <p:cNvPr id="7" name="Straight Arrow Connector 6">
            <a:extLst>
              <a:ext uri="{FF2B5EF4-FFF2-40B4-BE49-F238E27FC236}">
                <a16:creationId xmlns:a16="http://schemas.microsoft.com/office/drawing/2014/main" id="{ECCC7DA1-76C1-4FFD-BA88-0EC3703BA53E}"/>
              </a:ext>
            </a:extLst>
          </p:cNvPr>
          <p:cNvCxnSpPr>
            <a:cxnSpLocks/>
          </p:cNvCxnSpPr>
          <p:nvPr/>
        </p:nvCxnSpPr>
        <p:spPr bwMode="auto">
          <a:xfrm flipV="1">
            <a:off x="3784922" y="1956122"/>
            <a:ext cx="763929" cy="174778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0792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6"/>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dirty="0"/>
              <a:t>Problem: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Ad-Blockers</a:t>
            </a:r>
            <a:r>
              <a:rPr lang="en-US" dirty="0"/>
              <a:t> Reduce Revenue</a:t>
            </a:r>
            <a:endParaRPr dirty="0"/>
          </a:p>
        </p:txBody>
      </p:sp>
      <p:sp>
        <p:nvSpPr>
          <p:cNvPr id="200" name="Google Shape;200;p6"/>
          <p:cNvSpPr txBox="1"/>
          <p:nvPr/>
        </p:nvSpPr>
        <p:spPr>
          <a:xfrm>
            <a:off x="861671" y="1436659"/>
            <a:ext cx="10469944" cy="2602904"/>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50000"/>
              </a:lnSpc>
              <a:spcBef>
                <a:spcPts val="0"/>
              </a:spcBef>
              <a:spcAft>
                <a:spcPts val="0"/>
              </a:spcAft>
              <a:buSzPct val="100000"/>
              <a:buFont typeface="Arial" panose="020B0604020202020204" pitchFamily="34" charset="0"/>
              <a:buChar char="•"/>
            </a:pPr>
            <a:r>
              <a:rPr lang="en-US" sz="2400" dirty="0">
                <a:solidFill>
                  <a:schemeClr val="dk1"/>
                </a:solidFill>
                <a:latin typeface="Calibri" panose="020F0502020204030204" pitchFamily="34" charset="0"/>
                <a:ea typeface="Twentieth Century"/>
                <a:cs typeface="Calibri" panose="020F0502020204030204" pitchFamily="34" charset="0"/>
                <a:sym typeface="Twentieth Century"/>
              </a:rPr>
              <a:t>Massive ads on the web are annoying and lead to increased ad-blocker usage</a:t>
            </a:r>
          </a:p>
          <a:p>
            <a:pPr marL="800100" lvl="1" indent="-342900">
              <a:lnSpc>
                <a:spcPct val="150000"/>
              </a:lnSpc>
              <a:buSzPct val="100000"/>
              <a:buFont typeface="Arial" panose="020B0604020202020204" pitchFamily="34" charset="0"/>
              <a:buChar char="•"/>
            </a:pPr>
            <a:r>
              <a:rPr lang="en-US" sz="2000" dirty="0">
                <a:solidFill>
                  <a:schemeClr val="dk1"/>
                </a:solidFill>
                <a:latin typeface="Calibri" panose="020F0502020204030204" pitchFamily="34" charset="0"/>
                <a:ea typeface="Twentieth Century"/>
                <a:cs typeface="Calibri" panose="020F0502020204030204" pitchFamily="34" charset="0"/>
                <a:sym typeface="Twentieth Century"/>
              </a:rPr>
              <a:t>Usage has steadily increased to </a:t>
            </a:r>
            <a:r>
              <a:rPr lang="en-US" sz="2000" dirty="0">
                <a:solidFill>
                  <a:srgbClr val="0070C0"/>
                </a:solidFill>
                <a:latin typeface="Calibri" panose="020F0502020204030204" pitchFamily="34" charset="0"/>
                <a:ea typeface="Twentieth Century"/>
                <a:cs typeface="Calibri" panose="020F0502020204030204" pitchFamily="34" charset="0"/>
                <a:sym typeface="Twentieth Century"/>
              </a:rPr>
              <a:t>42% of users</a:t>
            </a:r>
          </a:p>
          <a:p>
            <a:pPr marL="342900" indent="-342900">
              <a:lnSpc>
                <a:spcPct val="150000"/>
              </a:lnSpc>
              <a:buSzPct val="100000"/>
              <a:buFont typeface="Arial" panose="020B0604020202020204" pitchFamily="34" charset="0"/>
              <a:buChar char="•"/>
            </a:pPr>
            <a:r>
              <a:rPr lang="en-US" sz="2400" dirty="0">
                <a:solidFill>
                  <a:schemeClr val="dk1"/>
                </a:solidFill>
                <a:latin typeface="Calibri" panose="020F0502020204030204" pitchFamily="34" charset="0"/>
                <a:ea typeface="Twentieth Century"/>
                <a:cs typeface="Calibri" panose="020F0502020204030204" pitchFamily="34" charset="0"/>
                <a:sym typeface="Twentieth Century"/>
              </a:rPr>
              <a:t>Ad-blocker: a tool, e.g., a browser plugin, to </a:t>
            </a:r>
            <a:r>
              <a:rPr lang="en-US" sz="2400" dirty="0">
                <a:solidFill>
                  <a:srgbClr val="0070C0"/>
                </a:solidFill>
                <a:latin typeface="Calibri" panose="020F0502020204030204" pitchFamily="34" charset="0"/>
                <a:ea typeface="Twentieth Century"/>
                <a:cs typeface="Calibri" panose="020F0502020204030204" pitchFamily="34" charset="0"/>
                <a:sym typeface="Twentieth Century"/>
              </a:rPr>
              <a:t>remove ads </a:t>
            </a:r>
            <a:r>
              <a:rPr lang="en-US" sz="2400" dirty="0">
                <a:solidFill>
                  <a:schemeClr val="dk1"/>
                </a:solidFill>
                <a:latin typeface="Calibri" panose="020F0502020204030204" pitchFamily="34" charset="0"/>
                <a:ea typeface="Twentieth Century"/>
                <a:cs typeface="Calibri" panose="020F0502020204030204" pitchFamily="34" charset="0"/>
                <a:sym typeface="Twentieth Century"/>
              </a:rPr>
              <a:t>while a user is reading online content</a:t>
            </a:r>
          </a:p>
        </p:txBody>
      </p:sp>
      <p:pic>
        <p:nvPicPr>
          <p:cNvPr id="204" name="Google Shape;204;p6" descr="https://lh3.googleusercontent.com/0c4Oxx5P8b2ZRmuzNb8mnThp7vvXkQe-d8FITZ1f7NGO4fQVUExoxs69b_uISqH_rYvr_COTXQ=w640-h400-e365"/>
          <p:cNvPicPr preferRelativeResize="0"/>
          <p:nvPr/>
        </p:nvPicPr>
        <p:blipFill rotWithShape="1">
          <a:blip r:embed="rId3">
            <a:alphaModFix/>
          </a:blip>
          <a:srcRect/>
          <a:stretch/>
        </p:blipFill>
        <p:spPr>
          <a:xfrm>
            <a:off x="4472598" y="4355145"/>
            <a:ext cx="1036606" cy="778746"/>
          </a:xfrm>
          <a:prstGeom prst="rect">
            <a:avLst/>
          </a:prstGeom>
          <a:noFill/>
          <a:ln>
            <a:noFill/>
          </a:ln>
        </p:spPr>
      </p:pic>
      <p:pic>
        <p:nvPicPr>
          <p:cNvPr id="205" name="Google Shape;205;p6" descr="Image result for adblock plus"/>
          <p:cNvPicPr preferRelativeResize="0"/>
          <p:nvPr/>
        </p:nvPicPr>
        <p:blipFill rotWithShape="1">
          <a:blip r:embed="rId4">
            <a:alphaModFix/>
          </a:blip>
          <a:srcRect/>
          <a:stretch/>
        </p:blipFill>
        <p:spPr>
          <a:xfrm>
            <a:off x="2042143" y="4264327"/>
            <a:ext cx="2009496" cy="830315"/>
          </a:xfrm>
          <a:prstGeom prst="rect">
            <a:avLst/>
          </a:prstGeom>
          <a:noFill/>
          <a:ln w="9525" cap="flat" cmpd="sng">
            <a:solidFill>
              <a:schemeClr val="dk1"/>
            </a:solidFill>
            <a:prstDash val="solid"/>
            <a:round/>
            <a:headEnd type="none" w="sm" len="sm"/>
            <a:tailEnd type="none" w="sm" len="sm"/>
          </a:ln>
        </p:spPr>
      </p:pic>
      <p:pic>
        <p:nvPicPr>
          <p:cNvPr id="206" name="Google Shape;206;p6" descr="Image result for ublock origin"/>
          <p:cNvPicPr preferRelativeResize="0"/>
          <p:nvPr/>
        </p:nvPicPr>
        <p:blipFill rotWithShape="1">
          <a:blip r:embed="rId5">
            <a:alphaModFix/>
          </a:blip>
          <a:srcRect/>
          <a:stretch/>
        </p:blipFill>
        <p:spPr>
          <a:xfrm>
            <a:off x="7120924" y="4419994"/>
            <a:ext cx="1388652" cy="639345"/>
          </a:xfrm>
          <a:prstGeom prst="rect">
            <a:avLst/>
          </a:prstGeom>
          <a:noFill/>
          <a:ln>
            <a:noFill/>
          </a:ln>
        </p:spPr>
      </p:pic>
      <p:pic>
        <p:nvPicPr>
          <p:cNvPr id="207" name="Google Shape;207;p6" descr="Image result for ghostery"/>
          <p:cNvPicPr preferRelativeResize="0"/>
          <p:nvPr/>
        </p:nvPicPr>
        <p:blipFill rotWithShape="1">
          <a:blip r:embed="rId6">
            <a:alphaModFix/>
          </a:blip>
          <a:srcRect/>
          <a:stretch/>
        </p:blipFill>
        <p:spPr>
          <a:xfrm>
            <a:off x="5899273" y="4272521"/>
            <a:ext cx="990600" cy="897026"/>
          </a:xfrm>
          <a:prstGeom prst="rect">
            <a:avLst/>
          </a:prstGeom>
          <a:noFill/>
          <a:ln>
            <a:noFill/>
          </a:ln>
        </p:spPr>
      </p:pic>
      <p:pic>
        <p:nvPicPr>
          <p:cNvPr id="208" name="Google Shape;208;p6" descr="Image result for fair ad blocker"/>
          <p:cNvPicPr preferRelativeResize="0"/>
          <p:nvPr/>
        </p:nvPicPr>
        <p:blipFill rotWithShape="1">
          <a:blip r:embed="rId7">
            <a:alphaModFix/>
          </a:blip>
          <a:srcRect/>
          <a:stretch/>
        </p:blipFill>
        <p:spPr>
          <a:xfrm>
            <a:off x="8860961" y="4384690"/>
            <a:ext cx="1310275" cy="709952"/>
          </a:xfrm>
          <a:prstGeom prst="rect">
            <a:avLst/>
          </a:prstGeom>
          <a:noFill/>
          <a:ln>
            <a:noFill/>
          </a:ln>
        </p:spPr>
      </p:pic>
      <p:sp>
        <p:nvSpPr>
          <p:cNvPr id="13" name="Slide Number Placeholder 3">
            <a:extLst>
              <a:ext uri="{FF2B5EF4-FFF2-40B4-BE49-F238E27FC236}">
                <a16:creationId xmlns:a16="http://schemas.microsoft.com/office/drawing/2014/main" id="{905E1139-4BA7-4072-8057-00E375789946}"/>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33</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7"/>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3959"/>
              <a:buFont typeface="Twentieth Century"/>
              <a:buNone/>
            </a:pPr>
            <a:r>
              <a:rPr lang="en-US" dirty="0"/>
              <a:t>Existing Counter Ad-Blocking Strategies</a:t>
            </a:r>
            <a:endParaRPr dirty="0"/>
          </a:p>
        </p:txBody>
      </p:sp>
      <p:sp>
        <p:nvSpPr>
          <p:cNvPr id="7" name="Content Placeholder 6">
            <a:extLst>
              <a:ext uri="{FF2B5EF4-FFF2-40B4-BE49-F238E27FC236}">
                <a16:creationId xmlns:a16="http://schemas.microsoft.com/office/drawing/2014/main" id="{2F25018F-F262-4C31-AD42-28E8A7E9568B}"/>
              </a:ext>
            </a:extLst>
          </p:cNvPr>
          <p:cNvSpPr>
            <a:spLocks noGrp="1"/>
          </p:cNvSpPr>
          <p:nvPr>
            <p:ph idx="1"/>
          </p:nvPr>
        </p:nvSpPr>
        <p:spPr>
          <a:xfrm>
            <a:off x="356242" y="1261638"/>
            <a:ext cx="11461510" cy="4699323"/>
          </a:xfrm>
        </p:spPr>
        <p:txBody>
          <a:bodyPr/>
          <a:lstStyle/>
          <a:p>
            <a:pPr marL="320040" lvl="0" indent="-387350">
              <a:spcBef>
                <a:spcPts val="0"/>
              </a:spcBef>
              <a:spcAft>
                <a:spcPts val="0"/>
              </a:spcAft>
              <a:buSzPts val="2800"/>
              <a:buFont typeface="Arial" panose="020B0604020202020204" pitchFamily="34" charset="0"/>
              <a:buChar char="•"/>
            </a:pPr>
            <a:r>
              <a:rPr lang="en-US" sz="2400" dirty="0">
                <a:solidFill>
                  <a:srgbClr val="0070C0"/>
                </a:solidFill>
              </a:rPr>
              <a:t>Subscription</a:t>
            </a:r>
            <a:r>
              <a:rPr lang="en-US" sz="2400" dirty="0"/>
              <a:t>: costly and hard to scale to many users</a:t>
            </a:r>
          </a:p>
          <a:p>
            <a:pPr marL="671830" lvl="1" indent="-342900">
              <a:spcBef>
                <a:spcPts val="550"/>
              </a:spcBef>
              <a:spcAft>
                <a:spcPts val="0"/>
              </a:spcAft>
              <a:buSzPts val="2400"/>
              <a:buFont typeface="Arial" panose="020B0604020202020204" pitchFamily="34" charset="0"/>
              <a:buChar char="•"/>
            </a:pPr>
            <a:r>
              <a:rPr lang="en-US" dirty="0"/>
              <a:t>Adopted by New York Times, Wall Street Journal, Washington Post, etc.</a:t>
            </a:r>
          </a:p>
          <a:p>
            <a:pPr marL="671830" lvl="1" indent="-342900">
              <a:spcBef>
                <a:spcPts val="550"/>
              </a:spcBef>
              <a:spcAft>
                <a:spcPts val="0"/>
              </a:spcAft>
              <a:buSzPts val="2400"/>
              <a:buFont typeface="Arial" panose="020B0604020202020204" pitchFamily="34" charset="0"/>
              <a:buChar char="•"/>
            </a:pPr>
            <a:r>
              <a:rPr lang="en-US" dirty="0"/>
              <a:t>Revenue of New York Times fell 6.8% (about $140 million) in the first quarter after launching subscription for ad-blockers</a:t>
            </a:r>
          </a:p>
          <a:p>
            <a:pPr marL="320040" indent="-391160">
              <a:spcBef>
                <a:spcPts val="700"/>
              </a:spcBef>
              <a:spcAft>
                <a:spcPts val="0"/>
              </a:spcAft>
              <a:buSzPts val="2800"/>
              <a:buFont typeface="Arial" panose="020B0604020202020204" pitchFamily="34" charset="0"/>
              <a:buChar char="•"/>
            </a:pPr>
            <a:r>
              <a:rPr lang="en-US" sz="2400" dirty="0">
                <a:solidFill>
                  <a:srgbClr val="0070C0"/>
                </a:solidFill>
              </a:rPr>
              <a:t>Wall strategy</a:t>
            </a:r>
            <a:r>
              <a:rPr lang="en-US" sz="2400" dirty="0"/>
              <a:t>: Require ad-blocker users to </a:t>
            </a:r>
            <a:r>
              <a:rPr lang="en-US" sz="2400" dirty="0">
                <a:solidFill>
                  <a:srgbClr val="0070C0"/>
                </a:solidFill>
              </a:rPr>
              <a:t>whitelist sites </a:t>
            </a:r>
            <a:r>
              <a:rPr lang="en-US" sz="2400" dirty="0"/>
              <a:t>to access content: bad user experience, lose users and revenue</a:t>
            </a:r>
          </a:p>
          <a:p>
            <a:pPr marL="662940" lvl="1" indent="-342900">
              <a:spcBef>
                <a:spcPts val="550"/>
              </a:spcBef>
              <a:spcAft>
                <a:spcPts val="0"/>
              </a:spcAft>
              <a:buSzPts val="2400"/>
              <a:buFont typeface="Arial" panose="020B0604020202020204" pitchFamily="34" charset="0"/>
              <a:buChar char="•"/>
            </a:pPr>
            <a:r>
              <a:rPr lang="en-US" dirty="0"/>
              <a:t>Adopted by Wired, Forbes, etc.</a:t>
            </a:r>
          </a:p>
          <a:p>
            <a:pPr marL="662940" lvl="1" indent="-342900">
              <a:spcBef>
                <a:spcPts val="550"/>
              </a:spcBef>
              <a:spcAft>
                <a:spcPts val="0"/>
              </a:spcAft>
              <a:buSzPts val="2400"/>
              <a:buFont typeface="Arial" panose="020B0604020202020204" pitchFamily="34" charset="0"/>
              <a:buChar char="•"/>
            </a:pPr>
            <a:r>
              <a:rPr lang="en-US" dirty="0"/>
              <a:t>A large portion of ad-blocker users left the websites</a:t>
            </a:r>
          </a:p>
          <a:p>
            <a:pPr marL="320040" lvl="0" indent="-391160">
              <a:spcBef>
                <a:spcPts val="700"/>
              </a:spcBef>
              <a:spcAft>
                <a:spcPts val="0"/>
              </a:spcAft>
              <a:buSzPts val="2800"/>
              <a:buFont typeface="Arial" panose="020B0604020202020204" pitchFamily="34" charset="0"/>
              <a:buChar char="•"/>
            </a:pPr>
            <a:r>
              <a:rPr lang="en-US" sz="2400" dirty="0">
                <a:solidFill>
                  <a:srgbClr val="0070C0"/>
                </a:solidFill>
              </a:rPr>
              <a:t>AAX strategy</a:t>
            </a:r>
            <a:r>
              <a:rPr lang="en-US" sz="2400" dirty="0"/>
              <a:t>: Pay ad-blockers to show </a:t>
            </a:r>
            <a:r>
              <a:rPr lang="en-US" sz="2400" dirty="0">
                <a:solidFill>
                  <a:srgbClr val="0070C0"/>
                </a:solidFill>
              </a:rPr>
              <a:t>acceptable ads</a:t>
            </a:r>
          </a:p>
          <a:p>
            <a:pPr marL="640080" lvl="1" indent="-346710">
              <a:spcBef>
                <a:spcPts val="700"/>
              </a:spcBef>
              <a:spcAft>
                <a:spcPts val="0"/>
              </a:spcAft>
              <a:buSzPts val="2400"/>
              <a:buFont typeface="Arial" panose="020B0604020202020204" pitchFamily="34" charset="0"/>
              <a:buChar char="•"/>
            </a:pPr>
            <a:r>
              <a:rPr lang="en-US" dirty="0"/>
              <a:t>Revenue taken by ad-blockers </a:t>
            </a:r>
          </a:p>
          <a:p>
            <a:pPr marL="640080" lvl="1" indent="-346710">
              <a:spcBef>
                <a:spcPts val="700"/>
              </a:spcBef>
              <a:spcAft>
                <a:spcPts val="0"/>
              </a:spcAft>
              <a:buSzPts val="2400"/>
              <a:buFont typeface="Arial" panose="020B0604020202020204" pitchFamily="34" charset="0"/>
              <a:buChar char="•"/>
            </a:pPr>
            <a:r>
              <a:rPr lang="en-US" dirty="0"/>
              <a:t>Publishers are short of money to generate high-quality content</a:t>
            </a:r>
          </a:p>
          <a:p>
            <a:endParaRPr lang="en-US" dirty="0"/>
          </a:p>
        </p:txBody>
      </p:sp>
      <p:sp>
        <p:nvSpPr>
          <p:cNvPr id="15" name="Slide Number Placeholder 3">
            <a:extLst>
              <a:ext uri="{FF2B5EF4-FFF2-40B4-BE49-F238E27FC236}">
                <a16:creationId xmlns:a16="http://schemas.microsoft.com/office/drawing/2014/main" id="{24BA9DB1-8A6F-4005-B3B3-04B21615E6E3}"/>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34</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2"/>
          <p:cNvSpPr txBox="1">
            <a:spLocks noGrp="1"/>
          </p:cNvSpPr>
          <p:nvPr>
            <p:ph type="title"/>
          </p:nvPr>
        </p:nvSpPr>
        <p:spPr>
          <a:xfrm>
            <a:off x="816864" y="228600"/>
            <a:ext cx="108711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dirty="0"/>
              <a:t>Personalized Dynamic Counter Ad-Blocking Strategy</a:t>
            </a:r>
            <a:endParaRPr dirty="0"/>
          </a:p>
        </p:txBody>
      </p:sp>
      <p:pic>
        <p:nvPicPr>
          <p:cNvPr id="413" name="Google Shape;413;p22"/>
          <p:cNvPicPr preferRelativeResize="0"/>
          <p:nvPr/>
        </p:nvPicPr>
        <p:blipFill rotWithShape="1">
          <a:blip r:embed="rId3">
            <a:alphaModFix/>
          </a:blip>
          <a:srcRect/>
          <a:stretch/>
        </p:blipFill>
        <p:spPr>
          <a:xfrm>
            <a:off x="5150734" y="1391050"/>
            <a:ext cx="6994966" cy="4326844"/>
          </a:xfrm>
          <a:prstGeom prst="rect">
            <a:avLst/>
          </a:prstGeom>
          <a:noFill/>
          <a:ln>
            <a:noFill/>
          </a:ln>
        </p:spPr>
      </p:pic>
      <p:sp>
        <p:nvSpPr>
          <p:cNvPr id="3" name="Content Placeholder 2">
            <a:extLst>
              <a:ext uri="{FF2B5EF4-FFF2-40B4-BE49-F238E27FC236}">
                <a16:creationId xmlns:a16="http://schemas.microsoft.com/office/drawing/2014/main" id="{71B5CFA8-6218-465C-99FF-6988844BBEDF}"/>
              </a:ext>
            </a:extLst>
          </p:cNvPr>
          <p:cNvSpPr>
            <a:spLocks noGrp="1"/>
          </p:cNvSpPr>
          <p:nvPr>
            <p:ph idx="1"/>
          </p:nvPr>
        </p:nvSpPr>
        <p:spPr>
          <a:xfrm>
            <a:off x="508100" y="1354238"/>
            <a:ext cx="4642634" cy="4589362"/>
          </a:xfrm>
        </p:spPr>
        <p:txBody>
          <a:bodyPr/>
          <a:lstStyle/>
          <a:p>
            <a:r>
              <a:rPr lang="en-US" dirty="0"/>
              <a:t>Based on Whitelist prediction</a:t>
            </a:r>
          </a:p>
          <a:p>
            <a:pPr lvl="1"/>
            <a:r>
              <a:rPr lang="en-US" dirty="0">
                <a:solidFill>
                  <a:srgbClr val="0070C0"/>
                </a:solidFill>
              </a:rPr>
              <a:t>If whitelist predicted: show Wall</a:t>
            </a:r>
          </a:p>
          <a:p>
            <a:pPr lvl="1"/>
            <a:r>
              <a:rPr lang="en-US" dirty="0">
                <a:solidFill>
                  <a:srgbClr val="0070C0"/>
                </a:solidFill>
              </a:rPr>
              <a:t>If leave predicted: show AAX</a:t>
            </a:r>
          </a:p>
          <a:p>
            <a:r>
              <a:rPr lang="en-US" dirty="0"/>
              <a:t>Build model </a:t>
            </a:r>
            <a:r>
              <a:rPr lang="en-US" dirty="0">
                <a:sym typeface="Twentieth Century"/>
              </a:rPr>
              <a:t>to</a:t>
            </a:r>
            <a:r>
              <a:rPr lang="en-US" dirty="0">
                <a:ea typeface="Twentieth Century"/>
                <a:sym typeface="Twentieth Century"/>
              </a:rPr>
              <a:t> predict whether an ad-blocker user will whitelist when visiting a given page</a:t>
            </a:r>
            <a:endParaRPr lang="en-US" dirty="0">
              <a:sym typeface="Twentieth Century"/>
            </a:endParaRPr>
          </a:p>
          <a:p>
            <a:pPr lvl="1"/>
            <a:r>
              <a:rPr lang="en-US" dirty="0">
                <a:ea typeface="Twentieth Century"/>
                <a:sym typeface="Twentieth Century"/>
              </a:rPr>
              <a:t>Input</a:t>
            </a:r>
            <a:endParaRPr lang="en-US" dirty="0">
              <a:sym typeface="Twentieth Century"/>
            </a:endParaRPr>
          </a:p>
          <a:p>
            <a:pPr lvl="2"/>
            <a:r>
              <a:rPr lang="en-US" dirty="0">
                <a:ea typeface="Twentieth Century"/>
                <a:sym typeface="Twentieth Century"/>
              </a:rPr>
              <a:t>User features</a:t>
            </a:r>
            <a:endParaRPr lang="en-US" dirty="0">
              <a:sym typeface="Twentieth Century"/>
            </a:endParaRPr>
          </a:p>
          <a:p>
            <a:pPr lvl="2"/>
            <a:r>
              <a:rPr lang="en-US" dirty="0">
                <a:ea typeface="Twentieth Century"/>
                <a:sym typeface="Twentieth Century"/>
              </a:rPr>
              <a:t>Intended Page features</a:t>
            </a:r>
            <a:endParaRPr lang="en-US" dirty="0">
              <a:sym typeface="Twentieth Century"/>
            </a:endParaRPr>
          </a:p>
          <a:p>
            <a:pPr lvl="2"/>
            <a:r>
              <a:rPr lang="en-US" dirty="0">
                <a:ea typeface="Twentieth Century"/>
                <a:sym typeface="Twentieth Century"/>
              </a:rPr>
              <a:t>Historic user engagement behavior</a:t>
            </a:r>
            <a:endParaRPr lang="en-US" dirty="0">
              <a:sym typeface="Twentieth Century"/>
            </a:endParaRPr>
          </a:p>
          <a:p>
            <a:pPr lvl="1"/>
            <a:r>
              <a:rPr lang="en-US" dirty="0">
                <a:ea typeface="Twentieth Century"/>
                <a:sym typeface="Twentieth Century"/>
              </a:rPr>
              <a:t>Output</a:t>
            </a:r>
            <a:endParaRPr lang="en-US" dirty="0">
              <a:sym typeface="Twentieth Century"/>
            </a:endParaRPr>
          </a:p>
          <a:p>
            <a:pPr lvl="2"/>
            <a:r>
              <a:rPr lang="en-US" dirty="0">
                <a:ea typeface="Twentieth Century"/>
                <a:sym typeface="Twentieth Century"/>
              </a:rPr>
              <a:t>Whitelist or not</a:t>
            </a:r>
            <a:endParaRPr lang="en-US" dirty="0"/>
          </a:p>
          <a:p>
            <a:endParaRPr lang="en-US" dirty="0">
              <a:solidFill>
                <a:srgbClr val="0070C0"/>
              </a:solidFill>
            </a:endParaRPr>
          </a:p>
          <a:p>
            <a:endParaRPr lang="en-US" dirty="0"/>
          </a:p>
        </p:txBody>
      </p:sp>
      <p:sp>
        <p:nvSpPr>
          <p:cNvPr id="9" name="Slide Number Placeholder 3">
            <a:extLst>
              <a:ext uri="{FF2B5EF4-FFF2-40B4-BE49-F238E27FC236}">
                <a16:creationId xmlns:a16="http://schemas.microsoft.com/office/drawing/2014/main" id="{17EB1FC7-25D3-441C-8E8A-8C5BAA5AEB94}"/>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35</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82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3"/>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dirty="0"/>
              <a:t>Technical Challenges</a:t>
            </a:r>
            <a:endParaRPr dirty="0"/>
          </a:p>
        </p:txBody>
      </p:sp>
      <p:sp>
        <p:nvSpPr>
          <p:cNvPr id="421" name="Google Shape;421;p23"/>
          <p:cNvSpPr txBox="1">
            <a:spLocks noGrp="1"/>
          </p:cNvSpPr>
          <p:nvPr>
            <p:ph type="body" idx="1"/>
          </p:nvPr>
        </p:nvSpPr>
        <p:spPr>
          <a:xfrm>
            <a:off x="296004" y="1415005"/>
            <a:ext cx="10871100" cy="4495800"/>
          </a:xfrm>
          <a:prstGeom prst="rect">
            <a:avLst/>
          </a:prstGeom>
          <a:noFill/>
          <a:ln>
            <a:noFill/>
          </a:ln>
        </p:spPr>
        <p:txBody>
          <a:bodyPr spcFirstLastPara="1" wrap="square" lIns="91425" tIns="45700" rIns="91425" bIns="45700" anchor="t" anchorCtr="0">
            <a:normAutofit/>
          </a:bodyPr>
          <a:lstStyle/>
          <a:p>
            <a:pPr marL="502920" lvl="0" algn="l" rtl="0">
              <a:lnSpc>
                <a:spcPct val="115000"/>
              </a:lnSpc>
              <a:spcBef>
                <a:spcPts val="0"/>
              </a:spcBef>
              <a:spcAft>
                <a:spcPts val="0"/>
              </a:spcAft>
              <a:buSzPts val="1080"/>
              <a:buFont typeface="Arial" panose="020B0604020202020204" pitchFamily="34" charset="0"/>
              <a:buChar char="•"/>
            </a:pPr>
            <a:r>
              <a:rPr lang="en-US" sz="2400" dirty="0"/>
              <a:t>Diverse online behavior may decrease prediction accuracy</a:t>
            </a:r>
            <a:endParaRPr sz="2400" dirty="0"/>
          </a:p>
          <a:p>
            <a:pPr marL="502920" lvl="0" algn="l" rtl="0">
              <a:lnSpc>
                <a:spcPct val="115000"/>
              </a:lnSpc>
              <a:spcBef>
                <a:spcPts val="0"/>
              </a:spcBef>
              <a:spcAft>
                <a:spcPts val="0"/>
              </a:spcAft>
              <a:buSzPts val="1080"/>
              <a:buFont typeface="Arial" panose="020B0604020202020204" pitchFamily="34" charset="0"/>
              <a:buChar char="•"/>
            </a:pPr>
            <a:r>
              <a:rPr lang="en-US" sz="2400" dirty="0"/>
              <a:t>Modeling historic behavior to extract user interest</a:t>
            </a:r>
            <a:endParaRPr sz="2400" dirty="0"/>
          </a:p>
          <a:p>
            <a:pPr marL="502920" lvl="0" algn="l" rtl="0">
              <a:lnSpc>
                <a:spcPct val="115000"/>
              </a:lnSpc>
              <a:spcBef>
                <a:spcPts val="0"/>
              </a:spcBef>
              <a:spcAft>
                <a:spcPts val="0"/>
              </a:spcAft>
              <a:buSzPts val="1080"/>
              <a:buFont typeface="Arial" panose="020B0604020202020204" pitchFamily="34" charset="0"/>
              <a:buChar char="•"/>
            </a:pPr>
            <a:r>
              <a:rPr lang="en-US" sz="2400" dirty="0"/>
              <a:t>Learning implicit user behaviors (e.g., dwell time, page views)</a:t>
            </a:r>
            <a:endParaRPr sz="2400" dirty="0"/>
          </a:p>
          <a:p>
            <a:pPr marL="502920" lvl="0" algn="l" rtl="0">
              <a:lnSpc>
                <a:spcPct val="115000"/>
              </a:lnSpc>
              <a:spcBef>
                <a:spcPts val="0"/>
              </a:spcBef>
              <a:spcAft>
                <a:spcPts val="0"/>
              </a:spcAft>
              <a:buSzPts val="1080"/>
              <a:buFont typeface="Arial" panose="020B0604020202020204" pitchFamily="34" charset="0"/>
              <a:buChar char="•"/>
            </a:pPr>
            <a:r>
              <a:rPr lang="en-US" sz="2400" dirty="0"/>
              <a:t>Large amount of categorical values (geo-location, OS, page type, etc.)</a:t>
            </a:r>
            <a:endParaRPr sz="2400" dirty="0"/>
          </a:p>
          <a:p>
            <a:pPr marL="502920" lvl="0" algn="l" rtl="0">
              <a:lnSpc>
                <a:spcPct val="115000"/>
              </a:lnSpc>
              <a:spcBef>
                <a:spcPts val="0"/>
              </a:spcBef>
              <a:spcAft>
                <a:spcPts val="0"/>
              </a:spcAft>
              <a:buSzPts val="1080"/>
              <a:buFont typeface="Arial" panose="020B0604020202020204" pitchFamily="34" charset="0"/>
              <a:buChar char="•"/>
            </a:pPr>
            <a:r>
              <a:rPr lang="en-US" sz="2400" dirty="0"/>
              <a:t>Modeling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complex interactions</a:t>
            </a:r>
            <a:endParaRPr sz="2400" dirty="0"/>
          </a:p>
          <a:p>
            <a:pPr marL="948690" lvl="1" indent="-342900" algn="l" rtl="0">
              <a:lnSpc>
                <a:spcPct val="115000"/>
              </a:lnSpc>
              <a:spcBef>
                <a:spcPts val="0"/>
              </a:spcBef>
              <a:spcAft>
                <a:spcPts val="0"/>
              </a:spcAft>
              <a:buSzPts val="1260"/>
              <a:buFont typeface="Arial" panose="020B0604020202020204" pitchFamily="34" charset="0"/>
              <a:buChar char="•"/>
            </a:pPr>
            <a:r>
              <a:rPr lang="en-US" dirty="0"/>
              <a:t>User influence</a:t>
            </a:r>
            <a:endParaRPr dirty="0"/>
          </a:p>
          <a:p>
            <a:pPr marL="948690" lvl="1" indent="-342900" algn="l" rtl="0">
              <a:lnSpc>
                <a:spcPct val="115000"/>
              </a:lnSpc>
              <a:spcBef>
                <a:spcPts val="0"/>
              </a:spcBef>
              <a:spcAft>
                <a:spcPts val="0"/>
              </a:spcAft>
              <a:buSzPts val="1260"/>
              <a:buFont typeface="Arial" panose="020B0604020202020204" pitchFamily="34" charset="0"/>
              <a:buChar char="•"/>
            </a:pPr>
            <a:r>
              <a:rPr lang="en-US" dirty="0"/>
              <a:t>Current page characteristics</a:t>
            </a:r>
            <a:endParaRPr dirty="0"/>
          </a:p>
          <a:p>
            <a:pPr marL="948690" lvl="1" indent="-342900" algn="l" rtl="0">
              <a:lnSpc>
                <a:spcPct val="115000"/>
              </a:lnSpc>
              <a:spcBef>
                <a:spcPts val="0"/>
              </a:spcBef>
              <a:spcAft>
                <a:spcPts val="0"/>
              </a:spcAft>
              <a:buSzPts val="1260"/>
              <a:buFont typeface="Arial" panose="020B0604020202020204" pitchFamily="34" charset="0"/>
              <a:buChar char="•"/>
            </a:pPr>
            <a:r>
              <a:rPr lang="en-US" dirty="0"/>
              <a:t>History influence</a:t>
            </a:r>
            <a:endParaRPr dirty="0"/>
          </a:p>
          <a:p>
            <a:pPr marL="948690" lvl="1" indent="-342900" algn="l" rtl="0">
              <a:lnSpc>
                <a:spcPct val="115000"/>
              </a:lnSpc>
              <a:spcBef>
                <a:spcPts val="0"/>
              </a:spcBef>
              <a:spcAft>
                <a:spcPts val="0"/>
              </a:spcAft>
              <a:buSzPts val="1260"/>
              <a:buFont typeface="Arial" panose="020B0604020202020204" pitchFamily="34" charset="0"/>
              <a:buChar char="•"/>
            </a:pPr>
            <a:r>
              <a:rPr lang="en-US" dirty="0"/>
              <a:t>Context influence</a:t>
            </a:r>
            <a:endParaRPr dirty="0"/>
          </a:p>
        </p:txBody>
      </p:sp>
      <p:sp>
        <p:nvSpPr>
          <p:cNvPr id="5" name="Slide Number Placeholder 3">
            <a:extLst>
              <a:ext uri="{FF2B5EF4-FFF2-40B4-BE49-F238E27FC236}">
                <a16:creationId xmlns:a16="http://schemas.microsoft.com/office/drawing/2014/main" id="{925E119C-00AB-4200-BD9E-20DE90EBB6F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36</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ae904457b6_0_1"/>
          <p:cNvSpPr txBox="1">
            <a:spLocks noGrp="1"/>
          </p:cNvSpPr>
          <p:nvPr>
            <p:ph type="title"/>
          </p:nvPr>
        </p:nvSpPr>
        <p:spPr>
          <a:xfrm>
            <a:off x="816864" y="228600"/>
            <a:ext cx="10871100" cy="990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Twentieth Century"/>
              <a:buNone/>
            </a:pPr>
            <a:r>
              <a:rPr lang="en-US" dirty="0"/>
              <a:t>DAWN: </a:t>
            </a:r>
            <a:r>
              <a:rPr lang="en-US" dirty="0">
                <a:solidFill>
                  <a:srgbClr val="FF0000"/>
                </a:solidFill>
              </a:rPr>
              <a:t>D</a:t>
            </a:r>
            <a:r>
              <a:rPr lang="en-US" dirty="0"/>
              <a:t>eep </a:t>
            </a:r>
            <a:r>
              <a:rPr lang="en-US" dirty="0">
                <a:solidFill>
                  <a:srgbClr val="FF0000"/>
                </a:solidFill>
              </a:rPr>
              <a:t>A</a:t>
            </a:r>
            <a:r>
              <a:rPr lang="en-US" dirty="0"/>
              <a:t>d-Blocker </a:t>
            </a:r>
            <a:r>
              <a:rPr lang="en-US" dirty="0">
                <a:solidFill>
                  <a:srgbClr val="FF0000"/>
                </a:solidFill>
              </a:rPr>
              <a:t>W</a:t>
            </a:r>
            <a:r>
              <a:rPr lang="en-US" dirty="0"/>
              <a:t>hitelist </a:t>
            </a:r>
            <a:r>
              <a:rPr lang="en-US" dirty="0">
                <a:solidFill>
                  <a:srgbClr val="FF0000"/>
                </a:solidFill>
              </a:rPr>
              <a:t>N</a:t>
            </a:r>
            <a:r>
              <a:rPr lang="en-US" dirty="0"/>
              <a:t>etwork</a:t>
            </a:r>
            <a:endParaRPr dirty="0"/>
          </a:p>
        </p:txBody>
      </p:sp>
      <p:sp>
        <p:nvSpPr>
          <p:cNvPr id="441" name="Google Shape;441;gae904457b6_0_1"/>
          <p:cNvSpPr txBox="1">
            <a:spLocks noGrp="1"/>
          </p:cNvSpPr>
          <p:nvPr>
            <p:ph type="body" idx="1"/>
          </p:nvPr>
        </p:nvSpPr>
        <p:spPr>
          <a:xfrm>
            <a:off x="277792" y="1600200"/>
            <a:ext cx="4537276" cy="4495800"/>
          </a:xfrm>
          <a:prstGeom prst="rect">
            <a:avLst/>
          </a:prstGeom>
          <a:noFill/>
          <a:ln>
            <a:noFill/>
          </a:ln>
        </p:spPr>
        <p:txBody>
          <a:bodyPr spcFirstLastPara="1" wrap="square" lIns="91425" tIns="45700" rIns="91425" bIns="45700" anchor="t" anchorCtr="0">
            <a:noAutofit/>
          </a:bodyPr>
          <a:lstStyle/>
          <a:p>
            <a:pPr lvl="0">
              <a:lnSpc>
                <a:spcPct val="150000"/>
              </a:lnSpc>
              <a:spcBef>
                <a:spcPts val="0"/>
              </a:spcBef>
              <a:spcAft>
                <a:spcPts val="0"/>
              </a:spcAft>
              <a:buSzPts val="1609"/>
              <a:buFont typeface="Arial" panose="020B0604020202020204" pitchFamily="34" charset="0"/>
              <a:buChar char="•"/>
            </a:pPr>
            <a:r>
              <a:rPr lang="en-US" sz="2000" dirty="0"/>
              <a:t>Uses novel </a:t>
            </a:r>
            <a:r>
              <a:rPr lang="en-US" sz="2000" dirty="0">
                <a:solidFill>
                  <a:srgbClr val="0070C0"/>
                </a:solidFill>
              </a:rPr>
              <a:t>attention</a:t>
            </a:r>
            <a:r>
              <a:rPr lang="en-US" sz="2000" dirty="0"/>
              <a:t> mechanism to capture interaction between historical behavior and intended page</a:t>
            </a:r>
            <a:endParaRPr sz="2000" dirty="0"/>
          </a:p>
          <a:p>
            <a:pPr lvl="0" algn="l" rtl="0">
              <a:lnSpc>
                <a:spcPct val="150000"/>
              </a:lnSpc>
              <a:spcBef>
                <a:spcPts val="700"/>
              </a:spcBef>
              <a:spcAft>
                <a:spcPts val="0"/>
              </a:spcAft>
              <a:buSzPts val="1609"/>
              <a:buFont typeface="Arial" panose="020B0604020202020204" pitchFamily="34" charset="0"/>
              <a:buChar char="•"/>
            </a:pPr>
            <a:r>
              <a:rPr lang="en-US" sz="2000" dirty="0"/>
              <a:t>Uses </a:t>
            </a:r>
            <a:r>
              <a:rPr lang="en-US" sz="2000" dirty="0">
                <a:solidFill>
                  <a:srgbClr val="0070C0"/>
                </a:solidFill>
              </a:rPr>
              <a:t>residual skip-connection </a:t>
            </a:r>
            <a:r>
              <a:rPr lang="en-US" sz="2000" dirty="0"/>
              <a:t>to strengthen historical action influence</a:t>
            </a:r>
            <a:endParaRPr sz="2000" dirty="0"/>
          </a:p>
          <a:p>
            <a:pPr lvl="0" algn="l" rtl="0">
              <a:lnSpc>
                <a:spcPct val="150000"/>
              </a:lnSpc>
              <a:spcBef>
                <a:spcPts val="700"/>
              </a:spcBef>
              <a:spcAft>
                <a:spcPts val="0"/>
              </a:spcAft>
              <a:buSzPts val="1609"/>
              <a:buFont typeface="Arial" panose="020B0604020202020204" pitchFamily="34" charset="0"/>
              <a:buChar char="•"/>
            </a:pPr>
            <a:r>
              <a:rPr lang="en-US" sz="2000" dirty="0">
                <a:solidFill>
                  <a:srgbClr val="000000"/>
                </a:solidFill>
              </a:rPr>
              <a:t>Uses</a:t>
            </a:r>
            <a:r>
              <a:rPr lang="en-US" sz="2000" dirty="0">
                <a:solidFill>
                  <a:srgbClr val="FF0000"/>
                </a:solidFill>
              </a:rPr>
              <a:t> </a:t>
            </a:r>
            <a:r>
              <a:rPr lang="en-US" sz="2000" dirty="0">
                <a:solidFill>
                  <a:srgbClr val="0070C0"/>
                </a:solidFill>
              </a:rPr>
              <a:t>multitask learning </a:t>
            </a:r>
            <a:r>
              <a:rPr lang="en-US" sz="2000" dirty="0"/>
              <a:t>to increase learning ability</a:t>
            </a:r>
            <a:endParaRPr sz="2000" dirty="0"/>
          </a:p>
        </p:txBody>
      </p:sp>
      <p:pic>
        <p:nvPicPr>
          <p:cNvPr id="2" name="Picture 1">
            <a:extLst>
              <a:ext uri="{FF2B5EF4-FFF2-40B4-BE49-F238E27FC236}">
                <a16:creationId xmlns:a16="http://schemas.microsoft.com/office/drawing/2014/main" id="{5B18C117-88AF-4923-8AC3-8BAF1E895B7E}"/>
              </a:ext>
            </a:extLst>
          </p:cNvPr>
          <p:cNvPicPr>
            <a:picLocks noChangeAspect="1"/>
          </p:cNvPicPr>
          <p:nvPr/>
        </p:nvPicPr>
        <p:blipFill>
          <a:blip r:embed="rId3"/>
          <a:stretch>
            <a:fillRect/>
          </a:stretch>
        </p:blipFill>
        <p:spPr>
          <a:xfrm>
            <a:off x="5058137" y="1219200"/>
            <a:ext cx="7000215" cy="4716158"/>
          </a:xfrm>
          <a:prstGeom prst="rect">
            <a:avLst/>
          </a:prstGeom>
        </p:spPr>
      </p:pic>
      <p:sp>
        <p:nvSpPr>
          <p:cNvPr id="7" name="Slide Number Placeholder 3">
            <a:extLst>
              <a:ext uri="{FF2B5EF4-FFF2-40B4-BE49-F238E27FC236}">
                <a16:creationId xmlns:a16="http://schemas.microsoft.com/office/drawing/2014/main" id="{6F7C9D52-C8E0-4AF7-B63D-04C6D168A3D3}"/>
              </a:ext>
            </a:extLst>
          </p:cNvPr>
          <p:cNvSpPr>
            <a:spLocks noGrp="1"/>
          </p:cNvSpPr>
          <p:nvPr>
            <p:ph type="sldNum" sz="quarter" idx="4"/>
          </p:nvPr>
        </p:nvSpPr>
        <p:spPr>
          <a:xfrm>
            <a:off x="9344245" y="6111875"/>
            <a:ext cx="2762873" cy="393097"/>
          </a:xfrm>
        </p:spPr>
        <p:txBody>
          <a:bodyPr/>
          <a:lstStyle/>
          <a:p>
            <a:fld id="{4D9278FA-F3F5-4604-9FB5-B2A2DA6AA63C}" type="slidenum">
              <a:rPr lang="en-US" smtClean="0">
                <a:latin typeface="Calibri" panose="020F0502020204030204" pitchFamily="34" charset="0"/>
                <a:cs typeface="Calibri" panose="020F0502020204030204" pitchFamily="34" charset="0"/>
              </a:rPr>
              <a:pPr/>
              <a:t>37</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6"/>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dirty="0"/>
              <a:t>Design of Loss Function</a:t>
            </a:r>
            <a:endParaRPr dirty="0"/>
          </a:p>
        </p:txBody>
      </p:sp>
      <p:sp>
        <p:nvSpPr>
          <p:cNvPr id="459" name="Google Shape;459;p26"/>
          <p:cNvSpPr txBox="1">
            <a:spLocks noGrp="1"/>
          </p:cNvSpPr>
          <p:nvPr>
            <p:ph type="body" idx="1"/>
          </p:nvPr>
        </p:nvSpPr>
        <p:spPr>
          <a:xfrm>
            <a:off x="458048" y="1345558"/>
            <a:ext cx="10871100" cy="71119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740"/>
              <a:buNone/>
            </a:pPr>
            <a:r>
              <a:rPr lang="en-US" sz="2400" dirty="0">
                <a:solidFill>
                  <a:srgbClr val="0070C0"/>
                </a:solidFill>
              </a:rPr>
              <a:t>Multitask learning of whitelist and dwell time predictions</a:t>
            </a:r>
            <a:endParaRPr sz="2400" dirty="0">
              <a:solidFill>
                <a:srgbClr val="0070C0"/>
              </a:solidFill>
            </a:endParaRPr>
          </a:p>
        </p:txBody>
      </p:sp>
      <p:pic>
        <p:nvPicPr>
          <p:cNvPr id="460" name="Google Shape;460;p26"/>
          <p:cNvPicPr preferRelativeResize="0"/>
          <p:nvPr/>
        </p:nvPicPr>
        <p:blipFill rotWithShape="1">
          <a:blip r:embed="rId3">
            <a:alphaModFix/>
          </a:blip>
          <a:srcRect/>
          <a:stretch/>
        </p:blipFill>
        <p:spPr>
          <a:xfrm>
            <a:off x="3414530" y="2392423"/>
            <a:ext cx="7704427" cy="862342"/>
          </a:xfrm>
          <a:prstGeom prst="rect">
            <a:avLst/>
          </a:prstGeom>
          <a:noFill/>
          <a:ln>
            <a:noFill/>
          </a:ln>
        </p:spPr>
      </p:pic>
      <p:pic>
        <p:nvPicPr>
          <p:cNvPr id="461" name="Google Shape;461;p26"/>
          <p:cNvPicPr preferRelativeResize="0"/>
          <p:nvPr/>
        </p:nvPicPr>
        <p:blipFill rotWithShape="1">
          <a:blip r:embed="rId4">
            <a:alphaModFix/>
          </a:blip>
          <a:srcRect/>
          <a:stretch/>
        </p:blipFill>
        <p:spPr>
          <a:xfrm>
            <a:off x="3113590" y="3403596"/>
            <a:ext cx="5770420" cy="960857"/>
          </a:xfrm>
          <a:prstGeom prst="rect">
            <a:avLst/>
          </a:prstGeom>
          <a:noFill/>
          <a:ln>
            <a:noFill/>
          </a:ln>
        </p:spPr>
      </p:pic>
      <p:sp>
        <p:nvSpPr>
          <p:cNvPr id="462" name="Google Shape;462;p26"/>
          <p:cNvSpPr txBox="1"/>
          <p:nvPr/>
        </p:nvSpPr>
        <p:spPr>
          <a:xfrm>
            <a:off x="458048" y="2469019"/>
            <a:ext cx="2284447" cy="690411"/>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accent2"/>
              </a:buClr>
              <a:buSzPts val="1740"/>
              <a:buFont typeface="Noto Sans Symbols"/>
              <a:buNone/>
            </a:pPr>
            <a:r>
              <a:rPr lang="en-US" sz="2000" dirty="0">
                <a:solidFill>
                  <a:schemeClr val="dk1"/>
                </a:solidFill>
                <a:latin typeface="Calibri" panose="020F0502020204030204" pitchFamily="34" charset="0"/>
                <a:ea typeface="Twentieth Century"/>
                <a:cs typeface="Calibri" panose="020F0502020204030204" pitchFamily="34" charset="0"/>
                <a:sym typeface="Twentieth Century"/>
              </a:rPr>
              <a:t>Whitelist Loss</a:t>
            </a:r>
            <a:endParaRPr sz="2000" dirty="0">
              <a:solidFill>
                <a:srgbClr val="0070C0"/>
              </a:solidFill>
              <a:latin typeface="Calibri" panose="020F0502020204030204" pitchFamily="34" charset="0"/>
              <a:ea typeface="Twentieth Century"/>
              <a:cs typeface="Calibri" panose="020F0502020204030204" pitchFamily="34" charset="0"/>
              <a:sym typeface="Twentieth Century"/>
            </a:endParaRPr>
          </a:p>
        </p:txBody>
      </p:sp>
      <p:sp>
        <p:nvSpPr>
          <p:cNvPr id="463" name="Google Shape;463;p26"/>
          <p:cNvSpPr txBox="1"/>
          <p:nvPr/>
        </p:nvSpPr>
        <p:spPr>
          <a:xfrm>
            <a:off x="458048" y="3651690"/>
            <a:ext cx="2394580" cy="690411"/>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accent2"/>
              </a:buClr>
              <a:buSzPts val="1609"/>
              <a:buFont typeface="Noto Sans Symbols"/>
              <a:buNone/>
            </a:pPr>
            <a:r>
              <a:rPr lang="en-US" sz="2000" dirty="0">
                <a:solidFill>
                  <a:schemeClr val="dk1"/>
                </a:solidFill>
                <a:latin typeface="Calibri" panose="020F0502020204030204" pitchFamily="34" charset="0"/>
                <a:ea typeface="Twentieth Century"/>
                <a:cs typeface="Calibri" panose="020F0502020204030204" pitchFamily="34" charset="0"/>
                <a:sym typeface="Twentieth Century"/>
              </a:rPr>
              <a:t>Dwell Time Loss</a:t>
            </a:r>
            <a:endParaRPr sz="2000" dirty="0">
              <a:solidFill>
                <a:srgbClr val="0070C0"/>
              </a:solidFill>
              <a:latin typeface="Calibri" panose="020F0502020204030204" pitchFamily="34" charset="0"/>
              <a:ea typeface="Twentieth Century"/>
              <a:cs typeface="Calibri" panose="020F0502020204030204" pitchFamily="34" charset="0"/>
              <a:sym typeface="Twentieth Century"/>
            </a:endParaRPr>
          </a:p>
        </p:txBody>
      </p:sp>
      <p:sp>
        <p:nvSpPr>
          <p:cNvPr id="464" name="Google Shape;464;p26"/>
          <p:cNvSpPr txBox="1"/>
          <p:nvPr/>
        </p:nvSpPr>
        <p:spPr>
          <a:xfrm>
            <a:off x="458048" y="5020882"/>
            <a:ext cx="2912274" cy="690411"/>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accent2"/>
              </a:buClr>
              <a:buSzPts val="1609"/>
              <a:buFont typeface="Noto Sans Symbols"/>
              <a:buNone/>
            </a:pPr>
            <a:r>
              <a:rPr lang="en-US" sz="2000" dirty="0">
                <a:solidFill>
                  <a:srgbClr val="0070C0"/>
                </a:solidFill>
                <a:latin typeface="Calibri" panose="020F0502020204030204" pitchFamily="34" charset="0"/>
                <a:ea typeface="Twentieth Century"/>
                <a:cs typeface="Calibri" panose="020F0502020204030204" pitchFamily="34" charset="0"/>
                <a:sym typeface="Twentieth Century"/>
              </a:rPr>
              <a:t>Combine Two Losses</a:t>
            </a:r>
            <a:endParaRPr sz="2000" dirty="0">
              <a:solidFill>
                <a:srgbClr val="0070C0"/>
              </a:solidFill>
              <a:latin typeface="Calibri" panose="020F0502020204030204" pitchFamily="34" charset="0"/>
              <a:ea typeface="Twentieth Century"/>
              <a:cs typeface="Calibri" panose="020F0502020204030204" pitchFamily="34" charset="0"/>
              <a:sym typeface="Twentieth Century"/>
            </a:endParaRPr>
          </a:p>
        </p:txBody>
      </p:sp>
      <p:pic>
        <p:nvPicPr>
          <p:cNvPr id="465" name="Google Shape;465;p26"/>
          <p:cNvPicPr preferRelativeResize="0"/>
          <p:nvPr/>
        </p:nvPicPr>
        <p:blipFill rotWithShape="1">
          <a:blip r:embed="rId5">
            <a:alphaModFix/>
          </a:blip>
          <a:srcRect/>
          <a:stretch/>
        </p:blipFill>
        <p:spPr>
          <a:xfrm>
            <a:off x="3680750" y="4975903"/>
            <a:ext cx="3568061" cy="690411"/>
          </a:xfrm>
          <a:prstGeom prst="rect">
            <a:avLst/>
          </a:prstGeom>
          <a:noFill/>
          <a:ln>
            <a:noFill/>
          </a:ln>
        </p:spPr>
      </p:pic>
      <mc:AlternateContent xmlns:mc="http://schemas.openxmlformats.org/markup-compatibility/2006">
        <mc:Choice xmlns:a14="http://schemas.microsoft.com/office/drawing/2010/main" Requires="a14">
          <p:sp>
            <p:nvSpPr>
              <p:cNvPr id="12" name="Google Shape;463;p26">
                <a:extLst>
                  <a:ext uri="{FF2B5EF4-FFF2-40B4-BE49-F238E27FC236}">
                    <a16:creationId xmlns:a16="http://schemas.microsoft.com/office/drawing/2014/main" id="{34A85D2B-4CC1-448E-A04F-29AFD2BB83F2}"/>
                  </a:ext>
                </a:extLst>
              </p:cNvPr>
              <p:cNvSpPr txBox="1"/>
              <p:nvPr/>
            </p:nvSpPr>
            <p:spPr>
              <a:xfrm>
                <a:off x="7248811" y="5099661"/>
                <a:ext cx="4765711" cy="690411"/>
              </a:xfrm>
              <a:prstGeom prst="rect">
                <a:avLst/>
              </a:prstGeom>
              <a:noFill/>
              <a:ln>
                <a:noFill/>
              </a:ln>
            </p:spPr>
            <p:txBody>
              <a:bodyPr spcFirstLastPara="1" wrap="square" lIns="91425" tIns="45700" rIns="91425" bIns="45700" anchor="t" anchorCtr="0">
                <a:normAutofit fontScale="77500" lnSpcReduction="20000"/>
              </a:bodyPr>
              <a:lstStyle/>
              <a:p>
                <a:pPr lvl="0">
                  <a:lnSpc>
                    <a:spcPct val="120000"/>
                  </a:lnSpc>
                  <a:buClr>
                    <a:schemeClr val="accent2"/>
                  </a:buClr>
                  <a:buSzPts val="1609"/>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𝛼</m:t>
                      </m:r>
                      <m:r>
                        <a:rPr lang="en-US" sz="2000" i="1" smtClean="0">
                          <a:latin typeface="Cambria Math" panose="02040503050406030204" pitchFamily="18" charset="0"/>
                          <a:ea typeface="Cambria Math" panose="02040503050406030204" pitchFamily="18" charset="0"/>
                        </a:rPr>
                        <m:t> </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parameter</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to</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control</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the</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ratio</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of</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the</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two</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losses</m:t>
                      </m:r>
                    </m:oMath>
                  </m:oMathPara>
                </a14:m>
                <a:endParaRPr sz="2000" dirty="0">
                  <a:solidFill>
                    <a:srgbClr val="0070C0"/>
                  </a:solidFill>
                  <a:latin typeface="Calibri" panose="020F0502020204030204" pitchFamily="34" charset="0"/>
                  <a:ea typeface="Twentieth Century"/>
                  <a:cs typeface="Calibri" panose="020F0502020204030204" pitchFamily="34" charset="0"/>
                  <a:sym typeface="Twentieth Century"/>
                </a:endParaRPr>
              </a:p>
            </p:txBody>
          </p:sp>
        </mc:Choice>
        <mc:Fallback>
          <p:sp>
            <p:nvSpPr>
              <p:cNvPr id="12" name="Google Shape;463;p26">
                <a:extLst>
                  <a:ext uri="{FF2B5EF4-FFF2-40B4-BE49-F238E27FC236}">
                    <a16:creationId xmlns:a16="http://schemas.microsoft.com/office/drawing/2014/main" id="{34A85D2B-4CC1-448E-A04F-29AFD2BB83F2}"/>
                  </a:ext>
                </a:extLst>
              </p:cNvPr>
              <p:cNvSpPr txBox="1">
                <a:spLocks noRot="1" noChangeAspect="1" noMove="1" noResize="1" noEditPoints="1" noAdjustHandles="1" noChangeArrowheads="1" noChangeShapeType="1" noTextEdit="1"/>
              </p:cNvSpPr>
              <p:nvPr/>
            </p:nvSpPr>
            <p:spPr>
              <a:xfrm>
                <a:off x="7248811" y="5099661"/>
                <a:ext cx="4765711" cy="690411"/>
              </a:xfrm>
              <a:prstGeom prst="rect">
                <a:avLst/>
              </a:prstGeom>
              <a:blipFill>
                <a:blip r:embed="rId6"/>
                <a:stretch>
                  <a:fillRect/>
                </a:stretch>
              </a:blipFill>
              <a:ln>
                <a:noFill/>
              </a:ln>
            </p:spPr>
            <p:txBody>
              <a:bodyPr/>
              <a:lstStyle/>
              <a:p>
                <a:r>
                  <a:rPr lang="en-US">
                    <a:noFill/>
                  </a:rPr>
                  <a:t> </a:t>
                </a:r>
              </a:p>
            </p:txBody>
          </p:sp>
        </mc:Fallback>
      </mc:AlternateContent>
      <p:sp>
        <p:nvSpPr>
          <p:cNvPr id="13" name="Slide Number Placeholder 3">
            <a:extLst>
              <a:ext uri="{FF2B5EF4-FFF2-40B4-BE49-F238E27FC236}">
                <a16:creationId xmlns:a16="http://schemas.microsoft.com/office/drawing/2014/main" id="{ACDC2C88-736B-4C1F-ADDD-DD287C52DC9E}"/>
              </a:ext>
            </a:extLst>
          </p:cNvPr>
          <p:cNvSpPr>
            <a:spLocks noGrp="1"/>
          </p:cNvSpPr>
          <p:nvPr>
            <p:ph type="sldNum" sz="quarter" idx="4"/>
          </p:nvPr>
        </p:nvSpPr>
        <p:spPr>
          <a:xfrm>
            <a:off x="9344245" y="6111875"/>
            <a:ext cx="2762873" cy="393097"/>
          </a:xfrm>
        </p:spPr>
        <p:txBody>
          <a:bodyPr/>
          <a:lstStyle/>
          <a:p>
            <a:fld id="{4D9278FA-F3F5-4604-9FB5-B2A2DA6AA63C}" type="slidenum">
              <a:rPr lang="en-US" smtClean="0">
                <a:latin typeface="Calibri" panose="020F0502020204030204" pitchFamily="34" charset="0"/>
                <a:cs typeface="Calibri" panose="020F0502020204030204" pitchFamily="34" charset="0"/>
              </a:rPr>
              <a:pPr/>
              <a:t>38</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7"/>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Experimental Settings</a:t>
            </a:r>
            <a:endParaRPr dirty="0"/>
          </a:p>
        </p:txBody>
      </p:sp>
      <p:sp>
        <p:nvSpPr>
          <p:cNvPr id="474" name="Google Shape;474;p27"/>
          <p:cNvSpPr txBox="1">
            <a:spLocks noGrp="1"/>
          </p:cNvSpPr>
          <p:nvPr>
            <p:ph type="body" idx="1"/>
          </p:nvPr>
        </p:nvSpPr>
        <p:spPr>
          <a:xfrm>
            <a:off x="405114" y="3113590"/>
            <a:ext cx="11412638" cy="2982410"/>
          </a:xfrm>
          <a:prstGeom prst="rect">
            <a:avLst/>
          </a:prstGeom>
          <a:noFill/>
          <a:ln>
            <a:noFill/>
          </a:ln>
        </p:spPr>
        <p:txBody>
          <a:bodyPr spcFirstLastPara="1" wrap="square" lIns="91425" tIns="45700" rIns="91425" bIns="45700" anchor="t" anchorCtr="0">
            <a:normAutofit/>
          </a:bodyPr>
          <a:lstStyle/>
          <a:p>
            <a:pPr marL="349250" lvl="1" indent="-342900" algn="l" rtl="0">
              <a:lnSpc>
                <a:spcPct val="120000"/>
              </a:lnSpc>
              <a:spcBef>
                <a:spcPts val="0"/>
              </a:spcBef>
              <a:spcAft>
                <a:spcPts val="0"/>
              </a:spcAft>
              <a:buClr>
                <a:schemeClr val="accent2"/>
              </a:buClr>
              <a:buSzPts val="1640"/>
              <a:buFont typeface="Arial" panose="020B0604020202020204" pitchFamily="34" charset="0"/>
              <a:buChar char="•"/>
            </a:pPr>
            <a:r>
              <a:rPr lang="en-US" sz="2400" dirty="0">
                <a:solidFill>
                  <a:srgbClr val="0070C0"/>
                </a:solidFill>
              </a:rPr>
              <a:t>Data from Forbes: 34K users </a:t>
            </a:r>
            <a:r>
              <a:rPr lang="en-US" sz="2400" dirty="0"/>
              <a:t>with a total of 67K ad blocker-detected events, in which the whitelist ratio is around 20%</a:t>
            </a:r>
            <a:endParaRPr sz="2400" dirty="0"/>
          </a:p>
          <a:p>
            <a:pPr marL="349250" lvl="0" algn="l" rtl="0">
              <a:lnSpc>
                <a:spcPct val="120000"/>
              </a:lnSpc>
              <a:spcBef>
                <a:spcPts val="700"/>
              </a:spcBef>
              <a:spcAft>
                <a:spcPts val="0"/>
              </a:spcAft>
              <a:buSzPts val="1640"/>
              <a:buFont typeface="Arial" panose="020B0604020202020204" pitchFamily="34" charset="0"/>
              <a:buChar char="•"/>
            </a:pPr>
            <a:r>
              <a:rPr lang="en-US" sz="2400" dirty="0"/>
              <a:t>Split the whole dataset into training and test dataset over time with a ratio of 80:20</a:t>
            </a:r>
            <a:endParaRPr sz="2400" dirty="0"/>
          </a:p>
          <a:p>
            <a:pPr marL="349250" lvl="0" algn="l" rtl="0">
              <a:lnSpc>
                <a:spcPct val="120000"/>
              </a:lnSpc>
              <a:spcBef>
                <a:spcPts val="700"/>
              </a:spcBef>
              <a:spcAft>
                <a:spcPts val="0"/>
              </a:spcAft>
              <a:buSzPts val="1640"/>
              <a:buFont typeface="Arial" panose="020B0604020202020204" pitchFamily="34" charset="0"/>
              <a:buChar char="•"/>
            </a:pPr>
            <a:r>
              <a:rPr lang="en-US" sz="2400" dirty="0"/>
              <a:t>DAWN is implemented using </a:t>
            </a:r>
            <a:r>
              <a:rPr lang="en-US" sz="2400" dirty="0" err="1"/>
              <a:t>Tensorflow</a:t>
            </a:r>
            <a:r>
              <a:rPr lang="en-US" sz="2400" dirty="0"/>
              <a:t> and built upon the </a:t>
            </a:r>
            <a:r>
              <a:rPr lang="en-US" sz="2400" dirty="0" err="1"/>
              <a:t>DeepCTR</a:t>
            </a:r>
            <a:r>
              <a:rPr lang="en-US" sz="2400" dirty="0"/>
              <a:t> library</a:t>
            </a:r>
            <a:endParaRPr sz="2400" dirty="0"/>
          </a:p>
          <a:p>
            <a:pPr marL="349250" lvl="0" algn="l" rtl="0">
              <a:lnSpc>
                <a:spcPct val="120000"/>
              </a:lnSpc>
              <a:spcBef>
                <a:spcPts val="700"/>
              </a:spcBef>
              <a:spcAft>
                <a:spcPts val="0"/>
              </a:spcAft>
              <a:buSzPts val="1640"/>
              <a:buFont typeface="Arial" panose="020B0604020202020204" pitchFamily="34" charset="0"/>
              <a:buChar char="•"/>
            </a:pPr>
            <a:r>
              <a:rPr lang="en-US" sz="2400" dirty="0"/>
              <a:t>Adam optimizer with an 0.001 learning rate</a:t>
            </a:r>
            <a:endParaRPr sz="2400" dirty="0"/>
          </a:p>
          <a:p>
            <a:pPr marL="320040" lvl="0" indent="-209550" algn="l" rtl="0">
              <a:lnSpc>
                <a:spcPct val="120000"/>
              </a:lnSpc>
              <a:spcBef>
                <a:spcPts val="700"/>
              </a:spcBef>
              <a:spcAft>
                <a:spcPts val="0"/>
              </a:spcAft>
              <a:buSzPts val="1740"/>
              <a:buNone/>
            </a:pPr>
            <a:endParaRPr i="1" dirty="0">
              <a:solidFill>
                <a:srgbClr val="0070C0"/>
              </a:solidFill>
              <a:latin typeface="Consolas"/>
              <a:ea typeface="Consolas"/>
              <a:cs typeface="Consolas"/>
              <a:sym typeface="Consolas"/>
            </a:endParaRPr>
          </a:p>
        </p:txBody>
      </p:sp>
      <p:sp>
        <p:nvSpPr>
          <p:cNvPr id="5" name="Slide Number Placeholder 3">
            <a:extLst>
              <a:ext uri="{FF2B5EF4-FFF2-40B4-BE49-F238E27FC236}">
                <a16:creationId xmlns:a16="http://schemas.microsoft.com/office/drawing/2014/main" id="{32E23CE3-DD59-4ACF-9964-6E4DE4E18875}"/>
              </a:ext>
            </a:extLst>
          </p:cNvPr>
          <p:cNvSpPr>
            <a:spLocks noGrp="1"/>
          </p:cNvSpPr>
          <p:nvPr>
            <p:ph type="sldNum" sz="quarter" idx="4"/>
          </p:nvPr>
        </p:nvSpPr>
        <p:spPr>
          <a:xfrm>
            <a:off x="9344245" y="6111875"/>
            <a:ext cx="2762873" cy="393097"/>
          </a:xfrm>
        </p:spPr>
        <p:txBody>
          <a:bodyPr/>
          <a:lstStyle/>
          <a:p>
            <a:fld id="{4D9278FA-F3F5-4604-9FB5-B2A2DA6AA63C}" type="slidenum">
              <a:rPr lang="en-US" smtClean="0">
                <a:latin typeface="Calibri" panose="020F0502020204030204" pitchFamily="34" charset="0"/>
                <a:cs typeface="Calibri" panose="020F0502020204030204" pitchFamily="34" charset="0"/>
              </a:rPr>
              <a:pPr/>
              <a:t>39</a:t>
            </a:fld>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AD6CD3B-1E3F-41E5-A358-BF0B2E8F763C}"/>
              </a:ext>
            </a:extLst>
          </p:cNvPr>
          <p:cNvPicPr>
            <a:picLocks noChangeAspect="1"/>
          </p:cNvPicPr>
          <p:nvPr/>
        </p:nvPicPr>
        <p:blipFill>
          <a:blip r:embed="rId3"/>
          <a:stretch>
            <a:fillRect/>
          </a:stretch>
        </p:blipFill>
        <p:spPr>
          <a:xfrm>
            <a:off x="3908383" y="1235874"/>
            <a:ext cx="4085709" cy="18502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dirty="0"/>
              <a:t>Ad-Supported Online Publishing Ecosystem</a:t>
            </a:r>
            <a:endParaRPr dirty="0"/>
          </a:p>
        </p:txBody>
      </p:sp>
      <p:sp>
        <p:nvSpPr>
          <p:cNvPr id="190" name="Google Shape;190;p5"/>
          <p:cNvSpPr txBox="1">
            <a:spLocks noGrp="1"/>
          </p:cNvSpPr>
          <p:nvPr>
            <p:ph type="body" idx="1"/>
          </p:nvPr>
        </p:nvSpPr>
        <p:spPr>
          <a:xfrm>
            <a:off x="296563" y="3966520"/>
            <a:ext cx="11677134" cy="1952370"/>
          </a:xfrm>
          <a:prstGeom prst="rect">
            <a:avLst/>
          </a:prstGeom>
          <a:noFill/>
          <a:ln>
            <a:noFill/>
          </a:ln>
        </p:spPr>
        <p:txBody>
          <a:bodyPr spcFirstLastPara="1" wrap="square" lIns="91425" tIns="45700" rIns="91425" bIns="45700" anchor="t" anchorCtr="0">
            <a:normAutofit/>
          </a:bodyPr>
          <a:lstStyle/>
          <a:p>
            <a:pPr lvl="0" algn="l" rtl="0">
              <a:spcBef>
                <a:spcPts val="0"/>
              </a:spcBef>
              <a:spcAft>
                <a:spcPts val="0"/>
              </a:spcAft>
              <a:buSzPct val="100000"/>
              <a:buFont typeface="Arial" panose="020B0604020202020204" pitchFamily="34" charset="0"/>
              <a:buChar char="•"/>
            </a:pPr>
            <a:r>
              <a:rPr lang="en-US" sz="2400" dirty="0">
                <a:solidFill>
                  <a:srgbClr val="0070C0"/>
                </a:solidFill>
              </a:rPr>
              <a:t>Users</a:t>
            </a:r>
            <a:r>
              <a:rPr lang="en-US" sz="2400" dirty="0"/>
              <a:t> view free content and “pay” with their attention and data (e.g., personal information, browsing behavior) for ads displayed in the web pages</a:t>
            </a:r>
            <a:endParaRPr sz="2400" dirty="0"/>
          </a:p>
          <a:p>
            <a:pPr lvl="0" algn="l" rtl="0">
              <a:spcBef>
                <a:spcPts val="700"/>
              </a:spcBef>
              <a:spcAft>
                <a:spcPts val="0"/>
              </a:spcAft>
              <a:buSzPct val="100000"/>
              <a:buFont typeface="Arial" panose="020B0604020202020204" pitchFamily="34" charset="0"/>
              <a:buChar char="•"/>
            </a:pPr>
            <a:r>
              <a:rPr lang="en-US" sz="2400" dirty="0">
                <a:solidFill>
                  <a:srgbClr val="0070C0"/>
                </a:solidFill>
              </a:rPr>
              <a:t>Publishers</a:t>
            </a:r>
            <a:r>
              <a:rPr lang="en-US" sz="2400" dirty="0"/>
              <a:t> spend money to generate content and receive ad revenue </a:t>
            </a:r>
            <a:endParaRPr sz="2400" dirty="0"/>
          </a:p>
          <a:p>
            <a:pPr lvl="0" algn="l" rtl="0">
              <a:spcBef>
                <a:spcPts val="700"/>
              </a:spcBef>
              <a:spcAft>
                <a:spcPts val="0"/>
              </a:spcAft>
              <a:buSzPct val="100000"/>
              <a:buFont typeface="Arial" panose="020B0604020202020204" pitchFamily="34" charset="0"/>
              <a:buChar char="•"/>
            </a:pPr>
            <a:r>
              <a:rPr lang="en-US" sz="2400" dirty="0">
                <a:solidFill>
                  <a:srgbClr val="0070C0"/>
                </a:solidFill>
              </a:rPr>
              <a:t>Advertisers</a:t>
            </a:r>
            <a:r>
              <a:rPr lang="en-US" sz="2400" dirty="0"/>
              <a:t> pay a publisher for ad display and receive user’s attention on the ads </a:t>
            </a:r>
            <a:endParaRPr sz="2400" dirty="0"/>
          </a:p>
        </p:txBody>
      </p:sp>
      <p:pic>
        <p:nvPicPr>
          <p:cNvPr id="192" name="Google Shape;192;p5"/>
          <p:cNvPicPr preferRelativeResize="0"/>
          <p:nvPr/>
        </p:nvPicPr>
        <p:blipFill rotWithShape="1">
          <a:blip r:embed="rId3">
            <a:alphaModFix/>
          </a:blip>
          <a:srcRect/>
          <a:stretch/>
        </p:blipFill>
        <p:spPr>
          <a:xfrm>
            <a:off x="6871869" y="1104831"/>
            <a:ext cx="4446929" cy="2589839"/>
          </a:xfrm>
          <a:prstGeom prst="rect">
            <a:avLst/>
          </a:prstGeom>
          <a:noFill/>
          <a:ln>
            <a:noFill/>
          </a:ln>
        </p:spPr>
      </p:pic>
      <p:pic>
        <p:nvPicPr>
          <p:cNvPr id="2" name="Picture 1">
            <a:extLst>
              <a:ext uri="{FF2B5EF4-FFF2-40B4-BE49-F238E27FC236}">
                <a16:creationId xmlns:a16="http://schemas.microsoft.com/office/drawing/2014/main" id="{1E594746-406C-4B29-B680-43E2B58E9865}"/>
              </a:ext>
            </a:extLst>
          </p:cNvPr>
          <p:cNvPicPr>
            <a:picLocks noChangeAspect="1"/>
          </p:cNvPicPr>
          <p:nvPr/>
        </p:nvPicPr>
        <p:blipFill>
          <a:blip r:embed="rId4"/>
          <a:stretch>
            <a:fillRect/>
          </a:stretch>
        </p:blipFill>
        <p:spPr>
          <a:xfrm>
            <a:off x="788380" y="1119996"/>
            <a:ext cx="5328213" cy="2449105"/>
          </a:xfrm>
          <a:prstGeom prst="rect">
            <a:avLst/>
          </a:prstGeom>
        </p:spPr>
      </p:pic>
      <p:sp>
        <p:nvSpPr>
          <p:cNvPr id="3" name="Rectangle 2">
            <a:extLst>
              <a:ext uri="{FF2B5EF4-FFF2-40B4-BE49-F238E27FC236}">
                <a16:creationId xmlns:a16="http://schemas.microsoft.com/office/drawing/2014/main" id="{55CCFAF2-3777-4FC6-80D2-6689F1DBA2E9}"/>
              </a:ext>
            </a:extLst>
          </p:cNvPr>
          <p:cNvSpPr/>
          <p:nvPr/>
        </p:nvSpPr>
        <p:spPr bwMode="auto">
          <a:xfrm>
            <a:off x="1952368" y="1219200"/>
            <a:ext cx="3002691" cy="560173"/>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Slide Number Placeholder 3">
            <a:extLst>
              <a:ext uri="{FF2B5EF4-FFF2-40B4-BE49-F238E27FC236}">
                <a16:creationId xmlns:a16="http://schemas.microsoft.com/office/drawing/2014/main" id="{EEAD8299-4CE1-49E4-AC59-F32C0D09741C}"/>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4</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8"/>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Baselines and Metrics</a:t>
            </a:r>
            <a:endParaRPr/>
          </a:p>
        </p:txBody>
      </p:sp>
      <p:sp>
        <p:nvSpPr>
          <p:cNvPr id="480" name="Google Shape;480;p28"/>
          <p:cNvSpPr txBox="1"/>
          <p:nvPr/>
        </p:nvSpPr>
        <p:spPr>
          <a:xfrm>
            <a:off x="504036" y="1219200"/>
            <a:ext cx="10871100" cy="4776486"/>
          </a:xfrm>
          <a:prstGeom prst="rect">
            <a:avLst/>
          </a:prstGeom>
          <a:noFill/>
          <a:ln>
            <a:noFill/>
          </a:ln>
        </p:spPr>
        <p:txBody>
          <a:bodyPr spcFirstLastPara="1" wrap="square" lIns="91425" tIns="45700" rIns="91425" bIns="45700" anchor="t" anchorCtr="0">
            <a:normAutofit fontScale="92500"/>
          </a:bodyPr>
          <a:lstStyle/>
          <a:p>
            <a:pPr marL="320040" marR="0" lvl="0" indent="-375158" algn="l" rtl="0">
              <a:lnSpc>
                <a:spcPct val="114000"/>
              </a:lnSpc>
              <a:spcBef>
                <a:spcPts val="0"/>
              </a:spcBef>
              <a:spcAft>
                <a:spcPts val="0"/>
              </a:spcAft>
              <a:buSzPts val="2200"/>
              <a:buFont typeface="Arial" panose="020B0604020202020204" pitchFamily="34" charset="0"/>
              <a:buChar char="•"/>
            </a:pPr>
            <a:r>
              <a:rPr lang="en-US" sz="2800" dirty="0">
                <a:solidFill>
                  <a:srgbClr val="0070C0"/>
                </a:solidFill>
                <a:latin typeface="Calibri" panose="020F0502020204030204" pitchFamily="34" charset="0"/>
                <a:ea typeface="Twentieth Century"/>
                <a:cs typeface="Calibri" panose="020F0502020204030204" pitchFamily="34" charset="0"/>
                <a:sym typeface="Twentieth Century"/>
              </a:rPr>
              <a:t>Baselines</a:t>
            </a:r>
            <a:endParaRPr sz="2800" dirty="0">
              <a:solidFill>
                <a:srgbClr val="0070C0"/>
              </a:solidFill>
              <a:latin typeface="Calibri" panose="020F0502020204030204" pitchFamily="34" charset="0"/>
              <a:cs typeface="Calibri" panose="020F0502020204030204" pitchFamily="34" charset="0"/>
            </a:endParaRPr>
          </a:p>
          <a:p>
            <a:pPr marL="655282" marR="0" lvl="1" indent="-342900" algn="l" rtl="0">
              <a:lnSpc>
                <a:spcPct val="114000"/>
              </a:lnSpc>
              <a:spcBef>
                <a:spcPts val="550"/>
              </a:spcBef>
              <a:spcAft>
                <a:spcPts val="0"/>
              </a:spcAft>
              <a:buSzPts val="2200"/>
              <a:buFont typeface="Arial" panose="020B0604020202020204" pitchFamily="34" charset="0"/>
              <a:buChar char="•"/>
            </a:pPr>
            <a:r>
              <a:rPr lang="en-US" sz="2400" b="0" i="0" u="none" strike="noStrike" cap="none" dirty="0">
                <a:latin typeface="Calibri" panose="020F0502020204030204" pitchFamily="34" charset="0"/>
                <a:ea typeface="Twentieth Century"/>
                <a:cs typeface="Calibri" panose="020F0502020204030204" pitchFamily="34" charset="0"/>
                <a:sym typeface="Twentieth Century"/>
              </a:rPr>
              <a:t>Logistic Regression: a widely used method for binary classification</a:t>
            </a:r>
            <a:endParaRPr sz="2400" dirty="0">
              <a:latin typeface="Calibri" panose="020F0502020204030204" pitchFamily="34" charset="0"/>
              <a:cs typeface="Calibri" panose="020F0502020204030204" pitchFamily="34" charset="0"/>
            </a:endParaRPr>
          </a:p>
          <a:p>
            <a:pPr marL="655282" marR="0" lvl="1" indent="-342900" algn="l" rtl="0">
              <a:lnSpc>
                <a:spcPct val="114000"/>
              </a:lnSpc>
              <a:spcBef>
                <a:spcPts val="550"/>
              </a:spcBef>
              <a:spcAft>
                <a:spcPts val="0"/>
              </a:spcAft>
              <a:buSzPts val="2200"/>
              <a:buFont typeface="Arial" panose="020B0604020202020204" pitchFamily="34" charset="0"/>
              <a:buChar char="•"/>
            </a:pPr>
            <a:r>
              <a:rPr lang="en-US" sz="2400" b="0" i="0" u="none" strike="noStrike" cap="none" dirty="0">
                <a:latin typeface="Calibri" panose="020F0502020204030204" pitchFamily="34" charset="0"/>
                <a:ea typeface="Twentieth Century"/>
                <a:cs typeface="Calibri" panose="020F0502020204030204" pitchFamily="34" charset="0"/>
                <a:sym typeface="Twentieth Century"/>
              </a:rPr>
              <a:t>Random Forest: Bagging of Trees</a:t>
            </a:r>
            <a:endParaRPr sz="2400" dirty="0">
              <a:latin typeface="Calibri" panose="020F0502020204030204" pitchFamily="34" charset="0"/>
              <a:cs typeface="Calibri" panose="020F0502020204030204" pitchFamily="34" charset="0"/>
            </a:endParaRPr>
          </a:p>
          <a:p>
            <a:pPr marL="655282" marR="0" lvl="1" indent="-342900" algn="l" rtl="0">
              <a:lnSpc>
                <a:spcPct val="114000"/>
              </a:lnSpc>
              <a:spcBef>
                <a:spcPts val="550"/>
              </a:spcBef>
              <a:spcAft>
                <a:spcPts val="0"/>
              </a:spcAft>
              <a:buSzPts val="2200"/>
              <a:buFont typeface="Arial" panose="020B0604020202020204" pitchFamily="34" charset="0"/>
              <a:buChar char="•"/>
            </a:pPr>
            <a:r>
              <a:rPr lang="en-US" sz="2400" b="0" i="0" u="none" strike="noStrike" cap="none" dirty="0" err="1">
                <a:latin typeface="Calibri" panose="020F0502020204030204" pitchFamily="34" charset="0"/>
                <a:ea typeface="Twentieth Century"/>
                <a:cs typeface="Calibri" panose="020F0502020204030204" pitchFamily="34" charset="0"/>
                <a:sym typeface="Twentieth Century"/>
              </a:rPr>
              <a:t>XGBoost</a:t>
            </a:r>
            <a:r>
              <a:rPr lang="en-US" sz="2400" b="0" i="0" u="none" strike="noStrike" cap="none" dirty="0">
                <a:latin typeface="Calibri" panose="020F0502020204030204" pitchFamily="34" charset="0"/>
                <a:ea typeface="Twentieth Century"/>
                <a:cs typeface="Calibri" panose="020F0502020204030204" pitchFamily="34" charset="0"/>
                <a:sym typeface="Twentieth Century"/>
              </a:rPr>
              <a:t>: Boosting of Trees</a:t>
            </a:r>
            <a:endParaRPr sz="2400" dirty="0">
              <a:latin typeface="Calibri" panose="020F0502020204030204" pitchFamily="34" charset="0"/>
              <a:cs typeface="Calibri" panose="020F0502020204030204" pitchFamily="34" charset="0"/>
            </a:endParaRPr>
          </a:p>
          <a:p>
            <a:pPr marL="655282" marR="0" lvl="1" indent="-342900" algn="l" rtl="0">
              <a:lnSpc>
                <a:spcPct val="114000"/>
              </a:lnSpc>
              <a:spcBef>
                <a:spcPts val="550"/>
              </a:spcBef>
              <a:spcAft>
                <a:spcPts val="0"/>
              </a:spcAft>
              <a:buSzPts val="2200"/>
              <a:buFont typeface="Arial" panose="020B0604020202020204" pitchFamily="34" charset="0"/>
              <a:buChar char="•"/>
            </a:pPr>
            <a:r>
              <a:rPr lang="en-US" sz="2400" b="0" i="0" u="none" strike="noStrike" cap="none" dirty="0">
                <a:latin typeface="Calibri" panose="020F0502020204030204" pitchFamily="34" charset="0"/>
                <a:ea typeface="Twentieth Century"/>
                <a:cs typeface="Calibri" panose="020F0502020204030204" pitchFamily="34" charset="0"/>
                <a:sym typeface="Twentieth Century"/>
              </a:rPr>
              <a:t>DIN: </a:t>
            </a:r>
            <a:r>
              <a:rPr lang="en-US" sz="2400" dirty="0">
                <a:latin typeface="Calibri" panose="020F0502020204030204" pitchFamily="34" charset="0"/>
                <a:ea typeface="Twentieth Century"/>
                <a:cs typeface="Calibri" panose="020F0502020204030204" pitchFamily="34" charset="0"/>
                <a:sym typeface="Twentieth Century"/>
              </a:rPr>
              <a:t> State-of-the-Art Technique</a:t>
            </a:r>
          </a:p>
          <a:p>
            <a:pPr marL="402082" lvl="0" indent="-457200">
              <a:lnSpc>
                <a:spcPct val="114000"/>
              </a:lnSpc>
              <a:buSzPts val="2200"/>
              <a:buFont typeface="Arial" panose="020B0604020202020204" pitchFamily="34" charset="0"/>
              <a:buChar char="•"/>
            </a:pPr>
            <a:r>
              <a:rPr lang="en-US" sz="2800" dirty="0">
                <a:solidFill>
                  <a:srgbClr val="0070C0"/>
                </a:solidFill>
                <a:latin typeface="Calibri" panose="020F0502020204030204" pitchFamily="34" charset="0"/>
                <a:ea typeface="Twentieth Century"/>
                <a:cs typeface="Calibri" panose="020F0502020204030204" pitchFamily="34" charset="0"/>
                <a:sym typeface="Twentieth Century"/>
              </a:rPr>
              <a:t>Metrics</a:t>
            </a:r>
          </a:p>
          <a:p>
            <a:pPr marL="1003300" lvl="1" indent="-457200">
              <a:lnSpc>
                <a:spcPct val="114000"/>
              </a:lnSpc>
              <a:buSzPts val="2200"/>
              <a:buFont typeface="Arial" panose="020B0604020202020204" pitchFamily="34" charset="0"/>
              <a:buChar char="•"/>
            </a:pPr>
            <a:r>
              <a:rPr lang="en-US" sz="2200" dirty="0">
                <a:solidFill>
                  <a:schemeClr val="dk1"/>
                </a:solidFill>
                <a:latin typeface="Calibri" panose="020F0502020204030204" pitchFamily="34" charset="0"/>
                <a:ea typeface="Twentieth Century"/>
                <a:cs typeface="Calibri" panose="020F0502020204030204" pitchFamily="34" charset="0"/>
                <a:sym typeface="Twentieth Century"/>
              </a:rPr>
              <a:t>Log Loss: Gives high penalty for being both confident and wrong. Lower values are better</a:t>
            </a:r>
          </a:p>
          <a:p>
            <a:pPr marL="1371600" lvl="0" indent="-457200">
              <a:lnSpc>
                <a:spcPct val="114000"/>
              </a:lnSpc>
              <a:spcBef>
                <a:spcPts val="600"/>
              </a:spcBef>
              <a:buFont typeface="Arial" panose="020B0604020202020204" pitchFamily="34" charset="0"/>
              <a:buChar char="•"/>
            </a:pPr>
            <a:endParaRPr lang="en-US" sz="3400" dirty="0">
              <a:solidFill>
                <a:schemeClr val="dk1"/>
              </a:solidFill>
              <a:latin typeface="Calibri" panose="020F0502020204030204" pitchFamily="34" charset="0"/>
              <a:ea typeface="Twentieth Century"/>
              <a:cs typeface="Calibri" panose="020F0502020204030204" pitchFamily="34" charset="0"/>
              <a:sym typeface="Twentieth Century"/>
            </a:endParaRPr>
          </a:p>
          <a:p>
            <a:pPr marL="1003300" lvl="1" indent="-457200">
              <a:lnSpc>
                <a:spcPct val="114000"/>
              </a:lnSpc>
              <a:spcBef>
                <a:spcPts val="600"/>
              </a:spcBef>
              <a:buSzPts val="2200"/>
              <a:buFont typeface="Arial" panose="020B0604020202020204" pitchFamily="34" charset="0"/>
              <a:buChar char="•"/>
            </a:pPr>
            <a:endParaRPr lang="en-US" sz="2200" dirty="0">
              <a:solidFill>
                <a:schemeClr val="dk1"/>
              </a:solidFill>
              <a:latin typeface="Calibri" panose="020F0502020204030204" pitchFamily="34" charset="0"/>
              <a:ea typeface="Twentieth Century"/>
              <a:cs typeface="Calibri" panose="020F0502020204030204" pitchFamily="34" charset="0"/>
              <a:sym typeface="Twentieth Century"/>
            </a:endParaRPr>
          </a:p>
          <a:p>
            <a:pPr marL="1003300" lvl="1" indent="-457200">
              <a:lnSpc>
                <a:spcPct val="114000"/>
              </a:lnSpc>
              <a:spcBef>
                <a:spcPts val="600"/>
              </a:spcBef>
              <a:buSzPts val="2200"/>
              <a:buFont typeface="Arial" panose="020B0604020202020204" pitchFamily="34" charset="0"/>
              <a:buChar char="•"/>
            </a:pPr>
            <a:r>
              <a:rPr lang="en-US" sz="2200" dirty="0">
                <a:solidFill>
                  <a:schemeClr val="dk1"/>
                </a:solidFill>
                <a:latin typeface="Calibri" panose="020F0502020204030204" pitchFamily="34" charset="0"/>
                <a:ea typeface="Twentieth Century"/>
                <a:cs typeface="Calibri" panose="020F0502020204030204" pitchFamily="34" charset="0"/>
                <a:sym typeface="Twentieth Century"/>
              </a:rPr>
              <a:t>AUC: Area under a receiver operating characteristic (ROC) curve. Higher values are better</a:t>
            </a:r>
            <a:endParaRPr lang="en-US" sz="2200" dirty="0">
              <a:solidFill>
                <a:srgbClr val="FF0000"/>
              </a:solidFill>
              <a:latin typeface="Calibri" panose="020F0502020204030204" pitchFamily="34" charset="0"/>
              <a:ea typeface="Twentieth Century"/>
              <a:cs typeface="Calibri" panose="020F0502020204030204" pitchFamily="34" charset="0"/>
              <a:sym typeface="Twentieth Century"/>
            </a:endParaRPr>
          </a:p>
        </p:txBody>
      </p:sp>
      <p:pic>
        <p:nvPicPr>
          <p:cNvPr id="482" name="Google Shape;482;p28"/>
          <p:cNvPicPr preferRelativeResize="0"/>
          <p:nvPr/>
        </p:nvPicPr>
        <p:blipFill>
          <a:blip r:embed="rId3">
            <a:alphaModFix/>
          </a:blip>
          <a:stretch>
            <a:fillRect/>
          </a:stretch>
        </p:blipFill>
        <p:spPr>
          <a:xfrm>
            <a:off x="3243722" y="4353092"/>
            <a:ext cx="4549325" cy="892525"/>
          </a:xfrm>
          <a:prstGeom prst="rect">
            <a:avLst/>
          </a:prstGeom>
          <a:noFill/>
          <a:ln>
            <a:noFill/>
          </a:ln>
        </p:spPr>
      </p:pic>
      <p:sp>
        <p:nvSpPr>
          <p:cNvPr id="8" name="Slide Number Placeholder 3">
            <a:extLst>
              <a:ext uri="{FF2B5EF4-FFF2-40B4-BE49-F238E27FC236}">
                <a16:creationId xmlns:a16="http://schemas.microsoft.com/office/drawing/2014/main" id="{232D7301-8B48-43EF-A03C-70C92D05799B}"/>
              </a:ext>
            </a:extLst>
          </p:cNvPr>
          <p:cNvSpPr>
            <a:spLocks noGrp="1"/>
          </p:cNvSpPr>
          <p:nvPr>
            <p:ph type="sldNum" sz="quarter" idx="4"/>
          </p:nvPr>
        </p:nvSpPr>
        <p:spPr>
          <a:xfrm>
            <a:off x="9344245" y="6111875"/>
            <a:ext cx="2762873" cy="393097"/>
          </a:xfrm>
        </p:spPr>
        <p:txBody>
          <a:bodyPr/>
          <a:lstStyle/>
          <a:p>
            <a:fld id="{4D9278FA-F3F5-4604-9FB5-B2A2DA6AA63C}" type="slidenum">
              <a:rPr lang="en-US" smtClean="0">
                <a:latin typeface="Calibri" panose="020F0502020204030204" pitchFamily="34" charset="0"/>
                <a:cs typeface="Calibri" panose="020F0502020204030204" pitchFamily="34" charset="0"/>
              </a:rPr>
              <a:pPr/>
              <a:t>40</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4549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9"/>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Main Results</a:t>
            </a:r>
            <a:endParaRPr/>
          </a:p>
        </p:txBody>
      </p:sp>
      <p:pic>
        <p:nvPicPr>
          <p:cNvPr id="492" name="Google Shape;492;p29"/>
          <p:cNvPicPr preferRelativeResize="0"/>
          <p:nvPr/>
        </p:nvPicPr>
        <p:blipFill rotWithShape="1">
          <a:blip r:embed="rId3">
            <a:alphaModFix/>
          </a:blip>
          <a:srcRect/>
          <a:stretch/>
        </p:blipFill>
        <p:spPr>
          <a:xfrm>
            <a:off x="1333210" y="2591986"/>
            <a:ext cx="4900516" cy="2172099"/>
          </a:xfrm>
          <a:prstGeom prst="rect">
            <a:avLst/>
          </a:prstGeom>
          <a:noFill/>
          <a:ln>
            <a:noFill/>
          </a:ln>
        </p:spPr>
      </p:pic>
      <p:sp>
        <p:nvSpPr>
          <p:cNvPr id="493" name="Google Shape;493;p29"/>
          <p:cNvSpPr txBox="1">
            <a:spLocks noGrp="1"/>
          </p:cNvSpPr>
          <p:nvPr>
            <p:ph type="body" idx="1"/>
          </p:nvPr>
        </p:nvSpPr>
        <p:spPr>
          <a:xfrm>
            <a:off x="446474" y="1241384"/>
            <a:ext cx="10871100" cy="1420792"/>
          </a:xfrm>
          <a:prstGeom prst="rect">
            <a:avLst/>
          </a:prstGeom>
          <a:noFill/>
          <a:ln>
            <a:noFill/>
          </a:ln>
        </p:spPr>
        <p:txBody>
          <a:bodyPr spcFirstLastPara="1" wrap="square" lIns="91425" tIns="45700" rIns="91425" bIns="45700" anchor="t" anchorCtr="0">
            <a:normAutofit/>
          </a:bodyPr>
          <a:lstStyle/>
          <a:p>
            <a:pPr marL="320040" lvl="1" indent="-365823" algn="l" rtl="0">
              <a:lnSpc>
                <a:spcPct val="100000"/>
              </a:lnSpc>
              <a:spcBef>
                <a:spcPts val="0"/>
              </a:spcBef>
              <a:spcAft>
                <a:spcPts val="0"/>
              </a:spcAft>
              <a:buSzPct val="100000"/>
              <a:buFont typeface="Arial" panose="020B0604020202020204" pitchFamily="34" charset="0"/>
              <a:buChar char="•"/>
            </a:pPr>
            <a:r>
              <a:rPr lang="en-US" sz="2400" dirty="0"/>
              <a:t>DAWN model </a:t>
            </a:r>
            <a:r>
              <a:rPr lang="en-US" sz="2400" dirty="0">
                <a:solidFill>
                  <a:srgbClr val="0070C0"/>
                </a:solidFill>
              </a:rPr>
              <a:t>outperforms baselines</a:t>
            </a:r>
            <a:endParaRPr sz="2400" dirty="0">
              <a:solidFill>
                <a:srgbClr val="0070C0"/>
              </a:solidFill>
            </a:endParaRPr>
          </a:p>
          <a:p>
            <a:pPr marL="320040" lvl="1" indent="-365823" algn="l" rtl="0">
              <a:lnSpc>
                <a:spcPct val="100000"/>
              </a:lnSpc>
              <a:spcBef>
                <a:spcPts val="700"/>
              </a:spcBef>
              <a:spcAft>
                <a:spcPts val="0"/>
              </a:spcAft>
              <a:buSzPct val="100000"/>
              <a:buFont typeface="Arial" panose="020B0604020202020204" pitchFamily="34" charset="0"/>
              <a:buChar char="•"/>
            </a:pPr>
            <a:r>
              <a:rPr lang="en-US" sz="2400" dirty="0"/>
              <a:t>On ROC, DAWN is above baselines at all decision thresholds</a:t>
            </a:r>
            <a:endParaRPr sz="2400" dirty="0"/>
          </a:p>
          <a:p>
            <a:pPr marL="320040" lvl="1" indent="-226123" algn="l" rtl="0">
              <a:lnSpc>
                <a:spcPct val="100000"/>
              </a:lnSpc>
              <a:spcBef>
                <a:spcPts val="700"/>
              </a:spcBef>
              <a:spcAft>
                <a:spcPts val="0"/>
              </a:spcAft>
              <a:buClr>
                <a:schemeClr val="accent2"/>
              </a:buClr>
              <a:buSzPts val="1479"/>
              <a:buFont typeface="Noto Sans Symbols"/>
              <a:buNone/>
            </a:pPr>
            <a:endParaRPr sz="2465" dirty="0"/>
          </a:p>
          <a:p>
            <a:pPr marL="320040" lvl="0" indent="-226123" algn="l" rtl="0">
              <a:lnSpc>
                <a:spcPct val="100000"/>
              </a:lnSpc>
              <a:spcBef>
                <a:spcPts val="700"/>
              </a:spcBef>
              <a:spcAft>
                <a:spcPts val="0"/>
              </a:spcAft>
              <a:buSzPts val="1479"/>
              <a:buNone/>
            </a:pPr>
            <a:endParaRPr sz="2465" i="1" dirty="0">
              <a:solidFill>
                <a:srgbClr val="0070C0"/>
              </a:solidFill>
              <a:latin typeface="Consolas"/>
              <a:ea typeface="Consolas"/>
              <a:cs typeface="Consolas"/>
              <a:sym typeface="Consolas"/>
            </a:endParaRPr>
          </a:p>
        </p:txBody>
      </p:sp>
      <p:pic>
        <p:nvPicPr>
          <p:cNvPr id="494" name="Google Shape;494;p29"/>
          <p:cNvPicPr preferRelativeResize="0"/>
          <p:nvPr/>
        </p:nvPicPr>
        <p:blipFill rotWithShape="1">
          <a:blip r:embed="rId4">
            <a:alphaModFix/>
          </a:blip>
          <a:srcRect/>
          <a:stretch/>
        </p:blipFill>
        <p:spPr>
          <a:xfrm>
            <a:off x="7189556" y="2219250"/>
            <a:ext cx="4820183" cy="3615137"/>
          </a:xfrm>
          <a:prstGeom prst="rect">
            <a:avLst/>
          </a:prstGeom>
          <a:noFill/>
          <a:ln>
            <a:noFill/>
          </a:ln>
        </p:spPr>
      </p:pic>
      <p:sp>
        <p:nvSpPr>
          <p:cNvPr id="7" name="Slide Number Placeholder 3">
            <a:extLst>
              <a:ext uri="{FF2B5EF4-FFF2-40B4-BE49-F238E27FC236}">
                <a16:creationId xmlns:a16="http://schemas.microsoft.com/office/drawing/2014/main" id="{BE276C07-AA02-41B0-8A6D-114404A6F1DC}"/>
              </a:ext>
            </a:extLst>
          </p:cNvPr>
          <p:cNvSpPr>
            <a:spLocks noGrp="1"/>
          </p:cNvSpPr>
          <p:nvPr>
            <p:ph type="sldNum" sz="quarter" idx="4"/>
          </p:nvPr>
        </p:nvSpPr>
        <p:spPr>
          <a:xfrm>
            <a:off x="9344245" y="6111875"/>
            <a:ext cx="2762873" cy="393097"/>
          </a:xfrm>
        </p:spPr>
        <p:txBody>
          <a:bodyPr/>
          <a:lstStyle/>
          <a:p>
            <a:fld id="{4D9278FA-F3F5-4604-9FB5-B2A2DA6AA63C}" type="slidenum">
              <a:rPr lang="en-US" smtClean="0">
                <a:latin typeface="Calibri" panose="020F0502020204030204" pitchFamily="34" charset="0"/>
                <a:cs typeface="Calibri" panose="020F0502020204030204" pitchFamily="34" charset="0"/>
              </a:rPr>
              <a:pPr/>
              <a:t>41</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1"/>
          <p:cNvSpPr txBox="1">
            <a:spLocks noGrp="1"/>
          </p:cNvSpPr>
          <p:nvPr>
            <p:ph type="title"/>
          </p:nvPr>
        </p:nvSpPr>
        <p:spPr>
          <a:xfrm>
            <a:off x="816864" y="228600"/>
            <a:ext cx="108711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3959"/>
              <a:buFont typeface="Twentieth Century"/>
              <a:buNone/>
            </a:pPr>
            <a:r>
              <a:rPr lang="en-US"/>
              <a:t>Increasing Revenue with Personalized Dynamic Strategy</a:t>
            </a:r>
            <a:endParaRPr/>
          </a:p>
        </p:txBody>
      </p:sp>
      <p:sp>
        <p:nvSpPr>
          <p:cNvPr id="512" name="Google Shape;512;p31"/>
          <p:cNvSpPr txBox="1">
            <a:spLocks noGrp="1"/>
          </p:cNvSpPr>
          <p:nvPr>
            <p:ph type="body" idx="1"/>
          </p:nvPr>
        </p:nvSpPr>
        <p:spPr>
          <a:xfrm>
            <a:off x="122384" y="1251661"/>
            <a:ext cx="6799276" cy="4495800"/>
          </a:xfrm>
          <a:prstGeom prst="rect">
            <a:avLst/>
          </a:prstGeom>
          <a:noFill/>
          <a:ln>
            <a:noFill/>
          </a:ln>
        </p:spPr>
        <p:txBody>
          <a:bodyPr spcFirstLastPara="1" wrap="square" lIns="91425" tIns="45700" rIns="91425" bIns="45700" anchor="t" anchorCtr="0">
            <a:normAutofit/>
          </a:bodyPr>
          <a:lstStyle/>
          <a:p>
            <a:pPr marL="320040" indent="-391160">
              <a:lnSpc>
                <a:spcPct val="114000"/>
              </a:lnSpc>
              <a:spcBef>
                <a:spcPts val="0"/>
              </a:spcBef>
              <a:spcAft>
                <a:spcPts val="0"/>
              </a:spcAft>
              <a:buSzPts val="2200"/>
              <a:buFont typeface="Arial" panose="020B0604020202020204" pitchFamily="34" charset="0"/>
              <a:buChar char="•"/>
            </a:pPr>
            <a:r>
              <a:rPr lang="en-US" sz="2400" dirty="0">
                <a:solidFill>
                  <a:srgbClr val="0070C0"/>
                </a:solidFill>
              </a:rPr>
              <a:t>DAWN obtains more revenue than Wall or AAX strategies</a:t>
            </a:r>
          </a:p>
          <a:p>
            <a:pPr marL="720090" lvl="1" indent="-391160">
              <a:lnSpc>
                <a:spcPct val="114000"/>
              </a:lnSpc>
              <a:spcBef>
                <a:spcPts val="0"/>
              </a:spcBef>
              <a:spcAft>
                <a:spcPts val="0"/>
              </a:spcAft>
              <a:buSzPts val="2200"/>
              <a:buFont typeface="Arial" panose="020B0604020202020204" pitchFamily="34" charset="0"/>
              <a:buChar char="•"/>
            </a:pPr>
            <a:r>
              <a:rPr lang="en-US" dirty="0"/>
              <a:t>R1: average normal ad revenue after whitelist</a:t>
            </a:r>
          </a:p>
          <a:p>
            <a:pPr marL="720090" lvl="1" indent="-391160">
              <a:lnSpc>
                <a:spcPct val="114000"/>
              </a:lnSpc>
              <a:spcBef>
                <a:spcPts val="0"/>
              </a:spcBef>
              <a:spcAft>
                <a:spcPts val="0"/>
              </a:spcAft>
              <a:buSzPts val="2200"/>
              <a:buFont typeface="Arial" panose="020B0604020202020204" pitchFamily="34" charset="0"/>
              <a:buChar char="•"/>
            </a:pPr>
            <a:r>
              <a:rPr lang="en-US" dirty="0"/>
              <a:t>R2: average AAX ad revenue</a:t>
            </a:r>
          </a:p>
          <a:p>
            <a:pPr marL="720090" lvl="1" indent="-391160">
              <a:lnSpc>
                <a:spcPct val="114000"/>
              </a:lnSpc>
              <a:spcBef>
                <a:spcPts val="0"/>
              </a:spcBef>
              <a:spcAft>
                <a:spcPts val="0"/>
              </a:spcAft>
              <a:buSzPts val="2200"/>
              <a:buFont typeface="Arial" panose="020B0604020202020204" pitchFamily="34" charset="0"/>
              <a:buChar char="•"/>
            </a:pPr>
            <a:r>
              <a:rPr lang="en-US" dirty="0"/>
              <a:t>In R2/R1 is typically smaller than 0.4</a:t>
            </a:r>
          </a:p>
          <a:p>
            <a:pPr marL="720090" lvl="1" indent="-391160">
              <a:lnSpc>
                <a:spcPct val="114000"/>
              </a:lnSpc>
              <a:spcBef>
                <a:spcPts val="0"/>
              </a:spcBef>
              <a:spcAft>
                <a:spcPts val="0"/>
              </a:spcAft>
              <a:buSzPts val="2200"/>
              <a:buFont typeface="Arial" panose="020B0604020202020204" pitchFamily="34" charset="0"/>
              <a:buChar char="•"/>
            </a:pPr>
            <a:r>
              <a:rPr lang="en-US" dirty="0"/>
              <a:t>D</a:t>
            </a:r>
            <a:r>
              <a:rPr lang="en-US" sz="2000" dirty="0"/>
              <a:t>ecision threshold T ∈ (0, 1) </a:t>
            </a:r>
            <a:r>
              <a:rPr lang="en-US" dirty="0"/>
              <a:t>is</a:t>
            </a:r>
            <a:r>
              <a:rPr lang="en-US" sz="2000" dirty="0"/>
              <a:t> a cutoff to convert the predicted likelihood to whitelist p(x) to a binary prediction label: whitelist or not</a:t>
            </a:r>
          </a:p>
          <a:p>
            <a:pPr marL="1049020" lvl="2" indent="-342900">
              <a:lnSpc>
                <a:spcPct val="114000"/>
              </a:lnSpc>
              <a:spcBef>
                <a:spcPts val="0"/>
              </a:spcBef>
              <a:spcAft>
                <a:spcPts val="0"/>
              </a:spcAft>
              <a:buSzPts val="2200"/>
              <a:buFont typeface="Arial" panose="020B0604020202020204" pitchFamily="34" charset="0"/>
              <a:buChar char="•"/>
            </a:pPr>
            <a:r>
              <a:rPr lang="en-US" dirty="0"/>
              <a:t>threshold=0 -&gt; predict all users to whitelist, then to use deterministic Wall strategy</a:t>
            </a:r>
          </a:p>
          <a:p>
            <a:pPr marL="1049020" lvl="2" indent="-342900">
              <a:lnSpc>
                <a:spcPct val="114000"/>
              </a:lnSpc>
              <a:spcBef>
                <a:spcPts val="0"/>
              </a:spcBef>
              <a:spcAft>
                <a:spcPts val="0"/>
              </a:spcAft>
              <a:buSzPts val="2200"/>
              <a:buFont typeface="Arial" panose="020B0604020202020204" pitchFamily="34" charset="0"/>
              <a:buChar char="•"/>
            </a:pPr>
            <a:r>
              <a:rPr lang="en-US" dirty="0"/>
              <a:t>threshold=1 -&gt; predict all users not to whitelist, then to use deterministic AAX strategy</a:t>
            </a:r>
          </a:p>
        </p:txBody>
      </p:sp>
      <p:pic>
        <p:nvPicPr>
          <p:cNvPr id="2" name="Picture 1">
            <a:extLst>
              <a:ext uri="{FF2B5EF4-FFF2-40B4-BE49-F238E27FC236}">
                <a16:creationId xmlns:a16="http://schemas.microsoft.com/office/drawing/2014/main" id="{4DCB5E1A-0392-41D8-AE77-8EE31EF246C1}"/>
              </a:ext>
            </a:extLst>
          </p:cNvPr>
          <p:cNvPicPr>
            <a:picLocks noChangeAspect="1"/>
          </p:cNvPicPr>
          <p:nvPr/>
        </p:nvPicPr>
        <p:blipFill>
          <a:blip r:embed="rId3"/>
          <a:stretch>
            <a:fillRect/>
          </a:stretch>
        </p:blipFill>
        <p:spPr>
          <a:xfrm>
            <a:off x="6921659" y="1551062"/>
            <a:ext cx="5305226" cy="405527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2"/>
          <p:cNvSpPr txBox="1">
            <a:spLocks noGrp="1"/>
          </p:cNvSpPr>
          <p:nvPr>
            <p:ph type="title"/>
          </p:nvPr>
        </p:nvSpPr>
        <p:spPr>
          <a:xfrm>
            <a:off x="816864" y="228600"/>
            <a:ext cx="108712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Summary</a:t>
            </a:r>
            <a:endParaRPr/>
          </a:p>
        </p:txBody>
      </p:sp>
      <p:sp>
        <p:nvSpPr>
          <p:cNvPr id="519" name="Google Shape;519;p32"/>
          <p:cNvSpPr txBox="1">
            <a:spLocks noGrp="1"/>
          </p:cNvSpPr>
          <p:nvPr>
            <p:ph type="body" idx="1"/>
          </p:nvPr>
        </p:nvSpPr>
        <p:spPr>
          <a:xfrm>
            <a:off x="347241" y="1345557"/>
            <a:ext cx="11678855" cy="4495800"/>
          </a:xfrm>
          <a:prstGeom prst="rect">
            <a:avLst/>
          </a:prstGeom>
          <a:noFill/>
          <a:ln>
            <a:noFill/>
          </a:ln>
        </p:spPr>
        <p:txBody>
          <a:bodyPr spcFirstLastPara="1" wrap="square" lIns="91425" tIns="45700" rIns="91425" bIns="45700" anchor="t" anchorCtr="0">
            <a:normAutofit/>
          </a:bodyPr>
          <a:lstStyle/>
          <a:p>
            <a:pPr lvl="0" algn="l" rtl="0">
              <a:spcBef>
                <a:spcPts val="0"/>
              </a:spcBef>
              <a:spcAft>
                <a:spcPts val="0"/>
              </a:spcAft>
              <a:buSzPts val="1740"/>
              <a:buFont typeface="Arial" panose="020B0604020202020204" pitchFamily="34" charset="0"/>
              <a:buChar char="•"/>
            </a:pPr>
            <a:r>
              <a:rPr lang="en-US" sz="2400" dirty="0"/>
              <a:t>Proposed a </a:t>
            </a:r>
            <a:r>
              <a:rPr lang="en-US" sz="2400" dirty="0">
                <a:solidFill>
                  <a:srgbClr val="0070C0"/>
                </a:solidFill>
              </a:rPr>
              <a:t>personalized dynamic counter-ad-blocking </a:t>
            </a:r>
            <a:r>
              <a:rPr lang="en-US" sz="2400" dirty="0"/>
              <a:t>strategy based on whitelist prediction to </a:t>
            </a:r>
            <a:r>
              <a:rPr lang="en-US" sz="2400" dirty="0">
                <a:solidFill>
                  <a:srgbClr val="0070C0"/>
                </a:solidFill>
              </a:rPr>
              <a:t>balance user experience and revenue</a:t>
            </a:r>
            <a:endParaRPr sz="2400" dirty="0">
              <a:solidFill>
                <a:srgbClr val="0070C0"/>
              </a:solidFill>
            </a:endParaRPr>
          </a:p>
          <a:p>
            <a:pPr lvl="0" algn="l" rtl="0">
              <a:spcBef>
                <a:spcPts val="700"/>
              </a:spcBef>
              <a:spcAft>
                <a:spcPts val="0"/>
              </a:spcAft>
              <a:buSzPts val="1740"/>
              <a:buFont typeface="Arial" panose="020B0604020202020204" pitchFamily="34" charset="0"/>
              <a:buChar char="•"/>
            </a:pPr>
            <a:r>
              <a:rPr lang="en-US" sz="2400" dirty="0"/>
              <a:t>DAWN: A deep learning-based </a:t>
            </a:r>
            <a:r>
              <a:rPr lang="en-US" sz="2400" dirty="0">
                <a:solidFill>
                  <a:srgbClr val="0070C0"/>
                </a:solidFill>
              </a:rPr>
              <a:t>whitelist prediction model</a:t>
            </a:r>
            <a:endParaRPr sz="2400" dirty="0">
              <a:solidFill>
                <a:srgbClr val="0070C0"/>
              </a:solidFill>
            </a:endParaRPr>
          </a:p>
          <a:p>
            <a:pPr marL="708660" lvl="1" indent="-342900" algn="l" rtl="0">
              <a:spcBef>
                <a:spcPts val="550"/>
              </a:spcBef>
              <a:spcAft>
                <a:spcPts val="0"/>
              </a:spcAft>
              <a:buSzPts val="1820"/>
              <a:buFont typeface="Arial" panose="020B0604020202020204" pitchFamily="34" charset="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Novel attention mechanism to model historic behavior</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endParaRPr>
          </a:p>
          <a:p>
            <a:pPr marL="708660" lvl="1" indent="-342900" algn="l" rtl="0">
              <a:spcBef>
                <a:spcPts val="550"/>
              </a:spcBef>
              <a:spcAft>
                <a:spcPts val="0"/>
              </a:spcAft>
              <a:buSzPts val="1820"/>
              <a:buFont typeface="Arial" panose="020B0604020202020204" pitchFamily="34" charset="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Co-learning whitelist prediction with dwell time</a:t>
            </a:r>
            <a:r>
              <a:rPr lang="en-US" dirty="0"/>
              <a:t> prediction</a:t>
            </a:r>
            <a:endParaRPr dirty="0"/>
          </a:p>
          <a:p>
            <a:pPr marL="708660" lvl="1" indent="-342900" algn="l" rtl="0">
              <a:spcBef>
                <a:spcPts val="550"/>
              </a:spcBef>
              <a:spcAft>
                <a:spcPts val="0"/>
              </a:spcAft>
              <a:buSzPts val="1820"/>
              <a:buFont typeface="Arial" panose="020B0604020202020204" pitchFamily="34" charset="0"/>
              <a:buChar char="•"/>
            </a:pPr>
            <a:r>
              <a:rPr lang="en-US" dirty="0"/>
              <a:t>Achieves the best performance when compared with baselines</a:t>
            </a:r>
            <a:endParaRPr dirty="0"/>
          </a:p>
          <a:p>
            <a:pPr marL="320040" lvl="0" indent="-367030" algn="l" rtl="0">
              <a:spcBef>
                <a:spcPts val="550"/>
              </a:spcBef>
              <a:spcAft>
                <a:spcPts val="0"/>
              </a:spcAft>
              <a:buSzPts val="1820"/>
              <a:buFont typeface="Arial" panose="020B0604020202020204" pitchFamily="34" charset="0"/>
              <a:buChar char="•"/>
            </a:pPr>
            <a:r>
              <a:rPr lang="en-US" sz="2400" dirty="0"/>
              <a:t>Personalized dynamic strategy based on DAWN</a:t>
            </a:r>
            <a:r>
              <a:rPr lang="en-US" sz="2400" dirty="0">
                <a:solidFill>
                  <a:srgbClr val="0070C0"/>
                </a:solidFill>
              </a:rPr>
              <a:t> outperforms two existing strategies in terms of revenue generation</a:t>
            </a:r>
            <a:endParaRPr sz="2400" dirty="0">
              <a:solidFill>
                <a:srgbClr val="0070C0"/>
              </a:solidFill>
            </a:endParaRPr>
          </a:p>
        </p:txBody>
      </p:sp>
      <p:sp>
        <p:nvSpPr>
          <p:cNvPr id="5" name="Slide Number Placeholder 3">
            <a:extLst>
              <a:ext uri="{FF2B5EF4-FFF2-40B4-BE49-F238E27FC236}">
                <a16:creationId xmlns:a16="http://schemas.microsoft.com/office/drawing/2014/main" id="{5B937586-2E44-4970-A51B-006758058975}"/>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43</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64AC-9C96-4AD4-B1B9-D40840F3A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9429735-3F64-4650-8048-E40C37551346}"/>
              </a:ext>
            </a:extLst>
          </p:cNvPr>
          <p:cNvSpPr>
            <a:spLocks noGrp="1"/>
          </p:cNvSpPr>
          <p:nvPr>
            <p:ph idx="1"/>
          </p:nvPr>
        </p:nvSpPr>
        <p:spPr>
          <a:xfrm>
            <a:off x="333632" y="1655175"/>
            <a:ext cx="11528854" cy="4114800"/>
          </a:xfrm>
        </p:spPr>
        <p:txBody>
          <a:bodyPr/>
          <a:lstStyle/>
          <a:p>
            <a:pPr>
              <a:lnSpc>
                <a:spcPct val="150000"/>
              </a:lnSpc>
            </a:pPr>
            <a:r>
              <a:rPr lang="en-US" sz="2400" dirty="0">
                <a:solidFill>
                  <a:schemeClr val="bg2"/>
                </a:solidFill>
              </a:rPr>
              <a:t>Introduction</a:t>
            </a:r>
          </a:p>
          <a:p>
            <a:pPr>
              <a:lnSpc>
                <a:spcPct val="150000"/>
              </a:lnSpc>
            </a:pPr>
            <a:r>
              <a:rPr lang="en-US" sz="2400" dirty="0">
                <a:solidFill>
                  <a:schemeClr val="bg2"/>
                </a:solidFill>
              </a:rPr>
              <a:t>GDPR Compliance under the Transparency and Consent Framework (TCF)</a:t>
            </a:r>
          </a:p>
          <a:p>
            <a:pPr>
              <a:lnSpc>
                <a:spcPct val="150000"/>
              </a:lnSpc>
            </a:pPr>
            <a:r>
              <a:rPr lang="en-US" sz="2400" dirty="0">
                <a:solidFill>
                  <a:schemeClr val="bg2"/>
                </a:solidFill>
              </a:rPr>
              <a:t>In-browser Privacy-Preserving Online Advertising using Federated Learning</a:t>
            </a:r>
          </a:p>
          <a:p>
            <a:pPr>
              <a:lnSpc>
                <a:spcPct val="150000"/>
              </a:lnSpc>
            </a:pPr>
            <a:r>
              <a:rPr lang="en-US" sz="2400" dirty="0">
                <a:solidFill>
                  <a:schemeClr val="bg2"/>
                </a:solidFill>
              </a:rPr>
              <a:t>Personalized Dynamic Counter Ad-Blocking Using Deep Learning</a:t>
            </a:r>
          </a:p>
          <a:p>
            <a:pPr>
              <a:lnSpc>
                <a:spcPct val="150000"/>
              </a:lnSpc>
            </a:pPr>
            <a:r>
              <a:rPr lang="en-US" sz="2400" dirty="0"/>
              <a:t>Ad Price Optimization in First-Price Auctions via Multi-Task Learning</a:t>
            </a:r>
          </a:p>
          <a:p>
            <a:pPr>
              <a:lnSpc>
                <a:spcPct val="150000"/>
              </a:lnSpc>
            </a:pPr>
            <a:r>
              <a:rPr lang="en-US" sz="2400" dirty="0"/>
              <a:t>Conclusions</a:t>
            </a:r>
          </a:p>
        </p:txBody>
      </p:sp>
      <p:sp>
        <p:nvSpPr>
          <p:cNvPr id="5" name="Slide Number Placeholder 3">
            <a:extLst>
              <a:ext uri="{FF2B5EF4-FFF2-40B4-BE49-F238E27FC236}">
                <a16:creationId xmlns:a16="http://schemas.microsoft.com/office/drawing/2014/main" id="{E12B966C-4AD7-432F-A551-25F5D5CDF1E2}"/>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44</a:t>
            </a:fld>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9E6D5F2-9CEE-4278-BCA2-5F8AD5C96ACE}"/>
              </a:ext>
            </a:extLst>
          </p:cNvPr>
          <p:cNvSpPr txBox="1"/>
          <p:nvPr/>
        </p:nvSpPr>
        <p:spPr>
          <a:xfrm>
            <a:off x="4942390" y="1332009"/>
            <a:ext cx="7145056" cy="646331"/>
          </a:xfrm>
          <a:prstGeom prst="rect">
            <a:avLst/>
          </a:prstGeom>
          <a:noFill/>
          <a:ln>
            <a:solidFill>
              <a:schemeClr val="tx1"/>
            </a:solid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“Reserve Price Optimization in First-Price Auctions via Multi-Task Learning.” 23rd IEEE International Conference on Data Mining (ICDM) 2023</a:t>
            </a:r>
          </a:p>
        </p:txBody>
      </p:sp>
      <p:cxnSp>
        <p:nvCxnSpPr>
          <p:cNvPr id="7" name="Straight Arrow Connector 6">
            <a:extLst>
              <a:ext uri="{FF2B5EF4-FFF2-40B4-BE49-F238E27FC236}">
                <a16:creationId xmlns:a16="http://schemas.microsoft.com/office/drawing/2014/main" id="{CFA8B6D6-C997-4254-9F68-E5F1C16B3F70}"/>
              </a:ext>
            </a:extLst>
          </p:cNvPr>
          <p:cNvCxnSpPr>
            <a:cxnSpLocks/>
          </p:cNvCxnSpPr>
          <p:nvPr/>
        </p:nvCxnSpPr>
        <p:spPr bwMode="auto">
          <a:xfrm flipV="1">
            <a:off x="3333509" y="1828800"/>
            <a:ext cx="1608881" cy="254643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9747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1FD554-2AB6-4841-80CC-FE289FDD1416}"/>
              </a:ext>
            </a:extLst>
          </p:cNvPr>
          <p:cNvSpPr txBox="1"/>
          <p:nvPr/>
        </p:nvSpPr>
        <p:spPr>
          <a:xfrm>
            <a:off x="2116053" y="3465986"/>
            <a:ext cx="1801813" cy="553998"/>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1.</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User clicks and triggers impressions</a:t>
            </a:r>
            <a:endParaRPr lang="en-US" sz="1500" dirty="0">
              <a:latin typeface="Calibri" panose="020F0502020204030204" pitchFamily="34" charset="0"/>
              <a:cs typeface="Calibri" panose="020F0502020204030204" pitchFamily="34" charset="0"/>
            </a:endParaRPr>
          </a:p>
        </p:txBody>
      </p:sp>
      <p:sp>
        <p:nvSpPr>
          <p:cNvPr id="8" name="Right Arrow 7">
            <a:extLst>
              <a:ext uri="{FF2B5EF4-FFF2-40B4-BE49-F238E27FC236}">
                <a16:creationId xmlns:a16="http://schemas.microsoft.com/office/drawing/2014/main" id="{ECFCE9B9-7F8E-6D45-BF1F-475FFD3B7D42}"/>
              </a:ext>
            </a:extLst>
          </p:cNvPr>
          <p:cNvSpPr/>
          <p:nvPr/>
        </p:nvSpPr>
        <p:spPr>
          <a:xfrm rot="16200000">
            <a:off x="4792807" y="3827354"/>
            <a:ext cx="2041583" cy="153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13BE362-F7B7-AA47-BEC2-23C9633CE51F}"/>
              </a:ext>
            </a:extLst>
          </p:cNvPr>
          <p:cNvSpPr txBox="1"/>
          <p:nvPr/>
        </p:nvSpPr>
        <p:spPr>
          <a:xfrm>
            <a:off x="2200278" y="4652072"/>
            <a:ext cx="2336684" cy="553998"/>
          </a:xfrm>
          <a:prstGeom prst="rect">
            <a:avLst/>
          </a:prstGeom>
          <a:noFill/>
        </p:spPr>
        <p:txBody>
          <a:bodyPr wrap="square" rtlCol="0">
            <a:spAutoFit/>
          </a:bodyPr>
          <a:lstStyle/>
          <a:p>
            <a:r>
              <a:rPr lang="en-US" altLang="zh-CN" sz="1500" dirty="0">
                <a:solidFill>
                  <a:srgbClr val="0070C0"/>
                </a:solidFill>
                <a:latin typeface="Calibri" panose="020F0502020204030204" pitchFamily="34" charset="0"/>
                <a:cs typeface="Calibri" panose="020F0502020204030204" pitchFamily="34" charset="0"/>
              </a:rPr>
              <a:t>2.</a:t>
            </a:r>
            <a:r>
              <a:rPr lang="zh-CN" altLang="en-US" sz="1500" dirty="0">
                <a:solidFill>
                  <a:srgbClr val="0070C0"/>
                </a:solidFill>
                <a:latin typeface="Calibri" panose="020F0502020204030204" pitchFamily="34" charset="0"/>
                <a:cs typeface="Calibri" panose="020F0502020204030204" pitchFamily="34" charset="0"/>
              </a:rPr>
              <a:t> </a:t>
            </a:r>
            <a:r>
              <a:rPr lang="en-US" altLang="zh-CN" sz="1500" dirty="0">
                <a:solidFill>
                  <a:srgbClr val="0070C0"/>
                </a:solidFill>
                <a:latin typeface="Calibri" panose="020F0502020204030204" pitchFamily="34" charset="0"/>
                <a:cs typeface="Calibri" panose="020F0502020204030204" pitchFamily="34" charset="0"/>
              </a:rPr>
              <a:t>Publisher determines the reserve price</a:t>
            </a:r>
            <a:endParaRPr lang="en-US" sz="1500" dirty="0">
              <a:solidFill>
                <a:srgbClr val="0070C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38D821B9-CFCB-EF48-970D-BC4FB09FC482}"/>
              </a:ext>
            </a:extLst>
          </p:cNvPr>
          <p:cNvPicPr>
            <a:picLocks noChangeAspect="1"/>
          </p:cNvPicPr>
          <p:nvPr/>
        </p:nvPicPr>
        <p:blipFill>
          <a:blip r:embed="rId3"/>
          <a:stretch>
            <a:fillRect/>
          </a:stretch>
        </p:blipFill>
        <p:spPr>
          <a:xfrm>
            <a:off x="4693216" y="4995751"/>
            <a:ext cx="1611838" cy="902629"/>
          </a:xfrm>
          <a:prstGeom prst="rect">
            <a:avLst/>
          </a:prstGeom>
        </p:spPr>
      </p:pic>
      <p:pic>
        <p:nvPicPr>
          <p:cNvPr id="14" name="Picture 13">
            <a:extLst>
              <a:ext uri="{FF2B5EF4-FFF2-40B4-BE49-F238E27FC236}">
                <a16:creationId xmlns:a16="http://schemas.microsoft.com/office/drawing/2014/main" id="{CE38D1D4-080B-5446-835B-7229C1CD8749}"/>
              </a:ext>
            </a:extLst>
          </p:cNvPr>
          <p:cNvPicPr>
            <a:picLocks noChangeAspect="1"/>
          </p:cNvPicPr>
          <p:nvPr/>
        </p:nvPicPr>
        <p:blipFill>
          <a:blip r:embed="rId4"/>
          <a:stretch>
            <a:fillRect/>
          </a:stretch>
        </p:blipFill>
        <p:spPr>
          <a:xfrm>
            <a:off x="5247643" y="1642783"/>
            <a:ext cx="1325824" cy="1104217"/>
          </a:xfrm>
          <a:prstGeom prst="rect">
            <a:avLst/>
          </a:prstGeom>
        </p:spPr>
      </p:pic>
      <p:sp>
        <p:nvSpPr>
          <p:cNvPr id="15" name="TextBox 14">
            <a:extLst>
              <a:ext uri="{FF2B5EF4-FFF2-40B4-BE49-F238E27FC236}">
                <a16:creationId xmlns:a16="http://schemas.microsoft.com/office/drawing/2014/main" id="{C81C3DB8-48C7-9C42-A3E0-A365710CD449}"/>
              </a:ext>
            </a:extLst>
          </p:cNvPr>
          <p:cNvSpPr txBox="1"/>
          <p:nvPr/>
        </p:nvSpPr>
        <p:spPr>
          <a:xfrm>
            <a:off x="5332965" y="1343569"/>
            <a:ext cx="1401142"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Ad</a:t>
            </a:r>
            <a:r>
              <a:rPr lang="zh-CN" altLang="en-US" b="1" dirty="0">
                <a:latin typeface="Calibri" panose="020F0502020204030204" pitchFamily="34" charset="0"/>
                <a:cs typeface="Calibri" panose="020F0502020204030204" pitchFamily="34" charset="0"/>
              </a:rPr>
              <a:t> </a:t>
            </a:r>
            <a:r>
              <a:rPr lang="en-US" altLang="zh-CN" b="1" dirty="0">
                <a:latin typeface="Calibri" panose="020F0502020204030204" pitchFamily="34" charset="0"/>
                <a:cs typeface="Calibri" panose="020F0502020204030204" pitchFamily="34" charset="0"/>
              </a:rPr>
              <a:t>Exchange</a:t>
            </a:r>
            <a:endParaRPr lang="en-US" b="1"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EE1B58D-3CBC-194A-BAF3-9EE3BF1B8FE0}"/>
              </a:ext>
            </a:extLst>
          </p:cNvPr>
          <p:cNvPicPr>
            <a:picLocks noChangeAspect="1"/>
          </p:cNvPicPr>
          <p:nvPr/>
        </p:nvPicPr>
        <p:blipFill>
          <a:blip r:embed="rId5"/>
          <a:stretch>
            <a:fillRect/>
          </a:stretch>
        </p:blipFill>
        <p:spPr>
          <a:xfrm>
            <a:off x="7700642" y="3623502"/>
            <a:ext cx="1480977" cy="828262"/>
          </a:xfrm>
          <a:prstGeom prst="rect">
            <a:avLst/>
          </a:prstGeom>
        </p:spPr>
      </p:pic>
      <p:sp>
        <p:nvSpPr>
          <p:cNvPr id="18" name="TextBox 17">
            <a:extLst>
              <a:ext uri="{FF2B5EF4-FFF2-40B4-BE49-F238E27FC236}">
                <a16:creationId xmlns:a16="http://schemas.microsoft.com/office/drawing/2014/main" id="{3A4D9060-A143-0D4A-A32C-BF27D72D391E}"/>
              </a:ext>
            </a:extLst>
          </p:cNvPr>
          <p:cNvSpPr txBox="1"/>
          <p:nvPr/>
        </p:nvSpPr>
        <p:spPr>
          <a:xfrm>
            <a:off x="7870271" y="3306483"/>
            <a:ext cx="1265445" cy="369332"/>
          </a:xfrm>
          <a:prstGeom prst="rect">
            <a:avLst/>
          </a:prstGeom>
          <a:noFill/>
        </p:spPr>
        <p:txBody>
          <a:bodyPr wrap="square" rtlCol="0">
            <a:spAutoFit/>
          </a:bodyPr>
          <a:lstStyle/>
          <a:p>
            <a:r>
              <a:rPr lang="en-US" altLang="zh-CN" b="1" dirty="0">
                <a:latin typeface="Calibri" panose="020F0502020204030204" pitchFamily="34" charset="0"/>
                <a:cs typeface="Calibri" panose="020F0502020204030204" pitchFamily="34" charset="0"/>
              </a:rPr>
              <a:t>Advertisers</a:t>
            </a:r>
            <a:endParaRPr lang="en-US" sz="1500" b="1" dirty="0">
              <a:latin typeface="Calibri" panose="020F0502020204030204" pitchFamily="34" charset="0"/>
              <a:cs typeface="Calibri" panose="020F0502020204030204" pitchFamily="34" charset="0"/>
            </a:endParaRPr>
          </a:p>
        </p:txBody>
      </p:sp>
      <p:sp>
        <p:nvSpPr>
          <p:cNvPr id="19" name="Left-Right Arrow 18">
            <a:extLst>
              <a:ext uri="{FF2B5EF4-FFF2-40B4-BE49-F238E27FC236}">
                <a16:creationId xmlns:a16="http://schemas.microsoft.com/office/drawing/2014/main" id="{C88F8B08-771C-5448-9162-6E46D32DF8CC}"/>
              </a:ext>
            </a:extLst>
          </p:cNvPr>
          <p:cNvSpPr/>
          <p:nvPr/>
        </p:nvSpPr>
        <p:spPr>
          <a:xfrm rot="2229386">
            <a:off x="6358739" y="2594703"/>
            <a:ext cx="1970824" cy="15410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0" name="Left-Right Arrow 19">
            <a:extLst>
              <a:ext uri="{FF2B5EF4-FFF2-40B4-BE49-F238E27FC236}">
                <a16:creationId xmlns:a16="http://schemas.microsoft.com/office/drawing/2014/main" id="{324DB134-62A9-A442-A795-788582BCD8B6}"/>
              </a:ext>
            </a:extLst>
          </p:cNvPr>
          <p:cNvSpPr/>
          <p:nvPr/>
        </p:nvSpPr>
        <p:spPr>
          <a:xfrm rot="3664973">
            <a:off x="3240780" y="4055228"/>
            <a:ext cx="1924607" cy="1596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235DFBB-3EA2-3445-9D1A-E83A88A5DADF}"/>
              </a:ext>
            </a:extLst>
          </p:cNvPr>
          <p:cNvSpPr txBox="1"/>
          <p:nvPr/>
        </p:nvSpPr>
        <p:spPr>
          <a:xfrm>
            <a:off x="4327104" y="3228226"/>
            <a:ext cx="1524497" cy="1015663"/>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3.</a:t>
            </a:r>
            <a:r>
              <a:rPr lang="zh-CN" altLang="en-US" sz="1500" dirty="0">
                <a:latin typeface="Calibri" panose="020F0502020204030204" pitchFamily="34" charset="0"/>
                <a:cs typeface="Calibri" panose="020F0502020204030204" pitchFamily="34" charset="0"/>
              </a:rPr>
              <a:t> </a:t>
            </a:r>
            <a:r>
              <a:rPr lang="en-US" sz="1500" dirty="0">
                <a:latin typeface="Calibri" panose="020F0502020204030204" pitchFamily="34" charset="0"/>
                <a:cs typeface="Calibri" panose="020F0502020204030204" pitchFamily="34" charset="0"/>
              </a:rPr>
              <a:t>Publisher sends impression information and reserve price</a:t>
            </a:r>
          </a:p>
        </p:txBody>
      </p:sp>
      <p:sp>
        <p:nvSpPr>
          <p:cNvPr id="22" name="TextBox 21">
            <a:extLst>
              <a:ext uri="{FF2B5EF4-FFF2-40B4-BE49-F238E27FC236}">
                <a16:creationId xmlns:a16="http://schemas.microsoft.com/office/drawing/2014/main" id="{FDAC2B8E-287B-DD4C-84A5-CE75A33A962C}"/>
              </a:ext>
            </a:extLst>
          </p:cNvPr>
          <p:cNvSpPr txBox="1"/>
          <p:nvPr/>
        </p:nvSpPr>
        <p:spPr>
          <a:xfrm>
            <a:off x="6364186" y="2853222"/>
            <a:ext cx="1387412" cy="553998"/>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4.</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Ad exchange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requests</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bids</a:t>
            </a:r>
            <a:endParaRPr lang="en-US" sz="15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2994AA2-3D1B-A14C-8498-DC8FF0D07CBA}"/>
              </a:ext>
            </a:extLst>
          </p:cNvPr>
          <p:cNvSpPr txBox="1"/>
          <p:nvPr/>
        </p:nvSpPr>
        <p:spPr>
          <a:xfrm>
            <a:off x="7344151" y="1983698"/>
            <a:ext cx="3182120" cy="784830"/>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5.</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If</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the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highest</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bid</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&gt; reserve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price,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the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advertiser</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who bids</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highest</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is</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the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winner.</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Otherwise, no</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winner</a:t>
            </a:r>
            <a:endParaRPr lang="en-US" sz="1500" dirty="0">
              <a:latin typeface="Calibri" panose="020F0502020204030204" pitchFamily="34" charset="0"/>
              <a:cs typeface="Calibri" panose="020F0502020204030204" pitchFamily="34" charset="0"/>
            </a:endParaRPr>
          </a:p>
        </p:txBody>
      </p:sp>
      <p:sp>
        <p:nvSpPr>
          <p:cNvPr id="24" name="Right Arrow 23">
            <a:extLst>
              <a:ext uri="{FF2B5EF4-FFF2-40B4-BE49-F238E27FC236}">
                <a16:creationId xmlns:a16="http://schemas.microsoft.com/office/drawing/2014/main" id="{F1520E08-E736-7D48-81C0-523620EED0DE}"/>
              </a:ext>
            </a:extLst>
          </p:cNvPr>
          <p:cNvSpPr/>
          <p:nvPr/>
        </p:nvSpPr>
        <p:spPr>
          <a:xfrm rot="5400000">
            <a:off x="4938603" y="3834764"/>
            <a:ext cx="2047786" cy="144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FE681ACB-3B74-2241-A22D-CCB12A1FA561}"/>
              </a:ext>
            </a:extLst>
          </p:cNvPr>
          <p:cNvSpPr txBox="1"/>
          <p:nvPr/>
        </p:nvSpPr>
        <p:spPr>
          <a:xfrm>
            <a:off x="6039582" y="4252771"/>
            <a:ext cx="1830689" cy="553998"/>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6. </a:t>
            </a:r>
            <a:r>
              <a:rPr lang="en-US" sz="1500" dirty="0">
                <a:latin typeface="Calibri" panose="020F0502020204030204" pitchFamily="34" charset="0"/>
                <a:cs typeface="Calibri" panose="020F0502020204030204" pitchFamily="34" charset="0"/>
              </a:rPr>
              <a:t>Ad exchange sends auction result</a:t>
            </a:r>
          </a:p>
        </p:txBody>
      </p:sp>
      <p:sp>
        <p:nvSpPr>
          <p:cNvPr id="26" name="TextBox 25">
            <a:extLst>
              <a:ext uri="{FF2B5EF4-FFF2-40B4-BE49-F238E27FC236}">
                <a16:creationId xmlns:a16="http://schemas.microsoft.com/office/drawing/2014/main" id="{61F98268-70FC-104E-B7D0-61772502A3AE}"/>
              </a:ext>
            </a:extLst>
          </p:cNvPr>
          <p:cNvSpPr txBox="1"/>
          <p:nvPr/>
        </p:nvSpPr>
        <p:spPr>
          <a:xfrm>
            <a:off x="6313440" y="5284517"/>
            <a:ext cx="4948117" cy="323165"/>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7.</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If</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there is a</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winner in ad exchange,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serve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the</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winner’s</a:t>
            </a:r>
            <a:r>
              <a:rPr lang="zh-CN" altLang="en-US" sz="1500" dirty="0">
                <a:latin typeface="Calibri" panose="020F0502020204030204" pitchFamily="34" charset="0"/>
                <a:cs typeface="Calibri" panose="020F0502020204030204" pitchFamily="34" charset="0"/>
              </a:rPr>
              <a:t> </a:t>
            </a:r>
            <a:r>
              <a:rPr lang="en-US" altLang="zh-CN" sz="1500" dirty="0">
                <a:latin typeface="Calibri" panose="020F0502020204030204" pitchFamily="34" charset="0"/>
                <a:cs typeface="Calibri" panose="020F0502020204030204" pitchFamily="34" charset="0"/>
              </a:rPr>
              <a:t>ad</a:t>
            </a:r>
          </a:p>
        </p:txBody>
      </p:sp>
      <p:sp>
        <p:nvSpPr>
          <p:cNvPr id="28" name="TextBox 27">
            <a:extLst>
              <a:ext uri="{FF2B5EF4-FFF2-40B4-BE49-F238E27FC236}">
                <a16:creationId xmlns:a16="http://schemas.microsoft.com/office/drawing/2014/main" id="{F54DE927-8537-4A31-9185-5EADA8B3736A}"/>
              </a:ext>
            </a:extLst>
          </p:cNvPr>
          <p:cNvSpPr txBox="1"/>
          <p:nvPr/>
        </p:nvSpPr>
        <p:spPr>
          <a:xfrm>
            <a:off x="3502623" y="5452202"/>
            <a:ext cx="1070411"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Publisher</a:t>
            </a:r>
          </a:p>
        </p:txBody>
      </p:sp>
      <p:sp>
        <p:nvSpPr>
          <p:cNvPr id="29" name="TextBox 28">
            <a:extLst>
              <a:ext uri="{FF2B5EF4-FFF2-40B4-BE49-F238E27FC236}">
                <a16:creationId xmlns:a16="http://schemas.microsoft.com/office/drawing/2014/main" id="{94D958DA-B3EB-E54A-93B5-05E584394739}"/>
              </a:ext>
            </a:extLst>
          </p:cNvPr>
          <p:cNvSpPr txBox="1"/>
          <p:nvPr/>
        </p:nvSpPr>
        <p:spPr>
          <a:xfrm>
            <a:off x="2200277" y="523870"/>
            <a:ext cx="184731" cy="300082"/>
          </a:xfrm>
          <a:prstGeom prst="rect">
            <a:avLst/>
          </a:prstGeom>
          <a:noFill/>
        </p:spPr>
        <p:txBody>
          <a:bodyPr wrap="none" rtlCol="0">
            <a:spAutoFit/>
          </a:bodyPr>
          <a:lstStyle/>
          <a:p>
            <a:endParaRPr lang="en-US" sz="1350" dirty="0"/>
          </a:p>
        </p:txBody>
      </p:sp>
      <p:sp>
        <p:nvSpPr>
          <p:cNvPr id="30" name="Title 1">
            <a:extLst>
              <a:ext uri="{FF2B5EF4-FFF2-40B4-BE49-F238E27FC236}">
                <a16:creationId xmlns:a16="http://schemas.microsoft.com/office/drawing/2014/main" id="{7D68F5FA-54F7-4579-9221-9F2318BE2241}"/>
              </a:ext>
            </a:extLst>
          </p:cNvPr>
          <p:cNvSpPr>
            <a:spLocks noGrp="1"/>
          </p:cNvSpPr>
          <p:nvPr>
            <p:ph type="title"/>
          </p:nvPr>
        </p:nvSpPr>
        <p:spPr>
          <a:xfrm>
            <a:off x="1088020" y="381000"/>
            <a:ext cx="10845479" cy="1143000"/>
          </a:xfrm>
        </p:spPr>
        <p:txBody>
          <a:bodyPr/>
          <a:lstStyle/>
          <a:p>
            <a:r>
              <a:rPr lang="en-US" b="1" dirty="0"/>
              <a:t>Online Advertisement Ecosystem for Real-time Bidding </a:t>
            </a:r>
          </a:p>
        </p:txBody>
      </p:sp>
      <p:sp>
        <p:nvSpPr>
          <p:cNvPr id="31" name="Slide Number Placeholder 1">
            <a:extLst>
              <a:ext uri="{FF2B5EF4-FFF2-40B4-BE49-F238E27FC236}">
                <a16:creationId xmlns:a16="http://schemas.microsoft.com/office/drawing/2014/main" id="{873A0AFC-4D0E-4084-81C7-C0D2A63E1C2C}"/>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45</a:t>
            </a:fld>
            <a:endParaRPr lang="en-US" dirty="0"/>
          </a:p>
        </p:txBody>
      </p:sp>
      <p:pic>
        <p:nvPicPr>
          <p:cNvPr id="2" name="Picture 1">
            <a:extLst>
              <a:ext uri="{FF2B5EF4-FFF2-40B4-BE49-F238E27FC236}">
                <a16:creationId xmlns:a16="http://schemas.microsoft.com/office/drawing/2014/main" id="{348E60E3-F274-DDF6-B82A-471AD00123C3}"/>
              </a:ext>
            </a:extLst>
          </p:cNvPr>
          <p:cNvPicPr>
            <a:picLocks noChangeAspect="1"/>
          </p:cNvPicPr>
          <p:nvPr/>
        </p:nvPicPr>
        <p:blipFill>
          <a:blip r:embed="rId6"/>
          <a:stretch>
            <a:fillRect/>
          </a:stretch>
        </p:blipFill>
        <p:spPr>
          <a:xfrm>
            <a:off x="2480647" y="1679240"/>
            <a:ext cx="1393741" cy="1337991"/>
          </a:xfrm>
          <a:prstGeom prst="rect">
            <a:avLst/>
          </a:prstGeom>
        </p:spPr>
      </p:pic>
      <p:sp>
        <p:nvSpPr>
          <p:cNvPr id="27" name="TextBox 26">
            <a:extLst>
              <a:ext uri="{FF2B5EF4-FFF2-40B4-BE49-F238E27FC236}">
                <a16:creationId xmlns:a16="http://schemas.microsoft.com/office/drawing/2014/main" id="{98815C3F-1D74-4C60-9BB4-B9772E276650}"/>
              </a:ext>
            </a:extLst>
          </p:cNvPr>
          <p:cNvSpPr txBox="1"/>
          <p:nvPr/>
        </p:nvSpPr>
        <p:spPr>
          <a:xfrm>
            <a:off x="1623021" y="2404201"/>
            <a:ext cx="73009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User</a:t>
            </a:r>
          </a:p>
        </p:txBody>
      </p:sp>
    </p:spTree>
    <p:extLst>
      <p:ext uri="{BB962C8B-B14F-4D97-AF65-F5344CB8AC3E}">
        <p14:creationId xmlns:p14="http://schemas.microsoft.com/office/powerpoint/2010/main" val="23733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9" grpId="0" animBg="1"/>
      <p:bldP spid="20" grpId="0" animBg="1"/>
      <p:bldP spid="21" grpId="0"/>
      <p:bldP spid="22" grpId="0"/>
      <p:bldP spid="23" grpId="0"/>
      <p:bldP spid="24" grpId="0" animBg="1"/>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96F4026-1B62-A7EB-809E-C3D679C43C97}"/>
              </a:ext>
            </a:extLst>
          </p:cNvPr>
          <p:cNvCxnSpPr>
            <a:cxnSpLocks/>
          </p:cNvCxnSpPr>
          <p:nvPr/>
        </p:nvCxnSpPr>
        <p:spPr>
          <a:xfrm>
            <a:off x="8342709" y="1740718"/>
            <a:ext cx="605" cy="192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90DFAF6-6160-7F48-9B67-2409FD1431D8}"/>
              </a:ext>
            </a:extLst>
          </p:cNvPr>
          <p:cNvCxnSpPr>
            <a:cxnSpLocks/>
          </p:cNvCxnSpPr>
          <p:nvPr/>
        </p:nvCxnSpPr>
        <p:spPr>
          <a:xfrm flipV="1">
            <a:off x="5787995" y="1947672"/>
            <a:ext cx="3526488" cy="17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99D26C-6F9C-3244-BFA8-05D076B1582A}"/>
              </a:ext>
            </a:extLst>
          </p:cNvPr>
          <p:cNvCxnSpPr>
            <a:cxnSpLocks/>
          </p:cNvCxnSpPr>
          <p:nvPr/>
        </p:nvCxnSpPr>
        <p:spPr>
          <a:xfrm>
            <a:off x="6525231" y="1808246"/>
            <a:ext cx="0" cy="1421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3C25803-2A4C-A64B-9A8F-51861428D236}"/>
              </a:ext>
            </a:extLst>
          </p:cNvPr>
          <p:cNvSpPr txBox="1"/>
          <p:nvPr/>
        </p:nvSpPr>
        <p:spPr>
          <a:xfrm>
            <a:off x="5855443" y="2007522"/>
            <a:ext cx="1159430" cy="300082"/>
          </a:xfrm>
          <a:prstGeom prst="rect">
            <a:avLst/>
          </a:prstGeom>
          <a:noFill/>
        </p:spPr>
        <p:txBody>
          <a:bodyPr wrap="square" rtlCol="0">
            <a:spAutoFit/>
          </a:bodyPr>
          <a:lstStyle/>
          <a:p>
            <a:r>
              <a:rPr lang="en-US" altLang="zh-CN" sz="1350" dirty="0">
                <a:latin typeface="Calibri" panose="020F0502020204030204" pitchFamily="34" charset="0"/>
                <a:cs typeface="Calibri" panose="020F0502020204030204" pitchFamily="34" charset="0"/>
              </a:rPr>
              <a:t>reserve</a:t>
            </a:r>
            <a:r>
              <a:rPr lang="zh-CN" altLang="en-US" sz="1350" dirty="0">
                <a:latin typeface="Calibri" panose="020F0502020204030204" pitchFamily="34" charset="0"/>
                <a:cs typeface="Calibri" panose="020F0502020204030204" pitchFamily="34" charset="0"/>
              </a:rPr>
              <a:t> </a:t>
            </a:r>
            <a:r>
              <a:rPr lang="en-US" altLang="zh-CN" sz="1350" dirty="0">
                <a:latin typeface="Calibri" panose="020F0502020204030204" pitchFamily="34" charset="0"/>
                <a:cs typeface="Calibri" panose="020F0502020204030204" pitchFamily="34" charset="0"/>
              </a:rPr>
              <a:t>price</a:t>
            </a:r>
            <a:endParaRPr lang="en-US" sz="135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6E45210-C4BF-2C45-BC5D-10F9082DD5E7}"/>
              </a:ext>
            </a:extLst>
          </p:cNvPr>
          <p:cNvSpPr txBox="1"/>
          <p:nvPr/>
        </p:nvSpPr>
        <p:spPr>
          <a:xfrm>
            <a:off x="8037958" y="2060489"/>
            <a:ext cx="991108" cy="300082"/>
          </a:xfrm>
          <a:prstGeom prst="rect">
            <a:avLst/>
          </a:prstGeom>
          <a:noFill/>
        </p:spPr>
        <p:txBody>
          <a:bodyPr wrap="square" rtlCol="0">
            <a:spAutoFit/>
          </a:bodyPr>
          <a:lstStyle/>
          <a:p>
            <a:r>
              <a:rPr lang="en-US" altLang="zh-CN" sz="1350" dirty="0">
                <a:latin typeface="Calibri" panose="020F0502020204030204" pitchFamily="34" charset="0"/>
                <a:cs typeface="Calibri" panose="020F0502020204030204" pitchFamily="34" charset="0"/>
              </a:rPr>
              <a:t>highest</a:t>
            </a:r>
            <a:r>
              <a:rPr lang="zh-CN" altLang="en-US" sz="1350" dirty="0">
                <a:latin typeface="Calibri" panose="020F0502020204030204" pitchFamily="34" charset="0"/>
                <a:cs typeface="Calibri" panose="020F0502020204030204" pitchFamily="34" charset="0"/>
              </a:rPr>
              <a:t> </a:t>
            </a:r>
            <a:r>
              <a:rPr lang="en-US" altLang="zh-CN" sz="1350" dirty="0">
                <a:latin typeface="Calibri" panose="020F0502020204030204" pitchFamily="34" charset="0"/>
                <a:cs typeface="Calibri" panose="020F0502020204030204" pitchFamily="34" charset="0"/>
              </a:rPr>
              <a:t>bid</a:t>
            </a:r>
            <a:endParaRPr lang="en-US" sz="135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93A09E5-8A73-174D-9C1E-D0F397F0311D}"/>
              </a:ext>
            </a:extLst>
          </p:cNvPr>
          <p:cNvSpPr txBox="1"/>
          <p:nvPr/>
        </p:nvSpPr>
        <p:spPr>
          <a:xfrm>
            <a:off x="2582723" y="1820408"/>
            <a:ext cx="751755" cy="323165"/>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Outbid</a:t>
            </a:r>
            <a:endParaRPr lang="en-US" sz="135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5BC708B-203F-7B40-863C-4109A345794A}"/>
              </a:ext>
            </a:extLst>
          </p:cNvPr>
          <p:cNvSpPr txBox="1"/>
          <p:nvPr/>
        </p:nvSpPr>
        <p:spPr>
          <a:xfrm>
            <a:off x="3562003" y="1831949"/>
            <a:ext cx="1733849" cy="300082"/>
          </a:xfrm>
          <a:prstGeom prst="rect">
            <a:avLst/>
          </a:prstGeom>
          <a:noFill/>
          <a:ln w="25400">
            <a:solidFill>
              <a:srgbClr val="0070C0"/>
            </a:solidFill>
          </a:ln>
        </p:spPr>
        <p:txBody>
          <a:bodyPr wrap="square" rtlCol="0">
            <a:spAutoFit/>
          </a:bodyPr>
          <a:lstStyle/>
          <a:p>
            <a:r>
              <a:rPr lang="en-US" altLang="zh-CN" sz="1350" dirty="0">
                <a:solidFill>
                  <a:srgbClr val="0070C0"/>
                </a:solidFill>
                <a:latin typeface="Calibri" panose="020F0502020204030204" pitchFamily="34" charset="0"/>
                <a:cs typeface="Calibri" panose="020F0502020204030204" pitchFamily="34" charset="0"/>
              </a:rPr>
              <a:t>Revenue = highest bid</a:t>
            </a:r>
            <a:endParaRPr lang="en-US" sz="1350" dirty="0">
              <a:solidFill>
                <a:srgbClr val="0070C0"/>
              </a:solidFill>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D68C51CB-F008-EA4B-983D-BB1B29A1558C}"/>
              </a:ext>
            </a:extLst>
          </p:cNvPr>
          <p:cNvCxnSpPr>
            <a:cxnSpLocks/>
          </p:cNvCxnSpPr>
          <p:nvPr/>
        </p:nvCxnSpPr>
        <p:spPr>
          <a:xfrm>
            <a:off x="6525231" y="1793330"/>
            <a:ext cx="0" cy="1385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ACD059F-8436-3047-B25C-E7FDC5E71DCC}"/>
              </a:ext>
            </a:extLst>
          </p:cNvPr>
          <p:cNvCxnSpPr>
            <a:cxnSpLocks/>
          </p:cNvCxnSpPr>
          <p:nvPr/>
        </p:nvCxnSpPr>
        <p:spPr>
          <a:xfrm flipV="1">
            <a:off x="5771156" y="3093107"/>
            <a:ext cx="3478784" cy="11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63D0961-49FF-934D-A11D-9EEA176471DC}"/>
              </a:ext>
            </a:extLst>
          </p:cNvPr>
          <p:cNvSpPr txBox="1"/>
          <p:nvPr/>
        </p:nvSpPr>
        <p:spPr>
          <a:xfrm>
            <a:off x="8170738" y="3133342"/>
            <a:ext cx="1143746" cy="300082"/>
          </a:xfrm>
          <a:prstGeom prst="rect">
            <a:avLst/>
          </a:prstGeom>
          <a:noFill/>
        </p:spPr>
        <p:txBody>
          <a:bodyPr wrap="square" rtlCol="0">
            <a:spAutoFit/>
          </a:bodyPr>
          <a:lstStyle/>
          <a:p>
            <a:r>
              <a:rPr lang="en-US" altLang="zh-CN" sz="1350" dirty="0">
                <a:latin typeface="Calibri" panose="020F0502020204030204" pitchFamily="34" charset="0"/>
                <a:cs typeface="Calibri" panose="020F0502020204030204" pitchFamily="34" charset="0"/>
              </a:rPr>
              <a:t>reserve</a:t>
            </a:r>
            <a:r>
              <a:rPr lang="zh-CN" altLang="en-US" sz="1350" dirty="0">
                <a:latin typeface="Calibri" panose="020F0502020204030204" pitchFamily="34" charset="0"/>
                <a:cs typeface="Calibri" panose="020F0502020204030204" pitchFamily="34" charset="0"/>
              </a:rPr>
              <a:t> </a:t>
            </a:r>
            <a:r>
              <a:rPr lang="en-US" altLang="zh-CN" sz="1350" dirty="0">
                <a:latin typeface="Calibri" panose="020F0502020204030204" pitchFamily="34" charset="0"/>
                <a:cs typeface="Calibri" panose="020F0502020204030204" pitchFamily="34" charset="0"/>
              </a:rPr>
              <a:t>price</a:t>
            </a:r>
          </a:p>
        </p:txBody>
      </p:sp>
      <p:cxnSp>
        <p:nvCxnSpPr>
          <p:cNvPr id="39" name="Straight Connector 38">
            <a:extLst>
              <a:ext uri="{FF2B5EF4-FFF2-40B4-BE49-F238E27FC236}">
                <a16:creationId xmlns:a16="http://schemas.microsoft.com/office/drawing/2014/main" id="{36E8F8EA-E1BA-A241-90C0-62C623F83890}"/>
              </a:ext>
            </a:extLst>
          </p:cNvPr>
          <p:cNvCxnSpPr>
            <a:cxnSpLocks/>
          </p:cNvCxnSpPr>
          <p:nvPr/>
        </p:nvCxnSpPr>
        <p:spPr>
          <a:xfrm>
            <a:off x="7609579" y="2825365"/>
            <a:ext cx="1" cy="41148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3858B65-0410-504F-9644-88D7B0D9F5E0}"/>
              </a:ext>
            </a:extLst>
          </p:cNvPr>
          <p:cNvSpPr txBox="1"/>
          <p:nvPr/>
        </p:nvSpPr>
        <p:spPr>
          <a:xfrm>
            <a:off x="7153014" y="3203067"/>
            <a:ext cx="977701" cy="300082"/>
          </a:xfrm>
          <a:prstGeom prst="rect">
            <a:avLst/>
          </a:prstGeom>
          <a:noFill/>
        </p:spPr>
        <p:txBody>
          <a:bodyPr wrap="square" rtlCol="0">
            <a:spAutoFit/>
          </a:bodyPr>
          <a:lstStyle/>
          <a:p>
            <a:r>
              <a:rPr lang="en-US" altLang="zh-CN" sz="1350" dirty="0">
                <a:solidFill>
                  <a:schemeClr val="bg1">
                    <a:lumMod val="50000"/>
                  </a:schemeClr>
                </a:solidFill>
                <a:latin typeface="Calibri" panose="020F0502020204030204" pitchFamily="34" charset="0"/>
                <a:cs typeface="Calibri" panose="020F0502020204030204" pitchFamily="34" charset="0"/>
              </a:rPr>
              <a:t>highest</a:t>
            </a:r>
            <a:r>
              <a:rPr lang="zh-CN" altLang="en-US" sz="1350" dirty="0">
                <a:solidFill>
                  <a:schemeClr val="bg1">
                    <a:lumMod val="50000"/>
                  </a:schemeClr>
                </a:solidFill>
                <a:latin typeface="Calibri" panose="020F0502020204030204" pitchFamily="34" charset="0"/>
                <a:cs typeface="Calibri" panose="020F0502020204030204" pitchFamily="34" charset="0"/>
              </a:rPr>
              <a:t> </a:t>
            </a:r>
            <a:r>
              <a:rPr lang="en-US" altLang="zh-CN" sz="1350" dirty="0">
                <a:solidFill>
                  <a:schemeClr val="bg1">
                    <a:lumMod val="50000"/>
                  </a:schemeClr>
                </a:solidFill>
                <a:latin typeface="Calibri" panose="020F0502020204030204" pitchFamily="34" charset="0"/>
                <a:cs typeface="Calibri" panose="020F0502020204030204" pitchFamily="34" charset="0"/>
              </a:rPr>
              <a:t>bid</a:t>
            </a:r>
            <a:endParaRPr lang="en-US" sz="1350" dirty="0">
              <a:solidFill>
                <a:schemeClr val="bg1">
                  <a:lumMod val="50000"/>
                </a:schemeClr>
              </a:solidFill>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D6BB7F37-477B-0842-92DD-F1C3EF8756FF}"/>
              </a:ext>
            </a:extLst>
          </p:cNvPr>
          <p:cNvCxnSpPr>
            <a:cxnSpLocks/>
          </p:cNvCxnSpPr>
          <p:nvPr/>
        </p:nvCxnSpPr>
        <p:spPr>
          <a:xfrm>
            <a:off x="8536923" y="2878278"/>
            <a:ext cx="0" cy="1966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0D2B623-D8C3-2A43-99E5-48E94A2BB196}"/>
              </a:ext>
            </a:extLst>
          </p:cNvPr>
          <p:cNvSpPr txBox="1"/>
          <p:nvPr/>
        </p:nvSpPr>
        <p:spPr>
          <a:xfrm>
            <a:off x="2495540" y="2878279"/>
            <a:ext cx="977701" cy="323165"/>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Underbid</a:t>
            </a:r>
            <a:endParaRPr lang="en-US" sz="1350" dirty="0">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5BBB609E-4B10-6A49-A0B7-0C9C8D68B38D}"/>
              </a:ext>
            </a:extLst>
          </p:cNvPr>
          <p:cNvSpPr txBox="1"/>
          <p:nvPr/>
        </p:nvSpPr>
        <p:spPr>
          <a:xfrm>
            <a:off x="3569743" y="2859416"/>
            <a:ext cx="1145132" cy="300082"/>
          </a:xfrm>
          <a:prstGeom prst="rect">
            <a:avLst/>
          </a:prstGeom>
          <a:noFill/>
          <a:ln w="25400">
            <a:solidFill>
              <a:srgbClr val="0070C0"/>
            </a:solidFill>
          </a:ln>
        </p:spPr>
        <p:txBody>
          <a:bodyPr wrap="square" rtlCol="0">
            <a:spAutoFit/>
          </a:bodyPr>
          <a:lstStyle/>
          <a:p>
            <a:r>
              <a:rPr lang="en-US" altLang="zh-CN" sz="1350" dirty="0">
                <a:solidFill>
                  <a:srgbClr val="0070C0"/>
                </a:solidFill>
                <a:latin typeface="Calibri" panose="020F0502020204030204" pitchFamily="34" charset="0"/>
                <a:cs typeface="Calibri" panose="020F0502020204030204" pitchFamily="34" charset="0"/>
              </a:rPr>
              <a:t>Revenue = $0</a:t>
            </a:r>
            <a:endParaRPr lang="en-US" sz="1350" dirty="0">
              <a:solidFill>
                <a:srgbClr val="0070C0"/>
              </a:solidFill>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FB3EF77A-7CC3-AC4A-9942-1D0952ABD98C}"/>
              </a:ext>
            </a:extLst>
          </p:cNvPr>
          <p:cNvCxnSpPr>
            <a:cxnSpLocks/>
          </p:cNvCxnSpPr>
          <p:nvPr/>
        </p:nvCxnSpPr>
        <p:spPr>
          <a:xfrm>
            <a:off x="8533210" y="2878278"/>
            <a:ext cx="605" cy="192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03057EE-E8FD-4A64-864F-FAC193F350AC}"/>
              </a:ext>
            </a:extLst>
          </p:cNvPr>
          <p:cNvSpPr txBox="1"/>
          <p:nvPr/>
        </p:nvSpPr>
        <p:spPr>
          <a:xfrm>
            <a:off x="312516" y="3918978"/>
            <a:ext cx="11879484"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If reserve price is set too low, advertisers may not be incentivized to bid higher</a:t>
            </a:r>
          </a:p>
          <a:p>
            <a:pPr marL="342900" indent="-34290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If too high, ad impression revenue is zero</a:t>
            </a:r>
          </a:p>
          <a:p>
            <a:endParaRPr lang="en-US" altLang="zh-CN" sz="2000" u="sng" dirty="0">
              <a:latin typeface="Calibri" panose="020F0502020204030204" pitchFamily="34" charset="0"/>
              <a:cs typeface="Calibri" panose="020F0502020204030204" pitchFamily="34" charset="0"/>
            </a:endParaRPr>
          </a:p>
          <a:p>
            <a:r>
              <a:rPr lang="en-US" altLang="zh-CN" sz="2000" dirty="0">
                <a:solidFill>
                  <a:srgbClr val="0070C0"/>
                </a:solidFill>
                <a:latin typeface="Calibri" panose="020F0502020204030204" pitchFamily="34" charset="0"/>
                <a:cs typeface="Calibri" panose="020F0502020204030204" pitchFamily="34" charset="0"/>
              </a:rPr>
              <a:t>Goal:</a:t>
            </a:r>
            <a:r>
              <a:rPr lang="zh-CN" altLang="en-US" sz="2000" dirty="0">
                <a:solidFill>
                  <a:srgbClr val="0070C0"/>
                </a:solidFill>
                <a:latin typeface="Calibri" panose="020F0502020204030204" pitchFamily="34" charset="0"/>
                <a:cs typeface="Calibri" panose="020F0502020204030204" pitchFamily="34" charset="0"/>
              </a:rPr>
              <a:t> </a:t>
            </a:r>
            <a:r>
              <a:rPr lang="en-US" altLang="zh-CN" sz="2000" dirty="0">
                <a:solidFill>
                  <a:srgbClr val="0070C0"/>
                </a:solidFill>
                <a:latin typeface="Calibri" panose="020F0502020204030204" pitchFamily="34" charset="0"/>
                <a:cs typeface="Calibri" panose="020F0502020204030204" pitchFamily="34" charset="0"/>
              </a:rPr>
              <a:t>For each ad impression, p</a:t>
            </a:r>
            <a:r>
              <a:rPr lang="en-US" sz="2000" dirty="0">
                <a:solidFill>
                  <a:srgbClr val="0070C0"/>
                </a:solidFill>
                <a:latin typeface="Calibri" panose="020F0502020204030204" pitchFamily="34" charset="0"/>
                <a:cs typeface="Calibri" panose="020F0502020204030204" pitchFamily="34" charset="0"/>
              </a:rPr>
              <a:t>redict in real-time the reserve price which has (1-⍺)% chance of being outbid</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 is a risk level set by publisher</a:t>
            </a:r>
          </a:p>
        </p:txBody>
      </p:sp>
      <p:pic>
        <p:nvPicPr>
          <p:cNvPr id="3" name="Picture 2">
            <a:extLst>
              <a:ext uri="{FF2B5EF4-FFF2-40B4-BE49-F238E27FC236}">
                <a16:creationId xmlns:a16="http://schemas.microsoft.com/office/drawing/2014/main" id="{F299F183-E819-7414-64DC-95FFDB6F2B95}"/>
              </a:ext>
            </a:extLst>
          </p:cNvPr>
          <p:cNvPicPr>
            <a:picLocks noChangeAspect="1"/>
          </p:cNvPicPr>
          <p:nvPr/>
        </p:nvPicPr>
        <p:blipFill>
          <a:blip r:embed="rId3"/>
          <a:stretch>
            <a:fillRect/>
          </a:stretch>
        </p:blipFill>
        <p:spPr>
          <a:xfrm>
            <a:off x="8150453" y="1590384"/>
            <a:ext cx="428180" cy="384979"/>
          </a:xfrm>
          <a:prstGeom prst="rect">
            <a:avLst/>
          </a:prstGeom>
        </p:spPr>
      </p:pic>
      <p:sp>
        <p:nvSpPr>
          <p:cNvPr id="4" name="Title 1">
            <a:extLst>
              <a:ext uri="{FF2B5EF4-FFF2-40B4-BE49-F238E27FC236}">
                <a16:creationId xmlns:a16="http://schemas.microsoft.com/office/drawing/2014/main" id="{96277C7E-3A05-47B4-82C4-7B1422A65722}"/>
              </a:ext>
            </a:extLst>
          </p:cNvPr>
          <p:cNvSpPr>
            <a:spLocks noGrp="1"/>
          </p:cNvSpPr>
          <p:nvPr>
            <p:ph type="title"/>
          </p:nvPr>
        </p:nvSpPr>
        <p:spPr>
          <a:xfrm>
            <a:off x="925977" y="357851"/>
            <a:ext cx="9479660" cy="1143000"/>
          </a:xfrm>
        </p:spPr>
        <p:txBody>
          <a:bodyPr/>
          <a:lstStyle/>
          <a:p>
            <a:r>
              <a:rPr lang="en-US" altLang="zh-CN" b="1" dirty="0"/>
              <a:t>Ad Impression Revenue in First-Price Auctions</a:t>
            </a:r>
            <a:endParaRPr lang="en-US" b="1" dirty="0"/>
          </a:p>
        </p:txBody>
      </p:sp>
      <p:sp>
        <p:nvSpPr>
          <p:cNvPr id="23" name="Slide Number Placeholder 1">
            <a:extLst>
              <a:ext uri="{FF2B5EF4-FFF2-40B4-BE49-F238E27FC236}">
                <a16:creationId xmlns:a16="http://schemas.microsoft.com/office/drawing/2014/main" id="{DC0376DE-C520-4611-A25D-CBC9DD18713D}"/>
              </a:ext>
            </a:extLst>
          </p:cNvPr>
          <p:cNvSpPr txBox="1">
            <a:spLocks/>
          </p:cNvSpPr>
          <p:nvPr/>
        </p:nvSpPr>
        <p:spPr>
          <a:xfrm>
            <a:off x="9344246" y="61244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46</a:t>
            </a:fld>
            <a:endParaRPr lang="en-US" dirty="0"/>
          </a:p>
        </p:txBody>
      </p:sp>
    </p:spTree>
    <p:extLst>
      <p:ext uri="{BB962C8B-B14F-4D97-AF65-F5344CB8AC3E}">
        <p14:creationId xmlns:p14="http://schemas.microsoft.com/office/powerpoint/2010/main" val="33328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390DFAF6-6160-7F48-9B67-2409FD1431D8}"/>
              </a:ext>
            </a:extLst>
          </p:cNvPr>
          <p:cNvCxnSpPr>
            <a:cxnSpLocks/>
          </p:cNvCxnSpPr>
          <p:nvPr/>
        </p:nvCxnSpPr>
        <p:spPr>
          <a:xfrm flipV="1">
            <a:off x="5730845" y="3689984"/>
            <a:ext cx="3526488" cy="17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99D26C-6F9C-3244-BFA8-05D076B1582A}"/>
              </a:ext>
            </a:extLst>
          </p:cNvPr>
          <p:cNvCxnSpPr>
            <a:cxnSpLocks/>
          </p:cNvCxnSpPr>
          <p:nvPr/>
        </p:nvCxnSpPr>
        <p:spPr>
          <a:xfrm>
            <a:off x="6468081" y="3550558"/>
            <a:ext cx="0" cy="1421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3C25803-2A4C-A64B-9A8F-51861428D236}"/>
              </a:ext>
            </a:extLst>
          </p:cNvPr>
          <p:cNvSpPr txBox="1"/>
          <p:nvPr/>
        </p:nvSpPr>
        <p:spPr>
          <a:xfrm>
            <a:off x="5798293" y="3749834"/>
            <a:ext cx="1159430" cy="300082"/>
          </a:xfrm>
          <a:prstGeom prst="rect">
            <a:avLst/>
          </a:prstGeom>
          <a:noFill/>
        </p:spPr>
        <p:txBody>
          <a:bodyPr wrap="square" rtlCol="0">
            <a:spAutoFit/>
          </a:bodyPr>
          <a:lstStyle/>
          <a:p>
            <a:r>
              <a:rPr lang="en-US" altLang="zh-CN" sz="1350" dirty="0">
                <a:latin typeface="Calibri" panose="020F0502020204030204" pitchFamily="34" charset="0"/>
                <a:cs typeface="Calibri" panose="020F0502020204030204" pitchFamily="34" charset="0"/>
              </a:rPr>
              <a:t>reserve</a:t>
            </a:r>
            <a:r>
              <a:rPr lang="zh-CN" altLang="en-US" sz="1350" dirty="0">
                <a:latin typeface="Calibri" panose="020F0502020204030204" pitchFamily="34" charset="0"/>
                <a:cs typeface="Calibri" panose="020F0502020204030204" pitchFamily="34" charset="0"/>
              </a:rPr>
              <a:t> </a:t>
            </a:r>
            <a:r>
              <a:rPr lang="en-US" altLang="zh-CN" sz="1350" dirty="0">
                <a:latin typeface="Calibri" panose="020F0502020204030204" pitchFamily="34" charset="0"/>
                <a:cs typeface="Calibri" panose="020F0502020204030204" pitchFamily="34" charset="0"/>
              </a:rPr>
              <a:t>price</a:t>
            </a:r>
            <a:endParaRPr lang="en-US" sz="135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6E45210-C4BF-2C45-BC5D-10F9082DD5E7}"/>
              </a:ext>
            </a:extLst>
          </p:cNvPr>
          <p:cNvSpPr txBox="1"/>
          <p:nvPr/>
        </p:nvSpPr>
        <p:spPr>
          <a:xfrm>
            <a:off x="7980808" y="3802801"/>
            <a:ext cx="991108" cy="300082"/>
          </a:xfrm>
          <a:prstGeom prst="rect">
            <a:avLst/>
          </a:prstGeom>
          <a:noFill/>
        </p:spPr>
        <p:txBody>
          <a:bodyPr wrap="square" rtlCol="0">
            <a:spAutoFit/>
          </a:bodyPr>
          <a:lstStyle/>
          <a:p>
            <a:r>
              <a:rPr lang="en-US" altLang="zh-CN" sz="1350" dirty="0">
                <a:latin typeface="Calibri" panose="020F0502020204030204" pitchFamily="34" charset="0"/>
                <a:cs typeface="Calibri" panose="020F0502020204030204" pitchFamily="34" charset="0"/>
              </a:rPr>
              <a:t>highest</a:t>
            </a:r>
            <a:r>
              <a:rPr lang="zh-CN" altLang="en-US" sz="1350" dirty="0">
                <a:latin typeface="Calibri" panose="020F0502020204030204" pitchFamily="34" charset="0"/>
                <a:cs typeface="Calibri" panose="020F0502020204030204" pitchFamily="34" charset="0"/>
              </a:rPr>
              <a:t> </a:t>
            </a:r>
            <a:r>
              <a:rPr lang="en-US" altLang="zh-CN" sz="1350" dirty="0">
                <a:latin typeface="Calibri" panose="020F0502020204030204" pitchFamily="34" charset="0"/>
                <a:cs typeface="Calibri" panose="020F0502020204030204" pitchFamily="34" charset="0"/>
              </a:rPr>
              <a:t>bid</a:t>
            </a:r>
            <a:endParaRPr lang="en-US" sz="135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93A09E5-8A73-174D-9C1E-D0F397F0311D}"/>
              </a:ext>
            </a:extLst>
          </p:cNvPr>
          <p:cNvSpPr txBox="1"/>
          <p:nvPr/>
        </p:nvSpPr>
        <p:spPr>
          <a:xfrm>
            <a:off x="2525573" y="3562720"/>
            <a:ext cx="751755" cy="323165"/>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Outbid</a:t>
            </a:r>
            <a:endParaRPr lang="en-US" sz="1350" dirty="0">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D68C51CB-F008-EA4B-983D-BB1B29A1558C}"/>
              </a:ext>
            </a:extLst>
          </p:cNvPr>
          <p:cNvCxnSpPr>
            <a:cxnSpLocks/>
          </p:cNvCxnSpPr>
          <p:nvPr/>
        </p:nvCxnSpPr>
        <p:spPr>
          <a:xfrm>
            <a:off x="6468081" y="3535642"/>
            <a:ext cx="0" cy="1385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E6093A8-154E-984A-B775-FEEE6D6A7C42}"/>
              </a:ext>
            </a:extLst>
          </p:cNvPr>
          <p:cNvCxnSpPr>
            <a:cxnSpLocks/>
          </p:cNvCxnSpPr>
          <p:nvPr/>
        </p:nvCxnSpPr>
        <p:spPr>
          <a:xfrm flipH="1">
            <a:off x="6109189" y="4673966"/>
            <a:ext cx="237695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C9F9C12-6913-8A48-BF40-034005F586AF}"/>
              </a:ext>
            </a:extLst>
          </p:cNvPr>
          <p:cNvSpPr txBox="1"/>
          <p:nvPr/>
        </p:nvSpPr>
        <p:spPr>
          <a:xfrm>
            <a:off x="4626385" y="4420658"/>
            <a:ext cx="1350848" cy="323165"/>
          </a:xfrm>
          <a:prstGeom prst="rect">
            <a:avLst/>
          </a:prstGeom>
          <a:noFill/>
          <a:ln w="25400">
            <a:solidFill>
              <a:srgbClr val="0070C0"/>
            </a:solidFill>
          </a:ln>
        </p:spPr>
        <p:txBody>
          <a:bodyPr wrap="square" rtlCol="0">
            <a:spAutoFit/>
          </a:bodyPr>
          <a:lstStyle/>
          <a:p>
            <a:r>
              <a:rPr lang="en-US" altLang="zh-CN" sz="1500" dirty="0">
                <a:solidFill>
                  <a:srgbClr val="0070C0"/>
                </a:solidFill>
                <a:latin typeface="Calibri" panose="020F0502020204030204" pitchFamily="34" charset="0"/>
                <a:cs typeface="Calibri" panose="020F0502020204030204" pitchFamily="34" charset="0"/>
              </a:rPr>
              <a:t>Left-censoring</a:t>
            </a:r>
            <a:endParaRPr lang="en-US" sz="1500" dirty="0">
              <a:solidFill>
                <a:srgbClr val="0070C0"/>
              </a:solidFill>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CE259AAB-DFFE-E247-86D4-6DEA9D5E76DB}"/>
              </a:ext>
            </a:extLst>
          </p:cNvPr>
          <p:cNvCxnSpPr>
            <a:cxnSpLocks/>
          </p:cNvCxnSpPr>
          <p:nvPr/>
        </p:nvCxnSpPr>
        <p:spPr>
          <a:xfrm flipV="1">
            <a:off x="5727195" y="4783392"/>
            <a:ext cx="3478784" cy="11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C16D46E-89A8-7642-A84E-6561A5FBCDD8}"/>
              </a:ext>
            </a:extLst>
          </p:cNvPr>
          <p:cNvSpPr txBox="1"/>
          <p:nvPr/>
        </p:nvSpPr>
        <p:spPr>
          <a:xfrm>
            <a:off x="8126776" y="4823626"/>
            <a:ext cx="1143746" cy="300082"/>
          </a:xfrm>
          <a:prstGeom prst="rect">
            <a:avLst/>
          </a:prstGeom>
          <a:noFill/>
        </p:spPr>
        <p:txBody>
          <a:bodyPr wrap="square" rtlCol="0">
            <a:spAutoFit/>
          </a:bodyPr>
          <a:lstStyle/>
          <a:p>
            <a:r>
              <a:rPr lang="en-US" altLang="zh-CN" sz="1350" dirty="0">
                <a:latin typeface="Calibri" panose="020F0502020204030204" pitchFamily="34" charset="0"/>
                <a:cs typeface="Calibri" panose="020F0502020204030204" pitchFamily="34" charset="0"/>
              </a:rPr>
              <a:t>reserve</a:t>
            </a:r>
            <a:r>
              <a:rPr lang="zh-CN" altLang="en-US" sz="1350" dirty="0">
                <a:latin typeface="Calibri" panose="020F0502020204030204" pitchFamily="34" charset="0"/>
                <a:cs typeface="Calibri" panose="020F0502020204030204" pitchFamily="34" charset="0"/>
              </a:rPr>
              <a:t> </a:t>
            </a:r>
            <a:r>
              <a:rPr lang="en-US" altLang="zh-CN" sz="1350" dirty="0">
                <a:latin typeface="Calibri" panose="020F0502020204030204" pitchFamily="34" charset="0"/>
                <a:cs typeface="Calibri" panose="020F0502020204030204" pitchFamily="34" charset="0"/>
              </a:rPr>
              <a:t>price</a:t>
            </a:r>
          </a:p>
        </p:txBody>
      </p:sp>
      <p:cxnSp>
        <p:nvCxnSpPr>
          <p:cNvPr id="56" name="Straight Connector 55">
            <a:extLst>
              <a:ext uri="{FF2B5EF4-FFF2-40B4-BE49-F238E27FC236}">
                <a16:creationId xmlns:a16="http://schemas.microsoft.com/office/drawing/2014/main" id="{ADAA557B-51B2-5C49-BDC4-C5F7B69F4AAC}"/>
              </a:ext>
            </a:extLst>
          </p:cNvPr>
          <p:cNvCxnSpPr>
            <a:cxnSpLocks/>
          </p:cNvCxnSpPr>
          <p:nvPr/>
        </p:nvCxnSpPr>
        <p:spPr>
          <a:xfrm>
            <a:off x="7565617" y="4515650"/>
            <a:ext cx="1" cy="41148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53FAD42-DF83-264A-9D99-1C06F636B553}"/>
              </a:ext>
            </a:extLst>
          </p:cNvPr>
          <p:cNvSpPr txBox="1"/>
          <p:nvPr/>
        </p:nvSpPr>
        <p:spPr>
          <a:xfrm>
            <a:off x="7109053" y="4893352"/>
            <a:ext cx="977701" cy="300082"/>
          </a:xfrm>
          <a:prstGeom prst="rect">
            <a:avLst/>
          </a:prstGeom>
          <a:noFill/>
        </p:spPr>
        <p:txBody>
          <a:bodyPr wrap="square" rtlCol="0">
            <a:spAutoFit/>
          </a:bodyPr>
          <a:lstStyle/>
          <a:p>
            <a:r>
              <a:rPr lang="en-US" altLang="zh-CN" sz="1350" dirty="0">
                <a:solidFill>
                  <a:schemeClr val="bg1">
                    <a:lumMod val="50000"/>
                  </a:schemeClr>
                </a:solidFill>
                <a:latin typeface="Calibri" panose="020F0502020204030204" pitchFamily="34" charset="0"/>
                <a:cs typeface="Calibri" panose="020F0502020204030204" pitchFamily="34" charset="0"/>
              </a:rPr>
              <a:t>highest</a:t>
            </a:r>
            <a:r>
              <a:rPr lang="zh-CN" altLang="en-US" sz="1350" dirty="0">
                <a:solidFill>
                  <a:schemeClr val="bg1">
                    <a:lumMod val="50000"/>
                  </a:schemeClr>
                </a:solidFill>
                <a:latin typeface="Calibri" panose="020F0502020204030204" pitchFamily="34" charset="0"/>
                <a:cs typeface="Calibri" panose="020F0502020204030204" pitchFamily="34" charset="0"/>
              </a:rPr>
              <a:t> </a:t>
            </a:r>
            <a:r>
              <a:rPr lang="en-US" altLang="zh-CN" sz="1350" dirty="0">
                <a:solidFill>
                  <a:schemeClr val="bg1">
                    <a:lumMod val="50000"/>
                  </a:schemeClr>
                </a:solidFill>
                <a:latin typeface="Calibri" panose="020F0502020204030204" pitchFamily="34" charset="0"/>
                <a:cs typeface="Calibri" panose="020F0502020204030204" pitchFamily="34" charset="0"/>
              </a:rPr>
              <a:t>bid</a:t>
            </a:r>
            <a:endParaRPr lang="en-US" sz="1350" dirty="0">
              <a:solidFill>
                <a:schemeClr val="bg1">
                  <a:lumMod val="50000"/>
                </a:schemeClr>
              </a:solidFill>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C3BE6461-529A-2A43-8BCE-D244A3319D33}"/>
              </a:ext>
            </a:extLst>
          </p:cNvPr>
          <p:cNvCxnSpPr>
            <a:cxnSpLocks/>
          </p:cNvCxnSpPr>
          <p:nvPr/>
        </p:nvCxnSpPr>
        <p:spPr>
          <a:xfrm>
            <a:off x="8492962" y="4578088"/>
            <a:ext cx="0" cy="1966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3332CCC-C82E-B94A-B08F-9898FEE8E9BA}"/>
              </a:ext>
            </a:extLst>
          </p:cNvPr>
          <p:cNvSpPr txBox="1"/>
          <p:nvPr/>
        </p:nvSpPr>
        <p:spPr>
          <a:xfrm>
            <a:off x="2549154" y="4412168"/>
            <a:ext cx="977696" cy="323165"/>
          </a:xfrm>
          <a:prstGeom prst="rect">
            <a:avLst/>
          </a:prstGeom>
          <a:noFill/>
        </p:spPr>
        <p:txBody>
          <a:bodyPr wrap="square" rtlCol="0">
            <a:spAutoFit/>
          </a:bodyPr>
          <a:lstStyle/>
          <a:p>
            <a:r>
              <a:rPr lang="en-US" altLang="zh-CN" sz="1500" dirty="0">
                <a:latin typeface="Calibri" panose="020F0502020204030204" pitchFamily="34" charset="0"/>
                <a:cs typeface="Calibri" panose="020F0502020204030204" pitchFamily="34" charset="0"/>
              </a:rPr>
              <a:t>Underbid</a:t>
            </a:r>
            <a:endParaRPr lang="en-US" sz="1350" dirty="0">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6A1860B3-5C36-544D-A4A4-CF27D7B90B92}"/>
              </a:ext>
            </a:extLst>
          </p:cNvPr>
          <p:cNvCxnSpPr>
            <a:cxnSpLocks/>
          </p:cNvCxnSpPr>
          <p:nvPr/>
        </p:nvCxnSpPr>
        <p:spPr>
          <a:xfrm>
            <a:off x="8488565" y="3495909"/>
            <a:ext cx="0" cy="1966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AD7DEC3-A805-E24D-AA62-EBDBAFF1C53B}"/>
              </a:ext>
            </a:extLst>
          </p:cNvPr>
          <p:cNvSpPr txBox="1"/>
          <p:nvPr/>
        </p:nvSpPr>
        <p:spPr>
          <a:xfrm>
            <a:off x="6974816" y="3054991"/>
            <a:ext cx="1151957" cy="323165"/>
          </a:xfrm>
          <a:prstGeom prst="rect">
            <a:avLst/>
          </a:prstGeom>
          <a:noFill/>
          <a:ln w="25400">
            <a:solidFill>
              <a:srgbClr val="0070C0"/>
            </a:solidFill>
          </a:ln>
        </p:spPr>
        <p:txBody>
          <a:bodyPr wrap="square" rtlCol="0">
            <a:spAutoFit/>
          </a:bodyPr>
          <a:lstStyle/>
          <a:p>
            <a:r>
              <a:rPr lang="en-US" altLang="zh-CN" sz="1500" dirty="0">
                <a:solidFill>
                  <a:srgbClr val="0070C0"/>
                </a:solidFill>
                <a:latin typeface="Calibri" panose="020F0502020204030204" pitchFamily="34" charset="0"/>
                <a:cs typeface="Calibri" panose="020F0502020204030204" pitchFamily="34" charset="0"/>
              </a:rPr>
              <a:t>Uncensored</a:t>
            </a:r>
            <a:endParaRPr lang="en-US" sz="1500" dirty="0">
              <a:solidFill>
                <a:srgbClr val="0070C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C1F9443-3CA7-69B2-9317-1F5EC907263C}"/>
              </a:ext>
            </a:extLst>
          </p:cNvPr>
          <p:cNvSpPr txBox="1"/>
          <p:nvPr/>
        </p:nvSpPr>
        <p:spPr>
          <a:xfrm>
            <a:off x="2890186" y="1469775"/>
            <a:ext cx="6304868" cy="1015663"/>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The highest bids of outbid impressions are available</a:t>
            </a:r>
          </a:p>
          <a:p>
            <a:endParaRPr lang="en-US" sz="2000" dirty="0">
              <a:latin typeface="Calibri" panose="020F0502020204030204" pitchFamily="34" charset="0"/>
              <a:cs typeface="Calibri" panose="020F0502020204030204" pitchFamily="34" charset="0"/>
            </a:endParaRPr>
          </a:p>
          <a:p>
            <a:r>
              <a:rPr lang="en-US" sz="2000" dirty="0">
                <a:solidFill>
                  <a:srgbClr val="0070C0"/>
                </a:solidFill>
                <a:latin typeface="Calibri" panose="020F0502020204030204" pitchFamily="34" charset="0"/>
                <a:cs typeface="Calibri" panose="020F0502020204030204" pitchFamily="34" charset="0"/>
              </a:rPr>
              <a:t>The highest bids of underbid impressions are not available </a:t>
            </a:r>
          </a:p>
        </p:txBody>
      </p:sp>
      <p:sp>
        <p:nvSpPr>
          <p:cNvPr id="3" name="Title 1">
            <a:extLst>
              <a:ext uri="{FF2B5EF4-FFF2-40B4-BE49-F238E27FC236}">
                <a16:creationId xmlns:a16="http://schemas.microsoft.com/office/drawing/2014/main" id="{1EC10656-74DD-F22B-EEE0-D4FEDCB0690E}"/>
              </a:ext>
            </a:extLst>
          </p:cNvPr>
          <p:cNvSpPr>
            <a:spLocks noGrp="1"/>
          </p:cNvSpPr>
          <p:nvPr>
            <p:ph type="title"/>
          </p:nvPr>
        </p:nvSpPr>
        <p:spPr>
          <a:xfrm>
            <a:off x="1099595" y="381000"/>
            <a:ext cx="8958805" cy="1143000"/>
          </a:xfrm>
        </p:spPr>
        <p:txBody>
          <a:bodyPr/>
          <a:lstStyle/>
          <a:p>
            <a:r>
              <a:rPr lang="en-US" altLang="zh-CN" b="1" dirty="0"/>
              <a:t>Data Censorship in First-Price Auctions</a:t>
            </a:r>
            <a:endParaRPr lang="en-US" b="1" dirty="0"/>
          </a:p>
        </p:txBody>
      </p:sp>
      <p:sp>
        <p:nvSpPr>
          <p:cNvPr id="21" name="Slide Number Placeholder 1">
            <a:extLst>
              <a:ext uri="{FF2B5EF4-FFF2-40B4-BE49-F238E27FC236}">
                <a16:creationId xmlns:a16="http://schemas.microsoft.com/office/drawing/2014/main" id="{A3EFA48F-F5D5-4AA1-8BEF-FEF05D5F0A11}"/>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47</a:t>
            </a:fld>
            <a:endParaRPr lang="en-US" dirty="0"/>
          </a:p>
        </p:txBody>
      </p:sp>
    </p:spTree>
    <p:extLst>
      <p:ext uri="{BB962C8B-B14F-4D97-AF65-F5344CB8AC3E}">
        <p14:creationId xmlns:p14="http://schemas.microsoft.com/office/powerpoint/2010/main" val="2469973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53851-9787-A54F-9CCE-41A344B85284}"/>
              </a:ext>
            </a:extLst>
          </p:cNvPr>
          <p:cNvSpPr>
            <a:spLocks noGrp="1"/>
          </p:cNvSpPr>
          <p:nvPr>
            <p:ph type="title"/>
          </p:nvPr>
        </p:nvSpPr>
        <p:spPr>
          <a:xfrm>
            <a:off x="974559" y="344780"/>
            <a:ext cx="10093492" cy="921688"/>
          </a:xfrm>
        </p:spPr>
        <p:txBody>
          <a:bodyPr/>
          <a:lstStyle/>
          <a:p>
            <a:r>
              <a:rPr lang="en-US" b="1" dirty="0"/>
              <a:t>Multitask Learning Model</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65CD139A-479C-5147-968B-0033AE46919C}"/>
                  </a:ext>
                </a:extLst>
              </p:cNvPr>
              <p:cNvSpPr>
                <a:spLocks noGrp="1"/>
              </p:cNvSpPr>
              <p:nvPr>
                <p:ph idx="1"/>
              </p:nvPr>
            </p:nvSpPr>
            <p:spPr>
              <a:xfrm>
                <a:off x="381965" y="1487780"/>
                <a:ext cx="11810035" cy="4415309"/>
              </a:xfrm>
            </p:spPr>
            <p:txBody>
              <a:bodyPr/>
              <a:lstStyle/>
              <a:p>
                <a:pPr>
                  <a:buFont typeface="Arial" panose="020B0604020202020204" pitchFamily="34" charset="0"/>
                  <a:buChar char="•"/>
                </a:pPr>
                <a:r>
                  <a:rPr lang="en-US" sz="2000" b="1" dirty="0"/>
                  <a:t>Main task: Highest Bid Lower Bound Prediction</a:t>
                </a:r>
              </a:p>
              <a:p>
                <a:pPr lvl="1">
                  <a:buFont typeface="Arial" panose="020B0604020202020204" pitchFamily="34" charset="0"/>
                  <a:buChar char="•"/>
                </a:pPr>
                <a:r>
                  <a:rPr lang="en-US" sz="1800" dirty="0"/>
                  <a:t>Use prediction interval estimation for reserve price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𝐿</m:t>
                        </m:r>
                      </m:sub>
                    </m:sSub>
                  </m:oMath>
                </a14:m>
                <a:endParaRPr lang="en-US" sz="1800" dirty="0"/>
              </a:p>
              <a:p>
                <a:pPr lvl="1">
                  <a:buFont typeface="Arial" panose="020B0604020202020204" pitchFamily="34" charset="0"/>
                  <a:buChar char="•"/>
                </a:pPr>
                <a:r>
                  <a:rPr lang="en-US" sz="1800" dirty="0"/>
                  <a:t>Typical prediction interval: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𝐿</m:t>
                        </m:r>
                      </m:sub>
                    </m:sSub>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𝑈</m:t>
                        </m:r>
                      </m:sub>
                    </m:sSub>
                  </m:oMath>
                </a14:m>
                <a:r>
                  <a:rPr lang="en-US" sz="1800" dirty="0"/>
                  <a:t>] </a:t>
                </a:r>
                <a:r>
                  <a:rPr lang="en-US" sz="1800" dirty="0">
                    <a:sym typeface="Wingdings" pitchFamily="2" charset="2"/>
                  </a:rPr>
                  <a:t> Our prediction interval: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𝐿</m:t>
                        </m:r>
                      </m:sub>
                    </m:sSub>
                  </m:oMath>
                </a14:m>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sym typeface="Wingdings" pitchFamily="2" charset="2"/>
                  </a:rPr>
                  <a:t>]</a:t>
                </a:r>
              </a:p>
              <a:p>
                <a:pPr lvl="1">
                  <a:buFont typeface="Arial" panose="020B0604020202020204" pitchFamily="34" charset="0"/>
                  <a:buChar char="•"/>
                </a:pPr>
                <a14:m>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𝛼</m:t>
                    </m:r>
                    <m:r>
                      <a:rPr lang="en-US" sz="1800" i="1">
                        <a:latin typeface="Cambria Math" panose="02040503050406030204" pitchFamily="18" charset="0"/>
                        <a:ea typeface="Cambria Math" panose="02040503050406030204" pitchFamily="18" charset="0"/>
                      </a:rPr>
                      <m:t>)%</m:t>
                    </m:r>
                  </m:oMath>
                </a14:m>
                <a:r>
                  <a:rPr lang="en-US" sz="1800" dirty="0"/>
                  <a:t> chance that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𝐿</m:t>
                        </m:r>
                      </m:sub>
                    </m:sSub>
                  </m:oMath>
                </a14:m>
                <a:r>
                  <a:rPr lang="en-US" sz="1800" dirty="0"/>
                  <a:t> will be outbid</a:t>
                </a:r>
              </a:p>
              <a:p>
                <a:pPr lvl="1">
                  <a:buFont typeface="Arial" panose="020B0604020202020204" pitchFamily="34" charset="0"/>
                  <a:buChar char="•"/>
                </a:pPr>
                <a:r>
                  <a:rPr lang="en-US" sz="1800" dirty="0"/>
                  <a:t>Only historical outbid impressions are useful for price interval estimation due to data censorship</a:t>
                </a:r>
              </a:p>
              <a:p>
                <a:pPr>
                  <a:buFont typeface="Arial" panose="020B0604020202020204" pitchFamily="34" charset="0"/>
                  <a:buChar char="•"/>
                </a:pPr>
                <a:r>
                  <a:rPr lang="en-US" sz="2000" b="1" dirty="0"/>
                  <a:t>Auxiliary task: Reserve Price Failure Rate Prediction</a:t>
                </a:r>
              </a:p>
              <a:p>
                <a:pPr lvl="1">
                  <a:buFont typeface="Arial" panose="020B0604020202020204" pitchFamily="34" charset="0"/>
                  <a:buChar char="•"/>
                </a:pPr>
                <a:r>
                  <a:rPr lang="en-US" sz="1800" dirty="0"/>
                  <a:t>Leverages historical underbid impressions, which carry valuable info on advertiser bidding patterns</a:t>
                </a:r>
              </a:p>
              <a:p>
                <a:pPr>
                  <a:buFont typeface="Arial" panose="020B0604020202020204" pitchFamily="34" charset="0"/>
                  <a:buChar char="•"/>
                </a:pPr>
                <a:r>
                  <a:rPr lang="en-US" sz="2000" dirty="0"/>
                  <a:t>The two tasks are closely related and share common learning parameters</a:t>
                </a:r>
              </a:p>
            </p:txBody>
          </p:sp>
        </mc:Choice>
        <mc:Fallback>
          <p:sp>
            <p:nvSpPr>
              <p:cNvPr id="5" name="Content Placeholder 4">
                <a:extLst>
                  <a:ext uri="{FF2B5EF4-FFF2-40B4-BE49-F238E27FC236}">
                    <a16:creationId xmlns:a16="http://schemas.microsoft.com/office/drawing/2014/main" id="{65CD139A-479C-5147-968B-0033AE46919C}"/>
                  </a:ext>
                </a:extLst>
              </p:cNvPr>
              <p:cNvSpPr>
                <a:spLocks noGrp="1" noRot="1" noChangeAspect="1" noMove="1" noResize="1" noEditPoints="1" noAdjustHandles="1" noChangeArrowheads="1" noChangeShapeType="1" noTextEdit="1"/>
              </p:cNvSpPr>
              <p:nvPr>
                <p:ph idx="1"/>
              </p:nvPr>
            </p:nvSpPr>
            <p:spPr>
              <a:xfrm>
                <a:off x="381965" y="1487780"/>
                <a:ext cx="11810035" cy="4415309"/>
              </a:xfrm>
              <a:blipFill>
                <a:blip r:embed="rId3"/>
                <a:stretch>
                  <a:fillRect l="-465" t="-691"/>
                </a:stretch>
              </a:blipFill>
            </p:spPr>
            <p:txBody>
              <a:bodyPr/>
              <a:lstStyle/>
              <a:p>
                <a:r>
                  <a:rPr lang="en-US">
                    <a:noFill/>
                  </a:rPr>
                  <a:t> </a:t>
                </a:r>
              </a:p>
            </p:txBody>
          </p:sp>
        </mc:Fallback>
      </mc:AlternateContent>
      <p:sp>
        <p:nvSpPr>
          <p:cNvPr id="6" name="Slide Number Placeholder 1">
            <a:extLst>
              <a:ext uri="{FF2B5EF4-FFF2-40B4-BE49-F238E27FC236}">
                <a16:creationId xmlns:a16="http://schemas.microsoft.com/office/drawing/2014/main" id="{EA2A334F-49E1-4117-AB24-A9FF39DD60D8}"/>
              </a:ext>
            </a:extLst>
          </p:cNvPr>
          <p:cNvSpPr txBox="1">
            <a:spLocks/>
          </p:cNvSpPr>
          <p:nvPr/>
        </p:nvSpPr>
        <p:spPr>
          <a:xfrm>
            <a:off x="9344246" y="61244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48</a:t>
            </a:fld>
            <a:endParaRPr lang="en-US" dirty="0"/>
          </a:p>
        </p:txBody>
      </p:sp>
    </p:spTree>
    <p:extLst>
      <p:ext uri="{BB962C8B-B14F-4D97-AF65-F5344CB8AC3E}">
        <p14:creationId xmlns:p14="http://schemas.microsoft.com/office/powerpoint/2010/main" val="800206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37BF-C7E7-AD42-93AC-D5C701583297}"/>
              </a:ext>
            </a:extLst>
          </p:cNvPr>
          <p:cNvSpPr>
            <a:spLocks noGrp="1"/>
          </p:cNvSpPr>
          <p:nvPr>
            <p:ph type="title"/>
          </p:nvPr>
        </p:nvSpPr>
        <p:spPr>
          <a:xfrm>
            <a:off x="1076445" y="287275"/>
            <a:ext cx="8704484" cy="1155700"/>
          </a:xfrm>
        </p:spPr>
        <p:txBody>
          <a:bodyPr>
            <a:normAutofit/>
          </a:bodyPr>
          <a:lstStyle/>
          <a:p>
            <a:r>
              <a:rPr lang="en-US" b="1" dirty="0"/>
              <a:t>Multitask Model Architecture</a:t>
            </a:r>
          </a:p>
        </p:txBody>
      </p:sp>
      <p:pic>
        <p:nvPicPr>
          <p:cNvPr id="16" name="Content Placeholder 15">
            <a:extLst>
              <a:ext uri="{FF2B5EF4-FFF2-40B4-BE49-F238E27FC236}">
                <a16:creationId xmlns:a16="http://schemas.microsoft.com/office/drawing/2014/main" id="{FFD78345-7F80-324F-A150-D1995D161710}"/>
              </a:ext>
            </a:extLst>
          </p:cNvPr>
          <p:cNvPicPr>
            <a:picLocks noGrp="1" noChangeAspect="1"/>
          </p:cNvPicPr>
          <p:nvPr>
            <p:ph idx="1"/>
          </p:nvPr>
        </p:nvPicPr>
        <p:blipFill>
          <a:blip r:embed="rId3"/>
          <a:stretch>
            <a:fillRect/>
          </a:stretch>
        </p:blipFill>
        <p:spPr>
          <a:xfrm>
            <a:off x="1655652" y="995423"/>
            <a:ext cx="8947605" cy="4904336"/>
          </a:xfrm>
        </p:spPr>
      </p:pic>
      <p:sp>
        <p:nvSpPr>
          <p:cNvPr id="5" name="Slide Number Placeholder 1">
            <a:extLst>
              <a:ext uri="{FF2B5EF4-FFF2-40B4-BE49-F238E27FC236}">
                <a16:creationId xmlns:a16="http://schemas.microsoft.com/office/drawing/2014/main" id="{321E9A20-415C-4F25-8F02-67228914B5A4}"/>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49</a:t>
            </a:fld>
            <a:endParaRPr lang="en-US" dirty="0"/>
          </a:p>
        </p:txBody>
      </p:sp>
    </p:spTree>
    <p:extLst>
      <p:ext uri="{BB962C8B-B14F-4D97-AF65-F5344CB8AC3E}">
        <p14:creationId xmlns:p14="http://schemas.microsoft.com/office/powerpoint/2010/main" val="230191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Challenges to the Ad-Supported </a:t>
            </a:r>
            <a:r>
              <a:rPr lang="en-US" dirty="0"/>
              <a:t>Publishing </a:t>
            </a:r>
            <a:r>
              <a:rPr dirty="0"/>
              <a:t>Model</a:t>
            </a:r>
          </a:p>
        </p:txBody>
      </p:sp>
      <p:sp>
        <p:nvSpPr>
          <p:cNvPr id="3" name="Content Placeholder 2"/>
          <p:cNvSpPr>
            <a:spLocks noGrp="1"/>
          </p:cNvSpPr>
          <p:nvPr>
            <p:ph idx="1"/>
          </p:nvPr>
        </p:nvSpPr>
        <p:spPr>
          <a:xfrm>
            <a:off x="1016000" y="1396314"/>
            <a:ext cx="10363200" cy="4547286"/>
          </a:xfrm>
        </p:spPr>
        <p:txBody>
          <a:bodyPr/>
          <a:lstStyle/>
          <a:p>
            <a:pPr>
              <a:lnSpc>
                <a:spcPct val="120000"/>
              </a:lnSpc>
            </a:pPr>
            <a:r>
              <a:rPr sz="2400" dirty="0"/>
              <a:t>Users expect free access to online content</a:t>
            </a:r>
          </a:p>
          <a:p>
            <a:pPr lvl="1">
              <a:lnSpc>
                <a:spcPct val="120000"/>
              </a:lnSpc>
            </a:pPr>
            <a:r>
              <a:rPr dirty="0"/>
              <a:t>Revenue from online ads has historically enabled this model</a:t>
            </a:r>
          </a:p>
          <a:p>
            <a:pPr>
              <a:lnSpc>
                <a:spcPct val="120000"/>
              </a:lnSpc>
            </a:pPr>
            <a:r>
              <a:rPr sz="2400" dirty="0"/>
              <a:t>Two key </a:t>
            </a:r>
            <a:r>
              <a:rPr lang="en-US" sz="2400" dirty="0"/>
              <a:t>challenges for publishers</a:t>
            </a:r>
            <a:r>
              <a:rPr sz="2400" dirty="0"/>
              <a:t>:</a:t>
            </a:r>
          </a:p>
          <a:p>
            <a:pPr lvl="1">
              <a:lnSpc>
                <a:spcPct val="120000"/>
              </a:lnSpc>
            </a:pPr>
            <a:r>
              <a:rPr dirty="0">
                <a:solidFill>
                  <a:srgbClr val="0070C0"/>
                </a:solidFill>
              </a:rPr>
              <a:t>Privacy regulations </a:t>
            </a:r>
            <a:r>
              <a:rPr dirty="0"/>
              <a:t>(e.g., GDPR</a:t>
            </a:r>
            <a:r>
              <a:rPr lang="en-US" dirty="0"/>
              <a:t>, CCPA</a:t>
            </a:r>
            <a:r>
              <a:rPr dirty="0"/>
              <a:t>)</a:t>
            </a:r>
          </a:p>
          <a:p>
            <a:pPr lvl="1">
              <a:lnSpc>
                <a:spcPct val="120000"/>
              </a:lnSpc>
            </a:pPr>
            <a:r>
              <a:rPr dirty="0">
                <a:solidFill>
                  <a:srgbClr val="0070C0"/>
                </a:solidFill>
              </a:rPr>
              <a:t>Ad-blockers</a:t>
            </a:r>
            <a:r>
              <a:rPr dirty="0"/>
              <a:t> removing ads from websites</a:t>
            </a:r>
            <a:endParaRPr lang="en-US" dirty="0"/>
          </a:p>
          <a:p>
            <a:pPr>
              <a:lnSpc>
                <a:spcPct val="120000"/>
              </a:lnSpc>
            </a:pPr>
            <a:r>
              <a:rPr lang="en-US" sz="2400" dirty="0"/>
              <a:t>Consequence: Declining ad revenues hurt publishers</a:t>
            </a:r>
          </a:p>
          <a:p>
            <a:pPr lvl="1">
              <a:lnSpc>
                <a:spcPct val="120000"/>
              </a:lnSpc>
            </a:pPr>
            <a:r>
              <a:rPr lang="en-US" dirty="0"/>
              <a:t>Rise of paywalls limit free access</a:t>
            </a:r>
          </a:p>
          <a:p>
            <a:pPr lvl="1">
              <a:lnSpc>
                <a:spcPct val="120000"/>
              </a:lnSpc>
            </a:pPr>
            <a:r>
              <a:rPr lang="en-US" dirty="0"/>
              <a:t>Disappearance of local and niche publishers</a:t>
            </a:r>
          </a:p>
          <a:p>
            <a:pPr lvl="1">
              <a:lnSpc>
                <a:spcPct val="120000"/>
              </a:lnSpc>
            </a:pPr>
            <a:r>
              <a:rPr lang="en-US" dirty="0">
                <a:solidFill>
                  <a:srgbClr val="0070C0"/>
                </a:solidFill>
              </a:rPr>
              <a:t>Threatens both accessibility and media diversity</a:t>
            </a:r>
          </a:p>
          <a:p>
            <a:endParaRPr dirty="0"/>
          </a:p>
        </p:txBody>
      </p:sp>
      <p:sp>
        <p:nvSpPr>
          <p:cNvPr id="5" name="Slide Number Placeholder 3">
            <a:extLst>
              <a:ext uri="{FF2B5EF4-FFF2-40B4-BE49-F238E27FC236}">
                <a16:creationId xmlns:a16="http://schemas.microsoft.com/office/drawing/2014/main" id="{F898E994-ED97-4DA0-B52F-AB515CA2CCE2}"/>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5</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869F-2F14-894B-A423-375A445B8A34}"/>
              </a:ext>
            </a:extLst>
          </p:cNvPr>
          <p:cNvSpPr>
            <a:spLocks noGrp="1"/>
          </p:cNvSpPr>
          <p:nvPr>
            <p:ph type="title"/>
          </p:nvPr>
        </p:nvSpPr>
        <p:spPr/>
        <p:txBody>
          <a:bodyPr/>
          <a:lstStyle/>
          <a:p>
            <a:r>
              <a:rPr lang="en-US" b="1" dirty="0"/>
              <a:t>Main Task: Highest Bid Lower Bound Prediction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674463A-48A7-0C47-B0EB-4D20CA60561C}"/>
                  </a:ext>
                </a:extLst>
              </p:cNvPr>
              <p:cNvSpPr>
                <a:spLocks noGrp="1"/>
              </p:cNvSpPr>
              <p:nvPr>
                <p:ph idx="1"/>
              </p:nvPr>
            </p:nvSpPr>
            <p:spPr>
              <a:xfrm>
                <a:off x="601248" y="1285875"/>
                <a:ext cx="11098061" cy="4529138"/>
              </a:xfrm>
            </p:spPr>
            <p:txBody>
              <a:bodyPr>
                <a:normAutofit/>
              </a:bodyPr>
              <a:lstStyle/>
              <a:p>
                <a:r>
                  <a:rPr lang="en-US" sz="2000" b="1" dirty="0"/>
                  <a:t>Goal:</a:t>
                </a:r>
                <a:r>
                  <a:rPr lang="en-US" sz="2000" dirty="0"/>
                  <a:t> Predict the lower bound of the highest bid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𝐿</m:t>
                        </m:r>
                      </m:sub>
                    </m:sSub>
                  </m:oMath>
                </a14:m>
                <a:r>
                  <a:rPr lang="en-US" sz="2000" dirty="0"/>
                  <a:t> </a:t>
                </a:r>
                <a:r>
                  <a:rPr lang="en-US" sz="2000" dirty="0" err="1"/>
                  <a:t>s.t.</a:t>
                </a:r>
                <a:r>
                  <a:rPr lang="en-US" sz="2000" dirty="0"/>
                  <a:t> there is at least </a:t>
                </a:r>
                <a14:m>
                  <m:oMath xmlns:m="http://schemas.openxmlformats.org/officeDocument/2006/math">
                    <m:r>
                      <a:rPr lang="en-US" sz="200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𝛼</m:t>
                    </m:r>
                    <m:r>
                      <a:rPr lang="en-US" sz="2000" i="1">
                        <a:latin typeface="Cambria Math" panose="02040503050406030204" pitchFamily="18" charset="0"/>
                        <a:ea typeface="Cambria Math" panose="02040503050406030204" pitchFamily="18" charset="0"/>
                      </a:rPr>
                      <m:t>)%</m:t>
                    </m:r>
                  </m:oMath>
                </a14:m>
                <a:r>
                  <a:rPr lang="en-US" sz="2000" dirty="0"/>
                  <a:t> chance that the actual highest bid </a:t>
                </a:r>
                <a14:m>
                  <m:oMath xmlns:m="http://schemas.openxmlformats.org/officeDocument/2006/math">
                    <m:r>
                      <a:rPr lang="en-US" sz="2000" i="1">
                        <a:latin typeface="Cambria Math" panose="02040503050406030204" pitchFamily="18" charset="0"/>
                      </a:rPr>
                      <m:t>𝑏</m:t>
                    </m:r>
                  </m:oMath>
                </a14:m>
                <a:r>
                  <a:rPr lang="en-US" sz="2000" dirty="0"/>
                  <a:t> will be in the interval </a:t>
                </a:r>
                <a:r>
                  <a:rPr lang="en-US" sz="2000" dirty="0">
                    <a:sym typeface="Wingdings" pitchFamily="2" charset="2"/>
                  </a:rPr>
                  <a:t>[</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𝐿</m:t>
                        </m:r>
                      </m:sub>
                    </m:sSub>
                  </m:oMath>
                </a14:m>
                <a:r>
                  <a:rPr lang="en-US" sz="2000" dirty="0"/>
                  <a:t>,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sym typeface="Wingdings" pitchFamily="2" charset="2"/>
                  </a:rPr>
                  <a:t>]</a:t>
                </a:r>
              </a:p>
              <a:p>
                <a:endParaRPr lang="en-US" sz="2000" dirty="0"/>
              </a:p>
              <a:p>
                <a:endParaRPr lang="en-US" sz="2000" dirty="0"/>
              </a:p>
              <a:p>
                <a:r>
                  <a:rPr lang="en-US" sz="2000" b="1" dirty="0"/>
                  <a:t>Data: </a:t>
                </a:r>
                <a:r>
                  <a:rPr lang="en-US" sz="2000" dirty="0"/>
                  <a:t>Outbid impressions (uncensored)</a:t>
                </a:r>
              </a:p>
              <a:p>
                <a:r>
                  <a:rPr lang="en-US" sz="2000" b="1" dirty="0"/>
                  <a:t>Solution: </a:t>
                </a:r>
                <a:r>
                  <a:rPr lang="en-US" sz="2000" dirty="0"/>
                  <a:t>Use Quality-Driven (QD) prediction interval estimation proposed by Pearce et al.</a:t>
                </a:r>
                <a:r>
                  <a:rPr lang="en-US" sz="2000" baseline="30000" dirty="0"/>
                  <a:t>1</a:t>
                </a:r>
              </a:p>
              <a:p>
                <a:pPr lvl="1">
                  <a:buFont typeface="+mj-lt"/>
                  <a:buAutoNum type="arabicPeriod"/>
                </a:pPr>
                <a:r>
                  <a:rPr lang="en-US" sz="1800" dirty="0"/>
                  <a:t>As narrow as possible</a:t>
                </a:r>
              </a:p>
              <a:p>
                <a:pPr lvl="1">
                  <a:buFont typeface="+mj-lt"/>
                  <a:buAutoNum type="arabicPeriod"/>
                </a:pPr>
                <a:r>
                  <a:rPr lang="en-US" sz="1800" dirty="0"/>
                  <a:t>Capture a specific proportion of data points, i.e., </a:t>
                </a:r>
                <a14:m>
                  <m:oMath xmlns:m="http://schemas.openxmlformats.org/officeDocument/2006/math">
                    <m:r>
                      <a:rPr lang="en-US" sz="180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𝛼</m:t>
                    </m:r>
                    <m:r>
                      <a:rPr lang="en-US" sz="1800" i="1">
                        <a:latin typeface="Cambria Math" panose="02040503050406030204" pitchFamily="18" charset="0"/>
                        <a:ea typeface="Cambria Math" panose="02040503050406030204" pitchFamily="18" charset="0"/>
                      </a:rPr>
                      <m:t>)%</m:t>
                    </m:r>
                  </m:oMath>
                </a14:m>
                <a:r>
                  <a:rPr lang="en-US" sz="1800" dirty="0"/>
                  <a:t> </a:t>
                </a:r>
                <a:endParaRPr lang="en-US" sz="1800" b="1" dirty="0"/>
              </a:p>
              <a:p>
                <a:pPr lvl="1">
                  <a:buFont typeface="+mj-lt"/>
                  <a:buAutoNum type="arabicPeriod"/>
                </a:pPr>
                <a:r>
                  <a:rPr lang="en-US" sz="1800" dirty="0"/>
                  <a:t>Applications: Wind power prediction, medical imaging, labor productivity, …</a:t>
                </a:r>
                <a:endParaRPr lang="en-US" sz="1800" b="1" dirty="0"/>
              </a:p>
            </p:txBody>
          </p:sp>
        </mc:Choice>
        <mc:Fallback>
          <p:sp>
            <p:nvSpPr>
              <p:cNvPr id="3" name="Content Placeholder 2">
                <a:extLst>
                  <a:ext uri="{FF2B5EF4-FFF2-40B4-BE49-F238E27FC236}">
                    <a16:creationId xmlns:a16="http://schemas.microsoft.com/office/drawing/2014/main" id="{C674463A-48A7-0C47-B0EB-4D20CA60561C}"/>
                  </a:ext>
                </a:extLst>
              </p:cNvPr>
              <p:cNvSpPr>
                <a:spLocks noGrp="1" noRot="1" noChangeAspect="1" noMove="1" noResize="1" noEditPoints="1" noAdjustHandles="1" noChangeArrowheads="1" noChangeShapeType="1" noTextEdit="1"/>
              </p:cNvSpPr>
              <p:nvPr>
                <p:ph idx="1"/>
              </p:nvPr>
            </p:nvSpPr>
            <p:spPr>
              <a:xfrm>
                <a:off x="601248" y="1285875"/>
                <a:ext cx="11098061" cy="4529138"/>
              </a:xfrm>
              <a:blipFill>
                <a:blip r:embed="rId3"/>
                <a:stretch>
                  <a:fillRect l="-604" t="-942"/>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0C3E3DCF-1F92-B840-8E04-29BF1D0ADFB8}"/>
              </a:ext>
            </a:extLst>
          </p:cNvPr>
          <p:cNvCxnSpPr>
            <a:cxnSpLocks/>
          </p:cNvCxnSpPr>
          <p:nvPr/>
        </p:nvCxnSpPr>
        <p:spPr>
          <a:xfrm flipV="1">
            <a:off x="4127837" y="2173090"/>
            <a:ext cx="3526488" cy="17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33B24BC-2D75-B349-8E70-36BE80FC4568}"/>
              </a:ext>
            </a:extLst>
          </p:cNvPr>
          <p:cNvCxnSpPr>
            <a:cxnSpLocks/>
          </p:cNvCxnSpPr>
          <p:nvPr/>
        </p:nvCxnSpPr>
        <p:spPr>
          <a:xfrm>
            <a:off x="4865072" y="2033665"/>
            <a:ext cx="0" cy="1421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57D378-22FE-0B49-BC6A-19E1D5B451D7}"/>
                  </a:ext>
                </a:extLst>
              </p:cNvPr>
              <p:cNvSpPr txBox="1"/>
              <p:nvPr/>
            </p:nvSpPr>
            <p:spPr>
              <a:xfrm>
                <a:off x="4620251" y="2246627"/>
                <a:ext cx="489642"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𝑏</m:t>
                          </m:r>
                        </m:e>
                        <m:sub>
                          <m:r>
                            <a:rPr lang="en-US" sz="1350" i="1">
                              <a:latin typeface="Cambria Math" panose="02040503050406030204" pitchFamily="18" charset="0"/>
                            </a:rPr>
                            <m:t>𝐿</m:t>
                          </m:r>
                        </m:sub>
                      </m:sSub>
                    </m:oMath>
                  </m:oMathPara>
                </a14:m>
                <a:endParaRPr lang="en-US" sz="1350" dirty="0"/>
              </a:p>
            </p:txBody>
          </p:sp>
        </mc:Choice>
        <mc:Fallback xmlns="">
          <p:sp>
            <p:nvSpPr>
              <p:cNvPr id="7" name="TextBox 6">
                <a:extLst>
                  <a:ext uri="{FF2B5EF4-FFF2-40B4-BE49-F238E27FC236}">
                    <a16:creationId xmlns:a16="http://schemas.microsoft.com/office/drawing/2014/main" id="{6757D378-22FE-0B49-BC6A-19E1D5B451D7}"/>
                  </a:ext>
                </a:extLst>
              </p:cNvPr>
              <p:cNvSpPr txBox="1">
                <a:spLocks noRot="1" noChangeAspect="1" noMove="1" noResize="1" noEditPoints="1" noAdjustHandles="1" noChangeArrowheads="1" noChangeShapeType="1" noTextEdit="1"/>
              </p:cNvSpPr>
              <p:nvPr/>
            </p:nvSpPr>
            <p:spPr>
              <a:xfrm>
                <a:off x="4620251" y="2246627"/>
                <a:ext cx="489642" cy="30008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BC3836-45F5-334A-85C9-F709FC83A0A6}"/>
                  </a:ext>
                </a:extLst>
              </p:cNvPr>
              <p:cNvSpPr txBox="1"/>
              <p:nvPr/>
            </p:nvSpPr>
            <p:spPr>
              <a:xfrm>
                <a:off x="6377799" y="2285908"/>
                <a:ext cx="991108"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350" i="1">
                          <a:solidFill>
                            <a:schemeClr val="accent1"/>
                          </a:solidFill>
                          <a:latin typeface="Cambria Math" panose="02040503050406030204" pitchFamily="18" charset="0"/>
                        </a:rPr>
                        <m:t>𝑏</m:t>
                      </m:r>
                    </m:oMath>
                  </m:oMathPara>
                </a14:m>
                <a:endParaRPr lang="en-US" sz="1350" dirty="0">
                  <a:solidFill>
                    <a:schemeClr val="accent1"/>
                  </a:solidFill>
                </a:endParaRPr>
              </a:p>
            </p:txBody>
          </p:sp>
        </mc:Choice>
        <mc:Fallback xmlns="">
          <p:sp>
            <p:nvSpPr>
              <p:cNvPr id="8" name="TextBox 7">
                <a:extLst>
                  <a:ext uri="{FF2B5EF4-FFF2-40B4-BE49-F238E27FC236}">
                    <a16:creationId xmlns:a16="http://schemas.microsoft.com/office/drawing/2014/main" id="{E1BC3836-45F5-334A-85C9-F709FC83A0A6}"/>
                  </a:ext>
                </a:extLst>
              </p:cNvPr>
              <p:cNvSpPr txBox="1">
                <a:spLocks noRot="1" noChangeAspect="1" noMove="1" noResize="1" noEditPoints="1" noAdjustHandles="1" noChangeArrowheads="1" noChangeShapeType="1" noTextEdit="1"/>
              </p:cNvSpPr>
              <p:nvPr/>
            </p:nvSpPr>
            <p:spPr>
              <a:xfrm>
                <a:off x="6377799" y="2285908"/>
                <a:ext cx="991108" cy="300082"/>
              </a:xfrm>
              <a:prstGeom prst="rect">
                <a:avLst/>
              </a:prstGeom>
              <a:blipFill>
                <a:blip r:embed="rId5"/>
                <a:stretch>
                  <a:fillRect/>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812A1DDF-FCA2-9449-8372-F8AF8DD12189}"/>
              </a:ext>
            </a:extLst>
          </p:cNvPr>
          <p:cNvCxnSpPr>
            <a:cxnSpLocks/>
          </p:cNvCxnSpPr>
          <p:nvPr/>
        </p:nvCxnSpPr>
        <p:spPr>
          <a:xfrm>
            <a:off x="4865072" y="2018748"/>
            <a:ext cx="0" cy="1385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C8BFAF-641A-8048-B109-21801CCD387C}"/>
              </a:ext>
            </a:extLst>
          </p:cNvPr>
          <p:cNvCxnSpPr>
            <a:cxnSpLocks/>
          </p:cNvCxnSpPr>
          <p:nvPr/>
        </p:nvCxnSpPr>
        <p:spPr>
          <a:xfrm>
            <a:off x="6885556" y="1979015"/>
            <a:ext cx="0" cy="19663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B5E0CF-3955-1B42-86CB-59B01F5F8DFF}"/>
              </a:ext>
            </a:extLst>
          </p:cNvPr>
          <p:cNvSpPr txBox="1"/>
          <p:nvPr/>
        </p:nvSpPr>
        <p:spPr>
          <a:xfrm>
            <a:off x="2987032" y="2205236"/>
            <a:ext cx="1447063" cy="300082"/>
          </a:xfrm>
          <a:prstGeom prst="rect">
            <a:avLst/>
          </a:prstGeom>
          <a:noFill/>
        </p:spPr>
        <p:txBody>
          <a:bodyPr wrap="none" rtlCol="0">
            <a:spAutoFit/>
          </a:bodyPr>
          <a:lstStyle/>
          <a:p>
            <a:r>
              <a:rPr lang="en-US" sz="1350" dirty="0">
                <a:solidFill>
                  <a:schemeClr val="accent2"/>
                </a:solidFill>
              </a:rPr>
              <a:t>final reserve price</a:t>
            </a:r>
          </a:p>
        </p:txBody>
      </p:sp>
      <p:cxnSp>
        <p:nvCxnSpPr>
          <p:cNvPr id="14" name="Straight Arrow Connector 13">
            <a:extLst>
              <a:ext uri="{FF2B5EF4-FFF2-40B4-BE49-F238E27FC236}">
                <a16:creationId xmlns:a16="http://schemas.microsoft.com/office/drawing/2014/main" id="{7897F50A-2C3C-AE49-A7B3-6B43FCE0F9A5}"/>
              </a:ext>
            </a:extLst>
          </p:cNvPr>
          <p:cNvCxnSpPr>
            <a:cxnSpLocks/>
          </p:cNvCxnSpPr>
          <p:nvPr/>
        </p:nvCxnSpPr>
        <p:spPr>
          <a:xfrm>
            <a:off x="4397533" y="2355964"/>
            <a:ext cx="266492" cy="0"/>
          </a:xfrm>
          <a:prstGeom prst="straightConnector1">
            <a:avLst/>
          </a:prstGeom>
          <a:ln w="15875">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CBFA581-CD53-4441-329A-092F14748453}"/>
              </a:ext>
            </a:extLst>
          </p:cNvPr>
          <p:cNvSpPr txBox="1"/>
          <p:nvPr/>
        </p:nvSpPr>
        <p:spPr>
          <a:xfrm>
            <a:off x="4664026" y="5700865"/>
            <a:ext cx="7423420" cy="400110"/>
          </a:xfrm>
          <a:prstGeom prst="rect">
            <a:avLst/>
          </a:prstGeom>
          <a:noFill/>
        </p:spPr>
        <p:txBody>
          <a:bodyPr wrap="square" rtlCol="0">
            <a:spAutoFit/>
          </a:bodyPr>
          <a:lstStyle/>
          <a:p>
            <a:r>
              <a:rPr lang="en-US" sz="1000" baseline="30000" dirty="0">
                <a:latin typeface="Calibri" panose="020F0502020204030204" pitchFamily="34" charset="0"/>
                <a:cs typeface="Calibri" panose="020F0502020204030204" pitchFamily="34" charset="0"/>
              </a:rPr>
              <a:t>1</a:t>
            </a:r>
            <a:r>
              <a:rPr lang="en-US" sz="1000" dirty="0">
                <a:latin typeface="Calibri" panose="020F0502020204030204" pitchFamily="34" charset="0"/>
                <a:cs typeface="Calibri" panose="020F0502020204030204" pitchFamily="34" charset="0"/>
              </a:rPr>
              <a:t>Pearce, Tim, Alexandra </a:t>
            </a:r>
            <a:r>
              <a:rPr lang="en-US" sz="1000" dirty="0" err="1">
                <a:latin typeface="Calibri" panose="020F0502020204030204" pitchFamily="34" charset="0"/>
                <a:cs typeface="Calibri" panose="020F0502020204030204" pitchFamily="34" charset="0"/>
              </a:rPr>
              <a:t>Brintrup</a:t>
            </a:r>
            <a:r>
              <a:rPr lang="en-US" sz="1000" dirty="0">
                <a:latin typeface="Calibri" panose="020F0502020204030204" pitchFamily="34" charset="0"/>
                <a:cs typeface="Calibri" panose="020F0502020204030204" pitchFamily="34" charset="0"/>
              </a:rPr>
              <a:t>, Mohamed </a:t>
            </a:r>
            <a:r>
              <a:rPr lang="en-US" sz="1000" dirty="0" err="1">
                <a:latin typeface="Calibri" panose="020F0502020204030204" pitchFamily="34" charset="0"/>
                <a:cs typeface="Calibri" panose="020F0502020204030204" pitchFamily="34" charset="0"/>
              </a:rPr>
              <a:t>Zaki</a:t>
            </a:r>
            <a:r>
              <a:rPr lang="en-US" sz="1000" dirty="0">
                <a:latin typeface="Calibri" panose="020F0502020204030204" pitchFamily="34" charset="0"/>
                <a:cs typeface="Calibri" panose="020F0502020204030204" pitchFamily="34" charset="0"/>
              </a:rPr>
              <a:t>, and Andy Neely. "High-quality prediction intervals for deep learning: A distribution-free, ensembled approach." In </a:t>
            </a:r>
            <a:r>
              <a:rPr lang="en-US" sz="1000" i="1" dirty="0">
                <a:latin typeface="Calibri" panose="020F0502020204030204" pitchFamily="34" charset="0"/>
                <a:cs typeface="Calibri" panose="020F0502020204030204" pitchFamily="34" charset="0"/>
              </a:rPr>
              <a:t>International Conference on Machine Learning</a:t>
            </a:r>
            <a:r>
              <a:rPr lang="en-US" sz="1000" dirty="0">
                <a:latin typeface="Calibri" panose="020F0502020204030204" pitchFamily="34" charset="0"/>
                <a:cs typeface="Calibri" panose="020F0502020204030204" pitchFamily="34" charset="0"/>
              </a:rPr>
              <a:t>, pp. 4075-4084. PMLR, 2018.</a:t>
            </a:r>
          </a:p>
        </p:txBody>
      </p:sp>
      <p:sp>
        <p:nvSpPr>
          <p:cNvPr id="15" name="Slide Number Placeholder 1">
            <a:extLst>
              <a:ext uri="{FF2B5EF4-FFF2-40B4-BE49-F238E27FC236}">
                <a16:creationId xmlns:a16="http://schemas.microsoft.com/office/drawing/2014/main" id="{2DBE7D6D-5D03-4536-86E5-A00C7249EC04}"/>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50</a:t>
            </a:fld>
            <a:endParaRPr lang="en-US" dirty="0"/>
          </a:p>
        </p:txBody>
      </p:sp>
    </p:spTree>
    <p:extLst>
      <p:ext uri="{BB962C8B-B14F-4D97-AF65-F5344CB8AC3E}">
        <p14:creationId xmlns:p14="http://schemas.microsoft.com/office/powerpoint/2010/main" val="3698050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D443-8E2F-1040-8445-B600A67B5248}"/>
              </a:ext>
            </a:extLst>
          </p:cNvPr>
          <p:cNvSpPr>
            <a:spLocks noGrp="1"/>
          </p:cNvSpPr>
          <p:nvPr>
            <p:ph type="title"/>
          </p:nvPr>
        </p:nvSpPr>
        <p:spPr>
          <a:xfrm>
            <a:off x="1016000" y="288400"/>
            <a:ext cx="10363200" cy="714680"/>
          </a:xfrm>
        </p:spPr>
        <p:txBody>
          <a:bodyPr/>
          <a:lstStyle/>
          <a:p>
            <a:r>
              <a:rPr lang="en-US" b="1" dirty="0"/>
              <a:t>QD Loss Function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310CCF6-A3F7-384E-A46C-0E58A9236BEB}"/>
                  </a:ext>
                </a:extLst>
              </p:cNvPr>
              <p:cNvSpPr>
                <a:spLocks noGrp="1"/>
              </p:cNvSpPr>
              <p:nvPr>
                <p:ph idx="1"/>
              </p:nvPr>
            </p:nvSpPr>
            <p:spPr>
              <a:xfrm>
                <a:off x="348917" y="1095680"/>
                <a:ext cx="11738530" cy="5016500"/>
              </a:xfrm>
            </p:spPr>
            <p:txBody>
              <a:bodyPr>
                <a:normAutofit fontScale="92500" lnSpcReduction="10000"/>
              </a:bodyPr>
              <a:lstStyle/>
              <a:p>
                <a:pPr marL="0" indent="0">
                  <a:buNone/>
                </a:pPr>
                <a:r>
                  <a:rPr lang="en-US" sz="1900" b="1" dirty="0"/>
                  <a:t>Two components:</a:t>
                </a:r>
              </a:p>
              <a:p>
                <a:pPr marL="0" indent="0">
                  <a:buNone/>
                </a:pPr>
                <a:r>
                  <a:rPr lang="en-US" sz="1900" u="sng" dirty="0"/>
                  <a:t>1. </a:t>
                </a:r>
                <a:r>
                  <a:rPr lang="en-US" sz="1800" u="sng" dirty="0"/>
                  <a:t>Mean Prediction Interval Width (MPIW)</a:t>
                </a:r>
                <a:r>
                  <a:rPr lang="en-US" sz="1800" dirty="0"/>
                  <a:t>: measures width of avg. prediction intervals that successfully capture true highest bids</a:t>
                </a:r>
                <a:endParaRPr lang="en-US" sz="1800" i="1" dirty="0"/>
              </a:p>
              <a:p>
                <a:pPr marL="0" indent="0">
                  <a:buNone/>
                </a:pPr>
                <a:endParaRPr lang="en-US" sz="1800" dirty="0"/>
              </a:p>
              <a:p>
                <a:pPr marL="0" indent="0">
                  <a:buNone/>
                </a:pPr>
                <a:endParaRPr lang="en-US" sz="1800" dirty="0"/>
              </a:p>
              <a:p>
                <a:pPr marL="0" indent="0">
                  <a:buNone/>
                </a:pPr>
                <a:r>
                  <a:rPr lang="en-US" sz="1800" dirty="0"/>
                  <a:t>where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𝑘</m:t>
                        </m:r>
                      </m:e>
                      <m:sub>
                        <m:r>
                          <a:rPr lang="en-US" sz="1800" i="1">
                            <a:latin typeface="Cambria Math" panose="02040503050406030204" pitchFamily="18" charset="0"/>
                          </a:rPr>
                          <m:t>𝑖</m:t>
                        </m:r>
                      </m:sub>
                    </m:sSub>
                    <m:r>
                      <a:rPr lang="en-US" sz="1800" i="1">
                        <a:latin typeface="Cambria Math" panose="02040503050406030204" pitchFamily="18" charset="0"/>
                      </a:rPr>
                      <m:t>=1</m:t>
                    </m:r>
                  </m:oMath>
                </a14:m>
                <a:r>
                  <a:rPr lang="en-US" sz="1800" dirty="0"/>
                  <a:t> if </a:t>
                </a:r>
                <a14:m>
                  <m:oMath xmlns:m="http://schemas.openxmlformats.org/officeDocument/2006/math">
                    <m:sSub>
                      <m:sSubPr>
                        <m:ctrlPr>
                          <a:rPr lang="en-US" sz="1800" i="1">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𝑏</m:t>
                            </m:r>
                          </m:e>
                        </m:acc>
                      </m:e>
                      <m:sub>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𝑖</m:t>
                            </m:r>
                          </m:sub>
                        </m:sSub>
                      </m:sub>
                    </m:sSub>
                  </m:oMath>
                </a14:m>
                <a:r>
                  <a:rPr lang="en-US" sz="1800" dirty="0"/>
                  <a:t> </a:t>
                </a:r>
                <a14:m>
                  <m:oMath xmlns:m="http://schemas.openxmlformats.org/officeDocument/2006/math">
                    <m:r>
                      <a:rPr lang="en-US" sz="1800" i="1" dirty="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𝑏</m:t>
                        </m:r>
                      </m:e>
                      <m:sub>
                        <m:r>
                          <a:rPr lang="en-US" sz="1800" i="1">
                            <a:latin typeface="Cambria Math" panose="02040503050406030204" pitchFamily="18" charset="0"/>
                          </a:rPr>
                          <m:t>𝑖</m:t>
                        </m:r>
                      </m:sub>
                    </m:sSub>
                  </m:oMath>
                </a14:m>
                <a:r>
                  <a:rPr lang="en-US" sz="1800" dirty="0"/>
                  <a:t> otherwise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𝑘</m:t>
                        </m:r>
                      </m:e>
                      <m:sub>
                        <m:r>
                          <a:rPr lang="en-US" sz="1800" i="1">
                            <a:latin typeface="Cambria Math" panose="02040503050406030204" pitchFamily="18" charset="0"/>
                          </a:rPr>
                          <m:t>𝑖</m:t>
                        </m:r>
                      </m:sub>
                    </m:sSub>
                    <m:r>
                      <a:rPr lang="en-US" sz="1800" i="1">
                        <a:latin typeface="Cambria Math" panose="02040503050406030204" pitchFamily="18" charset="0"/>
                      </a:rPr>
                      <m:t>=0</m:t>
                    </m:r>
                    <m:r>
                      <a:rPr lang="en-US" sz="1800" b="0" i="0" smtClean="0">
                        <a:latin typeface="Cambria Math" panose="02040503050406030204" pitchFamily="18" charset="0"/>
                      </a:rPr>
                      <m:t>, </m:t>
                    </m:r>
                  </m:oMath>
                </a14:m>
                <a:endParaRPr lang="en-US" sz="1800" dirty="0"/>
              </a:p>
              <a:p>
                <a:pPr marL="0" indent="0">
                  <a:buNone/>
                </a:pPr>
                <a:endParaRPr lang="en-US" sz="1800" u="sng" dirty="0"/>
              </a:p>
              <a:p>
                <a:pPr marL="0" indent="0">
                  <a:buNone/>
                </a:pPr>
                <a:r>
                  <a:rPr lang="en-US" sz="1800" u="sng" dirty="0"/>
                  <a:t>2. Prediction Interval Coverage Probability (PICP)</a:t>
                </a:r>
                <a:r>
                  <a:rPr lang="en-US" sz="1800" dirty="0"/>
                  <a:t>: measures coverage (i.e., outbid) probability of the estimated prediction intervals</a:t>
                </a:r>
              </a:p>
              <a:p>
                <a:pPr marL="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𝑃𝐼𝐶𝑃</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𝑛</m:t>
                          </m:r>
                        </m:den>
                      </m:f>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𝑛</m:t>
                          </m:r>
                        </m:sub>
                        <m:sup>
                          <m:r>
                            <a:rPr lang="en-US" sz="1800" i="1">
                              <a:latin typeface="Cambria Math" panose="02040503050406030204" pitchFamily="18" charset="0"/>
                            </a:rPr>
                            <m:t>𝑖</m:t>
                          </m:r>
                          <m:r>
                            <a:rPr lang="en-US" sz="1800" i="1">
                              <a:latin typeface="Cambria Math" panose="02040503050406030204" pitchFamily="18" charset="0"/>
                            </a:rPr>
                            <m:t>=1</m:t>
                          </m:r>
                        </m:sup>
                        <m:e>
                          <m:sSub>
                            <m:sSubPr>
                              <m:ctrlPr>
                                <a:rPr lang="en-US" sz="1800" i="1">
                                  <a:latin typeface="Cambria Math" panose="02040503050406030204" pitchFamily="18" charset="0"/>
                                </a:rPr>
                              </m:ctrlPr>
                            </m:sSubPr>
                            <m:e>
                              <m:r>
                                <a:rPr lang="en-US" sz="1800" i="1">
                                  <a:latin typeface="Cambria Math" panose="02040503050406030204" pitchFamily="18" charset="0"/>
                                </a:rPr>
                                <m:t>𝑘</m:t>
                              </m:r>
                            </m:e>
                            <m:sub>
                              <m:r>
                                <a:rPr lang="en-US" sz="1800" i="1">
                                  <a:latin typeface="Cambria Math" panose="02040503050406030204" pitchFamily="18" charset="0"/>
                                </a:rPr>
                                <m:t>𝑖</m:t>
                              </m:r>
                            </m:sub>
                          </m:sSub>
                        </m:e>
                      </m:nary>
                    </m:oMath>
                  </m:oMathPara>
                </a14:m>
                <a:endParaRPr lang="en-US" sz="1900" dirty="0"/>
              </a:p>
              <a:p>
                <a:pPr marL="96012" lvl="1" indent="0">
                  <a:buNone/>
                </a:pPr>
                <a:r>
                  <a:rPr lang="en-US" sz="1800" dirty="0"/>
                  <a:t>Model learns parameters θ that can minimize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ea typeface="Cambria Math" panose="02040503050406030204" pitchFamily="18" charset="0"/>
                          </a:rPr>
                          <m:t>𝜃</m:t>
                        </m:r>
                      </m:sub>
                    </m:sSub>
                  </m:oMath>
                </a14:m>
                <a:r>
                  <a:rPr lang="en-US" sz="1800" dirty="0"/>
                  <a:t> = L(</a:t>
                </a:r>
                <a:r>
                  <a:rPr lang="el-GR" sz="1800" dirty="0"/>
                  <a:t>θ|</a:t>
                </a:r>
                <a:r>
                  <a:rPr lang="en-US" sz="1800" dirty="0"/>
                  <a:t>k, </a:t>
                </a:r>
                <a:r>
                  <a:rPr lang="el-GR" sz="1800" dirty="0"/>
                  <a:t>α)</a:t>
                </a:r>
                <a:r>
                  <a:rPr lang="en-US" sz="1800" dirty="0"/>
                  <a:t>. Final negative log likelihood is updated to:</a:t>
                </a:r>
              </a:p>
              <a:p>
                <a:pPr marL="96012" lvl="1" indent="0">
                  <a:buNone/>
                </a:pPr>
                <a14:m>
                  <m:oMathPara xmlns:m="http://schemas.openxmlformats.org/officeDocument/2006/math">
                    <m:oMathParaPr>
                      <m:jc m:val="center"/>
                    </m:oMathParaPr>
                    <m:oMath xmlns:m="http://schemas.openxmlformats.org/officeDocument/2006/math">
                      <m:r>
                        <a:rPr lang="en-US" sz="1800" i="1">
                          <a:latin typeface="Cambria Math" panose="02040503050406030204" pitchFamily="18" charset="0"/>
                        </a:rPr>
                        <m:t>−</m:t>
                      </m:r>
                      <m:r>
                        <a:rPr lang="en-US" sz="1800" i="1">
                          <a:latin typeface="Cambria Math" panose="02040503050406030204" pitchFamily="18" charset="0"/>
                        </a:rPr>
                        <m:t>𝑙𝑜𝑔</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ea typeface="Cambria Math" panose="02040503050406030204" pitchFamily="18" charset="0"/>
                            </a:rPr>
                            <m:t>𝜃</m:t>
                          </m:r>
                        </m:sub>
                      </m:sSub>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𝑛</m:t>
                          </m:r>
                        </m:num>
                        <m:den>
                          <m:r>
                            <a:rPr lang="en-US" sz="1800" i="1">
                              <a:latin typeface="Cambria Math" panose="02040503050406030204" pitchFamily="18" charset="0"/>
                              <a:ea typeface="Cambria Math" panose="02040503050406030204" pitchFamily="18" charset="0"/>
                            </a:rPr>
                            <m:t>𝛼</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𝛼</m:t>
                              </m:r>
                            </m:e>
                          </m:d>
                        </m:den>
                      </m:f>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𝛼</m:t>
                              </m:r>
                            </m:e>
                          </m:d>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𝑃𝐼𝐶𝑃</m:t>
                          </m:r>
                          <m:r>
                            <a:rPr lang="en-US" sz="1800" i="1">
                              <a:latin typeface="Cambria Math" panose="02040503050406030204" pitchFamily="18" charset="0"/>
                              <a:ea typeface="Cambria Math" panose="02040503050406030204" pitchFamily="18" charset="0"/>
                            </a:rPr>
                            <m:t>)</m:t>
                          </m:r>
                        </m:e>
                        <m:sup>
                          <m:r>
                            <a:rPr lang="en-US" sz="1800" i="1">
                              <a:latin typeface="Cambria Math" panose="02040503050406030204" pitchFamily="18" charset="0"/>
                              <a:ea typeface="Cambria Math" panose="02040503050406030204" pitchFamily="18" charset="0"/>
                            </a:rPr>
                            <m:t>2</m:t>
                          </m:r>
                        </m:sup>
                      </m:sSup>
                    </m:oMath>
                  </m:oMathPara>
                </a14:m>
                <a:endParaRPr lang="en-US" sz="1800" dirty="0"/>
              </a:p>
              <a:p>
                <a:pPr marL="96012" lvl="1" indent="0">
                  <a:buNone/>
                </a:pPr>
                <a:endParaRPr lang="en-US" sz="1900" b="1" dirty="0"/>
              </a:p>
              <a:p>
                <a:pPr marL="96012" lvl="1" indent="0">
                  <a:buNone/>
                </a:pPr>
                <a:r>
                  <a:rPr lang="en-US" sz="1900" b="1" dirty="0"/>
                  <a:t>Loss of highest bid lower bound prediction </a:t>
                </a:r>
                <a:r>
                  <a:rPr lang="en-US" sz="1900" dirty="0"/>
                  <a:t>brings MPIW and PICP together:</a:t>
                </a:r>
              </a:p>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𝐿𝑜𝑠𝑠</m:t>
                        </m:r>
                      </m:e>
                      <m:sub>
                        <m:r>
                          <a:rPr lang="en-US" sz="1800" b="0" i="1" smtClean="0">
                            <a:latin typeface="Cambria Math" panose="02040503050406030204" pitchFamily="18" charset="0"/>
                          </a:rPr>
                          <m:t>𝑞𝑑</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𝑀𝑃𝐼𝑊</m:t>
                        </m:r>
                      </m:e>
                      <m:sub>
                        <m:r>
                          <a:rPr lang="en-US" sz="1800" b="0" i="1" smtClean="0">
                            <a:latin typeface="Cambria Math" panose="02040503050406030204" pitchFamily="18" charset="0"/>
                          </a:rPr>
                          <m:t>𝑐𝑎𝑝𝑡</m:t>
                        </m:r>
                        <m:r>
                          <a:rPr lang="en-US" sz="1800" b="0" i="1" smtClean="0">
                            <a:latin typeface="Cambria Math" panose="02040503050406030204" pitchFamily="18" charset="0"/>
                          </a:rPr>
                          <m:t>.</m:t>
                        </m:r>
                      </m:sub>
                    </m:sSub>
                    <m:r>
                      <a:rPr lang="en-US"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rPr>
                      <m:t>𝑃𝐼𝐶𝑃</m:t>
                    </m:r>
                  </m:oMath>
                </a14:m>
                <a:endParaRPr lang="en-US" sz="1800" dirty="0"/>
              </a:p>
              <a:p>
                <a:pPr marL="0" indent="0">
                  <a:buNone/>
                </a:pPr>
                <a:r>
                  <a:rPr lang="en-US" sz="1800" dirty="0"/>
                  <a:t>where </a:t>
                </a:r>
                <a14:m>
                  <m:oMath xmlns:m="http://schemas.openxmlformats.org/officeDocument/2006/math">
                    <m:r>
                      <a:rPr lang="en-US" sz="1800" i="1">
                        <a:latin typeface="Cambria Math" panose="02040503050406030204" pitchFamily="18" charset="0"/>
                        <a:ea typeface="Cambria Math" panose="02040503050406030204" pitchFamily="18" charset="0"/>
                      </a:rPr>
                      <m:t>𝜆</m:t>
                    </m:r>
                  </m:oMath>
                </a14:m>
                <a:r>
                  <a:rPr lang="en-US" sz="1800" dirty="0"/>
                  <a:t> is a parameter controlling the importance of PICP</a:t>
                </a:r>
              </a:p>
              <a:p>
                <a:pPr marL="0" indent="0">
                  <a:buNone/>
                </a:pPr>
                <a:endParaRPr lang="en-US" sz="1800" dirty="0"/>
              </a:p>
            </p:txBody>
          </p:sp>
        </mc:Choice>
        <mc:Fallback>
          <p:sp>
            <p:nvSpPr>
              <p:cNvPr id="3" name="Content Placeholder 2">
                <a:extLst>
                  <a:ext uri="{FF2B5EF4-FFF2-40B4-BE49-F238E27FC236}">
                    <a16:creationId xmlns:a16="http://schemas.microsoft.com/office/drawing/2014/main" id="{0310CCF6-A3F7-384E-A46C-0E58A9236BEB}"/>
                  </a:ext>
                </a:extLst>
              </p:cNvPr>
              <p:cNvSpPr>
                <a:spLocks noGrp="1" noRot="1" noChangeAspect="1" noMove="1" noResize="1" noEditPoints="1" noAdjustHandles="1" noChangeArrowheads="1" noChangeShapeType="1" noTextEdit="1"/>
              </p:cNvSpPr>
              <p:nvPr>
                <p:ph idx="1"/>
              </p:nvPr>
            </p:nvSpPr>
            <p:spPr>
              <a:xfrm>
                <a:off x="348917" y="1095680"/>
                <a:ext cx="11738530" cy="5016500"/>
              </a:xfrm>
              <a:blipFill>
                <a:blip r:embed="rId3"/>
                <a:stretch>
                  <a:fillRect l="-415" t="-1215"/>
                </a:stretch>
              </a:blipFill>
            </p:spPr>
            <p:txBody>
              <a:bodyPr/>
              <a:lstStyle/>
              <a:p>
                <a:r>
                  <a:rPr lang="en-US">
                    <a:noFill/>
                  </a:rPr>
                  <a:t> </a:t>
                </a:r>
              </a:p>
            </p:txBody>
          </p:sp>
        </mc:Fallback>
      </mc:AlternateContent>
      <p:sp>
        <p:nvSpPr>
          <p:cNvPr id="5" name="Slide Number Placeholder 1">
            <a:extLst>
              <a:ext uri="{FF2B5EF4-FFF2-40B4-BE49-F238E27FC236}">
                <a16:creationId xmlns:a16="http://schemas.microsoft.com/office/drawing/2014/main" id="{4FD31131-7E2D-49D7-93C7-61237039C2D1}"/>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51</a:t>
            </a:fld>
            <a:endParaRPr lang="en-US" dirty="0"/>
          </a:p>
        </p:txBody>
      </p:sp>
      <p:pic>
        <p:nvPicPr>
          <p:cNvPr id="6" name="Picture 5">
            <a:extLst>
              <a:ext uri="{FF2B5EF4-FFF2-40B4-BE49-F238E27FC236}">
                <a16:creationId xmlns:a16="http://schemas.microsoft.com/office/drawing/2014/main" id="{ABFD4251-C036-439C-A1F0-DC85DAACCAE8}"/>
              </a:ext>
            </a:extLst>
          </p:cNvPr>
          <p:cNvPicPr>
            <a:picLocks noChangeAspect="1"/>
          </p:cNvPicPr>
          <p:nvPr/>
        </p:nvPicPr>
        <p:blipFill>
          <a:blip r:embed="rId4"/>
          <a:stretch>
            <a:fillRect/>
          </a:stretch>
        </p:blipFill>
        <p:spPr>
          <a:xfrm>
            <a:off x="4829085" y="1731853"/>
            <a:ext cx="2533829" cy="710406"/>
          </a:xfrm>
          <a:prstGeom prst="rect">
            <a:avLst/>
          </a:prstGeom>
        </p:spPr>
      </p:pic>
    </p:spTree>
    <p:extLst>
      <p:ext uri="{BB962C8B-B14F-4D97-AF65-F5344CB8AC3E}">
        <p14:creationId xmlns:p14="http://schemas.microsoft.com/office/powerpoint/2010/main" val="3546240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742FC9D-B946-CB45-986E-7F8507B32DBD}"/>
                  </a:ext>
                </a:extLst>
              </p:cNvPr>
              <p:cNvSpPr>
                <a:spLocks noGrp="1"/>
              </p:cNvSpPr>
              <p:nvPr>
                <p:ph idx="1"/>
              </p:nvPr>
            </p:nvSpPr>
            <p:spPr>
              <a:xfrm>
                <a:off x="1689763" y="2273968"/>
                <a:ext cx="8356600" cy="3693695"/>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82930" lvl="5" indent="0">
                  <a:buNone/>
                </a:pPr>
                <a14:m>
                  <m:oMathPara xmlns:m="http://schemas.openxmlformats.org/officeDocument/2006/math">
                    <m:oMathParaPr>
                      <m:jc m:val="centerGroup"/>
                    </m:oMathParaPr>
                    <m:oMath xmlns:m="http://schemas.openxmlformats.org/officeDocument/2006/math">
                      <m:r>
                        <a:rPr lang="en-US" sz="1650" i="1">
                          <a:latin typeface="Cambria Math" panose="02040503050406030204" pitchFamily="18" charset="0"/>
                        </a:rPr>
                        <m:t>h</m:t>
                      </m:r>
                      <m:d>
                        <m:dPr>
                          <m:ctrlPr>
                            <a:rPr lang="en-US" sz="1650" i="1">
                              <a:latin typeface="Cambria Math" panose="02040503050406030204" pitchFamily="18" charset="0"/>
                            </a:rPr>
                          </m:ctrlPr>
                        </m:dPr>
                        <m:e>
                          <m:r>
                            <a:rPr lang="en-US" sz="1650" i="1">
                              <a:latin typeface="Cambria Math" panose="02040503050406030204" pitchFamily="18" charset="0"/>
                            </a:rPr>
                            <m:t>𝑟</m:t>
                          </m:r>
                          <m:r>
                            <a:rPr lang="en-US" sz="1650" i="1">
                              <a:latin typeface="Cambria Math" panose="02040503050406030204" pitchFamily="18" charset="0"/>
                            </a:rPr>
                            <m:t>, </m:t>
                          </m:r>
                          <m:sSub>
                            <m:sSubPr>
                              <m:ctrlPr>
                                <a:rPr lang="en-US" sz="1650" i="1">
                                  <a:latin typeface="Cambria Math" panose="02040503050406030204" pitchFamily="18" charset="0"/>
                                </a:rPr>
                              </m:ctrlPr>
                            </m:sSubPr>
                            <m:e>
                              <m:r>
                                <a:rPr lang="en-US" sz="1650" i="1">
                                  <a:latin typeface="Cambria Math" panose="02040503050406030204" pitchFamily="18" charset="0"/>
                                </a:rPr>
                                <m:t>𝑋</m:t>
                              </m:r>
                            </m:e>
                            <m:sub>
                              <m:r>
                                <a:rPr lang="en-US" sz="1650" i="1">
                                  <a:latin typeface="Cambria Math" panose="02040503050406030204" pitchFamily="18" charset="0"/>
                                </a:rPr>
                                <m:t>𝑖</m:t>
                              </m:r>
                            </m:sub>
                          </m:sSub>
                        </m:e>
                      </m:d>
                      <m:r>
                        <a:rPr lang="en-US" sz="1650" i="1">
                          <a:latin typeface="Cambria Math" panose="02040503050406030204" pitchFamily="18" charset="0"/>
                        </a:rPr>
                        <m:t>=</m:t>
                      </m:r>
                      <m:sSub>
                        <m:sSubPr>
                          <m:ctrlPr>
                            <a:rPr lang="en-US" sz="1650" i="1">
                              <a:latin typeface="Cambria Math" panose="02040503050406030204" pitchFamily="18" charset="0"/>
                            </a:rPr>
                          </m:ctrlPr>
                        </m:sSubPr>
                        <m:e>
                          <m:r>
                            <a:rPr lang="en-US" sz="1650" i="1">
                              <a:latin typeface="Cambria Math" panose="02040503050406030204" pitchFamily="18" charset="0"/>
                            </a:rPr>
                            <m:t>h</m:t>
                          </m:r>
                        </m:e>
                        <m:sub>
                          <m:r>
                            <a:rPr lang="en-US" sz="1650" i="1">
                              <a:latin typeface="Cambria Math" panose="02040503050406030204" pitchFamily="18" charset="0"/>
                            </a:rPr>
                            <m:t>0</m:t>
                          </m:r>
                        </m:sub>
                      </m:sSub>
                      <m:r>
                        <a:rPr lang="en-US" sz="1650" i="1">
                          <a:latin typeface="Cambria Math" panose="02040503050406030204" pitchFamily="18" charset="0"/>
                        </a:rPr>
                        <m:t>(</m:t>
                      </m:r>
                      <m:r>
                        <a:rPr lang="en-US" sz="1650" i="1">
                          <a:latin typeface="Cambria Math" panose="02040503050406030204" pitchFamily="18" charset="0"/>
                        </a:rPr>
                        <m:t>𝑟</m:t>
                      </m:r>
                      <m:r>
                        <a:rPr lang="en-US" sz="1650" i="1">
                          <a:latin typeface="Cambria Math" panose="02040503050406030204" pitchFamily="18" charset="0"/>
                        </a:rPr>
                        <m:t>)∙</m:t>
                      </m:r>
                      <m:sSup>
                        <m:sSupPr>
                          <m:ctrlPr>
                            <a:rPr lang="en-US" sz="1650" i="1">
                              <a:latin typeface="Cambria Math" panose="02040503050406030204" pitchFamily="18" charset="0"/>
                            </a:rPr>
                          </m:ctrlPr>
                        </m:sSupPr>
                        <m:e>
                          <m:r>
                            <a:rPr lang="en-US" sz="1650" i="1">
                              <a:latin typeface="Cambria Math" panose="02040503050406030204" pitchFamily="18" charset="0"/>
                            </a:rPr>
                            <m:t>𝑒</m:t>
                          </m:r>
                        </m:e>
                        <m:sup>
                          <m:sSub>
                            <m:sSubPr>
                              <m:ctrlPr>
                                <a:rPr lang="en-US" sz="1650" i="1">
                                  <a:latin typeface="Cambria Math" panose="02040503050406030204" pitchFamily="18" charset="0"/>
                                </a:rPr>
                              </m:ctrlPr>
                            </m:sSubPr>
                            <m:e>
                              <m:acc>
                                <m:accPr>
                                  <m:chr m:val="̂"/>
                                  <m:ctrlPr>
                                    <a:rPr lang="en-US" sz="1650" i="1">
                                      <a:latin typeface="Cambria Math" panose="02040503050406030204" pitchFamily="18" charset="0"/>
                                    </a:rPr>
                                  </m:ctrlPr>
                                </m:accPr>
                                <m:e>
                                  <m:r>
                                    <a:rPr lang="en-US" sz="1650" i="1">
                                      <a:latin typeface="Cambria Math" panose="02040503050406030204" pitchFamily="18" charset="0"/>
                                    </a:rPr>
                                    <m:t>𝑦</m:t>
                                  </m:r>
                                </m:e>
                              </m:acc>
                            </m:e>
                            <m:sub>
                              <m:r>
                                <a:rPr lang="en-US" sz="1650" i="1">
                                  <a:latin typeface="Cambria Math" panose="02040503050406030204" pitchFamily="18" charset="0"/>
                                </a:rPr>
                                <m:t>𝑖</m:t>
                              </m:r>
                            </m:sub>
                          </m:sSub>
                        </m:sup>
                      </m:sSup>
                    </m:oMath>
                  </m:oMathPara>
                </a14:m>
                <a:endParaRPr lang="en-US" sz="1650" dirty="0">
                  <a:latin typeface="Calibri" panose="020F0502020204030204" pitchFamily="34" charset="0"/>
                  <a:cs typeface="Calibri" panose="020F0502020204030204" pitchFamily="34" charset="0"/>
                </a:endParaRPr>
              </a:p>
              <a:p>
                <a:pPr marL="582930" lvl="5" indent="0">
                  <a:buNone/>
                </a:pPr>
                <a:endParaRPr lang="en-US" sz="1650" dirty="0">
                  <a:latin typeface="Calibri" panose="020F0502020204030204" pitchFamily="34" charset="0"/>
                  <a:cs typeface="Calibri" panose="020F0502020204030204" pitchFamily="34" charset="0"/>
                </a:endParaRPr>
              </a:p>
              <a:p>
                <a:pPr marL="582930" lvl="5" indent="0">
                  <a:buNone/>
                </a:pPr>
                <a:endParaRPr lang="en-US" sz="1650" dirty="0"/>
              </a:p>
            </p:txBody>
          </p:sp>
        </mc:Choice>
        <mc:Fallback>
          <p:sp>
            <p:nvSpPr>
              <p:cNvPr id="3" name="Content Placeholder 2">
                <a:extLst>
                  <a:ext uri="{FF2B5EF4-FFF2-40B4-BE49-F238E27FC236}">
                    <a16:creationId xmlns:a16="http://schemas.microsoft.com/office/drawing/2014/main" id="{E742FC9D-B946-CB45-986E-7F8507B32DBD}"/>
                  </a:ext>
                </a:extLst>
              </p:cNvPr>
              <p:cNvSpPr>
                <a:spLocks noGrp="1" noRot="1" noChangeAspect="1" noMove="1" noResize="1" noEditPoints="1" noAdjustHandles="1" noChangeArrowheads="1" noChangeShapeType="1" noTextEdit="1"/>
              </p:cNvSpPr>
              <p:nvPr>
                <p:ph idx="1"/>
              </p:nvPr>
            </p:nvSpPr>
            <p:spPr>
              <a:xfrm>
                <a:off x="1689763" y="2273968"/>
                <a:ext cx="8356600" cy="3693695"/>
              </a:xfrm>
              <a:blipFill>
                <a:blip r:embed="rId3"/>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8C3F980-F979-A644-8AFB-4A9ABC3F37D7}"/>
              </a:ext>
            </a:extLst>
          </p:cNvPr>
          <p:cNvSpPr>
            <a:spLocks noGrp="1"/>
          </p:cNvSpPr>
          <p:nvPr>
            <p:ph type="title"/>
          </p:nvPr>
        </p:nvSpPr>
        <p:spPr>
          <a:xfrm>
            <a:off x="1016000" y="381000"/>
            <a:ext cx="10363200" cy="761009"/>
          </a:xfrm>
        </p:spPr>
        <p:txBody>
          <a:bodyPr/>
          <a:lstStyle/>
          <a:p>
            <a:r>
              <a:rPr lang="en-US" b="1" dirty="0"/>
              <a:t>Auxiliary Task: Failure Rate Prediction</a:t>
            </a:r>
          </a:p>
        </p:txBody>
      </p:sp>
      <p:sp>
        <p:nvSpPr>
          <p:cNvPr id="5" name="Rectangle 4">
            <a:extLst>
              <a:ext uri="{FF2B5EF4-FFF2-40B4-BE49-F238E27FC236}">
                <a16:creationId xmlns:a16="http://schemas.microsoft.com/office/drawing/2014/main" id="{91810910-647A-AE45-8FBD-9D319F8215DD}"/>
              </a:ext>
            </a:extLst>
          </p:cNvPr>
          <p:cNvSpPr/>
          <p:nvPr/>
        </p:nvSpPr>
        <p:spPr>
          <a:xfrm>
            <a:off x="5537204" y="4251106"/>
            <a:ext cx="558800" cy="3175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E45CC51A-299C-BA47-B888-38799BA2D048}"/>
              </a:ext>
            </a:extLst>
          </p:cNvPr>
          <p:cNvCxnSpPr>
            <a:cxnSpLocks/>
          </p:cNvCxnSpPr>
          <p:nvPr/>
        </p:nvCxnSpPr>
        <p:spPr>
          <a:xfrm flipH="1">
            <a:off x="5308605" y="4568606"/>
            <a:ext cx="393701" cy="437421"/>
          </a:xfrm>
          <a:prstGeom prst="line">
            <a:avLst/>
          </a:prstGeom>
          <a:ln w="158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91A07115-6F87-4A41-B6F0-0D01531A6500}"/>
              </a:ext>
            </a:extLst>
          </p:cNvPr>
          <p:cNvSpPr txBox="1"/>
          <p:nvPr/>
        </p:nvSpPr>
        <p:spPr>
          <a:xfrm>
            <a:off x="2492679" y="4950598"/>
            <a:ext cx="4634631" cy="507831"/>
          </a:xfrm>
          <a:prstGeom prst="rect">
            <a:avLst/>
          </a:prstGeom>
          <a:noFill/>
          <a:ln>
            <a:solidFill>
              <a:srgbClr val="0070C0"/>
            </a:solidFill>
          </a:ln>
        </p:spPr>
        <p:txBody>
          <a:bodyPr wrap="square" rtlCol="0">
            <a:spAutoFit/>
          </a:bodyPr>
          <a:lstStyle/>
          <a:p>
            <a:r>
              <a:rPr lang="en-US" sz="1350" dirty="0">
                <a:solidFill>
                  <a:srgbClr val="0070C0"/>
                </a:solidFill>
                <a:latin typeface="Calibri" panose="020F0502020204030204" pitchFamily="34" charset="0"/>
                <a:cs typeface="Calibri" panose="020F0502020204030204" pitchFamily="34" charset="0"/>
              </a:rPr>
              <a:t>Baseline hazard function. Percentage of training impressions whose reserve price r failed</a:t>
            </a:r>
          </a:p>
        </p:txBody>
      </p:sp>
      <p:sp>
        <p:nvSpPr>
          <p:cNvPr id="9" name="Rectangle 8">
            <a:extLst>
              <a:ext uri="{FF2B5EF4-FFF2-40B4-BE49-F238E27FC236}">
                <a16:creationId xmlns:a16="http://schemas.microsoft.com/office/drawing/2014/main" id="{8F3FD418-5C7F-BE41-B4D6-52D4F20C5F12}"/>
              </a:ext>
            </a:extLst>
          </p:cNvPr>
          <p:cNvSpPr/>
          <p:nvPr/>
        </p:nvSpPr>
        <p:spPr>
          <a:xfrm>
            <a:off x="6324604" y="4251106"/>
            <a:ext cx="203200" cy="215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Connector 9">
            <a:extLst>
              <a:ext uri="{FF2B5EF4-FFF2-40B4-BE49-F238E27FC236}">
                <a16:creationId xmlns:a16="http://schemas.microsoft.com/office/drawing/2014/main" id="{BBE8D521-652E-E545-ABA7-E2F5BCB84AB4}"/>
              </a:ext>
            </a:extLst>
          </p:cNvPr>
          <p:cNvCxnSpPr>
            <a:cxnSpLocks/>
          </p:cNvCxnSpPr>
          <p:nvPr/>
        </p:nvCxnSpPr>
        <p:spPr>
          <a:xfrm>
            <a:off x="6527804" y="4359056"/>
            <a:ext cx="482600" cy="107951"/>
          </a:xfrm>
          <a:prstGeom prst="line">
            <a:avLst/>
          </a:prstGeom>
          <a:ln w="15875">
            <a:solidFill>
              <a:srgbClr val="0070C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8CC2120E-5592-124B-9E00-E5FE0D8C7A67}"/>
                  </a:ext>
                </a:extLst>
              </p:cNvPr>
              <p:cNvSpPr txBox="1"/>
              <p:nvPr/>
            </p:nvSpPr>
            <p:spPr>
              <a:xfrm>
                <a:off x="7010404" y="4154669"/>
                <a:ext cx="4460826" cy="923330"/>
              </a:xfrm>
              <a:prstGeom prst="rect">
                <a:avLst/>
              </a:prstGeom>
              <a:noFill/>
              <a:ln>
                <a:solidFill>
                  <a:srgbClr val="0070C0"/>
                </a:solidFill>
              </a:ln>
            </p:spPr>
            <p:txBody>
              <a:bodyPr wrap="square" rtlCol="0">
                <a:spAutoFit/>
              </a:bodyPr>
              <a:lstStyle/>
              <a:p>
                <a:r>
                  <a:rPr lang="en-US" sz="1350" dirty="0">
                    <a:solidFill>
                      <a:srgbClr val="0070C0"/>
                    </a:solidFill>
                    <a:latin typeface="Calibri" panose="020F0502020204030204" pitchFamily="34" charset="0"/>
                    <a:cs typeface="Calibri" panose="020F0502020204030204" pitchFamily="34" charset="0"/>
                    <a:sym typeface="Arial"/>
                  </a:rPr>
                  <a:t>How the target hazard varies in response to features </a:t>
                </a:r>
                <a14:m>
                  <m:oMath xmlns:m="http://schemas.openxmlformats.org/officeDocument/2006/math">
                    <m:sSub>
                      <m:sSubPr>
                        <m:ctrlPr>
                          <a:rPr lang="en-US" sz="1350" i="1">
                            <a:solidFill>
                              <a:srgbClr val="0070C0"/>
                            </a:solidFill>
                            <a:latin typeface="Cambria Math" panose="02040503050406030204" pitchFamily="18" charset="0"/>
                            <a:sym typeface="Arial"/>
                          </a:rPr>
                        </m:ctrlPr>
                      </m:sSubPr>
                      <m:e>
                        <m:r>
                          <a:rPr lang="en-US" sz="1350">
                            <a:solidFill>
                              <a:srgbClr val="0070C0"/>
                            </a:solidFill>
                            <a:latin typeface="Cambria Math" panose="02040503050406030204" pitchFamily="18" charset="0"/>
                            <a:sym typeface="Arial"/>
                          </a:rPr>
                          <m:t>𝑋</m:t>
                        </m:r>
                      </m:e>
                      <m:sub>
                        <m:r>
                          <a:rPr lang="en-US" sz="1350">
                            <a:solidFill>
                              <a:srgbClr val="0070C0"/>
                            </a:solidFill>
                            <a:latin typeface="Cambria Math" panose="02040503050406030204" pitchFamily="18" charset="0"/>
                            <a:sym typeface="Arial"/>
                          </a:rPr>
                          <m:t>𝑖</m:t>
                        </m:r>
                      </m:sub>
                    </m:sSub>
                    <m:r>
                      <a:rPr lang="en-US" sz="1350">
                        <a:solidFill>
                          <a:srgbClr val="0070C0"/>
                        </a:solidFill>
                        <a:latin typeface="Cambria Math" panose="02040503050406030204" pitchFamily="18" charset="0"/>
                        <a:sym typeface="Arial"/>
                      </a:rPr>
                      <m:t>:</m:t>
                    </m:r>
                  </m:oMath>
                </a14:m>
                <a:endParaRPr lang="en-US" sz="1350" dirty="0">
                  <a:solidFill>
                    <a:srgbClr val="0070C0"/>
                  </a:solidFill>
                  <a:latin typeface="Calibri" panose="020F0502020204030204" pitchFamily="34" charset="0"/>
                  <a:cs typeface="Calibri" panose="020F0502020204030204" pitchFamily="34" charset="0"/>
                  <a:sym typeface="Arial"/>
                </a:endParaRPr>
              </a:p>
              <a:p>
                <a:pPr lvl="0">
                  <a:buClr>
                    <a:srgbClr val="000000"/>
                  </a:buClr>
                </a:pPr>
                <a14:m>
                  <m:oMath xmlns:m="http://schemas.openxmlformats.org/officeDocument/2006/math">
                    <m:sSub>
                      <m:sSubPr>
                        <m:ctrlPr>
                          <a:rPr lang="en-US" sz="1350" i="1">
                            <a:solidFill>
                              <a:srgbClr val="0070C0"/>
                            </a:solidFill>
                            <a:latin typeface="Cambria Math" panose="02040503050406030204" pitchFamily="18" charset="0"/>
                            <a:sym typeface="Arial"/>
                          </a:rPr>
                        </m:ctrlPr>
                      </m:sSubPr>
                      <m:e>
                        <m:acc>
                          <m:accPr>
                            <m:chr m:val="̂"/>
                            <m:ctrlPr>
                              <a:rPr lang="en-US" sz="1350" i="1">
                                <a:solidFill>
                                  <a:srgbClr val="0070C0"/>
                                </a:solidFill>
                                <a:latin typeface="Cambria Math" panose="02040503050406030204" pitchFamily="18" charset="0"/>
                                <a:sym typeface="Arial"/>
                              </a:rPr>
                            </m:ctrlPr>
                          </m:accPr>
                          <m:e>
                            <m:r>
                              <a:rPr lang="en-US" sz="1350">
                                <a:solidFill>
                                  <a:srgbClr val="0070C0"/>
                                </a:solidFill>
                                <a:latin typeface="Cambria Math" panose="02040503050406030204" pitchFamily="18" charset="0"/>
                                <a:sym typeface="Arial"/>
                              </a:rPr>
                              <m:t>𝑦</m:t>
                            </m:r>
                          </m:e>
                        </m:acc>
                      </m:e>
                      <m:sub>
                        <m:r>
                          <a:rPr lang="en-US" sz="1350">
                            <a:solidFill>
                              <a:srgbClr val="0070C0"/>
                            </a:solidFill>
                            <a:latin typeface="Cambria Math" panose="02040503050406030204" pitchFamily="18" charset="0"/>
                            <a:sym typeface="Arial"/>
                          </a:rPr>
                          <m:t>𝑖</m:t>
                        </m:r>
                      </m:sub>
                    </m:sSub>
                  </m:oMath>
                </a14:m>
                <a:r>
                  <a:rPr lang="en-US" sz="1350" dirty="0">
                    <a:solidFill>
                      <a:srgbClr val="0070C0"/>
                    </a:solidFill>
                    <a:latin typeface="Calibri" panose="020F0502020204030204" pitchFamily="34" charset="0"/>
                    <a:cs typeface="Calibri" panose="020F0502020204030204" pitchFamily="34" charset="0"/>
                    <a:sym typeface="Arial"/>
                  </a:rPr>
                  <a:t> computed from features </a:t>
                </a:r>
                <a14:m>
                  <m:oMath xmlns:m="http://schemas.openxmlformats.org/officeDocument/2006/math">
                    <m:sSub>
                      <m:sSubPr>
                        <m:ctrlPr>
                          <a:rPr lang="en-US" sz="1350" i="1">
                            <a:solidFill>
                              <a:srgbClr val="0070C0"/>
                            </a:solidFill>
                            <a:latin typeface="Cambria Math" panose="02040503050406030204" pitchFamily="18" charset="0"/>
                            <a:sym typeface="Arial"/>
                          </a:rPr>
                        </m:ctrlPr>
                      </m:sSubPr>
                      <m:e>
                        <m:r>
                          <a:rPr lang="en-US" sz="1350">
                            <a:solidFill>
                              <a:srgbClr val="0070C0"/>
                            </a:solidFill>
                            <a:latin typeface="Cambria Math" panose="02040503050406030204" pitchFamily="18" charset="0"/>
                            <a:sym typeface="Arial"/>
                          </a:rPr>
                          <m:t>𝑋</m:t>
                        </m:r>
                      </m:e>
                      <m:sub>
                        <m:r>
                          <a:rPr lang="en-US" sz="1350">
                            <a:solidFill>
                              <a:srgbClr val="0070C0"/>
                            </a:solidFill>
                            <a:latin typeface="Cambria Math" panose="02040503050406030204" pitchFamily="18" charset="0"/>
                            <a:sym typeface="Arial"/>
                          </a:rPr>
                          <m:t>𝑖</m:t>
                        </m:r>
                      </m:sub>
                    </m:sSub>
                    <m:r>
                      <a:rPr lang="en-US" sz="1350" b="0" i="0" smtClean="0">
                        <a:solidFill>
                          <a:srgbClr val="0070C0"/>
                        </a:solidFill>
                        <a:latin typeface="Cambria Math" panose="02040503050406030204" pitchFamily="18" charset="0"/>
                        <a:sym typeface="Arial"/>
                      </a:rPr>
                      <m:t>; </m:t>
                    </m:r>
                  </m:oMath>
                </a14:m>
                <a:r>
                  <a:rPr lang="en-US" sz="1350" dirty="0">
                    <a:solidFill>
                      <a:srgbClr val="0070C0"/>
                    </a:solidFill>
                    <a:latin typeface="Calibri" panose="020F0502020204030204" pitchFamily="34" charset="0"/>
                    <a:cs typeface="Calibri" panose="020F0502020204030204" pitchFamily="34" charset="0"/>
                    <a:sym typeface="Arial"/>
                  </a:rPr>
                  <a:t>weights computed using linear/non-linear function, e.g., regression, neural network</a:t>
                </a:r>
              </a:p>
              <a:p>
                <a:endParaRPr lang="en-US" sz="1350" dirty="0">
                  <a:solidFill>
                    <a:srgbClr val="FF0000"/>
                  </a:solidFill>
                  <a:latin typeface="Calibri" panose="020F0502020204030204" pitchFamily="34" charset="0"/>
                  <a:cs typeface="Calibri" panose="020F0502020204030204" pitchFamily="34" charset="0"/>
                </a:endParaRPr>
              </a:p>
            </p:txBody>
          </p:sp>
        </mc:Choice>
        <mc:Fallback>
          <p:sp>
            <p:nvSpPr>
              <p:cNvPr id="12" name="TextBox 11">
                <a:extLst>
                  <a:ext uri="{FF2B5EF4-FFF2-40B4-BE49-F238E27FC236}">
                    <a16:creationId xmlns:a16="http://schemas.microsoft.com/office/drawing/2014/main" id="{8CC2120E-5592-124B-9E00-E5FE0D8C7A67}"/>
                  </a:ext>
                </a:extLst>
              </p:cNvPr>
              <p:cNvSpPr txBox="1">
                <a:spLocks noRot="1" noChangeAspect="1" noMove="1" noResize="1" noEditPoints="1" noAdjustHandles="1" noChangeArrowheads="1" noChangeShapeType="1" noTextEdit="1"/>
              </p:cNvSpPr>
              <p:nvPr/>
            </p:nvSpPr>
            <p:spPr>
              <a:xfrm>
                <a:off x="7010404" y="4154669"/>
                <a:ext cx="4460826" cy="923330"/>
              </a:xfrm>
              <a:prstGeom prst="rect">
                <a:avLst/>
              </a:prstGeom>
              <a:blipFill>
                <a:blip r:embed="rId4"/>
                <a:stretch>
                  <a:fillRect l="-136" t="-654"/>
                </a:stretch>
              </a:blipFill>
              <a:ln>
                <a:solidFill>
                  <a:srgbClr val="0070C0"/>
                </a:solid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43DEC1C7-5335-0146-84CC-E3294DEBA61E}"/>
              </a:ext>
            </a:extLst>
          </p:cNvPr>
          <p:cNvSpPr/>
          <p:nvPr/>
        </p:nvSpPr>
        <p:spPr>
          <a:xfrm>
            <a:off x="4603754" y="4244756"/>
            <a:ext cx="730250" cy="31750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Connector 16">
            <a:extLst>
              <a:ext uri="{FF2B5EF4-FFF2-40B4-BE49-F238E27FC236}">
                <a16:creationId xmlns:a16="http://schemas.microsoft.com/office/drawing/2014/main" id="{2F1384F3-7F3A-3B4C-902B-4BB8923A1911}"/>
              </a:ext>
            </a:extLst>
          </p:cNvPr>
          <p:cNvCxnSpPr>
            <a:cxnSpLocks/>
          </p:cNvCxnSpPr>
          <p:nvPr/>
        </p:nvCxnSpPr>
        <p:spPr>
          <a:xfrm flipH="1">
            <a:off x="4102106" y="4359055"/>
            <a:ext cx="482347" cy="0"/>
          </a:xfrm>
          <a:prstGeom prst="line">
            <a:avLst/>
          </a:prstGeom>
          <a:ln w="15875">
            <a:solidFill>
              <a:srgbClr val="0070C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14DBE62-933A-3F4F-9C48-831E6154981A}"/>
                  </a:ext>
                </a:extLst>
              </p:cNvPr>
              <p:cNvSpPr txBox="1"/>
              <p:nvPr/>
            </p:nvSpPr>
            <p:spPr>
              <a:xfrm>
                <a:off x="541427" y="4175459"/>
                <a:ext cx="3619048" cy="507831"/>
              </a:xfrm>
              <a:prstGeom prst="rect">
                <a:avLst/>
              </a:prstGeom>
              <a:noFill/>
            </p:spPr>
            <p:txBody>
              <a:bodyPr wrap="square" rtlCol="0">
                <a:spAutoFit/>
              </a:bodyPr>
              <a:lstStyle/>
              <a:p>
                <a:r>
                  <a:rPr lang="en-US" sz="1350" dirty="0">
                    <a:solidFill>
                      <a:srgbClr val="0070C0"/>
                    </a:solidFill>
                    <a:latin typeface="Calibri" panose="020F0502020204030204" pitchFamily="34" charset="0"/>
                    <a:cs typeface="Calibri" panose="020F0502020204030204" pitchFamily="34" charset="0"/>
                  </a:rPr>
                  <a:t>Hazard function: the failure rate of reserve price r for a given impression with features </a:t>
                </a:r>
                <a14:m>
                  <m:oMath xmlns:m="http://schemas.openxmlformats.org/officeDocument/2006/math">
                    <m:sSub>
                      <m:sSubPr>
                        <m:ctrlPr>
                          <a:rPr lang="en-US" sz="1350" i="1">
                            <a:solidFill>
                              <a:srgbClr val="0070C0"/>
                            </a:solidFill>
                            <a:latin typeface="Cambria Math" panose="02040503050406030204" pitchFamily="18" charset="0"/>
                          </a:rPr>
                        </m:ctrlPr>
                      </m:sSubPr>
                      <m:e>
                        <m:r>
                          <a:rPr lang="en-US" sz="1350" i="1">
                            <a:solidFill>
                              <a:srgbClr val="0070C0"/>
                            </a:solidFill>
                            <a:latin typeface="Cambria Math" panose="02040503050406030204" pitchFamily="18" charset="0"/>
                          </a:rPr>
                          <m:t>𝑋</m:t>
                        </m:r>
                      </m:e>
                      <m:sub>
                        <m:r>
                          <a:rPr lang="en-US" sz="1350" i="1">
                            <a:solidFill>
                              <a:srgbClr val="0070C0"/>
                            </a:solidFill>
                            <a:latin typeface="Cambria Math" panose="02040503050406030204" pitchFamily="18" charset="0"/>
                          </a:rPr>
                          <m:t>𝑖</m:t>
                        </m:r>
                      </m:sub>
                    </m:sSub>
                  </m:oMath>
                </a14:m>
                <a:endParaRPr lang="en-US" sz="1350" i="1" dirty="0">
                  <a:solidFill>
                    <a:srgbClr val="0070C0"/>
                  </a:solidFill>
                  <a:latin typeface="Calibri" panose="020F0502020204030204" pitchFamily="34" charset="0"/>
                  <a:cs typeface="Calibri" panose="020F0502020204030204" pitchFamily="34" charset="0"/>
                </a:endParaRPr>
              </a:p>
            </p:txBody>
          </p:sp>
        </mc:Choice>
        <mc:Fallback>
          <p:sp>
            <p:nvSpPr>
              <p:cNvPr id="20" name="TextBox 19">
                <a:extLst>
                  <a:ext uri="{FF2B5EF4-FFF2-40B4-BE49-F238E27FC236}">
                    <a16:creationId xmlns:a16="http://schemas.microsoft.com/office/drawing/2014/main" id="{E14DBE62-933A-3F4F-9C48-831E6154981A}"/>
                  </a:ext>
                </a:extLst>
              </p:cNvPr>
              <p:cNvSpPr txBox="1">
                <a:spLocks noRot="1" noChangeAspect="1" noMove="1" noResize="1" noEditPoints="1" noAdjustHandles="1" noChangeArrowheads="1" noChangeShapeType="1" noTextEdit="1"/>
              </p:cNvSpPr>
              <p:nvPr/>
            </p:nvSpPr>
            <p:spPr>
              <a:xfrm>
                <a:off x="541427" y="4175459"/>
                <a:ext cx="3619048" cy="507831"/>
              </a:xfrm>
              <a:prstGeom prst="rect">
                <a:avLst/>
              </a:prstGeom>
              <a:blipFill>
                <a:blip r:embed="rId5"/>
                <a:stretch>
                  <a:fillRect l="-506" t="-2410" b="-12048"/>
                </a:stretch>
              </a:blipFill>
            </p:spPr>
            <p:txBody>
              <a:bodyPr/>
              <a:lstStyle/>
              <a:p>
                <a:r>
                  <a:rPr lang="en-US">
                    <a:noFill/>
                  </a:rPr>
                  <a:t> </a:t>
                </a:r>
              </a:p>
            </p:txBody>
          </p:sp>
        </mc:Fallback>
      </mc:AlternateContent>
      <p:sp>
        <p:nvSpPr>
          <p:cNvPr id="14" name="Slide Number Placeholder 1">
            <a:extLst>
              <a:ext uri="{FF2B5EF4-FFF2-40B4-BE49-F238E27FC236}">
                <a16:creationId xmlns:a16="http://schemas.microsoft.com/office/drawing/2014/main" id="{EA10F376-3132-41F4-9E47-38013AA487D3}"/>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52</a:t>
            </a:fld>
            <a:endParaRPr lang="en-US" dirty="0"/>
          </a:p>
        </p:txBody>
      </p:sp>
      <p:sp>
        <p:nvSpPr>
          <p:cNvPr id="15" name="Content Placeholder 2">
            <a:extLst>
              <a:ext uri="{FF2B5EF4-FFF2-40B4-BE49-F238E27FC236}">
                <a16:creationId xmlns:a16="http://schemas.microsoft.com/office/drawing/2014/main" id="{EE2027C5-7313-4FA0-BC93-A12AE29F7590}"/>
              </a:ext>
            </a:extLst>
          </p:cNvPr>
          <p:cNvSpPr txBox="1">
            <a:spLocks/>
          </p:cNvSpPr>
          <p:nvPr/>
        </p:nvSpPr>
        <p:spPr bwMode="auto">
          <a:xfrm>
            <a:off x="713984" y="1274312"/>
            <a:ext cx="10665216" cy="249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r>
              <a:rPr lang="en-US" sz="2000" b="1" kern="0" dirty="0">
                <a:latin typeface="Calibri" panose="020F0502020204030204" pitchFamily="34" charset="0"/>
                <a:cs typeface="Calibri" panose="020F0502020204030204" pitchFamily="34" charset="0"/>
              </a:rPr>
              <a:t>Goal: </a:t>
            </a:r>
            <a:r>
              <a:rPr lang="en-US" sz="2000" kern="0" dirty="0">
                <a:latin typeface="Calibri" panose="020F0502020204030204" pitchFamily="34" charset="0"/>
                <a:cs typeface="Calibri" panose="020F0502020204030204" pitchFamily="34" charset="0"/>
              </a:rPr>
              <a:t>Predict the failure rate of a reserve price (i.e., probability of a reserve price being underbid)</a:t>
            </a:r>
          </a:p>
          <a:p>
            <a:r>
              <a:rPr lang="en-US" sz="2000" b="1" kern="0" dirty="0">
                <a:latin typeface="Calibri" panose="020F0502020204030204" pitchFamily="34" charset="0"/>
                <a:cs typeface="Calibri" panose="020F0502020204030204" pitchFamily="34" charset="0"/>
              </a:rPr>
              <a:t>Data: </a:t>
            </a:r>
            <a:r>
              <a:rPr lang="en-US" sz="2000" kern="0" dirty="0">
                <a:latin typeface="Calibri" panose="020F0502020204030204" pitchFamily="34" charset="0"/>
                <a:cs typeface="Calibri" panose="020F0502020204030204" pitchFamily="34" charset="0"/>
              </a:rPr>
              <a:t>Outbid impressions (uncensored) and underbid impressions (left-censored)</a:t>
            </a:r>
          </a:p>
          <a:p>
            <a:r>
              <a:rPr lang="en-US" sz="2000" b="1" i="0" dirty="0">
                <a:solidFill>
                  <a:srgbClr val="222222"/>
                </a:solidFill>
                <a:effectLst/>
                <a:latin typeface="Calibri" panose="020F0502020204030204" pitchFamily="34" charset="0"/>
                <a:cs typeface="Calibri" panose="020F0502020204030204" pitchFamily="34" charset="0"/>
              </a:rPr>
              <a:t>Analogy to survival analysis</a:t>
            </a:r>
            <a:r>
              <a:rPr lang="en-US" sz="2000" b="1" kern="0" dirty="0">
                <a:latin typeface="Calibri" panose="020F0502020204030204" pitchFamily="34" charset="0"/>
                <a:cs typeface="Calibri" panose="020F0502020204030204" pitchFamily="34" charset="0"/>
              </a:rPr>
              <a:t>: </a:t>
            </a:r>
          </a:p>
          <a:p>
            <a:pPr lvl="1"/>
            <a:r>
              <a:rPr lang="en-US" sz="1800" dirty="0">
                <a:latin typeface="Calibri" panose="020F0502020204030204" pitchFamily="34" charset="0"/>
                <a:cs typeface="Calibri" panose="020F0502020204030204" pitchFamily="34" charset="0"/>
              </a:rPr>
              <a:t>Event of interest: reserve price is underbid</a:t>
            </a:r>
          </a:p>
          <a:p>
            <a:pPr lvl="1"/>
            <a:r>
              <a:rPr lang="en-US" sz="1800" dirty="0">
                <a:latin typeface="Calibri" panose="020F0502020204030204" pitchFamily="34" charset="0"/>
                <a:cs typeface="Calibri" panose="020F0502020204030204" pitchFamily="34" charset="0"/>
              </a:rPr>
              <a:t>Time to event: reserve price</a:t>
            </a:r>
            <a:endParaRPr lang="en-US" kern="0" dirty="0">
              <a:latin typeface="Calibri" panose="020F0502020204030204" pitchFamily="34" charset="0"/>
              <a:cs typeface="Calibri" panose="020F0502020204030204" pitchFamily="34" charset="0"/>
            </a:endParaRPr>
          </a:p>
          <a:p>
            <a:r>
              <a:rPr lang="en-US" sz="2000" b="1" kern="0" dirty="0">
                <a:latin typeface="Calibri" panose="020F0502020204030204" pitchFamily="34" charset="0"/>
                <a:cs typeface="Calibri" panose="020F0502020204030204" pitchFamily="34" charset="0"/>
              </a:rPr>
              <a:t>Solution:</a:t>
            </a:r>
            <a:r>
              <a:rPr lang="en-US" sz="2000" kern="0" dirty="0">
                <a:latin typeface="Calibri" panose="020F0502020204030204" pitchFamily="34" charset="0"/>
                <a:cs typeface="Calibri" panose="020F0502020204030204" pitchFamily="34" charset="0"/>
              </a:rPr>
              <a:t> Cox’s proportional hazards model (Cox Regression)</a:t>
            </a:r>
          </a:p>
          <a:p>
            <a:endParaRPr lang="en-US" sz="2000" dirty="0"/>
          </a:p>
        </p:txBody>
      </p:sp>
    </p:spTree>
    <p:extLst>
      <p:ext uri="{BB962C8B-B14F-4D97-AF65-F5344CB8AC3E}">
        <p14:creationId xmlns:p14="http://schemas.microsoft.com/office/powerpoint/2010/main" val="274384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2" grpId="0" animBg="1"/>
      <p:bldP spid="16" grpId="0" animBg="1"/>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7297-863D-6147-9B0A-8CDF205FACCC}"/>
              </a:ext>
            </a:extLst>
          </p:cNvPr>
          <p:cNvSpPr>
            <a:spLocks noGrp="1"/>
          </p:cNvSpPr>
          <p:nvPr>
            <p:ph type="title"/>
          </p:nvPr>
        </p:nvSpPr>
        <p:spPr>
          <a:xfrm>
            <a:off x="1016000" y="381000"/>
            <a:ext cx="10363200" cy="669925"/>
          </a:xfrm>
        </p:spPr>
        <p:txBody>
          <a:bodyPr/>
          <a:lstStyle/>
          <a:p>
            <a:r>
              <a:rPr lang="en-US" b="1" dirty="0"/>
              <a:t>Final Loss Function of Multitask Learning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48186D2-7D96-4148-90B4-50CDDA045074}"/>
                  </a:ext>
                </a:extLst>
              </p:cNvPr>
              <p:cNvSpPr>
                <a:spLocks noGrp="1"/>
              </p:cNvSpPr>
              <p:nvPr>
                <p:ph idx="1"/>
              </p:nvPr>
            </p:nvSpPr>
            <p:spPr>
              <a:xfrm>
                <a:off x="1016001" y="1524000"/>
                <a:ext cx="10044482" cy="4114800"/>
              </a:xfrm>
            </p:spPr>
            <p:txBody>
              <a:bodyPr/>
              <a:lstStyle/>
              <a:p>
                <a:r>
                  <a:rPr lang="en-US" sz="2000" dirty="0"/>
                  <a:t>Put together loss of highest bid lower bound prediction and loss of failure rate prediction:</a:t>
                </a:r>
              </a:p>
              <a:p>
                <a:endParaRPr lang="en-US" sz="2000" dirty="0"/>
              </a:p>
              <a:p>
                <a:pPr marL="0" indent="0">
                  <a:buNone/>
                </a:pPr>
                <a14:m>
                  <m:oMathPara xmlns:m="http://schemas.openxmlformats.org/officeDocument/2006/math">
                    <m:oMathParaPr>
                      <m:jc m:val="left"/>
                    </m:oMathParaPr>
                    <m:oMath xmlns:m="http://schemas.openxmlformats.org/officeDocument/2006/math">
                      <m:r>
                        <a:rPr lang="en-US" sz="2000">
                          <a:latin typeface="Cambria Math" panose="02040503050406030204" pitchFamily="18" charset="0"/>
                        </a:rPr>
                        <m:t>𝐿𝑜𝑠𝑠</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𝐿𝑜𝑠𝑠</m:t>
                          </m:r>
                        </m:e>
                        <m:sub>
                          <m:r>
                            <a:rPr lang="en-US" sz="2000">
                              <a:latin typeface="Cambria Math" panose="02040503050406030204" pitchFamily="18" charset="0"/>
                            </a:rPr>
                            <m:t>𝑞𝑑</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m:t>
                          </m:r>
                          <m:r>
                            <a:rPr lang="en-US" sz="2000">
                              <a:latin typeface="Cambria Math" panose="02040503050406030204" pitchFamily="18" charset="0"/>
                            </a:rPr>
                            <m:t>𝐿𝑜𝑠𝑠</m:t>
                          </m:r>
                        </m:e>
                        <m:sub>
                          <m:r>
                            <a:rPr lang="en-US" sz="2000">
                              <a:latin typeface="Cambria Math" panose="02040503050406030204" pitchFamily="18" charset="0"/>
                            </a:rPr>
                            <m:t>𝑐𝑜𝑥</m:t>
                          </m:r>
                        </m:sub>
                      </m:sSub>
                    </m:oMath>
                  </m:oMathPara>
                </a14:m>
                <a:endParaRPr lang="en-US" sz="2000" i="1" dirty="0"/>
              </a:p>
              <a:p>
                <a:pPr marL="0" indent="0">
                  <a:buNone/>
                </a:pPr>
                <a:r>
                  <a:rPr lang="en-US" sz="2000" dirty="0"/>
                  <a:t>        </a:t>
                </a:r>
                <a14:m>
                  <m:oMath xmlns:m="http://schemas.openxmlformats.org/officeDocument/2006/math">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𝑀𝑃𝐼𝑊</m:t>
                        </m:r>
                      </m:e>
                      <m:sub>
                        <m:r>
                          <a:rPr lang="en-US" sz="2000" i="1">
                            <a:latin typeface="Cambria Math" panose="02040503050406030204" pitchFamily="18" charset="0"/>
                          </a:rPr>
                          <m:t>𝑐𝑎𝑝𝑡</m:t>
                        </m:r>
                        <m:r>
                          <a:rPr lang="en-US" sz="2000" i="1">
                            <a:latin typeface="Cambria Math" panose="02040503050406030204" pitchFamily="18" charset="0"/>
                          </a:rPr>
                          <m:t>.</m:t>
                        </m:r>
                      </m:sub>
                    </m:sSub>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𝑃𝐼𝐶𝑃</m:t>
                    </m:r>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m:t>
                        </m:r>
                        <m:r>
                          <a:rPr lang="en-US" sz="2000">
                            <a:latin typeface="Cambria Math" panose="02040503050406030204" pitchFamily="18" charset="0"/>
                          </a:rPr>
                          <m:t>𝐿𝑜𝑠𝑠</m:t>
                        </m:r>
                      </m:e>
                      <m:sub>
                        <m:r>
                          <a:rPr lang="en-US" sz="2000">
                            <a:latin typeface="Cambria Math" panose="02040503050406030204" pitchFamily="18" charset="0"/>
                          </a:rPr>
                          <m:t>𝑐𝑜𝑥</m:t>
                        </m:r>
                      </m:sub>
                    </m:sSub>
                  </m:oMath>
                </a14:m>
                <a:endParaRPr lang="en-US" sz="2000" dirty="0"/>
              </a:p>
              <a:p>
                <a:pPr marL="0" indent="0">
                  <a:buNone/>
                </a:pPr>
                <a:r>
                  <a:rPr lang="en-US" sz="2000" dirty="0"/>
                  <a:t>        </a:t>
                </a:r>
                <a14:m>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𝑏</m:t>
                                </m:r>
                              </m:e>
                            </m:acc>
                          </m:e>
                          <m:sub>
                            <m:sSub>
                              <m:sSubPr>
                                <m:ctrlPr>
                                  <a:rPr lang="en-US" sz="2000" i="1">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𝑖</m:t>
                                </m:r>
                              </m:sub>
                            </m:sSub>
                          </m:sub>
                        </m:sSub>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𝑖</m:t>
                            </m:r>
                          </m:sub>
                        </m:sSub>
                      </m:num>
                      <m:den>
                        <m:nary>
                          <m:naryPr>
                            <m:chr m:val="∑"/>
                            <m:limLoc m:val="subSup"/>
                            <m:ctrlPr>
                              <a:rPr lang="en-US" sz="2000" i="1">
                                <a:latin typeface="Cambria Math" panose="02040503050406030204" pitchFamily="18" charset="0"/>
                              </a:rPr>
                            </m:ctrlPr>
                          </m:naryPr>
                          <m:sub>
                            <m:r>
                              <m:rPr>
                                <m:brk m:alnAt="25"/>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𝑖</m:t>
                                </m:r>
                              </m:sub>
                            </m:sSub>
                          </m:e>
                        </m:nary>
                      </m:den>
                    </m:f>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𝜆</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𝑛</m:t>
                        </m:r>
                      </m:num>
                      <m:den>
                        <m:r>
                          <a:rPr lang="en-US" sz="2000" i="1">
                            <a:latin typeface="Cambria Math" panose="02040503050406030204" pitchFamily="18" charset="0"/>
                            <a:ea typeface="Cambria Math" panose="02040503050406030204" pitchFamily="18" charset="0"/>
                          </a:rPr>
                          <m:t>𝛼</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𝛼</m:t>
                            </m:r>
                          </m:e>
                        </m:d>
                      </m:den>
                    </m:f>
                    <m:sSup>
                      <m:sSupPr>
                        <m:ctrlPr>
                          <a:rPr lang="en-US" sz="2000" i="1">
                            <a:latin typeface="Cambria Math" panose="02040503050406030204" pitchFamily="18" charset="0"/>
                            <a:ea typeface="Cambria Math" panose="02040503050406030204" pitchFamily="18" charset="0"/>
                          </a:rPr>
                        </m:ctrlPr>
                      </m:sSupPr>
                      <m:e>
                        <m:r>
                          <m:rPr>
                            <m:sty m:val="p"/>
                          </m:rPr>
                          <a:rPr lang="en-US" sz="2000">
                            <a:latin typeface="Cambria Math" panose="02040503050406030204" pitchFamily="18" charset="0"/>
                            <a:ea typeface="Cambria Math" panose="02040503050406030204" pitchFamily="18" charset="0"/>
                          </a:rPr>
                          <m:t>max</m:t>
                        </m:r>
                        <m:r>
                          <a:rPr lang="en-US" sz="2000" i="1">
                            <a:latin typeface="Cambria Math" panose="02040503050406030204" pitchFamily="18" charset="0"/>
                            <a:ea typeface="Cambria Math" panose="02040503050406030204" pitchFamily="18" charset="0"/>
                          </a:rPr>
                          <m:t>⁡(0,</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𝛼</m:t>
                            </m:r>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𝑛</m:t>
                            </m:r>
                          </m:den>
                        </m:f>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𝑛</m:t>
                            </m:r>
                          </m:sub>
                          <m:sup>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p>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𝑘</m:t>
                                </m:r>
                              </m:e>
                              <m:sub>
                                <m:r>
                                  <a:rPr lang="en-US" sz="2000" i="1">
                                    <a:latin typeface="Cambria Math" panose="02040503050406030204" pitchFamily="18" charset="0"/>
                                    <a:ea typeface="Cambria Math" panose="02040503050406030204" pitchFamily="18" charset="0"/>
                                  </a:rPr>
                                  <m:t>𝑖</m:t>
                                </m:r>
                              </m:sub>
                            </m:sSub>
                          </m:e>
                        </m:nary>
                        <m:r>
                          <a:rPr lang="en-US" sz="2000" i="1">
                            <a:latin typeface="Cambria Math" panose="02040503050406030204" pitchFamily="18" charset="0"/>
                            <a:ea typeface="Cambria Math" panose="02040503050406030204" pitchFamily="18" charset="0"/>
                          </a:rPr>
                          <m:t>)</m:t>
                        </m:r>
                      </m:e>
                      <m:sup>
                        <m:r>
                          <a:rPr lang="en-US" sz="2000" i="1">
                            <a:latin typeface="Cambria Math" panose="02040503050406030204" pitchFamily="18" charset="0"/>
                            <a:ea typeface="Cambria Math" panose="02040503050406030204" pitchFamily="18" charset="0"/>
                          </a:rPr>
                          <m:t>2</m:t>
                        </m:r>
                      </m:sup>
                    </m:sSup>
                  </m:oMath>
                </a14:m>
                <a:r>
                  <a:rPr lang="zh-CN" altLang="en-US" sz="2000" dirty="0"/>
                  <a:t>  </a:t>
                </a:r>
                <a14:m>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nary>
                      <m:naryPr>
                        <m:chr m:val="∑"/>
                        <m:supHide m:val="on"/>
                        <m:ctrlPr>
                          <a:rPr lang="en-US" sz="2000" i="1">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sub>
                        </m:sSub>
                        <m:r>
                          <m:rPr>
                            <m:brk m:alnAt="7"/>
                          </m:rP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𝑈</m:t>
                        </m:r>
                      </m:sub>
                      <m:sup/>
                      <m:e>
                        <m:r>
                          <a:rPr lang="en-US" sz="2000" i="1">
                            <a:latin typeface="Cambria Math" panose="02040503050406030204" pitchFamily="18" charset="0"/>
                          </a:rPr>
                          <m:t>(</m:t>
                        </m:r>
                        <m:r>
                          <a:rPr lang="en-US" sz="2000" i="1">
                            <a:latin typeface="Cambria Math" panose="02040503050406030204" pitchFamily="18" charset="0"/>
                          </a:rPr>
                          <m:t>𝑙𝑜𝑔</m:t>
                        </m:r>
                        <m:nary>
                          <m:naryPr>
                            <m:chr m:val="∑"/>
                            <m:supHide m:val="on"/>
                            <m:ctrlPr>
                              <a:rPr lang="en-US" sz="2000" i="1">
                                <a:latin typeface="Cambria Math" panose="02040503050406030204" pitchFamily="18" charset="0"/>
                              </a:rPr>
                            </m:ctrlPr>
                          </m:naryPr>
                          <m:sub>
                            <m:r>
                              <m:rPr>
                                <m:brk m:alnAt="7"/>
                              </m:rPr>
                              <a:rPr lang="en-US" sz="2000" i="1">
                                <a:latin typeface="Cambria Math" panose="02040503050406030204" pitchFamily="18" charset="0"/>
                              </a:rPr>
                              <m:t>𝑗</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𝑏</m:t>
                                </m:r>
                              </m:e>
                              <m:sub>
                                <m:r>
                                  <a:rPr lang="en-US" sz="2000" i="1">
                                    <a:latin typeface="Cambria Math" panose="02040503050406030204" pitchFamily="18" charset="0"/>
                                  </a:rPr>
                                  <m:t>𝑗</m:t>
                                </m:r>
                              </m:sub>
                            </m:sSub>
                            <m:r>
                              <m:rPr>
                                <m:brk m:alnAt="7"/>
                              </m:rP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𝑖</m:t>
                                </m:r>
                              </m:sub>
                            </m:sSub>
                          </m:sub>
                          <m:sup/>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e>
                                  <m:sub>
                                    <m:r>
                                      <a:rPr lang="en-US" sz="2000" i="1">
                                        <a:latin typeface="Cambria Math" panose="02040503050406030204" pitchFamily="18" charset="0"/>
                                      </a:rPr>
                                      <m:t>𝑖</m:t>
                                    </m:r>
                                  </m:sub>
                                </m:sSub>
                              </m:sup>
                            </m:sSup>
                          </m:e>
                        </m:nary>
                        <m:r>
                          <a:rPr lang="en-US" sz="2000" i="1">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e>
                          <m:sub>
                            <m:r>
                              <a:rPr lang="en-US" sz="2000" i="1">
                                <a:latin typeface="Cambria Math" panose="02040503050406030204" pitchFamily="18" charset="0"/>
                              </a:rPr>
                              <m:t>𝑖</m:t>
                            </m:r>
                          </m:sub>
                        </m:sSub>
                        <m:r>
                          <a:rPr lang="en-US" sz="2000" i="1">
                            <a:latin typeface="Cambria Math" panose="02040503050406030204" pitchFamily="18" charset="0"/>
                          </a:rPr>
                          <m:t>)</m:t>
                        </m:r>
                      </m:e>
                    </m:nary>
                  </m:oMath>
                </a14:m>
                <a:endParaRPr lang="en-US" sz="2000" dirty="0"/>
              </a:p>
              <a:p>
                <a:pPr marL="0" lvl="0" indent="0" eaLnBrk="1" fontAlgn="auto" hangingPunct="1">
                  <a:spcBef>
                    <a:spcPts val="700"/>
                  </a:spcBef>
                  <a:spcAft>
                    <a:spcPts val="0"/>
                  </a:spcAft>
                  <a:buClr>
                    <a:srgbClr val="9B2D1F"/>
                  </a:buClr>
                  <a:buSzPct val="70000"/>
                  <a:buNone/>
                </a:pPr>
                <a:endParaRPr lang="en-US" sz="2000" dirty="0">
                  <a:sym typeface="Cambria"/>
                </a:endParaRPr>
              </a:p>
              <a:p>
                <a:pPr marL="0" indent="0">
                  <a:buNone/>
                </a:pPr>
                <a:endParaRPr lang="en-US" sz="2000" dirty="0"/>
              </a:p>
              <a:p>
                <a:pPr marL="0" indent="0">
                  <a:buNone/>
                </a:pPr>
                <a:r>
                  <a:rPr lang="en-US" sz="2000" dirty="0"/>
                  <a:t>where </a:t>
                </a:r>
                <a14:m>
                  <m:oMath xmlns:m="http://schemas.openxmlformats.org/officeDocument/2006/math">
                    <m:r>
                      <a:rPr lang="en-US" sz="2000" i="1">
                        <a:latin typeface="Cambria Math" panose="02040503050406030204" pitchFamily="18" charset="0"/>
                        <a:ea typeface="Cambria Math" panose="02040503050406030204" pitchFamily="18" charset="0"/>
                      </a:rPr>
                      <m:t>𝜇</m:t>
                    </m:r>
                  </m:oMath>
                </a14:m>
                <a:r>
                  <a:rPr lang="en-US" sz="2000" dirty="0"/>
                  <a:t> is a parameter controlling the importance of failure rate prediction</a:t>
                </a:r>
              </a:p>
            </p:txBody>
          </p:sp>
        </mc:Choice>
        <mc:Fallback>
          <p:sp>
            <p:nvSpPr>
              <p:cNvPr id="3" name="Content Placeholder 2">
                <a:extLst>
                  <a:ext uri="{FF2B5EF4-FFF2-40B4-BE49-F238E27FC236}">
                    <a16:creationId xmlns:a16="http://schemas.microsoft.com/office/drawing/2014/main" id="{548186D2-7D96-4148-90B4-50CDDA045074}"/>
                  </a:ext>
                </a:extLst>
              </p:cNvPr>
              <p:cNvSpPr>
                <a:spLocks noGrp="1" noRot="1" noChangeAspect="1" noMove="1" noResize="1" noEditPoints="1" noAdjustHandles="1" noChangeArrowheads="1" noChangeShapeType="1" noTextEdit="1"/>
              </p:cNvSpPr>
              <p:nvPr>
                <p:ph idx="1"/>
              </p:nvPr>
            </p:nvSpPr>
            <p:spPr>
              <a:xfrm>
                <a:off x="1016001" y="1524000"/>
                <a:ext cx="10044482" cy="4114800"/>
              </a:xfrm>
              <a:blipFill>
                <a:blip r:embed="rId3"/>
                <a:stretch>
                  <a:fillRect l="-668" t="-1037"/>
                </a:stretch>
              </a:blipFill>
            </p:spPr>
            <p:txBody>
              <a:bodyPr/>
              <a:lstStyle/>
              <a:p>
                <a:r>
                  <a:rPr lang="en-US">
                    <a:noFill/>
                  </a:rPr>
                  <a:t> </a:t>
                </a:r>
              </a:p>
            </p:txBody>
          </p:sp>
        </mc:Fallback>
      </mc:AlternateContent>
      <p:sp>
        <p:nvSpPr>
          <p:cNvPr id="5" name="Slide Number Placeholder 1">
            <a:extLst>
              <a:ext uri="{FF2B5EF4-FFF2-40B4-BE49-F238E27FC236}">
                <a16:creationId xmlns:a16="http://schemas.microsoft.com/office/drawing/2014/main" id="{9C2F3C64-CDB1-4996-BBFD-29DF406A365D}"/>
              </a:ext>
            </a:extLst>
          </p:cNvPr>
          <p:cNvSpPr txBox="1">
            <a:spLocks/>
          </p:cNvSpPr>
          <p:nvPr/>
        </p:nvSpPr>
        <p:spPr>
          <a:xfrm>
            <a:off x="9344246" y="6111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278FA-F3F5-4604-9FB5-B2A2DA6AA63C}" type="slidenum">
              <a:rPr lang="en-US" smtClean="0"/>
              <a:pPr/>
              <a:t>53</a:t>
            </a:fld>
            <a:endParaRPr lang="en-US" dirty="0"/>
          </a:p>
        </p:txBody>
      </p:sp>
    </p:spTree>
    <p:extLst>
      <p:ext uri="{BB962C8B-B14F-4D97-AF65-F5344CB8AC3E}">
        <p14:creationId xmlns:p14="http://schemas.microsoft.com/office/powerpoint/2010/main" val="488611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EE49FC7-5D53-B24D-BABB-FDFDB50F5EC4}"/>
                  </a:ext>
                </a:extLst>
              </p:cNvPr>
              <p:cNvSpPr txBox="1"/>
              <p:nvPr/>
            </p:nvSpPr>
            <p:spPr>
              <a:xfrm>
                <a:off x="577514" y="1401449"/>
                <a:ext cx="11221172" cy="4374980"/>
              </a:xfrm>
              <a:prstGeom prst="rect">
                <a:avLst/>
              </a:prstGeom>
              <a:noFill/>
            </p:spPr>
            <p:txBody>
              <a:bodyPr wrap="square" rtlCol="0">
                <a:spAutoFit/>
              </a:bodyPr>
              <a:lstStyle/>
              <a:p>
                <a:pPr>
                  <a:lnSpc>
                    <a:spcPct val="114000"/>
                  </a:lnSpc>
                </a:pPr>
                <a:r>
                  <a:rPr lang="en-US" sz="2000" b="1" dirty="0">
                    <a:latin typeface="Calibri" panose="020F0502020204030204" pitchFamily="34" charset="0"/>
                    <a:cs typeface="Calibri" panose="020F0502020204030204" pitchFamily="34" charset="0"/>
                  </a:rPr>
                  <a:t>Dataset: </a:t>
                </a:r>
                <a:r>
                  <a:rPr lang="en-US" sz="2000" dirty="0">
                    <a:latin typeface="Calibri" panose="020F0502020204030204" pitchFamily="34" charset="0"/>
                    <a:cs typeface="Calibri" panose="020F0502020204030204" pitchFamily="34" charset="0"/>
                  </a:rPr>
                  <a:t>sampled</a:t>
                </a:r>
                <a:r>
                  <a:rPr lang="zh-CN" altLang="en-US" sz="2000" b="1" dirty="0">
                    <a:latin typeface="Calibri" panose="020F0502020204030204" pitchFamily="34" charset="0"/>
                    <a:cs typeface="Calibri" panose="020F0502020204030204" pitchFamily="34" charset="0"/>
                  </a:rPr>
                  <a:t> </a:t>
                </a:r>
                <a:r>
                  <a:rPr lang="en-US" sz="2000" dirty="0">
                    <a:solidFill>
                      <a:srgbClr val="0070C0"/>
                    </a:solidFill>
                    <a:latin typeface="Calibri" panose="020F0502020204030204" pitchFamily="34" charset="0"/>
                    <a:cs typeface="Calibri" panose="020F0502020204030204" pitchFamily="34" charset="0"/>
                  </a:rPr>
                  <a:t>~60M impressions over 4 days </a:t>
                </a:r>
                <a:r>
                  <a:rPr lang="en-US" sz="2000" dirty="0">
                    <a:latin typeface="Calibri" panose="020F0502020204030204" pitchFamily="34" charset="0"/>
                    <a:cs typeface="Calibri" panose="020F0502020204030204" pitchFamily="34" charset="0"/>
                  </a:rPr>
                  <a:t>collected by                            </a:t>
                </a:r>
                <a:r>
                  <a:rPr lang="en-US" dirty="0">
                    <a:latin typeface="Calibri" panose="020F0502020204030204" pitchFamily="34" charset="0"/>
                    <a:cs typeface="Calibri" panose="020F0502020204030204" pitchFamily="34" charset="0"/>
                  </a:rPr>
                  <a:t>on  </a:t>
                </a:r>
              </a:p>
              <a:p>
                <a:pPr>
                  <a:lnSpc>
                    <a:spcPct val="114000"/>
                  </a:lnSpc>
                </a:pPr>
                <a:endParaRPr lang="en-US" b="1" dirty="0">
                  <a:latin typeface="Calibri" panose="020F0502020204030204" pitchFamily="34" charset="0"/>
                  <a:cs typeface="Calibri" panose="020F0502020204030204" pitchFamily="34" charset="0"/>
                </a:endParaRPr>
              </a:p>
              <a:p>
                <a:pPr>
                  <a:lnSpc>
                    <a:spcPct val="114000"/>
                  </a:lnSpc>
                </a:pPr>
                <a:r>
                  <a:rPr lang="en-US" sz="2000" b="1" dirty="0">
                    <a:latin typeface="Calibri" panose="020F0502020204030204" pitchFamily="34" charset="0"/>
                    <a:cs typeface="Calibri" panose="020F0502020204030204" pitchFamily="34" charset="0"/>
                  </a:rPr>
                  <a:t>Evaluation Metrics:</a:t>
                </a:r>
              </a:p>
              <a:p>
                <a:pPr marL="342900" indent="-342900">
                  <a:lnSpc>
                    <a:spcPct val="114000"/>
                  </a:lnSpc>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PICP</a:t>
                </a:r>
                <a:r>
                  <a:rPr lang="en-US" dirty="0">
                    <a:latin typeface="Calibri" panose="020F0502020204030204" pitchFamily="34" charset="0"/>
                    <a:cs typeface="Calibri" panose="020F0502020204030204" pitchFamily="34" charset="0"/>
                  </a:rPr>
                  <a:t> (Prediction Interval Coverage Probability): the coverage of the predicted PIs</a:t>
                </a:r>
              </a:p>
              <a:p>
                <a:pPr marL="342900" indent="-342900">
                  <a:lnSpc>
                    <a:spcPct val="114000"/>
                  </a:lnSpc>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MORP</a:t>
                </a:r>
                <a:r>
                  <a:rPr lang="en-US" dirty="0">
                    <a:latin typeface="Calibri" panose="020F0502020204030204" pitchFamily="34" charset="0"/>
                    <a:cs typeface="Calibri" panose="020F0502020204030204" pitchFamily="34" charset="0"/>
                  </a:rPr>
                  <a:t> (Median Outbid Reserve Price): the median of all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𝑏</m:t>
                            </m:r>
                          </m:e>
                        </m:acc>
                      </m:e>
                      <m:sub>
                        <m:r>
                          <a:rPr lang="en-US" i="1">
                            <a:latin typeface="Cambria Math" panose="02040503050406030204" pitchFamily="18" charset="0"/>
                          </a:rPr>
                          <m:t>𝐿</m:t>
                        </m:r>
                      </m:sub>
                    </m:sSub>
                  </m:oMath>
                </a14:m>
                <a:r>
                  <a:rPr lang="en-US" dirty="0">
                    <a:latin typeface="Calibri" panose="020F0502020204030204" pitchFamily="34" charset="0"/>
                    <a:cs typeface="Calibri" panose="020F0502020204030204" pitchFamily="34" charset="0"/>
                  </a:rPr>
                  <a:t>, for which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𝑏</m:t>
                            </m:r>
                          </m:e>
                        </m:acc>
                      </m:e>
                      <m:sub>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𝑖</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𝑏</m:t>
                        </m:r>
                      </m:e>
                      <m:sub>
                        <m:r>
                          <a:rPr lang="en-US" i="1">
                            <a:latin typeface="Cambria Math" panose="02040503050406030204" pitchFamily="18" charset="0"/>
                            <a:ea typeface="Cambria Math" panose="02040503050406030204" pitchFamily="18" charset="0"/>
                          </a:rPr>
                          <m:t>𝑖</m:t>
                        </m:r>
                      </m:sub>
                    </m:sSub>
                  </m:oMath>
                </a14:m>
                <a:r>
                  <a:rPr lang="en-US" dirty="0">
                    <a:latin typeface="Calibri" panose="020F0502020204030204" pitchFamily="34" charset="0"/>
                    <a:cs typeface="Calibri" panose="020F0502020204030204" pitchFamily="34" charset="0"/>
                  </a:rPr>
                  <a:t>. It is similar to MPIW which measures the average width of the prediction intervals</a:t>
                </a:r>
              </a:p>
              <a:p>
                <a:pPr marL="342900" indent="-342900">
                  <a:lnSpc>
                    <a:spcPct val="114000"/>
                  </a:lnSpc>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CORP</a:t>
                </a:r>
                <a:r>
                  <a:rPr lang="en-US" dirty="0">
                    <a:latin typeface="Calibri" panose="020F0502020204030204" pitchFamily="34" charset="0"/>
                    <a:cs typeface="Calibri" panose="020F0502020204030204" pitchFamily="34" charset="0"/>
                  </a:rPr>
                  <a:t> (Covered Outbid Reserve Price): the expected lower bound revenue of the publisher </a:t>
                </a:r>
              </a:p>
              <a:p>
                <a:pPr marL="342900" indent="-342900">
                  <a:lnSpc>
                    <a:spcPct val="114000"/>
                  </a:lnSpc>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lnSpc>
                    <a:spcPct val="114000"/>
                  </a:lnSpc>
                </a:pPr>
                <a:r>
                  <a:rPr lang="en-US" sz="2000" b="1" dirty="0">
                    <a:latin typeface="Calibri" panose="020F0502020204030204" pitchFamily="34" charset="0"/>
                    <a:cs typeface="Calibri" panose="020F0502020204030204" pitchFamily="34" charset="0"/>
                  </a:rPr>
                  <a:t>Comparison systems:</a:t>
                </a:r>
              </a:p>
              <a:p>
                <a:pPr marL="342900" indent="-342900">
                  <a:lnSpc>
                    <a:spcPct val="114000"/>
                  </a:lnSpc>
                  <a:buFont typeface="Arial" panose="020B0604020202020204" pitchFamily="34" charset="0"/>
                  <a:buChar char="•"/>
                </a:pPr>
                <a:r>
                  <a:rPr lang="en-US" dirty="0">
                    <a:latin typeface="Calibri" panose="020F0502020204030204" pitchFamily="34" charset="0"/>
                    <a:cs typeface="Calibri" panose="020F0502020204030204" pitchFamily="34" charset="0"/>
                  </a:rPr>
                  <a:t>MVE: estimates target variance using neural net; outputs are mean and variance of assumed normal distribution</a:t>
                </a:r>
              </a:p>
              <a:p>
                <a:pPr marL="342900" indent="-342900">
                  <a:lnSpc>
                    <a:spcPct val="114000"/>
                  </a:lnSpc>
                  <a:buFont typeface="Arial" panose="020B0604020202020204" pitchFamily="34" charset="0"/>
                  <a:buChar char="•"/>
                </a:pPr>
                <a:r>
                  <a:rPr lang="en-US" dirty="0">
                    <a:latin typeface="Calibri" panose="020F0502020204030204" pitchFamily="34" charset="0"/>
                    <a:cs typeface="Calibri" panose="020F0502020204030204" pitchFamily="34" charset="0"/>
                  </a:rPr>
                  <a:t>Bootstrap: builds B neural nets using different subsets of parameter space; makes decisions by ensemble nets</a:t>
                </a:r>
              </a:p>
              <a:p>
                <a:pPr marL="342900" indent="-342900">
                  <a:lnSpc>
                    <a:spcPct val="114000"/>
                  </a:lnSpc>
                  <a:buFont typeface="Arial" panose="020B0604020202020204" pitchFamily="34" charset="0"/>
                  <a:buChar char="•"/>
                </a:pPr>
                <a:r>
                  <a:rPr lang="en-US" dirty="0">
                    <a:latin typeface="Calibri" panose="020F0502020204030204" pitchFamily="34" charset="0"/>
                    <a:cs typeface="Calibri" panose="020F0502020204030204" pitchFamily="34" charset="0"/>
                  </a:rPr>
                  <a:t>Lube: considers PICP and MPIW and minimizes the coverage width-based criterion for evaluation of PIs</a:t>
                </a:r>
              </a:p>
              <a:p>
                <a:pPr marL="342900" indent="-342900">
                  <a:lnSpc>
                    <a:spcPct val="114000"/>
                  </a:lnSpc>
                  <a:buFont typeface="Arial" panose="020B0604020202020204" pitchFamily="34" charset="0"/>
                  <a:buChar char="•"/>
                </a:pPr>
                <a:r>
                  <a:rPr lang="en-US" dirty="0">
                    <a:latin typeface="Calibri" panose="020F0502020204030204" pitchFamily="34" charset="0"/>
                    <a:cs typeface="Calibri" panose="020F0502020204030204" pitchFamily="34" charset="0"/>
                  </a:rPr>
                  <a:t>QD: main task of our model (highest bid lower bound prediction), without the auxiliary task (failure rate prediction)</a:t>
                </a:r>
              </a:p>
            </p:txBody>
          </p:sp>
        </mc:Choice>
        <mc:Fallback>
          <p:sp>
            <p:nvSpPr>
              <p:cNvPr id="11" name="TextBox 10">
                <a:extLst>
                  <a:ext uri="{FF2B5EF4-FFF2-40B4-BE49-F238E27FC236}">
                    <a16:creationId xmlns:a16="http://schemas.microsoft.com/office/drawing/2014/main" id="{4EE49FC7-5D53-B24D-BABB-FDFDB50F5EC4}"/>
                  </a:ext>
                </a:extLst>
              </p:cNvPr>
              <p:cNvSpPr txBox="1">
                <a:spLocks noRot="1" noChangeAspect="1" noMove="1" noResize="1" noEditPoints="1" noAdjustHandles="1" noChangeArrowheads="1" noChangeShapeType="1" noTextEdit="1"/>
              </p:cNvSpPr>
              <p:nvPr/>
            </p:nvSpPr>
            <p:spPr>
              <a:xfrm>
                <a:off x="577514" y="1401449"/>
                <a:ext cx="11221172" cy="4374980"/>
              </a:xfrm>
              <a:prstGeom prst="rect">
                <a:avLst/>
              </a:prstGeom>
              <a:blipFill>
                <a:blip r:embed="rId3"/>
                <a:stretch>
                  <a:fillRect l="-598" t="-279" r="-489" b="-1253"/>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D7E0A271-3CC7-E446-9F3C-A2054D737949}"/>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8987131" y="1510142"/>
            <a:ext cx="902825" cy="244458"/>
          </a:xfrm>
        </p:spPr>
      </p:pic>
      <p:pic>
        <p:nvPicPr>
          <p:cNvPr id="4" name="Picture 3">
            <a:extLst>
              <a:ext uri="{FF2B5EF4-FFF2-40B4-BE49-F238E27FC236}">
                <a16:creationId xmlns:a16="http://schemas.microsoft.com/office/drawing/2014/main" id="{6A57AE49-982E-B145-AC1D-D5BFB3F7E820}"/>
              </a:ext>
            </a:extLst>
          </p:cNvPr>
          <p:cNvPicPr>
            <a:picLocks noChangeAspect="1"/>
          </p:cNvPicPr>
          <p:nvPr/>
        </p:nvPicPr>
        <p:blipFill>
          <a:blip r:embed="rId6"/>
          <a:stretch>
            <a:fillRect/>
          </a:stretch>
        </p:blipFill>
        <p:spPr>
          <a:xfrm>
            <a:off x="6802629" y="969838"/>
            <a:ext cx="1809066" cy="1373195"/>
          </a:xfrm>
          <a:prstGeom prst="rect">
            <a:avLst/>
          </a:prstGeom>
        </p:spPr>
      </p:pic>
      <p:sp>
        <p:nvSpPr>
          <p:cNvPr id="3" name="Title 1">
            <a:extLst>
              <a:ext uri="{FF2B5EF4-FFF2-40B4-BE49-F238E27FC236}">
                <a16:creationId xmlns:a16="http://schemas.microsoft.com/office/drawing/2014/main" id="{0485521B-C781-8DDC-00AA-76B89ED4F6D5}"/>
              </a:ext>
            </a:extLst>
          </p:cNvPr>
          <p:cNvSpPr>
            <a:spLocks noGrp="1"/>
          </p:cNvSpPr>
          <p:nvPr>
            <p:ph type="title"/>
          </p:nvPr>
        </p:nvSpPr>
        <p:spPr>
          <a:xfrm>
            <a:off x="1180618" y="381000"/>
            <a:ext cx="8877782" cy="738740"/>
          </a:xfrm>
        </p:spPr>
        <p:txBody>
          <a:bodyPr/>
          <a:lstStyle/>
          <a:p>
            <a:r>
              <a:rPr lang="en-US" b="1" dirty="0"/>
              <a:t>Experimental Settings</a:t>
            </a:r>
          </a:p>
        </p:txBody>
      </p:sp>
      <p:sp>
        <p:nvSpPr>
          <p:cNvPr id="7" name="Slide Number Placeholder 3">
            <a:extLst>
              <a:ext uri="{FF2B5EF4-FFF2-40B4-BE49-F238E27FC236}">
                <a16:creationId xmlns:a16="http://schemas.microsoft.com/office/drawing/2014/main" id="{CDBA93D5-730D-48C3-AE0E-99BAEBBE060C}"/>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pPr/>
              <a:t>54</a:t>
            </a:fld>
            <a:endParaRPr lang="en-US" dirty="0"/>
          </a:p>
        </p:txBody>
      </p:sp>
    </p:spTree>
    <p:extLst>
      <p:ext uri="{BB962C8B-B14F-4D97-AF65-F5344CB8AC3E}">
        <p14:creationId xmlns:p14="http://schemas.microsoft.com/office/powerpoint/2010/main" val="326486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Rectangle 11"/>
              <p:cNvSpPr/>
              <p:nvPr/>
            </p:nvSpPr>
            <p:spPr>
              <a:xfrm>
                <a:off x="1847379" y="1244057"/>
                <a:ext cx="8706807" cy="707886"/>
              </a:xfrm>
              <a:prstGeom prst="rect">
                <a:avLst/>
              </a:prstGeom>
            </p:spPr>
            <p:txBody>
              <a:bodyPr wrap="none">
                <a:spAutoFit/>
              </a:bodyPr>
              <a:lstStyle/>
              <a:p>
                <a:pPr marL="342900" indent="-342900">
                  <a:buFont typeface="Arial" panose="020B0604020202020204" pitchFamily="34" charset="0"/>
                  <a:buChar char="•"/>
                </a:pPr>
                <a:r>
                  <a:rPr lang="en-US" altLang="zh-CN" sz="2000" dirty="0">
                    <a:latin typeface="Calibri" panose="020F0502020204030204" pitchFamily="34" charset="0"/>
                    <a:cs typeface="Calibri" panose="020F0502020204030204" pitchFamily="34" charset="0"/>
                  </a:rPr>
                  <a:t>Our solution (</a:t>
                </a:r>
                <a:r>
                  <a:rPr lang="en-US" altLang="zh-CN" sz="2000" dirty="0" err="1">
                    <a:latin typeface="Calibri" panose="020F0502020204030204" pitchFamily="34" charset="0"/>
                    <a:cs typeface="Calibri" panose="020F0502020204030204" pitchFamily="34" charset="0"/>
                  </a:rPr>
                  <a:t>QD+Cox</a:t>
                </a:r>
                <a:r>
                  <a:rPr lang="en-US" altLang="zh-CN" sz="2000" dirty="0">
                    <a:latin typeface="Calibri" panose="020F0502020204030204" pitchFamily="34" charset="0"/>
                    <a:cs typeface="Calibri" panose="020F0502020204030204" pitchFamily="34"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𝛼</m:t>
                    </m:r>
                  </m:oMath>
                </a14:m>
                <a:r>
                  <a:rPr lang="en-US" altLang="zh-CN" sz="2000" dirty="0">
                    <a:latin typeface="Calibri" panose="020F0502020204030204" pitchFamily="34" charset="0"/>
                    <a:cs typeface="Calibri" panose="020F0502020204030204" pitchFamily="34" charset="0"/>
                  </a:rPr>
                  <a:t>=30) significantly </a:t>
                </a:r>
                <a:r>
                  <a:rPr lang="en-US" altLang="zh-CN" sz="2000" u="sng" dirty="0">
                    <a:latin typeface="Calibri" panose="020F0502020204030204" pitchFamily="34" charset="0"/>
                    <a:cs typeface="Calibri" panose="020F0502020204030204" pitchFamily="34" charset="0"/>
                  </a:rPr>
                  <a:t>outperforms the comparison systems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Results show the </a:t>
                </a:r>
                <a:r>
                  <a:rPr lang="en-US" sz="2000" dirty="0">
                    <a:solidFill>
                      <a:srgbClr val="0070C0"/>
                    </a:solidFill>
                    <a:latin typeface="Calibri" panose="020F0502020204030204" pitchFamily="34" charset="0"/>
                    <a:cs typeface="Calibri" panose="020F0502020204030204" pitchFamily="34" charset="0"/>
                  </a:rPr>
                  <a:t>benefits of multitask learning </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QD+Cox</a:t>
                </a:r>
                <a:r>
                  <a:rPr lang="en-US" sz="2000" dirty="0">
                    <a:latin typeface="Calibri" panose="020F0502020204030204" pitchFamily="34" charset="0"/>
                    <a:cs typeface="Calibri" panose="020F0502020204030204" pitchFamily="34" charset="0"/>
                  </a:rPr>
                  <a:t> vs. QD)</a:t>
                </a:r>
              </a:p>
            </p:txBody>
          </p:sp>
        </mc:Choice>
        <mc:Fallback>
          <p:sp>
            <p:nvSpPr>
              <p:cNvPr id="12" name="Rectangle 11"/>
              <p:cNvSpPr>
                <a:spLocks noRot="1" noChangeAspect="1" noMove="1" noResize="1" noEditPoints="1" noAdjustHandles="1" noChangeArrowheads="1" noChangeShapeType="1" noTextEdit="1"/>
              </p:cNvSpPr>
              <p:nvPr/>
            </p:nvSpPr>
            <p:spPr>
              <a:xfrm>
                <a:off x="1847379" y="1244057"/>
                <a:ext cx="8706807" cy="707886"/>
              </a:xfrm>
              <a:prstGeom prst="rect">
                <a:avLst/>
              </a:prstGeom>
              <a:blipFill>
                <a:blip r:embed="rId3"/>
                <a:stretch>
                  <a:fillRect l="-630" t="-4310" r="-770" b="-1465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87BD3B7-3BEF-F5A0-8189-68B137AA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874" y="2094873"/>
            <a:ext cx="6576646" cy="3959582"/>
          </a:xfrm>
          <a:prstGeom prst="rect">
            <a:avLst/>
          </a:prstGeom>
        </p:spPr>
      </p:pic>
      <p:sp>
        <p:nvSpPr>
          <p:cNvPr id="13" name="Title 1">
            <a:extLst>
              <a:ext uri="{FF2B5EF4-FFF2-40B4-BE49-F238E27FC236}">
                <a16:creationId xmlns:a16="http://schemas.microsoft.com/office/drawing/2014/main" id="{2255C4C1-9D1A-E6D2-509C-B0C1A0C2DEC7}"/>
              </a:ext>
            </a:extLst>
          </p:cNvPr>
          <p:cNvSpPr>
            <a:spLocks noGrp="1"/>
          </p:cNvSpPr>
          <p:nvPr>
            <p:ph type="title"/>
          </p:nvPr>
        </p:nvSpPr>
        <p:spPr>
          <a:xfrm>
            <a:off x="1018574" y="389609"/>
            <a:ext cx="10083611" cy="787837"/>
          </a:xfrm>
        </p:spPr>
        <p:txBody>
          <a:bodyPr/>
          <a:lstStyle/>
          <a:p>
            <a:r>
              <a:rPr lang="en-US" altLang="zh-CN" b="1" dirty="0"/>
              <a:t>Performance of Highest Bid Lower Bound Prediction</a:t>
            </a:r>
            <a:endParaRPr lang="en-US" b="1" dirty="0"/>
          </a:p>
        </p:txBody>
      </p:sp>
      <p:sp>
        <p:nvSpPr>
          <p:cNvPr id="6" name="Slide Number Placeholder 3">
            <a:extLst>
              <a:ext uri="{FF2B5EF4-FFF2-40B4-BE49-F238E27FC236}">
                <a16:creationId xmlns:a16="http://schemas.microsoft.com/office/drawing/2014/main" id="{6A205248-C50D-49A0-B4E9-850112170AEA}"/>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pPr/>
              <a:t>55</a:t>
            </a:fld>
            <a:endParaRPr lang="en-US" dirty="0"/>
          </a:p>
        </p:txBody>
      </p:sp>
    </p:spTree>
    <p:extLst>
      <p:ext uri="{BB962C8B-B14F-4D97-AF65-F5344CB8AC3E}">
        <p14:creationId xmlns:p14="http://schemas.microsoft.com/office/powerpoint/2010/main" val="14350830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61ADD090-264C-0F4F-94CB-E872AC5E4DFD}"/>
                  </a:ext>
                </a:extLst>
              </p:cNvPr>
              <p:cNvSpPr>
                <a:spLocks noGrp="1"/>
              </p:cNvSpPr>
              <p:nvPr>
                <p:ph type="title"/>
              </p:nvPr>
            </p:nvSpPr>
            <p:spPr>
              <a:xfrm>
                <a:off x="1132232" y="279430"/>
                <a:ext cx="8705774" cy="1124712"/>
              </a:xfrm>
            </p:spPr>
            <p:txBody>
              <a:bodyPr>
                <a:normAutofit/>
              </a:bodyPr>
              <a:lstStyle/>
              <a:p>
                <a:r>
                  <a:rPr lang="en-US" b="1" dirty="0"/>
                  <a:t>Performance for Different Risk Levels </a:t>
                </a:r>
                <a14:m>
                  <m:oMath xmlns:m="http://schemas.openxmlformats.org/officeDocument/2006/math">
                    <m:r>
                      <a:rPr lang="en-US" b="1">
                        <a:latin typeface="Cambria Math" panose="02040503050406030204" pitchFamily="18" charset="0"/>
                      </a:rPr>
                      <m:t>𝛼</m:t>
                    </m:r>
                  </m:oMath>
                </a14:m>
                <a:endParaRPr lang="en-US" b="1" dirty="0"/>
              </a:p>
            </p:txBody>
          </p:sp>
        </mc:Choice>
        <mc:Fallback>
          <p:sp>
            <p:nvSpPr>
              <p:cNvPr id="2" name="Title 1">
                <a:extLst>
                  <a:ext uri="{FF2B5EF4-FFF2-40B4-BE49-F238E27FC236}">
                    <a16:creationId xmlns:a16="http://schemas.microsoft.com/office/drawing/2014/main" id="{61ADD090-264C-0F4F-94CB-E872AC5E4DFD}"/>
                  </a:ext>
                </a:extLst>
              </p:cNvPr>
              <p:cNvSpPr>
                <a:spLocks noGrp="1" noRot="1" noChangeAspect="1" noMove="1" noResize="1" noEditPoints="1" noAdjustHandles="1" noChangeArrowheads="1" noChangeShapeType="1" noTextEdit="1"/>
              </p:cNvSpPr>
              <p:nvPr>
                <p:ph type="title"/>
              </p:nvPr>
            </p:nvSpPr>
            <p:spPr>
              <a:xfrm>
                <a:off x="1132232" y="279430"/>
                <a:ext cx="8705774" cy="1124712"/>
              </a:xfrm>
              <a:blipFill>
                <a:blip r:embed="rId3"/>
                <a:stretch>
                  <a:fillRect l="-2171" t="-86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132307" y="1046118"/>
                <a:ext cx="9927461" cy="707886"/>
              </a:xfrm>
              <a:prstGeom prst="rect">
                <a:avLst/>
              </a:prstGeom>
            </p:spPr>
            <p:txBody>
              <a:bodyPr wrap="none">
                <a:spAutoFit/>
              </a:bodyPr>
              <a:lstStyle/>
              <a:p>
                <a:pPr marL="257175" indent="-257175">
                  <a:buFont typeface="Wingdings" panose="05000000000000000000" pitchFamily="2" charset="2"/>
                  <a:buChar char="§"/>
                </a:pPr>
                <a:r>
                  <a:rPr lang="en-US" sz="2000" dirty="0">
                    <a:solidFill>
                      <a:schemeClr val="tx1"/>
                    </a:solidFill>
                    <a:latin typeface="Calibri" panose="020F0502020204030204" pitchFamily="34" charset="0"/>
                    <a:cs typeface="Calibri" panose="020F0502020204030204" pitchFamily="34" charset="0"/>
                  </a:rPr>
                  <a:t>Setting </a:t>
                </a:r>
                <a14:m>
                  <m:oMath xmlns:m="http://schemas.openxmlformats.org/officeDocument/2006/math">
                    <m:r>
                      <a:rPr lang="en-US" sz="2000" i="1">
                        <a:solidFill>
                          <a:schemeClr val="tx1"/>
                        </a:solidFill>
                        <a:latin typeface="Cambria Math" panose="02040503050406030204" pitchFamily="18" charset="0"/>
                        <a:ea typeface="Cambria Math" panose="02040503050406030204" pitchFamily="18" charset="0"/>
                      </a:rPr>
                      <m:t>𝛼</m:t>
                    </m:r>
                    <m:r>
                      <a:rPr lang="en-US" sz="2000" i="1">
                        <a:solidFill>
                          <a:schemeClr val="tx1"/>
                        </a:solidFill>
                        <a:latin typeface="Cambria Math" panose="02040503050406030204" pitchFamily="18" charset="0"/>
                        <a:ea typeface="Cambria Math" panose="02040503050406030204" pitchFamily="18" charset="0"/>
                      </a:rPr>
                      <m:t> </m:t>
                    </m:r>
                  </m:oMath>
                </a14:m>
                <a:r>
                  <a:rPr lang="en-US" sz="2000" dirty="0">
                    <a:solidFill>
                      <a:schemeClr val="tx1"/>
                    </a:solidFill>
                    <a:latin typeface="Calibri" panose="020F0502020204030204" pitchFamily="34" charset="0"/>
                    <a:cs typeface="Calibri" panose="020F0502020204030204" pitchFamily="34" charset="0"/>
                  </a:rPr>
                  <a:t>is a trade-off between getting outbid impressions and increasing impression price</a:t>
                </a:r>
              </a:p>
              <a:p>
                <a:pPr marL="257175" indent="-257175">
                  <a:buFont typeface="Wingdings" panose="05000000000000000000" pitchFamily="2" charset="2"/>
                  <a:buChar char="§"/>
                </a:pPr>
                <a:r>
                  <a:rPr lang="en-US" sz="2000" dirty="0">
                    <a:solidFill>
                      <a:srgbClr val="0070C0"/>
                    </a:solidFill>
                    <a:latin typeface="Calibri" panose="020F0502020204030204" pitchFamily="34" charset="0"/>
                    <a:cs typeface="Calibri" panose="020F0502020204030204" pitchFamily="34" charset="0"/>
                  </a:rPr>
                  <a:t>Good performance when </a:t>
                </a:r>
                <a14:m>
                  <m:oMath xmlns:m="http://schemas.openxmlformats.org/officeDocument/2006/math">
                    <m:r>
                      <a:rPr lang="en-US" sz="2000" i="1">
                        <a:solidFill>
                          <a:srgbClr val="0070C0"/>
                        </a:solidFill>
                        <a:latin typeface="Cambria Math" panose="02040503050406030204" pitchFamily="18" charset="0"/>
                        <a:ea typeface="Cambria Math" panose="02040503050406030204" pitchFamily="18" charset="0"/>
                      </a:rPr>
                      <m:t>𝛼</m:t>
                    </m:r>
                    <m:r>
                      <a:rPr lang="en-US" sz="2000" b="0" i="1" smtClean="0">
                        <a:solidFill>
                          <a:srgbClr val="0070C0"/>
                        </a:solidFill>
                        <a:latin typeface="Cambria Math" panose="02040503050406030204" pitchFamily="18" charset="0"/>
                        <a:ea typeface="Cambria Math" panose="02040503050406030204" pitchFamily="18" charset="0"/>
                      </a:rPr>
                      <m:t> </m:t>
                    </m:r>
                    <m:r>
                      <m:rPr>
                        <m:sty m:val="p"/>
                      </m:rPr>
                      <a:rPr lang="en-US" sz="2000" b="0" i="0" smtClean="0">
                        <a:solidFill>
                          <a:srgbClr val="0070C0"/>
                        </a:solidFill>
                        <a:latin typeface="Cambria Math" panose="02040503050406030204" pitchFamily="18" charset="0"/>
                        <a:ea typeface="Cambria Math" panose="02040503050406030204" pitchFamily="18" charset="0"/>
                      </a:rPr>
                      <m:t>is</m:t>
                    </m:r>
                    <m:r>
                      <a:rPr lang="en-US" sz="2000" b="0" i="1" smtClean="0">
                        <a:solidFill>
                          <a:srgbClr val="0070C0"/>
                        </a:solidFill>
                        <a:latin typeface="Cambria Math" panose="02040503050406030204" pitchFamily="18" charset="0"/>
                        <a:ea typeface="Cambria Math" panose="02040503050406030204" pitchFamily="18" charset="0"/>
                      </a:rPr>
                      <m:t> </m:t>
                    </m:r>
                    <m:r>
                      <a:rPr lang="en-US" sz="2000" i="1">
                        <a:solidFill>
                          <a:srgbClr val="0070C0"/>
                        </a:solidFill>
                        <a:latin typeface="Cambria Math" panose="02040503050406030204" pitchFamily="18" charset="0"/>
                        <a:ea typeface="Cambria Math" panose="02040503050406030204" pitchFamily="18" charset="0"/>
                      </a:rPr>
                      <m:t>30</m:t>
                    </m:r>
                    <m:r>
                      <a:rPr lang="en-US" sz="2000" b="0" i="1" smtClean="0">
                        <a:solidFill>
                          <a:srgbClr val="0070C0"/>
                        </a:solidFill>
                        <a:latin typeface="Cambria Math" panose="02040503050406030204" pitchFamily="18" charset="0"/>
                        <a:ea typeface="Cambria Math" panose="02040503050406030204" pitchFamily="18" charset="0"/>
                      </a:rPr>
                      <m:t>−40</m:t>
                    </m:r>
                    <m:r>
                      <a:rPr lang="en-US" sz="2000" i="1">
                        <a:solidFill>
                          <a:srgbClr val="0070C0"/>
                        </a:solidFill>
                        <a:latin typeface="Cambria Math" panose="02040503050406030204" pitchFamily="18" charset="0"/>
                        <a:ea typeface="Cambria Math" panose="02040503050406030204" pitchFamily="18" charset="0"/>
                      </a:rPr>
                      <m:t>%</m:t>
                    </m:r>
                  </m:oMath>
                </a14:m>
                <a:endParaRPr lang="en-US" sz="2000" dirty="0">
                  <a:solidFill>
                    <a:srgbClr val="0070C0"/>
                  </a:solidFill>
                  <a:latin typeface="Calibri" panose="020F0502020204030204" pitchFamily="34" charset="0"/>
                  <a:cs typeface="Calibri" panose="020F050202020403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1132307" y="1046118"/>
                <a:ext cx="9927461" cy="707886"/>
              </a:xfrm>
              <a:prstGeom prst="rect">
                <a:avLst/>
              </a:prstGeom>
              <a:blipFill>
                <a:blip r:embed="rId4"/>
                <a:stretch>
                  <a:fillRect l="-553" t="-5172" b="-1465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D636842-71F2-FBB9-1D65-4F2601214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7923" y="1852450"/>
            <a:ext cx="6882780" cy="4050322"/>
          </a:xfrm>
          <a:prstGeom prst="rect">
            <a:avLst/>
          </a:prstGeom>
        </p:spPr>
      </p:pic>
      <p:sp>
        <p:nvSpPr>
          <p:cNvPr id="7" name="Slide Number Placeholder 3">
            <a:extLst>
              <a:ext uri="{FF2B5EF4-FFF2-40B4-BE49-F238E27FC236}">
                <a16:creationId xmlns:a16="http://schemas.microsoft.com/office/drawing/2014/main" id="{755B0514-F70F-4AA0-BF8C-F51127675A30}"/>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pPr/>
              <a:t>56</a:t>
            </a:fld>
            <a:endParaRPr lang="en-US" dirty="0"/>
          </a:p>
        </p:txBody>
      </p:sp>
    </p:spTree>
    <p:extLst>
      <p:ext uri="{BB962C8B-B14F-4D97-AF65-F5344CB8AC3E}">
        <p14:creationId xmlns:p14="http://schemas.microsoft.com/office/powerpoint/2010/main" val="3718288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264-3726-1246-B346-F229D59867FE}"/>
              </a:ext>
            </a:extLst>
          </p:cNvPr>
          <p:cNvSpPr>
            <a:spLocks noGrp="1"/>
          </p:cNvSpPr>
          <p:nvPr>
            <p:ph type="title"/>
          </p:nvPr>
        </p:nvSpPr>
        <p:spPr>
          <a:xfrm>
            <a:off x="1016000" y="381000"/>
            <a:ext cx="10157216" cy="683712"/>
          </a:xfrm>
        </p:spPr>
        <p:txBody>
          <a:bodyPr/>
          <a:lstStyle/>
          <a:p>
            <a:r>
              <a:rPr lang="en-US" dirty="0"/>
              <a:t>Summary</a:t>
            </a:r>
            <a:endParaRPr lang="en-US" b="1"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8D0B294-91DD-B647-ACA4-150D36A20E41}"/>
                  </a:ext>
                </a:extLst>
              </p:cNvPr>
              <p:cNvSpPr>
                <a:spLocks noGrp="1"/>
              </p:cNvSpPr>
              <p:nvPr>
                <p:ph idx="1"/>
              </p:nvPr>
            </p:nvSpPr>
            <p:spPr>
              <a:xfrm>
                <a:off x="475989" y="1202499"/>
                <a:ext cx="11285951" cy="4741101"/>
              </a:xfrm>
            </p:spPr>
            <p:txBody>
              <a:bodyPr/>
              <a:lstStyle/>
              <a:p>
                <a:r>
                  <a:rPr lang="en-US" sz="2000" dirty="0"/>
                  <a:t>Studied an </a:t>
                </a:r>
                <a:r>
                  <a:rPr lang="en-US" sz="2000" dirty="0">
                    <a:solidFill>
                      <a:srgbClr val="0070C0"/>
                    </a:solidFill>
                  </a:rPr>
                  <a:t>important practical problem </a:t>
                </a:r>
                <a:r>
                  <a:rPr lang="en-US" sz="2000" dirty="0"/>
                  <a:t>for online publishers: how to set the reserve price for ad auctions in order to increase revenue?</a:t>
                </a:r>
              </a:p>
              <a:p>
                <a:pPr lvl="1"/>
                <a:r>
                  <a:rPr lang="en-US" sz="1800" dirty="0"/>
                  <a:t>Using only data available to publishers: historic outbid ad impressions and underbid ad impressions</a:t>
                </a:r>
              </a:p>
              <a:p>
                <a:endParaRPr lang="en-US" sz="2000" dirty="0"/>
              </a:p>
              <a:p>
                <a:r>
                  <a:rPr lang="en-US" sz="2000" dirty="0"/>
                  <a:t>Proposed </a:t>
                </a:r>
                <a:r>
                  <a:rPr lang="en-US" sz="2000" dirty="0">
                    <a:solidFill>
                      <a:srgbClr val="0070C0"/>
                    </a:solidFill>
                  </a:rPr>
                  <a:t>multi-task learning model </a:t>
                </a:r>
                <a:r>
                  <a:rPr lang="en-US" sz="2000" dirty="0"/>
                  <a:t>to predict:</a:t>
                </a:r>
              </a:p>
              <a:p>
                <a:pPr lvl="1"/>
                <a:r>
                  <a:rPr lang="en-US" sz="1800" dirty="0"/>
                  <a:t>Highest bid lower bound given a publisher risk tolerance level </a:t>
                </a:r>
                <a14:m>
                  <m:oMath xmlns:m="http://schemas.openxmlformats.org/officeDocument/2006/math">
                    <m:r>
                      <a:rPr lang="en-US" sz="1800" i="1">
                        <a:latin typeface="Cambria Math" panose="02040503050406030204" pitchFamily="18" charset="0"/>
                        <a:ea typeface="Cambria Math" panose="02040503050406030204" pitchFamily="18" charset="0"/>
                      </a:rPr>
                      <m:t>𝛼</m:t>
                    </m:r>
                  </m:oMath>
                </a14:m>
                <a:endParaRPr lang="en-US" sz="1800" dirty="0">
                  <a:ea typeface="Cambria Math" panose="02040503050406030204" pitchFamily="18" charset="0"/>
                </a:endParaRPr>
              </a:p>
              <a:p>
                <a:pPr lvl="1"/>
                <a:r>
                  <a:rPr lang="en-US" sz="1800" dirty="0">
                    <a:ea typeface="Cambria Math" panose="02040503050406030204" pitchFamily="18" charset="0"/>
                  </a:rPr>
                  <a:t>Failure rate of a reserve price</a:t>
                </a:r>
              </a:p>
              <a:p>
                <a:endParaRPr lang="en-US" sz="2000" dirty="0"/>
              </a:p>
              <a:p>
                <a:r>
                  <a:rPr lang="en-US" sz="2000" dirty="0"/>
                  <a:t>Model uses neural networks to capture user, page, ad placement, context features, and interactions</a:t>
                </a:r>
              </a:p>
              <a:p>
                <a:endParaRPr lang="en-US" sz="2000" dirty="0"/>
              </a:p>
              <a:p>
                <a:r>
                  <a:rPr lang="en-US" sz="2000" dirty="0"/>
                  <a:t>Experiments on data from Forbes shows </a:t>
                </a:r>
                <a:r>
                  <a:rPr lang="en-US" sz="2000" dirty="0">
                    <a:solidFill>
                      <a:srgbClr val="0070C0"/>
                    </a:solidFill>
                  </a:rPr>
                  <a:t>our model significantly outperforms the comparison systems</a:t>
                </a:r>
              </a:p>
              <a:p>
                <a:endParaRPr lang="en-US" sz="2000" dirty="0"/>
              </a:p>
              <a:p>
                <a:endParaRPr lang="en-US" sz="2000" dirty="0"/>
              </a:p>
            </p:txBody>
          </p:sp>
        </mc:Choice>
        <mc:Fallback>
          <p:sp>
            <p:nvSpPr>
              <p:cNvPr id="3" name="Content Placeholder 2">
                <a:extLst>
                  <a:ext uri="{FF2B5EF4-FFF2-40B4-BE49-F238E27FC236}">
                    <a16:creationId xmlns:a16="http://schemas.microsoft.com/office/drawing/2014/main" id="{D8D0B294-91DD-B647-ACA4-150D36A20E41}"/>
                  </a:ext>
                </a:extLst>
              </p:cNvPr>
              <p:cNvSpPr>
                <a:spLocks noGrp="1" noRot="1" noChangeAspect="1" noMove="1" noResize="1" noEditPoints="1" noAdjustHandles="1" noChangeArrowheads="1" noChangeShapeType="1" noTextEdit="1"/>
              </p:cNvSpPr>
              <p:nvPr>
                <p:ph idx="1"/>
              </p:nvPr>
            </p:nvSpPr>
            <p:spPr>
              <a:xfrm>
                <a:off x="475989" y="1202499"/>
                <a:ext cx="11285951" cy="4741101"/>
              </a:xfrm>
              <a:blipFill>
                <a:blip r:embed="rId3"/>
                <a:stretch>
                  <a:fillRect l="-594" t="-771"/>
                </a:stretch>
              </a:blipFill>
            </p:spPr>
            <p:txBody>
              <a:bodyPr/>
              <a:lstStyle/>
              <a:p>
                <a:r>
                  <a:rPr lang="en-US">
                    <a:noFill/>
                  </a:rPr>
                  <a:t> </a:t>
                </a:r>
              </a:p>
            </p:txBody>
          </p:sp>
        </mc:Fallback>
      </mc:AlternateContent>
      <p:sp>
        <p:nvSpPr>
          <p:cNvPr id="5" name="Slide Number Placeholder 3">
            <a:extLst>
              <a:ext uri="{FF2B5EF4-FFF2-40B4-BE49-F238E27FC236}">
                <a16:creationId xmlns:a16="http://schemas.microsoft.com/office/drawing/2014/main" id="{BECE9D7F-2110-4A32-B96F-423A0E60BED7}"/>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pPr/>
              <a:t>57</a:t>
            </a:fld>
            <a:endParaRPr lang="en-US" dirty="0"/>
          </a:p>
        </p:txBody>
      </p:sp>
    </p:spTree>
    <p:extLst>
      <p:ext uri="{BB962C8B-B14F-4D97-AF65-F5344CB8AC3E}">
        <p14:creationId xmlns:p14="http://schemas.microsoft.com/office/powerpoint/2010/main" val="1641488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64AC-9C96-4AD4-B1B9-D40840F3A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9429735-3F64-4650-8048-E40C37551346}"/>
              </a:ext>
            </a:extLst>
          </p:cNvPr>
          <p:cNvSpPr>
            <a:spLocks noGrp="1"/>
          </p:cNvSpPr>
          <p:nvPr>
            <p:ph idx="1"/>
          </p:nvPr>
        </p:nvSpPr>
        <p:spPr>
          <a:xfrm>
            <a:off x="333632" y="1655175"/>
            <a:ext cx="11528854" cy="4114800"/>
          </a:xfrm>
        </p:spPr>
        <p:txBody>
          <a:bodyPr/>
          <a:lstStyle/>
          <a:p>
            <a:pPr>
              <a:lnSpc>
                <a:spcPct val="150000"/>
              </a:lnSpc>
            </a:pPr>
            <a:r>
              <a:rPr lang="en-US" sz="2400" dirty="0">
                <a:solidFill>
                  <a:schemeClr val="bg2"/>
                </a:solidFill>
              </a:rPr>
              <a:t>Introduction</a:t>
            </a:r>
          </a:p>
          <a:p>
            <a:pPr>
              <a:lnSpc>
                <a:spcPct val="150000"/>
              </a:lnSpc>
            </a:pPr>
            <a:r>
              <a:rPr lang="en-US" sz="2400" dirty="0">
                <a:solidFill>
                  <a:schemeClr val="bg2"/>
                </a:solidFill>
              </a:rPr>
              <a:t>GDPR Compliance under the Transparency and Consent Framework (TCF)</a:t>
            </a:r>
          </a:p>
          <a:p>
            <a:pPr>
              <a:lnSpc>
                <a:spcPct val="150000"/>
              </a:lnSpc>
            </a:pPr>
            <a:r>
              <a:rPr lang="en-US" sz="2400" dirty="0">
                <a:solidFill>
                  <a:schemeClr val="bg2"/>
                </a:solidFill>
              </a:rPr>
              <a:t>In-browser Privacy-Preserving Online Advertising using Federated Learning</a:t>
            </a:r>
          </a:p>
          <a:p>
            <a:pPr>
              <a:lnSpc>
                <a:spcPct val="150000"/>
              </a:lnSpc>
            </a:pPr>
            <a:r>
              <a:rPr lang="en-US" sz="2400" dirty="0">
                <a:solidFill>
                  <a:schemeClr val="bg2"/>
                </a:solidFill>
              </a:rPr>
              <a:t>Personalized Dynamic Counter Ad-Blocking Using Deep Learning</a:t>
            </a:r>
          </a:p>
          <a:p>
            <a:pPr>
              <a:lnSpc>
                <a:spcPct val="150000"/>
              </a:lnSpc>
            </a:pPr>
            <a:r>
              <a:rPr lang="en-US" sz="2400" dirty="0">
                <a:solidFill>
                  <a:schemeClr val="bg2"/>
                </a:solidFill>
              </a:rPr>
              <a:t>Ad Price Optimization in First-Price Auctions via Multi-Task Learning</a:t>
            </a:r>
          </a:p>
          <a:p>
            <a:pPr>
              <a:lnSpc>
                <a:spcPct val="150000"/>
              </a:lnSpc>
            </a:pPr>
            <a:r>
              <a:rPr lang="en-US" sz="2400" dirty="0"/>
              <a:t>Conclusions</a:t>
            </a:r>
          </a:p>
        </p:txBody>
      </p:sp>
      <p:sp>
        <p:nvSpPr>
          <p:cNvPr id="5" name="Slide Number Placeholder 3">
            <a:extLst>
              <a:ext uri="{FF2B5EF4-FFF2-40B4-BE49-F238E27FC236}">
                <a16:creationId xmlns:a16="http://schemas.microsoft.com/office/drawing/2014/main" id="{E12B966C-4AD7-432F-A551-25F5D5CDF1E2}"/>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58</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6303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81CF-519E-4E93-A22E-C70B86EE232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892CDE8-DC90-4A33-B9CD-4F7601060A20}"/>
              </a:ext>
            </a:extLst>
          </p:cNvPr>
          <p:cNvSpPr>
            <a:spLocks noGrp="1"/>
          </p:cNvSpPr>
          <p:nvPr>
            <p:ph idx="1"/>
          </p:nvPr>
        </p:nvSpPr>
        <p:spPr>
          <a:xfrm>
            <a:off x="347241" y="1192192"/>
            <a:ext cx="11516810" cy="4751408"/>
          </a:xfrm>
        </p:spPr>
        <p:txBody>
          <a:bodyPr/>
          <a:lstStyle/>
          <a:p>
            <a:r>
              <a:rPr lang="en-US" sz="2400" dirty="0"/>
              <a:t>Practical research with </a:t>
            </a:r>
            <a:r>
              <a:rPr lang="en-US" sz="2400" dirty="0">
                <a:solidFill>
                  <a:srgbClr val="0070C0"/>
                </a:solidFill>
              </a:rPr>
              <a:t>real-life impact on both society and 100s billion-dollar industry</a:t>
            </a:r>
          </a:p>
          <a:p>
            <a:pPr lvl="1"/>
            <a:r>
              <a:rPr lang="en-US" sz="2200" dirty="0"/>
              <a:t>Informs regulators and industry standard boards as well</a:t>
            </a:r>
          </a:p>
          <a:p>
            <a:r>
              <a:rPr lang="en-US" sz="2400" dirty="0"/>
              <a:t>Complex interdisciplinary problems that require </a:t>
            </a:r>
            <a:r>
              <a:rPr lang="en-US" sz="2400" dirty="0">
                <a:solidFill>
                  <a:srgbClr val="0070C0"/>
                </a:solidFill>
              </a:rPr>
              <a:t>understanding of regulation, human factors, economics, and technology</a:t>
            </a:r>
          </a:p>
          <a:p>
            <a:r>
              <a:rPr lang="en-US" sz="2400" dirty="0"/>
              <a:t>AI can help balance the tradeoffs between </a:t>
            </a:r>
            <a:r>
              <a:rPr lang="en-US" sz="2400" dirty="0">
                <a:solidFill>
                  <a:srgbClr val="0070C0"/>
                </a:solidFill>
              </a:rPr>
              <a:t>privacy, revenue, and user experience</a:t>
            </a:r>
          </a:p>
          <a:p>
            <a:endParaRPr lang="en-US" sz="2400" dirty="0"/>
          </a:p>
          <a:p>
            <a:r>
              <a:rPr lang="en-US" sz="2400" dirty="0"/>
              <a:t>Ongoing works </a:t>
            </a:r>
          </a:p>
          <a:p>
            <a:pPr lvl="1"/>
            <a:r>
              <a:rPr lang="en-US" dirty="0">
                <a:solidFill>
                  <a:srgbClr val="0070C0"/>
                </a:solidFill>
              </a:rPr>
              <a:t>Distributed online ad ecosystem </a:t>
            </a:r>
            <a:r>
              <a:rPr lang="en-US" dirty="0"/>
              <a:t>: improve both user’s privacy and publisher’s revenue by removing the “middleman”</a:t>
            </a:r>
          </a:p>
          <a:p>
            <a:pPr lvl="1"/>
            <a:r>
              <a:rPr lang="en-US" dirty="0">
                <a:solidFill>
                  <a:srgbClr val="0070C0"/>
                </a:solidFill>
              </a:rPr>
              <a:t>Dark patterns</a:t>
            </a:r>
            <a:r>
              <a:rPr lang="en-US" dirty="0"/>
              <a:t>: consent banners manipulation to nudge the users to accept tracking</a:t>
            </a:r>
          </a:p>
          <a:p>
            <a:pPr lvl="1"/>
            <a:r>
              <a:rPr lang="en-US" dirty="0">
                <a:solidFill>
                  <a:srgbClr val="0070C0"/>
                </a:solidFill>
              </a:rPr>
              <a:t>Brand safety </a:t>
            </a:r>
            <a:r>
              <a:rPr lang="en-US" dirty="0"/>
              <a:t>classification inconsistency and its negative impact on ad revenue</a:t>
            </a:r>
          </a:p>
        </p:txBody>
      </p:sp>
      <p:sp>
        <p:nvSpPr>
          <p:cNvPr id="4" name="Slide Number Placeholder 3">
            <a:extLst>
              <a:ext uri="{FF2B5EF4-FFF2-40B4-BE49-F238E27FC236}">
                <a16:creationId xmlns:a16="http://schemas.microsoft.com/office/drawing/2014/main" id="{C5545A4A-AFC4-4325-BB71-D41A1FB0AAF7}"/>
              </a:ext>
            </a:extLst>
          </p:cNvPr>
          <p:cNvSpPr>
            <a:spLocks noGrp="1"/>
          </p:cNvSpPr>
          <p:nvPr>
            <p:ph type="sldNum" sz="quarter" idx="4"/>
          </p:nvPr>
        </p:nvSpPr>
        <p:spPr/>
        <p:txBody>
          <a:bodyPr/>
          <a:lstStyle/>
          <a:p>
            <a:fld id="{4D9278FA-F3F5-4604-9FB5-B2A2DA6AA63C}" type="slidenum">
              <a:rPr lang="en-US" smtClean="0"/>
              <a:pPr/>
              <a:t>59</a:t>
            </a:fld>
            <a:endParaRPr lang="en-US" dirty="0"/>
          </a:p>
        </p:txBody>
      </p:sp>
    </p:spTree>
    <p:extLst>
      <p:ext uri="{BB962C8B-B14F-4D97-AF65-F5344CB8AC3E}">
        <p14:creationId xmlns:p14="http://schemas.microsoft.com/office/powerpoint/2010/main" val="3614086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D398-4BBD-49BB-A9C4-6C2C6E76CEDA}"/>
              </a:ext>
            </a:extLst>
          </p:cNvPr>
          <p:cNvSpPr>
            <a:spLocks noGrp="1"/>
          </p:cNvSpPr>
          <p:nvPr>
            <p:ph type="title"/>
          </p:nvPr>
        </p:nvSpPr>
        <p:spPr/>
        <p:txBody>
          <a:bodyPr/>
          <a:lstStyle/>
          <a:p>
            <a:r>
              <a:rPr lang="en-US" dirty="0"/>
              <a:t>Main Research Question</a:t>
            </a:r>
          </a:p>
        </p:txBody>
      </p:sp>
      <p:pic>
        <p:nvPicPr>
          <p:cNvPr id="8" name="Picture 7">
            <a:extLst>
              <a:ext uri="{FF2B5EF4-FFF2-40B4-BE49-F238E27FC236}">
                <a16:creationId xmlns:a16="http://schemas.microsoft.com/office/drawing/2014/main" id="{ED7796EE-4D20-4FEC-BE0B-4591DAC7B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420" y="1278924"/>
            <a:ext cx="4331834" cy="2887889"/>
          </a:xfrm>
          <a:prstGeom prst="rect">
            <a:avLst/>
          </a:prstGeom>
        </p:spPr>
      </p:pic>
      <p:sp>
        <p:nvSpPr>
          <p:cNvPr id="12" name="Rectangle 2">
            <a:extLst>
              <a:ext uri="{FF2B5EF4-FFF2-40B4-BE49-F238E27FC236}">
                <a16:creationId xmlns:a16="http://schemas.microsoft.com/office/drawing/2014/main" id="{8BFA76FD-8E43-4F29-8222-833E546436FE}"/>
              </a:ext>
            </a:extLst>
          </p:cNvPr>
          <p:cNvSpPr>
            <a:spLocks noGrp="1" noChangeArrowheads="1"/>
          </p:cNvSpPr>
          <p:nvPr>
            <p:ph idx="1"/>
          </p:nvPr>
        </p:nvSpPr>
        <p:spPr bwMode="auto">
          <a:xfrm>
            <a:off x="383060" y="4357942"/>
            <a:ext cx="11380572" cy="161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4000"/>
              </a:lnSpc>
              <a:spcBef>
                <a:spcPct val="0"/>
              </a:spcBef>
            </a:pPr>
            <a:r>
              <a:rPr lang="en-US" altLang="en-US" sz="2400" dirty="0"/>
              <a:t>H</a:t>
            </a:r>
            <a:r>
              <a:rPr kumimoji="0" lang="en-US" altLang="en-US" sz="2400" b="0" i="0" u="none" strike="noStrike" cap="none" normalizeH="0" baseline="0" dirty="0">
                <a:ln>
                  <a:noFill/>
                </a:ln>
                <a:effectLst/>
              </a:rPr>
              <a:t>ow to balance ad revenue, user privacy, and user experience on ad-supported publishing websites?</a:t>
            </a:r>
          </a:p>
          <a:p>
            <a:pPr lvl="1">
              <a:lnSpc>
                <a:spcPct val="114000"/>
              </a:lnSpc>
              <a:spcBef>
                <a:spcPct val="0"/>
              </a:spcBef>
            </a:pPr>
            <a:r>
              <a:rPr lang="en-US" altLang="en-US" dirty="0"/>
              <a:t>To answer, we </a:t>
            </a:r>
            <a:r>
              <a:rPr lang="en-US" altLang="en-US" dirty="0">
                <a:solidFill>
                  <a:srgbClr val="0070C0"/>
                </a:solidFill>
              </a:rPr>
              <a:t>collaborated with major international publishers </a:t>
            </a:r>
            <a:r>
              <a:rPr lang="en-US" altLang="en-US" dirty="0"/>
              <a:t>(e.g., Forbes Media) in the past 10+ years for a comprehensive study of ad-supported online publishing</a:t>
            </a:r>
            <a:endParaRPr kumimoji="0" lang="en-US" altLang="en-US" b="0" i="0" u="none" strike="noStrike" cap="none" normalizeH="0" baseline="0" dirty="0">
              <a:ln>
                <a:noFill/>
              </a:ln>
              <a:effectLst/>
            </a:endParaRPr>
          </a:p>
        </p:txBody>
      </p:sp>
      <p:sp>
        <p:nvSpPr>
          <p:cNvPr id="14" name="Slide Number Placeholder 3">
            <a:extLst>
              <a:ext uri="{FF2B5EF4-FFF2-40B4-BE49-F238E27FC236}">
                <a16:creationId xmlns:a16="http://schemas.microsoft.com/office/drawing/2014/main" id="{119731B1-0445-407D-A6E2-C1485C92CC15}"/>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6</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450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54713"/>
            <a:ext cx="11582400" cy="2277547"/>
          </a:xfrm>
          <a:prstGeom prst="rect">
            <a:avLst/>
          </a:prstGeom>
        </p:spPr>
        <p:txBody>
          <a:bodyPr wrap="square">
            <a:spAutoFit/>
          </a:bodyPr>
          <a:lstStyle/>
          <a:p>
            <a:pPr marL="342900" indent="-342900" algn="just" eaLnBrk="0" fontAlgn="base" hangingPunct="0">
              <a:spcBef>
                <a:spcPct val="20000"/>
              </a:spcBef>
              <a:spcAft>
                <a:spcPct val="0"/>
              </a:spcAft>
              <a:buFontTx/>
              <a:buChar char="•"/>
            </a:pPr>
            <a:r>
              <a:rPr lang="en-US" sz="2600" b="1" kern="0" dirty="0">
                <a:solidFill>
                  <a:srgbClr val="000000"/>
                </a:solidFill>
                <a:ea typeface="ＭＳ Ｐゴシック" charset="0"/>
                <a:cs typeface="Times New Roman" charset="0"/>
              </a:rPr>
              <a:t>Acknowledgments: </a:t>
            </a:r>
          </a:p>
          <a:p>
            <a:pPr marL="800100" lvl="1" indent="-342900" algn="just" eaLnBrk="0" fontAlgn="base" hangingPunct="0">
              <a:spcBef>
                <a:spcPct val="20000"/>
              </a:spcBef>
              <a:spcAft>
                <a:spcPct val="0"/>
              </a:spcAft>
              <a:buFontTx/>
              <a:buChar char="•"/>
            </a:pPr>
            <a:r>
              <a:rPr lang="en-US" sz="2000" kern="0" dirty="0">
                <a:solidFill>
                  <a:srgbClr val="000000"/>
                </a:solidFill>
                <a:ea typeface="ＭＳ Ｐゴシック" charset="0"/>
                <a:cs typeface="Times New Roman" charset="0"/>
              </a:rPr>
              <a:t>NSF Grants DGE 2043104, </a:t>
            </a:r>
            <a:r>
              <a:rPr lang="en-US" sz="2000" kern="0" dirty="0" err="1">
                <a:solidFill>
                  <a:srgbClr val="000000"/>
                </a:solidFill>
                <a:ea typeface="ＭＳ Ｐゴシック" charset="0"/>
                <a:cs typeface="Times New Roman" charset="0"/>
              </a:rPr>
              <a:t>SaTC</a:t>
            </a:r>
            <a:r>
              <a:rPr lang="en-US" sz="2000" kern="0" dirty="0">
                <a:solidFill>
                  <a:srgbClr val="000000"/>
                </a:solidFill>
                <a:ea typeface="ＭＳ Ｐゴシック" charset="0"/>
                <a:cs typeface="Times New Roman" charset="0"/>
              </a:rPr>
              <a:t> 2237328</a:t>
            </a:r>
          </a:p>
          <a:p>
            <a:pPr marL="800100" lvl="1" indent="-342900" algn="just" eaLnBrk="0" fontAlgn="base" hangingPunct="0">
              <a:spcBef>
                <a:spcPct val="20000"/>
              </a:spcBef>
              <a:spcAft>
                <a:spcPct val="0"/>
              </a:spcAft>
              <a:buFontTx/>
              <a:buChar char="•"/>
            </a:pPr>
            <a:r>
              <a:rPr lang="en-US" sz="2000" kern="0" dirty="0">
                <a:solidFill>
                  <a:srgbClr val="000000"/>
                </a:solidFill>
                <a:ea typeface="ＭＳ Ｐゴシック" charset="0"/>
                <a:cs typeface="Times New Roman" charset="0"/>
              </a:rPr>
              <a:t>Students: Mike Smith, Riley Grossman, Pritam Sen, Ahmad </a:t>
            </a:r>
            <a:r>
              <a:rPr lang="en-US" sz="2000" kern="0" dirty="0" err="1">
                <a:solidFill>
                  <a:srgbClr val="000000"/>
                </a:solidFill>
                <a:ea typeface="ＭＳ Ｐゴシック" charset="0"/>
                <a:cs typeface="Times New Roman" charset="0"/>
              </a:rPr>
              <a:t>Alemari</a:t>
            </a:r>
            <a:r>
              <a:rPr lang="en-US" sz="2000" kern="0" dirty="0">
                <a:solidFill>
                  <a:srgbClr val="000000"/>
                </a:solidFill>
                <a:ea typeface="ＭＳ Ｐゴシック" charset="0"/>
                <a:cs typeface="Times New Roman" charset="0"/>
              </a:rPr>
              <a:t>, Shuai Zhao, Chong Wang, </a:t>
            </a:r>
            <a:r>
              <a:rPr lang="en-US" sz="2000" kern="0" dirty="0" err="1">
                <a:solidFill>
                  <a:srgbClr val="000000"/>
                </a:solidFill>
                <a:ea typeface="ＭＳ Ｐゴシック" charset="0"/>
                <a:cs typeface="Times New Roman" charset="0"/>
              </a:rPr>
              <a:t>Achir</a:t>
            </a:r>
            <a:r>
              <a:rPr lang="en-US" sz="2000" kern="0" dirty="0">
                <a:solidFill>
                  <a:srgbClr val="000000"/>
                </a:solidFill>
                <a:ea typeface="ＭＳ Ｐゴシック" charset="0"/>
                <a:cs typeface="Times New Roman" charset="0"/>
              </a:rPr>
              <a:t> </a:t>
            </a:r>
            <a:r>
              <a:rPr lang="en-US" sz="2000" kern="0" dirty="0" err="1">
                <a:solidFill>
                  <a:srgbClr val="000000"/>
                </a:solidFill>
                <a:ea typeface="ＭＳ Ｐゴシック" charset="0"/>
                <a:cs typeface="Times New Roman" charset="0"/>
              </a:rPr>
              <a:t>Kalra</a:t>
            </a:r>
            <a:r>
              <a:rPr lang="en-US" sz="2000" kern="0" dirty="0">
                <a:solidFill>
                  <a:srgbClr val="000000"/>
                </a:solidFill>
                <a:ea typeface="ＭＳ Ｐゴシック" charset="0"/>
                <a:cs typeface="Times New Roman" charset="0"/>
              </a:rPr>
              <a:t>, Michael Chen</a:t>
            </a:r>
          </a:p>
          <a:p>
            <a:pPr marL="800100" lvl="1" indent="-342900" algn="just" eaLnBrk="0" fontAlgn="base" hangingPunct="0">
              <a:spcBef>
                <a:spcPct val="20000"/>
              </a:spcBef>
              <a:spcAft>
                <a:spcPct val="0"/>
              </a:spcAft>
              <a:buFontTx/>
              <a:buChar char="•"/>
            </a:pPr>
            <a:r>
              <a:rPr lang="en-US" sz="2000" kern="0" dirty="0">
                <a:solidFill>
                  <a:srgbClr val="000000"/>
                </a:solidFill>
                <a:ea typeface="ＭＳ Ｐゴシック" charset="0"/>
                <a:cs typeface="Times New Roman" charset="0"/>
              </a:rPr>
              <a:t>Faculty Collaborator:  Yi Chen</a:t>
            </a:r>
          </a:p>
          <a:p>
            <a:pPr marL="800100" lvl="1" indent="-342900" algn="just" eaLnBrk="0" fontAlgn="base" hangingPunct="0">
              <a:spcBef>
                <a:spcPct val="20000"/>
              </a:spcBef>
              <a:spcAft>
                <a:spcPct val="0"/>
              </a:spcAft>
              <a:buFontTx/>
              <a:buChar char="•"/>
            </a:pPr>
            <a:r>
              <a:rPr lang="en-US" sz="2000" kern="0" dirty="0">
                <a:solidFill>
                  <a:srgbClr val="000000"/>
                </a:solidFill>
                <a:ea typeface="ＭＳ Ｐゴシック" charset="0"/>
                <a:cs typeface="Times New Roman" charset="0"/>
              </a:rPr>
              <a:t>Industry collaborator: Antonio Torres-</a:t>
            </a:r>
            <a:r>
              <a:rPr lang="en-US" sz="2000" kern="0" dirty="0" err="1">
                <a:solidFill>
                  <a:srgbClr val="000000"/>
                </a:solidFill>
                <a:ea typeface="ＭＳ Ｐゴシック" charset="0"/>
                <a:cs typeface="Times New Roman" charset="0"/>
              </a:rPr>
              <a:t>Agüero</a:t>
            </a:r>
            <a:endParaRPr lang="en-US" sz="2000" kern="0" dirty="0">
              <a:solidFill>
                <a:srgbClr val="000000"/>
              </a:solidFill>
              <a:ea typeface="ＭＳ Ｐゴシック" charset="0"/>
              <a:cs typeface="Times New Roman" charset="0"/>
            </a:endParaRPr>
          </a:p>
        </p:txBody>
      </p:sp>
      <p:sp>
        <p:nvSpPr>
          <p:cNvPr id="3" name="TextBox 2"/>
          <p:cNvSpPr txBox="1"/>
          <p:nvPr/>
        </p:nvSpPr>
        <p:spPr>
          <a:xfrm>
            <a:off x="3352800" y="892076"/>
            <a:ext cx="5243488" cy="2308324"/>
          </a:xfrm>
          <a:prstGeom prst="rect">
            <a:avLst/>
          </a:prstGeom>
          <a:noFill/>
        </p:spPr>
        <p:txBody>
          <a:bodyPr wrap="none" rtlCol="0">
            <a:spAutoFit/>
          </a:bodyPr>
          <a:lstStyle/>
          <a:p>
            <a:pPr algn="ctr"/>
            <a:r>
              <a:rPr lang="en-US" sz="3600" b="1" dirty="0">
                <a:cs typeface="Times New Roman" panose="02020603050405020304" pitchFamily="18" charset="0"/>
              </a:rPr>
              <a:t>Thanks!</a:t>
            </a:r>
          </a:p>
          <a:p>
            <a:pPr algn="ctr"/>
            <a:endParaRPr lang="en-US" sz="3600" dirty="0">
              <a:cs typeface="Times New Roman" panose="02020603050405020304" pitchFamily="18" charset="0"/>
            </a:endParaRPr>
          </a:p>
          <a:p>
            <a:pPr algn="ctr"/>
            <a:r>
              <a:rPr lang="en-US" sz="3600" dirty="0">
                <a:cs typeface="Times New Roman" panose="02020603050405020304" pitchFamily="18" charset="0"/>
                <a:hlinkClick r:id="rId2"/>
              </a:rPr>
              <a:t>http://cs.njit.edu/~borcea/</a:t>
            </a:r>
            <a:endParaRPr lang="en-US" sz="3600" dirty="0">
              <a:cs typeface="Times New Roman" panose="02020603050405020304" pitchFamily="18" charset="0"/>
            </a:endParaRPr>
          </a:p>
          <a:p>
            <a:pPr algn="ctr"/>
            <a:endParaRPr lang="en-US" sz="3600" dirty="0">
              <a:cs typeface="Times New Roman" panose="02020603050405020304" pitchFamily="18" charset="0"/>
            </a:endParaRPr>
          </a:p>
        </p:txBody>
      </p:sp>
      <p:sp>
        <p:nvSpPr>
          <p:cNvPr id="5" name="Slide Number Placeholder 3">
            <a:extLst>
              <a:ext uri="{FF2B5EF4-FFF2-40B4-BE49-F238E27FC236}">
                <a16:creationId xmlns:a16="http://schemas.microsoft.com/office/drawing/2014/main" id="{8F60843C-14BB-45FD-8592-5E28CE28F31F}"/>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pPr/>
              <a:t>60</a:t>
            </a:fld>
            <a:endParaRPr lang="en-US" dirty="0"/>
          </a:p>
        </p:txBody>
      </p:sp>
    </p:spTree>
    <p:extLst>
      <p:ext uri="{BB962C8B-B14F-4D97-AF65-F5344CB8AC3E}">
        <p14:creationId xmlns:p14="http://schemas.microsoft.com/office/powerpoint/2010/main" val="263886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64AC-9C96-4AD4-B1B9-D40840F3A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9429735-3F64-4650-8048-E40C37551346}"/>
              </a:ext>
            </a:extLst>
          </p:cNvPr>
          <p:cNvSpPr>
            <a:spLocks noGrp="1"/>
          </p:cNvSpPr>
          <p:nvPr>
            <p:ph idx="1"/>
          </p:nvPr>
        </p:nvSpPr>
        <p:spPr>
          <a:xfrm>
            <a:off x="333632" y="1666750"/>
            <a:ext cx="11528854" cy="4114800"/>
          </a:xfrm>
        </p:spPr>
        <p:txBody>
          <a:bodyPr/>
          <a:lstStyle/>
          <a:p>
            <a:pPr>
              <a:lnSpc>
                <a:spcPct val="150000"/>
              </a:lnSpc>
            </a:pPr>
            <a:r>
              <a:rPr lang="en-US" sz="2400" dirty="0">
                <a:solidFill>
                  <a:schemeClr val="bg2"/>
                </a:solidFill>
              </a:rPr>
              <a:t>Introduction</a:t>
            </a:r>
          </a:p>
          <a:p>
            <a:pPr>
              <a:lnSpc>
                <a:spcPct val="150000"/>
              </a:lnSpc>
            </a:pPr>
            <a:r>
              <a:rPr lang="en-US" sz="2400" dirty="0"/>
              <a:t>GDPR Compliance under the Transparency and Consent Framework (TCF)</a:t>
            </a:r>
          </a:p>
          <a:p>
            <a:pPr>
              <a:lnSpc>
                <a:spcPct val="150000"/>
              </a:lnSpc>
            </a:pPr>
            <a:r>
              <a:rPr lang="en-US" sz="2400" dirty="0"/>
              <a:t>In-browser Privacy-Preserving Online Advertising using Federated Learning</a:t>
            </a:r>
          </a:p>
          <a:p>
            <a:pPr>
              <a:lnSpc>
                <a:spcPct val="150000"/>
              </a:lnSpc>
            </a:pPr>
            <a:r>
              <a:rPr lang="en-US" sz="2400" dirty="0"/>
              <a:t>Personalized Dynamic Counter Ad-Blocking Using Deep Learning</a:t>
            </a:r>
          </a:p>
          <a:p>
            <a:pPr>
              <a:lnSpc>
                <a:spcPct val="150000"/>
              </a:lnSpc>
            </a:pPr>
            <a:r>
              <a:rPr lang="en-US" sz="2400" dirty="0"/>
              <a:t>Ad Price Optimization in First-Price Auctions via Multi-Task Learning</a:t>
            </a:r>
          </a:p>
          <a:p>
            <a:pPr>
              <a:lnSpc>
                <a:spcPct val="150000"/>
              </a:lnSpc>
            </a:pPr>
            <a:r>
              <a:rPr lang="en-US" sz="2400" dirty="0"/>
              <a:t>Conclusions</a:t>
            </a:r>
          </a:p>
        </p:txBody>
      </p:sp>
      <p:sp>
        <p:nvSpPr>
          <p:cNvPr id="5" name="Slide Number Placeholder 3">
            <a:extLst>
              <a:ext uri="{FF2B5EF4-FFF2-40B4-BE49-F238E27FC236}">
                <a16:creationId xmlns:a16="http://schemas.microsoft.com/office/drawing/2014/main" id="{E12B966C-4AD7-432F-A551-25F5D5CDF1E2}"/>
              </a:ext>
            </a:extLst>
          </p:cNvPr>
          <p:cNvSpPr>
            <a:spLocks noGrp="1"/>
          </p:cNvSpPr>
          <p:nvPr>
            <p:ph type="sldNum" sz="quarter" idx="4"/>
          </p:nvPr>
        </p:nvSpPr>
        <p:spPr>
          <a:xfrm>
            <a:off x="9344246" y="6111875"/>
            <a:ext cx="2743200" cy="365125"/>
          </a:xfrm>
        </p:spPr>
        <p:txBody>
          <a:bodyPr/>
          <a:lstStyle/>
          <a:p>
            <a:fld id="{4D9278FA-F3F5-4604-9FB5-B2A2DA6AA63C}" type="slidenum">
              <a:rPr lang="en-US" smtClean="0">
                <a:latin typeface="Calibri" panose="020F0502020204030204" pitchFamily="34" charset="0"/>
                <a:cs typeface="Calibri" panose="020F0502020204030204" pitchFamily="34" charset="0"/>
              </a:rPr>
              <a:pPr/>
              <a:t>7</a:t>
            </a:fld>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4AB7538-7BEE-4FF7-BBFB-2C579FB00716}"/>
              </a:ext>
            </a:extLst>
          </p:cNvPr>
          <p:cNvSpPr txBox="1"/>
          <p:nvPr/>
        </p:nvSpPr>
        <p:spPr>
          <a:xfrm>
            <a:off x="5602146" y="1400530"/>
            <a:ext cx="6256222" cy="646331"/>
          </a:xfrm>
          <a:prstGeom prst="rect">
            <a:avLst/>
          </a:prstGeom>
          <a:noFill/>
          <a:ln>
            <a:solidFill>
              <a:schemeClr val="tx1"/>
            </a:solidFill>
          </a:ln>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“A Study of GDPR Compliance under the Transparency and Consent Framework.” The 2024 ACM Web Conference (WWW).</a:t>
            </a:r>
          </a:p>
        </p:txBody>
      </p:sp>
      <p:cxnSp>
        <p:nvCxnSpPr>
          <p:cNvPr id="7" name="Straight Arrow Connector 6">
            <a:extLst>
              <a:ext uri="{FF2B5EF4-FFF2-40B4-BE49-F238E27FC236}">
                <a16:creationId xmlns:a16="http://schemas.microsoft.com/office/drawing/2014/main" id="{6B8355E3-AD36-410B-B1F1-EE4359769742}"/>
              </a:ext>
            </a:extLst>
          </p:cNvPr>
          <p:cNvCxnSpPr/>
          <p:nvPr/>
        </p:nvCxnSpPr>
        <p:spPr bwMode="auto">
          <a:xfrm flipV="1">
            <a:off x="2882096" y="1851949"/>
            <a:ext cx="2673752" cy="7060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422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0" name="Google Shape;80;p15"/>
          <p:cNvSpPr txBox="1"/>
          <p:nvPr/>
        </p:nvSpPr>
        <p:spPr>
          <a:xfrm>
            <a:off x="-11100" y="1458800"/>
            <a:ext cx="6591200" cy="4124166"/>
          </a:xfrm>
          <a:prstGeom prst="rect">
            <a:avLst/>
          </a:prstGeom>
          <a:noFill/>
          <a:ln>
            <a:noFill/>
          </a:ln>
        </p:spPr>
        <p:txBody>
          <a:bodyPr spcFirstLastPara="1" wrap="square" lIns="121900" tIns="121900" rIns="121900" bIns="121900" anchor="t" anchorCtr="0">
            <a:spAutoFit/>
          </a:bodyPr>
          <a:lstStyle/>
          <a:p>
            <a:pPr marL="609585" indent="-457189" algn="just">
              <a:lnSpc>
                <a:spcPct val="150000"/>
              </a:lnSpc>
              <a:buClr>
                <a:schemeClr val="dk1"/>
              </a:buClr>
              <a:buSzPct val="100000"/>
              <a:buFont typeface="Arial" panose="020B0604020202020204" pitchFamily="34" charset="0"/>
              <a:buChar char="•"/>
            </a:pPr>
            <a:r>
              <a:rPr lang="en-US" sz="2400" dirty="0">
                <a:latin typeface="Calibri" panose="020F0502020204030204" pitchFamily="34" charset="0"/>
                <a:cs typeface="Calibri" panose="020F0502020204030204" pitchFamily="34" charset="0"/>
              </a:rPr>
              <a:t>Digital advertising </a:t>
            </a:r>
            <a:r>
              <a:rPr lang="en-US" sz="2400" dirty="0">
                <a:solidFill>
                  <a:srgbClr val="0070C0"/>
                </a:solidFill>
                <a:latin typeface="Calibri" panose="020F0502020204030204" pitchFamily="34" charset="0"/>
                <a:cs typeface="Calibri" panose="020F0502020204030204" pitchFamily="34" charset="0"/>
              </a:rPr>
              <a:t>companies created TCF to adhere to GDPR</a:t>
            </a:r>
          </a:p>
          <a:p>
            <a:pPr marL="1066785" lvl="1" indent="-457189" algn="just">
              <a:lnSpc>
                <a:spcPct val="150000"/>
              </a:lnSpc>
              <a:buClr>
                <a:schemeClr val="dk1"/>
              </a:buClr>
              <a:buSzPct val="100000"/>
              <a:buFont typeface="Arial" panose="020B0604020202020204" pitchFamily="34" charset="0"/>
              <a:buChar char="•"/>
            </a:pPr>
            <a:r>
              <a:rPr lang="en-US" sz="2000" dirty="0">
                <a:latin typeface="Calibri" panose="020F0502020204030204" pitchFamily="34" charset="0"/>
                <a:cs typeface="Calibri" panose="020F0502020204030204" pitchFamily="34" charset="0"/>
              </a:rPr>
              <a:t>GDPR is the EU online privacy regulation</a:t>
            </a:r>
            <a:endParaRPr sz="2000" dirty="0">
              <a:latin typeface="Calibri" panose="020F0502020204030204" pitchFamily="34" charset="0"/>
              <a:cs typeface="Calibri" panose="020F0502020204030204" pitchFamily="34" charset="0"/>
            </a:endParaRPr>
          </a:p>
          <a:p>
            <a:pPr marL="609585" indent="-457189" algn="just">
              <a:lnSpc>
                <a:spcPct val="150000"/>
              </a:lnSpc>
              <a:buClr>
                <a:schemeClr val="dk1"/>
              </a:buClr>
              <a:buSzPct val="100000"/>
              <a:buFont typeface="Arial" panose="020B0604020202020204" pitchFamily="34" charset="0"/>
              <a:buChar char="•"/>
            </a:pPr>
            <a:r>
              <a:rPr lang="en-US" sz="2400" dirty="0">
                <a:latin typeface="Calibri" panose="020F0502020204030204" pitchFamily="34" charset="0"/>
                <a:cs typeface="Calibri" panose="020F0502020204030204" pitchFamily="34" charset="0"/>
              </a:rPr>
              <a:t>TCF framework is used by online publishing ecosystem to</a:t>
            </a:r>
            <a:r>
              <a:rPr lang="en-US" sz="2400" dirty="0">
                <a:solidFill>
                  <a:schemeClr val="accent2"/>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honor user privacy choices </a:t>
            </a:r>
            <a:endParaRPr sz="2400" dirty="0">
              <a:solidFill>
                <a:srgbClr val="0070C0"/>
              </a:solidFill>
              <a:latin typeface="Calibri" panose="020F0502020204030204" pitchFamily="34" charset="0"/>
              <a:cs typeface="Calibri" panose="020F0502020204030204" pitchFamily="34" charset="0"/>
            </a:endParaRPr>
          </a:p>
          <a:p>
            <a:pPr marL="609585" algn="just">
              <a:lnSpc>
                <a:spcPct val="150000"/>
              </a:lnSpc>
            </a:pPr>
            <a:endParaRPr sz="2400" dirty="0"/>
          </a:p>
          <a:p>
            <a:pPr marL="609585" algn="just">
              <a:lnSpc>
                <a:spcPct val="150000"/>
              </a:lnSpc>
            </a:pPr>
            <a:endParaRPr sz="2400" dirty="0">
              <a:solidFill>
                <a:schemeClr val="dk1"/>
              </a:solidFill>
              <a:highlight>
                <a:srgbClr val="FFFFFF"/>
              </a:highlight>
            </a:endParaRPr>
          </a:p>
        </p:txBody>
      </p:sp>
      <p:pic>
        <p:nvPicPr>
          <p:cNvPr id="82" name="Google Shape;82;p15"/>
          <p:cNvPicPr preferRelativeResize="0"/>
          <p:nvPr/>
        </p:nvPicPr>
        <p:blipFill rotWithShape="1">
          <a:blip r:embed="rId3">
            <a:alphaModFix/>
          </a:blip>
          <a:srcRect/>
          <a:stretch/>
        </p:blipFill>
        <p:spPr>
          <a:xfrm>
            <a:off x="6957174" y="1638861"/>
            <a:ext cx="5018252" cy="3580273"/>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 name="Google Shape;83;p15"/>
          <p:cNvSpPr txBox="1"/>
          <p:nvPr/>
        </p:nvSpPr>
        <p:spPr>
          <a:xfrm>
            <a:off x="6729711" y="5611950"/>
            <a:ext cx="5473200" cy="328177"/>
          </a:xfrm>
          <a:prstGeom prst="rect">
            <a:avLst/>
          </a:prstGeom>
          <a:noFill/>
          <a:ln>
            <a:noFill/>
          </a:ln>
        </p:spPr>
        <p:txBody>
          <a:bodyPr spcFirstLastPara="1" wrap="square" lIns="121900" tIns="60933" rIns="121900" bIns="60933" anchor="t" anchorCtr="0">
            <a:spAutoFit/>
          </a:bodyPr>
          <a:lstStyle/>
          <a:p>
            <a:pPr algn="ctr"/>
            <a:r>
              <a:rPr lang="en-US" sz="1333" b="1">
                <a:solidFill>
                  <a:srgbClr val="000000"/>
                </a:solidFill>
                <a:latin typeface="Arial"/>
                <a:ea typeface="Arial"/>
                <a:cs typeface="Arial"/>
                <a:sym typeface="Arial"/>
              </a:rPr>
              <a:t>Consent collection prompt example </a:t>
            </a:r>
            <a:endParaRPr sz="1333">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CC777373-C4A7-47A4-B43A-5BBAA0E416F5}"/>
              </a:ext>
            </a:extLst>
          </p:cNvPr>
          <p:cNvSpPr txBox="1">
            <a:spLocks/>
          </p:cNvSpPr>
          <p:nvPr/>
        </p:nvSpPr>
        <p:spPr bwMode="auto">
          <a:xfrm>
            <a:off x="1016000" y="31921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rgbClr val="C80000"/>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2pPr>
            <a:lvl3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3pPr>
            <a:lvl4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4pPr>
            <a:lvl5pPr algn="l" rtl="0" eaLnBrk="0" fontAlgn="base" hangingPunct="0">
              <a:spcBef>
                <a:spcPct val="0"/>
              </a:spcBef>
              <a:spcAft>
                <a:spcPct val="0"/>
              </a:spcAft>
              <a:defRPr sz="3800">
                <a:solidFill>
                  <a:srgbClr val="C80000"/>
                </a:solidFill>
                <a:latin typeface="ITC Stone Sans Std Semibold"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ITC Stone Sans Std Semibold" charset="0"/>
                <a:ea typeface="ＭＳ Ｐゴシック" charset="0"/>
                <a:cs typeface="ＭＳ Ｐゴシック" charset="0"/>
              </a:defRPr>
            </a:lvl9pPr>
          </a:lstStyle>
          <a:p>
            <a:r>
              <a:rPr lang="en-US" kern="0" dirty="0"/>
              <a:t>GDPR &amp; TCF</a:t>
            </a:r>
          </a:p>
        </p:txBody>
      </p:sp>
      <p:sp>
        <p:nvSpPr>
          <p:cNvPr id="12" name="Slide Number Placeholder 3">
            <a:extLst>
              <a:ext uri="{FF2B5EF4-FFF2-40B4-BE49-F238E27FC236}">
                <a16:creationId xmlns:a16="http://schemas.microsoft.com/office/drawing/2014/main" id="{A3973E0C-B28C-47E6-8AA6-120C8E9BA828}"/>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8</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013254" y="318100"/>
            <a:ext cx="11178646" cy="1138400"/>
          </a:xfrm>
          <a:prstGeom prst="rect">
            <a:avLst/>
          </a:prstGeom>
          <a:noFill/>
          <a:ln>
            <a:noFill/>
          </a:ln>
        </p:spPr>
        <p:txBody>
          <a:bodyPr spcFirstLastPara="1" vert="horz" wrap="square" lIns="120000" tIns="62400" rIns="120000" bIns="62400" numCol="1" anchor="t" anchorCtr="0" compatLnSpc="1">
            <a:prstTxWarp prst="textNoShape">
              <a:avLst/>
            </a:prstTxWarp>
            <a:noAutofit/>
          </a:bodyPr>
          <a:lstStyle/>
          <a:p>
            <a:pPr>
              <a:spcBef>
                <a:spcPts val="53"/>
              </a:spcBef>
              <a:spcAft>
                <a:spcPts val="53"/>
              </a:spcAft>
              <a:buSzPts val="1400"/>
            </a:pPr>
            <a:r>
              <a:rPr lang="en-US" dirty="0"/>
              <a:t>Study GDPR Compliance under TCF</a:t>
            </a:r>
            <a:endParaRPr dirty="0"/>
          </a:p>
        </p:txBody>
      </p:sp>
      <p:sp>
        <p:nvSpPr>
          <p:cNvPr id="90" name="Google Shape;90;p16"/>
          <p:cNvSpPr txBox="1"/>
          <p:nvPr/>
        </p:nvSpPr>
        <p:spPr>
          <a:xfrm>
            <a:off x="-100" y="1391617"/>
            <a:ext cx="12192000" cy="4585830"/>
          </a:xfrm>
          <a:prstGeom prst="rect">
            <a:avLst/>
          </a:prstGeom>
          <a:noFill/>
          <a:ln>
            <a:noFill/>
          </a:ln>
        </p:spPr>
        <p:txBody>
          <a:bodyPr spcFirstLastPara="1" wrap="square" lIns="121900" tIns="121900" rIns="121900" bIns="121900" anchor="t" anchorCtr="0">
            <a:spAutoFit/>
          </a:bodyPr>
          <a:lstStyle/>
          <a:p>
            <a:pPr marL="609585" indent="-440256" algn="just">
              <a:lnSpc>
                <a:spcPct val="150000"/>
              </a:lnSpc>
              <a:buClr>
                <a:schemeClr val="dk1"/>
              </a:buClr>
              <a:buSzPts val="1600"/>
              <a:buFont typeface="Arial" panose="020B0604020202020204" pitchFamily="34" charset="0"/>
              <a:buChar char="•"/>
            </a:pPr>
            <a:r>
              <a:rPr lang="en-US" sz="2400" dirty="0">
                <a:solidFill>
                  <a:schemeClr val="dk1"/>
                </a:solidFill>
                <a:latin typeface="Calibri" panose="020F0502020204030204" pitchFamily="34" charset="0"/>
                <a:cs typeface="Calibri" panose="020F0502020204030204" pitchFamily="34" charset="0"/>
              </a:rPr>
              <a:t>Evaluated </a:t>
            </a:r>
            <a:r>
              <a:rPr lang="en-US" sz="2400" dirty="0">
                <a:solidFill>
                  <a:srgbClr val="0070C0"/>
                </a:solidFill>
                <a:latin typeface="Calibri" panose="020F0502020204030204" pitchFamily="34" charset="0"/>
                <a:cs typeface="Calibri" panose="020F0502020204030204" pitchFamily="34" charset="0"/>
              </a:rPr>
              <a:t>TCF’s effectiveness </a:t>
            </a:r>
            <a:r>
              <a:rPr lang="en-US" sz="2400" dirty="0">
                <a:solidFill>
                  <a:schemeClr val="dk1"/>
                </a:solidFill>
                <a:latin typeface="Calibri" panose="020F0502020204030204" pitchFamily="34" charset="0"/>
                <a:cs typeface="Calibri" panose="020F0502020204030204" pitchFamily="34" charset="0"/>
              </a:rPr>
              <a:t>in recording user privacy consent choices </a:t>
            </a:r>
            <a:endParaRPr sz="2400" dirty="0">
              <a:latin typeface="Calibri" panose="020F0502020204030204" pitchFamily="34" charset="0"/>
              <a:cs typeface="Calibri" panose="020F0502020204030204" pitchFamily="34" charset="0"/>
            </a:endParaRPr>
          </a:p>
          <a:p>
            <a:pPr marL="1219170" lvl="1" indent="-440256" algn="just">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Do publishers &amp; consent management platforms use TCF to correctly record consent?</a:t>
            </a:r>
            <a:endParaRPr sz="2000" dirty="0">
              <a:solidFill>
                <a:schemeClr val="dk1"/>
              </a:solidFill>
              <a:latin typeface="Calibri" panose="020F0502020204030204" pitchFamily="34" charset="0"/>
              <a:cs typeface="Calibri" panose="020F0502020204030204" pitchFamily="34" charset="0"/>
            </a:endParaRPr>
          </a:p>
          <a:p>
            <a:pPr marL="1219170" lvl="1" indent="-440256" algn="just">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Are they honoring the user consent choice?</a:t>
            </a:r>
            <a:endParaRPr sz="2000" dirty="0">
              <a:solidFill>
                <a:schemeClr val="dk1"/>
              </a:solidFill>
              <a:latin typeface="Calibri" panose="020F0502020204030204" pitchFamily="34" charset="0"/>
              <a:cs typeface="Calibri" panose="020F0502020204030204" pitchFamily="34" charset="0"/>
            </a:endParaRPr>
          </a:p>
          <a:p>
            <a:pPr marL="1219170" lvl="1" indent="-440256" algn="just">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Is non-compliance with TCF more likely among “non-premium” publishers?</a:t>
            </a:r>
            <a:endParaRPr sz="2000" dirty="0">
              <a:solidFill>
                <a:schemeClr val="dk1"/>
              </a:solidFill>
              <a:latin typeface="Calibri" panose="020F0502020204030204" pitchFamily="34" charset="0"/>
              <a:cs typeface="Calibri" panose="020F0502020204030204" pitchFamily="34" charset="0"/>
            </a:endParaRPr>
          </a:p>
          <a:p>
            <a:pPr marL="1562070" indent="-342900" algn="just">
              <a:lnSpc>
                <a:spcPct val="150000"/>
              </a:lnSpc>
              <a:buFont typeface="Arial" panose="020B0604020202020204" pitchFamily="34" charset="0"/>
              <a:buChar char="•"/>
            </a:pPr>
            <a:endParaRPr sz="2000" dirty="0">
              <a:solidFill>
                <a:schemeClr val="dk1"/>
              </a:solidFill>
              <a:latin typeface="Calibri" panose="020F0502020204030204" pitchFamily="34" charset="0"/>
              <a:cs typeface="Calibri" panose="020F0502020204030204" pitchFamily="34" charset="0"/>
            </a:endParaRPr>
          </a:p>
          <a:p>
            <a:pPr marL="609585" indent="-440256" algn="just">
              <a:lnSpc>
                <a:spcPct val="150000"/>
              </a:lnSpc>
              <a:buClr>
                <a:schemeClr val="dk1"/>
              </a:buClr>
              <a:buSzPts val="1600"/>
              <a:buFont typeface="Arial" panose="020B0604020202020204" pitchFamily="34" charset="0"/>
              <a:buChar char="•"/>
            </a:pPr>
            <a:r>
              <a:rPr lang="en-US" sz="2400" dirty="0">
                <a:solidFill>
                  <a:schemeClr val="dk1"/>
                </a:solidFill>
                <a:latin typeface="Calibri" panose="020F0502020204030204" pitchFamily="34" charset="0"/>
                <a:cs typeface="Calibri" panose="020F0502020204030204" pitchFamily="34" charset="0"/>
              </a:rPr>
              <a:t>Our findings offer insights into GDPR compliance to:</a:t>
            </a:r>
            <a:endParaRPr sz="2400" dirty="0">
              <a:solidFill>
                <a:schemeClr val="dk1"/>
              </a:solidFill>
              <a:latin typeface="Calibri" panose="020F0502020204030204" pitchFamily="34" charset="0"/>
              <a:cs typeface="Calibri" panose="020F0502020204030204" pitchFamily="34" charset="0"/>
            </a:endParaRPr>
          </a:p>
          <a:p>
            <a:pPr marL="1219170" lvl="1" indent="-440256" algn="just">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Privacy regulators</a:t>
            </a:r>
            <a:endParaRPr sz="2000" dirty="0">
              <a:solidFill>
                <a:schemeClr val="dk1"/>
              </a:solidFill>
              <a:latin typeface="Calibri" panose="020F0502020204030204" pitchFamily="34" charset="0"/>
              <a:cs typeface="Calibri" panose="020F0502020204030204" pitchFamily="34" charset="0"/>
            </a:endParaRPr>
          </a:p>
          <a:p>
            <a:pPr marL="1219170" lvl="1" indent="-440256" algn="just">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Industry practitioners</a:t>
            </a:r>
            <a:endParaRPr sz="2000" dirty="0">
              <a:solidFill>
                <a:schemeClr val="dk1"/>
              </a:solidFill>
              <a:latin typeface="Calibri" panose="020F0502020204030204" pitchFamily="34" charset="0"/>
              <a:cs typeface="Calibri" panose="020F0502020204030204" pitchFamily="34" charset="0"/>
            </a:endParaRPr>
          </a:p>
          <a:p>
            <a:pPr marL="1219170" lvl="1" indent="-440256" algn="just">
              <a:lnSpc>
                <a:spcPct val="150000"/>
              </a:lnSpc>
              <a:buClr>
                <a:schemeClr val="dk1"/>
              </a:buClr>
              <a:buSzPts val="1600"/>
              <a:buFont typeface="Arial" panose="020B0604020202020204" pitchFamily="34" charset="0"/>
              <a:buChar char="•"/>
            </a:pPr>
            <a:r>
              <a:rPr lang="en-US" sz="2000" dirty="0">
                <a:solidFill>
                  <a:schemeClr val="dk1"/>
                </a:solidFill>
                <a:latin typeface="Calibri" panose="020F0502020204030204" pitchFamily="34" charset="0"/>
                <a:cs typeface="Calibri" panose="020F0502020204030204" pitchFamily="34" charset="0"/>
              </a:rPr>
              <a:t>IAB EU &amp; IAB </a:t>
            </a:r>
            <a:r>
              <a:rPr lang="en-US" sz="2000" dirty="0" err="1">
                <a:solidFill>
                  <a:schemeClr val="dk1"/>
                </a:solidFill>
                <a:latin typeface="Calibri" panose="020F0502020204030204" pitchFamily="34" charset="0"/>
                <a:cs typeface="Calibri" panose="020F0502020204030204" pitchFamily="34" charset="0"/>
              </a:rPr>
              <a:t>Techlab</a:t>
            </a:r>
            <a:endParaRPr sz="2000" dirty="0">
              <a:solidFill>
                <a:schemeClr val="dk1"/>
              </a:solidFill>
              <a:latin typeface="Calibri" panose="020F0502020204030204" pitchFamily="34" charset="0"/>
              <a:cs typeface="Calibri" panose="020F0502020204030204" pitchFamily="34" charset="0"/>
            </a:endParaRPr>
          </a:p>
        </p:txBody>
      </p:sp>
      <p:sp>
        <p:nvSpPr>
          <p:cNvPr id="92" name="Google Shape;92;p16"/>
          <p:cNvSpPr txBox="1"/>
          <p:nvPr/>
        </p:nvSpPr>
        <p:spPr>
          <a:xfrm>
            <a:off x="6729711" y="5611950"/>
            <a:ext cx="5473200" cy="328177"/>
          </a:xfrm>
          <a:prstGeom prst="rect">
            <a:avLst/>
          </a:prstGeom>
          <a:noFill/>
          <a:ln>
            <a:noFill/>
          </a:ln>
        </p:spPr>
        <p:txBody>
          <a:bodyPr spcFirstLastPara="1" wrap="square" lIns="121900" tIns="60933" rIns="121900" bIns="60933" anchor="t" anchorCtr="0">
            <a:spAutoFit/>
          </a:bodyPr>
          <a:lstStyle/>
          <a:p>
            <a:pPr algn="ctr"/>
            <a:endParaRPr sz="1333">
              <a:solidFill>
                <a:srgbClr val="000000"/>
              </a:solidFill>
              <a:latin typeface="Arial"/>
              <a:ea typeface="Arial"/>
              <a:cs typeface="Arial"/>
              <a:sym typeface="Arial"/>
            </a:endParaRPr>
          </a:p>
        </p:txBody>
      </p:sp>
      <p:sp>
        <p:nvSpPr>
          <p:cNvPr id="7" name="Slide Number Placeholder 3">
            <a:extLst>
              <a:ext uri="{FF2B5EF4-FFF2-40B4-BE49-F238E27FC236}">
                <a16:creationId xmlns:a16="http://schemas.microsoft.com/office/drawing/2014/main" id="{E7D07B5C-CCE4-464E-B023-1F06C88B1545}"/>
              </a:ext>
            </a:extLst>
          </p:cNvPr>
          <p:cNvSpPr txBox="1">
            <a:spLocks/>
          </p:cNvSpPr>
          <p:nvPr/>
        </p:nvSpPr>
        <p:spPr>
          <a:xfrm>
            <a:off x="9344246" y="6111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9278FA-F3F5-4604-9FB5-B2A2DA6AA63C}" type="slidenum">
              <a:rPr lang="en-US" sz="1200" smtClean="0">
                <a:solidFill>
                  <a:schemeClr val="bg1"/>
                </a:solidFill>
                <a:latin typeface="Calibri" panose="020F0502020204030204" pitchFamily="34" charset="0"/>
                <a:cs typeface="Calibri" panose="020F0502020204030204" pitchFamily="34" charset="0"/>
              </a:rPr>
              <a:pPr algn="r"/>
              <a:t>9</a:t>
            </a:fld>
            <a:endParaRPr lang="en-US" sz="12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ITC Stone Sans Std Semibold"/>
        <a:ea typeface="ＭＳ Ｐゴシック"/>
        <a:cs typeface="ＭＳ Ｐゴシック"/>
      </a:majorFont>
      <a:minorFont>
        <a:latin typeface="ITC Stone Sans Std Semibol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8801</TotalTime>
  <Words>5799</Words>
  <Application>Microsoft Office PowerPoint</Application>
  <PresentationFormat>Widescreen</PresentationFormat>
  <Paragraphs>697</Paragraphs>
  <Slides>60</Slides>
  <Notes>46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ＭＳ Ｐゴシック</vt:lpstr>
      <vt:lpstr>宋体</vt:lpstr>
      <vt:lpstr>Arial</vt:lpstr>
      <vt:lpstr>Calibri</vt:lpstr>
      <vt:lpstr>Cambria</vt:lpstr>
      <vt:lpstr>Cambria Math</vt:lpstr>
      <vt:lpstr>Consolas</vt:lpstr>
      <vt:lpstr>Helvetica</vt:lpstr>
      <vt:lpstr>ITC Stone Sans Std Semibold</vt:lpstr>
      <vt:lpstr>Noto Sans Symbols</vt:lpstr>
      <vt:lpstr>Roboto</vt:lpstr>
      <vt:lpstr>Times New Roman</vt:lpstr>
      <vt:lpstr>Twentieth Century</vt:lpstr>
      <vt:lpstr>Wingdings</vt:lpstr>
      <vt:lpstr>1_Blank Presentation</vt:lpstr>
      <vt:lpstr>Can Ad-supported Online Publishing Survive Privacy Regulations and Ad-Blockers? </vt:lpstr>
      <vt:lpstr>The Role of Online Press in Democracy</vt:lpstr>
      <vt:lpstr>Online Advertisement – Billion Dollar Industry </vt:lpstr>
      <vt:lpstr>Ad-Supported Online Publishing Ecosystem</vt:lpstr>
      <vt:lpstr>Challenges to the Ad-Supported Publishing Model</vt:lpstr>
      <vt:lpstr>Main Research Question</vt:lpstr>
      <vt:lpstr>Outline</vt:lpstr>
      <vt:lpstr>PowerPoint Presentation</vt:lpstr>
      <vt:lpstr>Study GDPR Compliance under TCF</vt:lpstr>
      <vt:lpstr>How TCF Works</vt:lpstr>
      <vt:lpstr>System Design</vt:lpstr>
      <vt:lpstr>TC String Handler</vt:lpstr>
      <vt:lpstr>Data Analyzer for Non-Compliance Detection</vt:lpstr>
      <vt:lpstr>Most Websites Are Compliant with TCF, but …</vt:lpstr>
      <vt:lpstr>Frequent Use of Legitimate Interest</vt:lpstr>
      <vt:lpstr>TCF Compliance &amp; Cookie Issues</vt:lpstr>
      <vt:lpstr>Non-Compliance of Popular Websites </vt:lpstr>
      <vt:lpstr>Summary &amp; Future Work</vt:lpstr>
      <vt:lpstr>Outline</vt:lpstr>
      <vt:lpstr>Privacy Challenges in Online Advertising</vt:lpstr>
      <vt:lpstr>Conflict Between Privacy and Revenue</vt:lpstr>
      <vt:lpstr>AdFL: A Privacy-Preserving FL Framework for Online Ads</vt:lpstr>
      <vt:lpstr>In-Browser AdFL Client</vt:lpstr>
      <vt:lpstr>AdFL Implementation</vt:lpstr>
      <vt:lpstr>Proof-of-Concept Model: Ad Viewability</vt:lpstr>
      <vt:lpstr>AdFL-Enabled Data Collection and Use</vt:lpstr>
      <vt:lpstr>Model Evaluation</vt:lpstr>
      <vt:lpstr>Convergence Rate</vt:lpstr>
      <vt:lpstr>FL Model Performance</vt:lpstr>
      <vt:lpstr>AdFL Latency in the Browser</vt:lpstr>
      <vt:lpstr>AdFL Summary</vt:lpstr>
      <vt:lpstr>Outline</vt:lpstr>
      <vt:lpstr>Problem: Ad-Blockers Reduce Revenue</vt:lpstr>
      <vt:lpstr>Existing Counter Ad-Blocking Strategies</vt:lpstr>
      <vt:lpstr>Personalized Dynamic Counter Ad-Blocking Strategy</vt:lpstr>
      <vt:lpstr>Technical Challenges</vt:lpstr>
      <vt:lpstr>DAWN: Deep Ad-Blocker Whitelist Network</vt:lpstr>
      <vt:lpstr>Design of Loss Function</vt:lpstr>
      <vt:lpstr>Experimental Settings</vt:lpstr>
      <vt:lpstr>Baselines and Metrics</vt:lpstr>
      <vt:lpstr>Main Results</vt:lpstr>
      <vt:lpstr>Increasing Revenue with Personalized Dynamic Strategy</vt:lpstr>
      <vt:lpstr>Summary</vt:lpstr>
      <vt:lpstr>Outline</vt:lpstr>
      <vt:lpstr>Online Advertisement Ecosystem for Real-time Bidding </vt:lpstr>
      <vt:lpstr>Ad Impression Revenue in First-Price Auctions</vt:lpstr>
      <vt:lpstr>Data Censorship in First-Price Auctions</vt:lpstr>
      <vt:lpstr>Multitask Learning Model</vt:lpstr>
      <vt:lpstr>Multitask Model Architecture</vt:lpstr>
      <vt:lpstr>Main Task: Highest Bid Lower Bound Prediction</vt:lpstr>
      <vt:lpstr>QD Loss Function</vt:lpstr>
      <vt:lpstr>Auxiliary Task: Failure Rate Prediction</vt:lpstr>
      <vt:lpstr>Final Loss Function of Multitask Learning</vt:lpstr>
      <vt:lpstr>Experimental Settings</vt:lpstr>
      <vt:lpstr>Performance of Highest Bid Lower Bound Prediction</vt:lpstr>
      <vt:lpstr>Performance for Different Risk Levels α</vt:lpstr>
      <vt:lpstr>Summary</vt:lpstr>
      <vt:lpstr>Outline</vt:lpstr>
      <vt:lpstr>Conclusions</vt:lpstr>
      <vt:lpstr>PowerPoint Presentation</vt:lpstr>
    </vt:vector>
  </TitlesOfParts>
  <Company>NJIT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Geller, James</dc:creator>
  <cp:lastModifiedBy>Borcea, Cristian M</cp:lastModifiedBy>
  <cp:revision>631</cp:revision>
  <cp:lastPrinted>2016-08-16T00:10:39Z</cp:lastPrinted>
  <dcterms:created xsi:type="dcterms:W3CDTF">2015-02-25T19:48:30Z</dcterms:created>
  <dcterms:modified xsi:type="dcterms:W3CDTF">2025-05-19T06:10:12Z</dcterms:modified>
</cp:coreProperties>
</file>