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15" r:id="rId3"/>
    <p:sldId id="288" r:id="rId4"/>
    <p:sldId id="298" r:id="rId5"/>
    <p:sldId id="303" r:id="rId6"/>
    <p:sldId id="284" r:id="rId7"/>
    <p:sldId id="297" r:id="rId8"/>
    <p:sldId id="295" r:id="rId9"/>
    <p:sldId id="278" r:id="rId10"/>
    <p:sldId id="332" r:id="rId11"/>
    <p:sldId id="333" r:id="rId12"/>
    <p:sldId id="334" r:id="rId13"/>
    <p:sldId id="287" r:id="rId14"/>
    <p:sldId id="331" r:id="rId15"/>
    <p:sldId id="267" r:id="rId16"/>
    <p:sldId id="268" r:id="rId17"/>
    <p:sldId id="329" r:id="rId18"/>
    <p:sldId id="304" r:id="rId19"/>
    <p:sldId id="305" r:id="rId20"/>
    <p:sldId id="306" r:id="rId21"/>
    <p:sldId id="307" r:id="rId22"/>
    <p:sldId id="308" r:id="rId23"/>
    <p:sldId id="309" r:id="rId24"/>
    <p:sldId id="311" r:id="rId25"/>
    <p:sldId id="327" r:id="rId26"/>
    <p:sldId id="328" r:id="rId27"/>
    <p:sldId id="314" r:id="rId28"/>
    <p:sldId id="330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16" r:id="rId38"/>
    <p:sldId id="27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939" autoAdjust="0"/>
  </p:normalViewPr>
  <p:slideViewPr>
    <p:cSldViewPr snapToGrid="0">
      <p:cViewPr varScale="1">
        <p:scale>
          <a:sx n="65" d="100"/>
          <a:sy n="65" d="100"/>
        </p:scale>
        <p:origin x="8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  <a:latin typeface="Ubuntu" panose="020B0504030602030204" pitchFamily="34" charset="0"/>
              </a:rPr>
              <a:t>Power Consumption Comparison: </a:t>
            </a:r>
            <a:r>
              <a:rPr lang="en-US" b="1" dirty="0" err="1" smtClean="0">
                <a:solidFill>
                  <a:schemeClr val="tx1"/>
                </a:solidFill>
                <a:latin typeface="Ubuntu" panose="020B0504030602030204" pitchFamily="34" charset="0"/>
              </a:rPr>
              <a:t>LostChild</a:t>
            </a:r>
            <a:r>
              <a:rPr lang="en-US" b="1" dirty="0" smtClean="0">
                <a:solidFill>
                  <a:schemeClr val="tx1"/>
                </a:solidFill>
                <a:latin typeface="Ubuntu" panose="020B0504030602030204" pitchFamily="34" charset="0"/>
              </a:rPr>
              <a:t> Mobile-only</a:t>
            </a:r>
            <a:r>
              <a:rPr lang="en-US" b="1" baseline="0" dirty="0" smtClean="0">
                <a:solidFill>
                  <a:schemeClr val="tx1"/>
                </a:solidFill>
                <a:latin typeface="Ubuntu" panose="020B0504030602030204" pitchFamily="34" charset="0"/>
              </a:rPr>
              <a:t> vs. Avatar-based</a:t>
            </a:r>
            <a:endParaRPr lang="en-US" b="1" dirty="0">
              <a:solidFill>
                <a:schemeClr val="tx1"/>
              </a:solidFill>
              <a:latin typeface="Ubuntu" panose="020B0504030602030204" pitchFamily="34" charset="0"/>
            </a:endParaRPr>
          </a:p>
        </c:rich>
      </c:tx>
      <c:layout>
        <c:manualLayout>
          <c:xMode val="edge"/>
          <c:yMode val="edge"/>
          <c:x val="0.23872988910260837"/>
          <c:y val="0.15987979764356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Power2!$N$2</c:f>
              <c:strCache>
                <c:ptCount val="1"/>
                <c:pt idx="0">
                  <c:v>Nexus 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val>
            <c:numRef>
              <c:f>Power2!$N$3:$N$115</c:f>
              <c:numCache>
                <c:formatCode>General</c:formatCode>
                <c:ptCount val="113"/>
                <c:pt idx="0">
                  <c:v>2118</c:v>
                </c:pt>
                <c:pt idx="1">
                  <c:v>2755</c:v>
                </c:pt>
                <c:pt idx="2">
                  <c:v>2415</c:v>
                </c:pt>
                <c:pt idx="3">
                  <c:v>2268</c:v>
                </c:pt>
                <c:pt idx="4">
                  <c:v>2271</c:v>
                </c:pt>
                <c:pt idx="5">
                  <c:v>484</c:v>
                </c:pt>
                <c:pt idx="6">
                  <c:v>484</c:v>
                </c:pt>
                <c:pt idx="7">
                  <c:v>1634</c:v>
                </c:pt>
                <c:pt idx="8">
                  <c:v>484</c:v>
                </c:pt>
                <c:pt idx="9">
                  <c:v>1847</c:v>
                </c:pt>
                <c:pt idx="10">
                  <c:v>1639</c:v>
                </c:pt>
                <c:pt idx="11">
                  <c:v>484</c:v>
                </c:pt>
                <c:pt idx="12">
                  <c:v>1944</c:v>
                </c:pt>
                <c:pt idx="13">
                  <c:v>2173</c:v>
                </c:pt>
                <c:pt idx="14">
                  <c:v>484</c:v>
                </c:pt>
                <c:pt idx="15">
                  <c:v>2958</c:v>
                </c:pt>
                <c:pt idx="16">
                  <c:v>2977</c:v>
                </c:pt>
                <c:pt idx="17">
                  <c:v>2971</c:v>
                </c:pt>
                <c:pt idx="18">
                  <c:v>2369</c:v>
                </c:pt>
                <c:pt idx="19">
                  <c:v>2623</c:v>
                </c:pt>
                <c:pt idx="20">
                  <c:v>2266</c:v>
                </c:pt>
                <c:pt idx="21">
                  <c:v>2984</c:v>
                </c:pt>
                <c:pt idx="22">
                  <c:v>2977</c:v>
                </c:pt>
                <c:pt idx="23">
                  <c:v>2996</c:v>
                </c:pt>
                <c:pt idx="24">
                  <c:v>2887</c:v>
                </c:pt>
                <c:pt idx="25">
                  <c:v>2996</c:v>
                </c:pt>
                <c:pt idx="26">
                  <c:v>2996</c:v>
                </c:pt>
                <c:pt idx="27">
                  <c:v>3009</c:v>
                </c:pt>
                <c:pt idx="28">
                  <c:v>2977</c:v>
                </c:pt>
                <c:pt idx="29">
                  <c:v>2977</c:v>
                </c:pt>
                <c:pt idx="30">
                  <c:v>3009</c:v>
                </c:pt>
                <c:pt idx="31">
                  <c:v>2983</c:v>
                </c:pt>
                <c:pt idx="32">
                  <c:v>2983</c:v>
                </c:pt>
                <c:pt idx="33">
                  <c:v>2617</c:v>
                </c:pt>
                <c:pt idx="34">
                  <c:v>2628</c:v>
                </c:pt>
                <c:pt idx="35">
                  <c:v>1262</c:v>
                </c:pt>
                <c:pt idx="36">
                  <c:v>1963</c:v>
                </c:pt>
                <c:pt idx="37">
                  <c:v>2650</c:v>
                </c:pt>
                <c:pt idx="38">
                  <c:v>2650</c:v>
                </c:pt>
                <c:pt idx="39">
                  <c:v>2628</c:v>
                </c:pt>
                <c:pt idx="40">
                  <c:v>2644</c:v>
                </c:pt>
                <c:pt idx="41">
                  <c:v>2634</c:v>
                </c:pt>
                <c:pt idx="42">
                  <c:v>2650</c:v>
                </c:pt>
                <c:pt idx="43">
                  <c:v>2230</c:v>
                </c:pt>
                <c:pt idx="44">
                  <c:v>2158</c:v>
                </c:pt>
                <c:pt idx="45">
                  <c:v>1618</c:v>
                </c:pt>
                <c:pt idx="46">
                  <c:v>1684</c:v>
                </c:pt>
                <c:pt idx="47">
                  <c:v>2185</c:v>
                </c:pt>
                <c:pt idx="48">
                  <c:v>2216</c:v>
                </c:pt>
                <c:pt idx="49">
                  <c:v>2207</c:v>
                </c:pt>
                <c:pt idx="50">
                  <c:v>2186</c:v>
                </c:pt>
                <c:pt idx="51">
                  <c:v>1952</c:v>
                </c:pt>
                <c:pt idx="52">
                  <c:v>1893</c:v>
                </c:pt>
                <c:pt idx="53">
                  <c:v>2225</c:v>
                </c:pt>
                <c:pt idx="54">
                  <c:v>2198</c:v>
                </c:pt>
                <c:pt idx="55">
                  <c:v>2190</c:v>
                </c:pt>
                <c:pt idx="56">
                  <c:v>2133</c:v>
                </c:pt>
                <c:pt idx="57">
                  <c:v>1699</c:v>
                </c:pt>
                <c:pt idx="58">
                  <c:v>2216</c:v>
                </c:pt>
                <c:pt idx="59">
                  <c:v>2065</c:v>
                </c:pt>
                <c:pt idx="60">
                  <c:v>2061</c:v>
                </c:pt>
                <c:pt idx="61">
                  <c:v>2189</c:v>
                </c:pt>
                <c:pt idx="62">
                  <c:v>1658</c:v>
                </c:pt>
                <c:pt idx="63">
                  <c:v>2189</c:v>
                </c:pt>
                <c:pt idx="64">
                  <c:v>2172</c:v>
                </c:pt>
                <c:pt idx="65">
                  <c:v>2203</c:v>
                </c:pt>
                <c:pt idx="66">
                  <c:v>2207</c:v>
                </c:pt>
                <c:pt idx="67">
                  <c:v>484</c:v>
                </c:pt>
                <c:pt idx="68">
                  <c:v>2165</c:v>
                </c:pt>
                <c:pt idx="69">
                  <c:v>2221</c:v>
                </c:pt>
                <c:pt idx="70">
                  <c:v>2177</c:v>
                </c:pt>
                <c:pt idx="71">
                  <c:v>2194</c:v>
                </c:pt>
                <c:pt idx="72">
                  <c:v>2134</c:v>
                </c:pt>
                <c:pt idx="73">
                  <c:v>1721</c:v>
                </c:pt>
                <c:pt idx="74">
                  <c:v>2207</c:v>
                </c:pt>
                <c:pt idx="75">
                  <c:v>2199</c:v>
                </c:pt>
                <c:pt idx="76">
                  <c:v>2216</c:v>
                </c:pt>
                <c:pt idx="77">
                  <c:v>2176</c:v>
                </c:pt>
                <c:pt idx="78">
                  <c:v>1738</c:v>
                </c:pt>
                <c:pt idx="79">
                  <c:v>1920</c:v>
                </c:pt>
                <c:pt idx="80">
                  <c:v>2114</c:v>
                </c:pt>
                <c:pt idx="81">
                  <c:v>2225</c:v>
                </c:pt>
                <c:pt idx="82">
                  <c:v>2203</c:v>
                </c:pt>
                <c:pt idx="83">
                  <c:v>2186</c:v>
                </c:pt>
                <c:pt idx="84">
                  <c:v>1403</c:v>
                </c:pt>
                <c:pt idx="85">
                  <c:v>1911</c:v>
                </c:pt>
                <c:pt idx="86">
                  <c:v>2216</c:v>
                </c:pt>
                <c:pt idx="87">
                  <c:v>2190</c:v>
                </c:pt>
                <c:pt idx="88">
                  <c:v>2198</c:v>
                </c:pt>
                <c:pt idx="89">
                  <c:v>1395</c:v>
                </c:pt>
                <c:pt idx="90">
                  <c:v>2082</c:v>
                </c:pt>
                <c:pt idx="91">
                  <c:v>1895</c:v>
                </c:pt>
                <c:pt idx="92">
                  <c:v>2065</c:v>
                </c:pt>
                <c:pt idx="93">
                  <c:v>1208</c:v>
                </c:pt>
                <c:pt idx="94">
                  <c:v>1220</c:v>
                </c:pt>
                <c:pt idx="95">
                  <c:v>1260</c:v>
                </c:pt>
                <c:pt idx="96">
                  <c:v>1221</c:v>
                </c:pt>
                <c:pt idx="97">
                  <c:v>484</c:v>
                </c:pt>
                <c:pt idx="98">
                  <c:v>951</c:v>
                </c:pt>
                <c:pt idx="99">
                  <c:v>1035</c:v>
                </c:pt>
                <c:pt idx="100">
                  <c:v>1214</c:v>
                </c:pt>
                <c:pt idx="101">
                  <c:v>1133</c:v>
                </c:pt>
                <c:pt idx="102">
                  <c:v>1435</c:v>
                </c:pt>
                <c:pt idx="103">
                  <c:v>1581</c:v>
                </c:pt>
                <c:pt idx="104">
                  <c:v>484</c:v>
                </c:pt>
                <c:pt idx="105">
                  <c:v>1340</c:v>
                </c:pt>
                <c:pt idx="106">
                  <c:v>1580</c:v>
                </c:pt>
                <c:pt idx="107">
                  <c:v>1142</c:v>
                </c:pt>
                <c:pt idx="108">
                  <c:v>1129</c:v>
                </c:pt>
                <c:pt idx="109">
                  <c:v>1132</c:v>
                </c:pt>
                <c:pt idx="110">
                  <c:v>1315</c:v>
                </c:pt>
                <c:pt idx="111">
                  <c:v>1565</c:v>
                </c:pt>
                <c:pt idx="112">
                  <c:v>1571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F-4C8B-8D2B-9E01F7742E6C}"/>
            </c:ext>
          </c:extLst>
        </c:ser>
        <c:ser>
          <c:idx val="1"/>
          <c:order val="1"/>
          <c:tx>
            <c:strRef>
              <c:f>Power2!$O$2</c:f>
              <c:strCache>
                <c:ptCount val="1"/>
                <c:pt idx="0">
                  <c:v>Avatar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val>
            <c:numRef>
              <c:f>Power2!$O$3:$O$115</c:f>
              <c:numCache>
                <c:formatCode>General</c:formatCode>
                <c:ptCount val="113"/>
                <c:pt idx="0">
                  <c:v>484</c:v>
                </c:pt>
                <c:pt idx="1">
                  <c:v>484</c:v>
                </c:pt>
                <c:pt idx="2">
                  <c:v>484</c:v>
                </c:pt>
                <c:pt idx="3">
                  <c:v>484</c:v>
                </c:pt>
                <c:pt idx="4">
                  <c:v>484</c:v>
                </c:pt>
                <c:pt idx="5">
                  <c:v>548</c:v>
                </c:pt>
                <c:pt idx="6">
                  <c:v>502</c:v>
                </c:pt>
                <c:pt idx="7">
                  <c:v>484</c:v>
                </c:pt>
                <c:pt idx="8">
                  <c:v>484</c:v>
                </c:pt>
                <c:pt idx="9">
                  <c:v>484</c:v>
                </c:pt>
                <c:pt idx="10">
                  <c:v>484</c:v>
                </c:pt>
                <c:pt idx="11">
                  <c:v>484</c:v>
                </c:pt>
                <c:pt idx="12">
                  <c:v>520</c:v>
                </c:pt>
                <c:pt idx="13">
                  <c:v>484</c:v>
                </c:pt>
                <c:pt idx="14">
                  <c:v>574</c:v>
                </c:pt>
                <c:pt idx="15">
                  <c:v>484</c:v>
                </c:pt>
                <c:pt idx="16">
                  <c:v>521</c:v>
                </c:pt>
                <c:pt idx="17">
                  <c:v>484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CF-4C8B-8D2B-9E01F7742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354224"/>
        <c:axId val="522342464"/>
      </c:areaChart>
      <c:catAx>
        <c:axId val="522354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cap="none" baseline="0">
                    <a:solidFill>
                      <a:schemeClr val="tx1"/>
                    </a:solidFill>
                    <a:latin typeface="Ubuntu" panose="020B0504030602030204" pitchFamily="34" charset="0"/>
                  </a:rPr>
                  <a:t>Time (s)</a:t>
                </a:r>
              </a:p>
            </c:rich>
          </c:tx>
          <c:layout>
            <c:manualLayout>
              <c:xMode val="edge"/>
              <c:yMode val="edge"/>
              <c:x val="0.42455234537833775"/>
              <c:y val="0.886837834565508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342464"/>
        <c:crosses val="autoZero"/>
        <c:auto val="1"/>
        <c:lblAlgn val="ctr"/>
        <c:lblOffset val="100"/>
        <c:noMultiLvlLbl val="0"/>
      </c:catAx>
      <c:valAx>
        <c:axId val="52234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cap="none" baseline="0">
                    <a:solidFill>
                      <a:schemeClr val="tx1"/>
                    </a:solidFill>
                    <a:latin typeface="Ubuntu" panose="020B0504030602030204" pitchFamily="34" charset="0"/>
                  </a:rPr>
                  <a:t>Power (mw)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3542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1571762550398601"/>
          <c:y val="0.88444111865502495"/>
          <c:w val="0.29642344419014088"/>
          <c:h val="7.9888061925836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/>
            </a:pPr>
            <a:r>
              <a:rPr lang="en-US" sz="2000" dirty="0" smtClean="0"/>
              <a:t>Global smartphone shipments from 2010 to</a:t>
            </a:r>
            <a:r>
              <a:rPr lang="en-US" sz="2000" baseline="0" dirty="0" smtClean="0"/>
              <a:t> </a:t>
            </a:r>
            <a:r>
              <a:rPr lang="en-US" sz="2000" dirty="0" smtClean="0"/>
              <a:t>2017 (in million units)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305</c:v>
                </c:pt>
                <c:pt idx="1">
                  <c:v>494.5</c:v>
                </c:pt>
                <c:pt idx="2">
                  <c:v>722.4</c:v>
                </c:pt>
                <c:pt idx="3">
                  <c:v>918.6</c:v>
                </c:pt>
                <c:pt idx="4">
                  <c:v>1078.3</c:v>
                </c:pt>
                <c:pt idx="5">
                  <c:v>1237</c:v>
                </c:pt>
                <c:pt idx="6">
                  <c:v>1380.4</c:v>
                </c:pt>
                <c:pt idx="7">
                  <c:v>1516.1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F-4E3E-A7FC-0C1DFA4DB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2197888"/>
        <c:axId val="582202200"/>
      </c:barChart>
      <c:catAx>
        <c:axId val="58219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600"/>
            </a:pPr>
            <a:endParaRPr lang="en-US"/>
          </a:p>
        </c:txPr>
        <c:crossAx val="582202200"/>
        <c:crosses val="autoZero"/>
        <c:auto val="0"/>
        <c:lblAlgn val="ctr"/>
        <c:lblOffset val="100"/>
        <c:noMultiLvlLbl val="0"/>
      </c:catAx>
      <c:valAx>
        <c:axId val="582202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219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cost!$B$4</c:f>
              <c:strCache>
                <c:ptCount val="1"/>
                <c:pt idx="0">
                  <c:v>Game Cost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dash"/>
            </a:ln>
          </c:spPr>
          <c:marker>
            <c:symbol val="none"/>
          </c:marker>
          <c:val>
            <c:numRef>
              <c:f>cost!$B$5:$B$16</c:f>
              <c:numCache>
                <c:formatCode>General</c:formatCode>
                <c:ptCount val="12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10-4C42-A403-B47A8C849EAC}"/>
            </c:ext>
          </c:extLst>
        </c:ser>
        <c:ser>
          <c:idx val="2"/>
          <c:order val="1"/>
          <c:tx>
            <c:strRef>
              <c:f>cost!$C$4</c:f>
              <c:strCache>
                <c:ptCount val="1"/>
                <c:pt idx="0">
                  <c:v>Micro-Payments Cost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cost!$C$5:$C$16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10-4C42-A403-B47A8C849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2202984"/>
        <c:axId val="582203376"/>
      </c:lineChart>
      <c:catAx>
        <c:axId val="582202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noFill/>
        </c:spPr>
        <c:crossAx val="582203376"/>
        <c:crosses val="autoZero"/>
        <c:auto val="1"/>
        <c:lblAlgn val="ctr"/>
        <c:lblOffset val="100"/>
        <c:tickLblSkip val="1"/>
        <c:noMultiLvlLbl val="0"/>
      </c:catAx>
      <c:valAx>
        <c:axId val="582203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Cost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2202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33880139982502"/>
          <c:y val="0.56906058617672794"/>
          <c:w val="0.44444444444444442"/>
          <c:h val="0.1806211723534557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'5 week coverage'!$E$4</c:f>
              <c:strCache>
                <c:ptCount val="1"/>
                <c:pt idx="0">
                  <c:v>Mobile game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'5 week coverage'!$E$5:$E$31</c:f>
              <c:numCache>
                <c:formatCode>General</c:formatCode>
                <c:ptCount val="27"/>
                <c:pt idx="0">
                  <c:v>18.945634266886326</c:v>
                </c:pt>
                <c:pt idx="1">
                  <c:v>33.93739703459638</c:v>
                </c:pt>
                <c:pt idx="2">
                  <c:v>50.906095551894559</c:v>
                </c:pt>
                <c:pt idx="3">
                  <c:v>54.365733113673812</c:v>
                </c:pt>
                <c:pt idx="4">
                  <c:v>55.024711696869858</c:v>
                </c:pt>
                <c:pt idx="5">
                  <c:v>55.189456342668876</c:v>
                </c:pt>
                <c:pt idx="6">
                  <c:v>56.342668863261949</c:v>
                </c:pt>
                <c:pt idx="7">
                  <c:v>57.66062602965404</c:v>
                </c:pt>
                <c:pt idx="8">
                  <c:v>60.131795716639211</c:v>
                </c:pt>
                <c:pt idx="9">
                  <c:v>60.131795716639211</c:v>
                </c:pt>
                <c:pt idx="10">
                  <c:v>60.131795716639211</c:v>
                </c:pt>
                <c:pt idx="11">
                  <c:v>60.131795716639211</c:v>
                </c:pt>
                <c:pt idx="12">
                  <c:v>60.131795716639211</c:v>
                </c:pt>
                <c:pt idx="13">
                  <c:v>60.131795716639211</c:v>
                </c:pt>
                <c:pt idx="14">
                  <c:v>73.970345963756174</c:v>
                </c:pt>
                <c:pt idx="15">
                  <c:v>75.288303130148265</c:v>
                </c:pt>
                <c:pt idx="16">
                  <c:v>76.112026359143329</c:v>
                </c:pt>
                <c:pt idx="17">
                  <c:v>76.771004942339374</c:v>
                </c:pt>
                <c:pt idx="18">
                  <c:v>76.935749588138378</c:v>
                </c:pt>
                <c:pt idx="19">
                  <c:v>77.100494233937397</c:v>
                </c:pt>
                <c:pt idx="20">
                  <c:v>77.265238879736415</c:v>
                </c:pt>
                <c:pt idx="21">
                  <c:v>77.924217462932461</c:v>
                </c:pt>
                <c:pt idx="22">
                  <c:v>78.253706754530484</c:v>
                </c:pt>
                <c:pt idx="23">
                  <c:v>78.583196046128506</c:v>
                </c:pt>
                <c:pt idx="24">
                  <c:v>80.560131795716643</c:v>
                </c:pt>
                <c:pt idx="25">
                  <c:v>81.383855024711693</c:v>
                </c:pt>
                <c:pt idx="26">
                  <c:v>83.031301482701821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1E-43BC-8025-FC6EB5E48CF4}"/>
            </c:ext>
          </c:extLst>
        </c:ser>
        <c:ser>
          <c:idx val="1"/>
          <c:order val="1"/>
          <c:tx>
            <c:strRef>
              <c:f>'5 week coverage'!$D$4</c:f>
              <c:strCache>
                <c:ptCount val="1"/>
                <c:pt idx="0">
                  <c:v>Micro-payments</c:v>
                </c:pt>
              </c:strCache>
            </c:strRef>
          </c:tx>
          <c:spPr>
            <a:ln>
              <a:solidFill>
                <a:srgbClr val="0070C0"/>
              </a:solidFill>
              <a:prstDash val="solid"/>
            </a:ln>
          </c:spPr>
          <c:marker>
            <c:symbol val="none"/>
          </c:marker>
          <c:val>
            <c:numRef>
              <c:f>'5 week coverage'!$D$5:$D$31</c:f>
              <c:numCache>
                <c:formatCode>General</c:formatCode>
                <c:ptCount val="27"/>
                <c:pt idx="0">
                  <c:v>0.16474464579901155</c:v>
                </c:pt>
                <c:pt idx="1">
                  <c:v>3.6243822075782535</c:v>
                </c:pt>
                <c:pt idx="2">
                  <c:v>8.2372322899505761</c:v>
                </c:pt>
                <c:pt idx="3">
                  <c:v>13.673805601317957</c:v>
                </c:pt>
                <c:pt idx="4">
                  <c:v>14.497528830313014</c:v>
                </c:pt>
                <c:pt idx="5">
                  <c:v>14.497528830313014</c:v>
                </c:pt>
                <c:pt idx="6">
                  <c:v>14.497528830313014</c:v>
                </c:pt>
                <c:pt idx="7">
                  <c:v>17.298187808896213</c:v>
                </c:pt>
                <c:pt idx="8">
                  <c:v>20.59308072487644</c:v>
                </c:pt>
                <c:pt idx="9">
                  <c:v>23.887973640856671</c:v>
                </c:pt>
                <c:pt idx="10">
                  <c:v>25.535420098846789</c:v>
                </c:pt>
                <c:pt idx="11">
                  <c:v>29.159802306425043</c:v>
                </c:pt>
                <c:pt idx="12">
                  <c:v>29.159802306425043</c:v>
                </c:pt>
                <c:pt idx="13">
                  <c:v>29.159802306425043</c:v>
                </c:pt>
                <c:pt idx="14">
                  <c:v>29.159802306425043</c:v>
                </c:pt>
                <c:pt idx="15">
                  <c:v>32.289950576606259</c:v>
                </c:pt>
                <c:pt idx="16">
                  <c:v>35.584843492586494</c:v>
                </c:pt>
                <c:pt idx="17">
                  <c:v>37.726523887973642</c:v>
                </c:pt>
                <c:pt idx="18">
                  <c:v>38.385502471169687</c:v>
                </c:pt>
                <c:pt idx="19">
                  <c:v>40.197693574958812</c:v>
                </c:pt>
                <c:pt idx="20">
                  <c:v>40.362438220757824</c:v>
                </c:pt>
                <c:pt idx="21">
                  <c:v>40.691927512355846</c:v>
                </c:pt>
                <c:pt idx="22">
                  <c:v>42.998352553542006</c:v>
                </c:pt>
                <c:pt idx="23">
                  <c:v>44.645799011532127</c:v>
                </c:pt>
                <c:pt idx="24">
                  <c:v>45.469522240527183</c:v>
                </c:pt>
                <c:pt idx="25">
                  <c:v>45.963756177924218</c:v>
                </c:pt>
                <c:pt idx="26">
                  <c:v>46.787479406919275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1E-43BC-8025-FC6EB5E48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921824"/>
        <c:axId val="581922216"/>
      </c:lineChart>
      <c:catAx>
        <c:axId val="581921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Time (days)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81922216"/>
        <c:crosses val="autoZero"/>
        <c:auto val="1"/>
        <c:lblAlgn val="ctr"/>
        <c:lblOffset val="100"/>
        <c:tickLblSkip val="2"/>
        <c:noMultiLvlLbl val="0"/>
      </c:catAx>
      <c:valAx>
        <c:axId val="581922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Percentage of Area Covered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192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742742978023268"/>
          <c:y val="0.59645450568678915"/>
          <c:w val="0.49881996093771863"/>
          <c:h val="0.17746135899679205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73395371033158"/>
          <c:y val="6.9193188187719148E-2"/>
          <c:w val="0.70615485564304459"/>
          <c:h val="0.7009947506561680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hade val="47500"/>
                    <a:satMod val="137000"/>
                  </a:schemeClr>
                </a:gs>
                <a:gs pos="55000">
                  <a:schemeClr val="accent6">
                    <a:shade val="69000"/>
                    <a:satMod val="137000"/>
                  </a:schemeClr>
                </a:gs>
                <a:gs pos="100000">
                  <a:schemeClr val="accent6">
                    <a:shade val="98000"/>
                    <a:satMod val="137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$101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F3-472E-B2F8-D88F52DD6F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$133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F3-472E-B2F8-D88F52DD6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Sheet2!$B$3:$C$3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Sheet2!$B$4:$C$4</c:f>
              <c:numCache>
                <c:formatCode>General</c:formatCode>
                <c:ptCount val="2"/>
                <c:pt idx="0">
                  <c:v>101</c:v>
                </c:pt>
                <c:pt idx="1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F3-472E-B2F8-D88F52DD6F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0029568"/>
        <c:axId val="330029960"/>
      </c:barChart>
      <c:catAx>
        <c:axId val="3300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30029960"/>
        <c:crosses val="autoZero"/>
        <c:auto val="1"/>
        <c:lblAlgn val="ctr"/>
        <c:lblOffset val="100"/>
        <c:noMultiLvlLbl val="0"/>
      </c:catAx>
      <c:valAx>
        <c:axId val="330029960"/>
        <c:scaling>
          <c:orientation val="minMax"/>
          <c:max val="2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Cost of billions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30029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24685609950929"/>
          <c:y val="3.9297804678697326E-2"/>
          <c:w val="0.7973322378180987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leak!$S$3</c:f>
              <c:strCache>
                <c:ptCount val="1"/>
                <c:pt idx="0">
                  <c:v>No privacy</c:v>
                </c:pt>
              </c:strCache>
            </c:strRef>
          </c:tx>
          <c:invertIfNegative val="0"/>
          <c:cat>
            <c:strRef>
              <c:f>leak!$R$4:$R$5</c:f>
              <c:strCache>
                <c:ptCount val="2"/>
                <c:pt idx="0">
                  <c:v>dEBkSP</c:v>
                </c:pt>
                <c:pt idx="1">
                  <c:v>dAR*</c:v>
                </c:pt>
              </c:strCache>
            </c:strRef>
          </c:cat>
          <c:val>
            <c:numRef>
              <c:f>leak!$S$4:$S$5</c:f>
              <c:numCache>
                <c:formatCode>General</c:formatCode>
                <c:ptCount val="2"/>
                <c:pt idx="0">
                  <c:v>1430.7396247915681</c:v>
                </c:pt>
                <c:pt idx="1">
                  <c:v>1223.8615544722638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8-46A7-A30D-34098B592153}"/>
            </c:ext>
          </c:extLst>
        </c:ser>
        <c:ser>
          <c:idx val="1"/>
          <c:order val="1"/>
          <c:tx>
            <c:strRef>
              <c:f>leak!$T$3</c:f>
              <c:strCache>
                <c:ptCount val="1"/>
                <c:pt idx="0">
                  <c:v>Privacy</c:v>
                </c:pt>
              </c:strCache>
            </c:strRef>
          </c:tx>
          <c:invertIfNegative val="0"/>
          <c:cat>
            <c:strRef>
              <c:f>leak!$R$4:$R$5</c:f>
              <c:strCache>
                <c:ptCount val="2"/>
                <c:pt idx="0">
                  <c:v>dEBkSP</c:v>
                </c:pt>
                <c:pt idx="1">
                  <c:v>dAR*</c:v>
                </c:pt>
              </c:strCache>
            </c:strRef>
          </c:cat>
          <c:val>
            <c:numRef>
              <c:f>leak!$T$4:$T$5</c:f>
              <c:numCache>
                <c:formatCode>General</c:formatCode>
                <c:ptCount val="2"/>
                <c:pt idx="0">
                  <c:v>102.96359037721015</c:v>
                </c:pt>
                <c:pt idx="1">
                  <c:v>82.974308107719679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8-46A7-A30D-34098B592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456840"/>
        <c:axId val="331457232"/>
      </c:barChart>
      <c:catAx>
        <c:axId val="33145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1457232"/>
        <c:crosses val="autoZero"/>
        <c:auto val="1"/>
        <c:lblAlgn val="ctr"/>
        <c:lblOffset val="100"/>
        <c:noMultiLvlLbl val="0"/>
      </c:catAx>
      <c:valAx>
        <c:axId val="331457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Average</a:t>
                </a:r>
                <a:r>
                  <a:rPr lang="en-US" sz="1400" baseline="0"/>
                  <a:t> number privacy leakage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4.6180512548291017E-2"/>
              <c:y val="0.158898441266270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1456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23615200273887"/>
          <c:y val="4.7698341779401798E-2"/>
          <c:w val="0.16523078944557754"/>
          <c:h val="0.1654345137710676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09111361079866"/>
          <c:y val="4.3095654491450981E-2"/>
          <c:w val="0.85255430571178603"/>
          <c:h val="0.628673737211419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/>
                      <a:t>3570s</a:t>
                    </a:r>
                    <a:endParaRPr lang="en-US" b="1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5F-4B17-A2AB-DC72A9866E0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5F-4B17-A2AB-DC72A9866E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5F-4B17-A2AB-DC72A9866E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5F-4B17-A2AB-DC72A9866E0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5F-4B17-A2AB-DC72A9866E0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5F-4B17-A2AB-DC72A9866E0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5F-4B17-A2AB-DC72A9866E0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5F-4B17-A2AB-DC72A9866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avgtime!$A$2:$A$8</c:f>
              <c:strCache>
                <c:ptCount val="7"/>
                <c:pt idx="0">
                  <c:v>No-rerouting</c:v>
                </c:pt>
                <c:pt idx="1">
                  <c:v>EBkSP</c:v>
                </c:pt>
                <c:pt idx="2">
                  <c:v>dEBkSP</c:v>
                </c:pt>
                <c:pt idx="3">
                  <c:v>dEBkSP(privacy)</c:v>
                </c:pt>
                <c:pt idx="4">
                  <c:v>AR*</c:v>
                </c:pt>
                <c:pt idx="5">
                  <c:v>dAR*</c:v>
                </c:pt>
                <c:pt idx="6">
                  <c:v>dAR*(privacy)</c:v>
                </c:pt>
              </c:strCache>
            </c:strRef>
          </c:cat>
          <c:val>
            <c:numRef>
              <c:f>avgtime!$B$2:$B$8</c:f>
              <c:numCache>
                <c:formatCode>General</c:formatCode>
                <c:ptCount val="7"/>
                <c:pt idx="0">
                  <c:v>2350</c:v>
                </c:pt>
                <c:pt idx="1">
                  <c:v>1568.46286044824</c:v>
                </c:pt>
                <c:pt idx="2">
                  <c:v>1590.9514999999999</c:v>
                </c:pt>
                <c:pt idx="3">
                  <c:v>1691.1678999999999</c:v>
                </c:pt>
                <c:pt idx="4">
                  <c:v>1390.6496499999998</c:v>
                </c:pt>
                <c:pt idx="5">
                  <c:v>1402.6605999999999</c:v>
                </c:pt>
                <c:pt idx="6">
                  <c:v>1532.7724999999998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5F-4B17-A2AB-DC72A9866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458016"/>
        <c:axId val="331458408"/>
      </c:barChart>
      <c:catAx>
        <c:axId val="33145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1458408"/>
        <c:crosses val="autoZero"/>
        <c:auto val="1"/>
        <c:lblAlgn val="ctr"/>
        <c:lblOffset val="100"/>
        <c:noMultiLvlLbl val="0"/>
      </c:catAx>
      <c:valAx>
        <c:axId val="331458408"/>
        <c:scaling>
          <c:orientation val="minMax"/>
          <c:min val="13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Average travel time</a:t>
                </a:r>
                <a:r>
                  <a:rPr lang="en-US" sz="1400" baseline="0"/>
                  <a:t> (seconds)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3145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F7CFE-EB62-4F02-980B-BC79F4BC22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D03C8-4A8D-4DFA-8527-AA2A47A1E0B5}">
      <dgm:prSet phldrT="[Text]"/>
      <dgm:spPr/>
      <dgm:t>
        <a:bodyPr/>
        <a:lstStyle/>
        <a:p>
          <a:r>
            <a:rPr lang="en-US" smtClean="0"/>
            <a:t>Camera</a:t>
          </a:r>
          <a:endParaRPr lang="en-US" dirty="0"/>
        </a:p>
      </dgm:t>
    </dgm:pt>
    <dgm:pt modelId="{2F9B958B-488A-4622-A259-314059AC41C8}" type="parTrans" cxnId="{5399BDB9-5C78-4B63-9400-E2E549B936AB}">
      <dgm:prSet/>
      <dgm:spPr/>
      <dgm:t>
        <a:bodyPr/>
        <a:lstStyle/>
        <a:p>
          <a:endParaRPr lang="en-US"/>
        </a:p>
      </dgm:t>
    </dgm:pt>
    <dgm:pt modelId="{2E5DF04A-FAFA-43BF-AF33-438644357D09}" type="sibTrans" cxnId="{5399BDB9-5C78-4B63-9400-E2E549B936AB}">
      <dgm:prSet/>
      <dgm:spPr/>
      <dgm:t>
        <a:bodyPr/>
        <a:lstStyle/>
        <a:p>
          <a:endParaRPr lang="en-US"/>
        </a:p>
      </dgm:t>
    </dgm:pt>
    <dgm:pt modelId="{95008201-078D-4906-A08E-8F4481FEE3C7}">
      <dgm:prSet phldrT="[Text]"/>
      <dgm:spPr/>
      <dgm:t>
        <a:bodyPr/>
        <a:lstStyle/>
        <a:p>
          <a:r>
            <a:rPr lang="en-US" dirty="0" smtClean="0"/>
            <a:t>Accelerometer</a:t>
          </a:r>
        </a:p>
      </dgm:t>
    </dgm:pt>
    <dgm:pt modelId="{7E218740-D3C1-4345-A884-E46EDE4286CE}" type="parTrans" cxnId="{D0FE557C-6999-4081-96DB-35C8B800702A}">
      <dgm:prSet/>
      <dgm:spPr/>
      <dgm:t>
        <a:bodyPr/>
        <a:lstStyle/>
        <a:p>
          <a:endParaRPr lang="en-US"/>
        </a:p>
      </dgm:t>
    </dgm:pt>
    <dgm:pt modelId="{65A40998-CC46-4D28-8D55-3EE96FA52DA7}" type="sibTrans" cxnId="{D0FE557C-6999-4081-96DB-35C8B800702A}">
      <dgm:prSet/>
      <dgm:spPr/>
      <dgm:t>
        <a:bodyPr/>
        <a:lstStyle/>
        <a:p>
          <a:endParaRPr lang="en-US"/>
        </a:p>
      </dgm:t>
    </dgm:pt>
    <dgm:pt modelId="{ADF8673C-8954-4B88-B37D-24A8604AA2B8}">
      <dgm:prSet/>
      <dgm:spPr/>
      <dgm:t>
        <a:bodyPr/>
        <a:lstStyle/>
        <a:p>
          <a:r>
            <a:rPr lang="en-US" dirty="0" smtClean="0"/>
            <a:t>GPS</a:t>
          </a:r>
          <a:endParaRPr lang="en-US" dirty="0"/>
        </a:p>
      </dgm:t>
    </dgm:pt>
    <dgm:pt modelId="{9CAF3F35-2660-4CA1-95BF-DD8E297509E9}" type="parTrans" cxnId="{50BEB77D-BD33-4FA0-82D0-2CE2E192712B}">
      <dgm:prSet/>
      <dgm:spPr/>
      <dgm:t>
        <a:bodyPr/>
        <a:lstStyle/>
        <a:p>
          <a:endParaRPr lang="en-US"/>
        </a:p>
      </dgm:t>
    </dgm:pt>
    <dgm:pt modelId="{333C52AD-F985-4A94-A64D-0AE2E542A310}" type="sibTrans" cxnId="{50BEB77D-BD33-4FA0-82D0-2CE2E192712B}">
      <dgm:prSet/>
      <dgm:spPr/>
      <dgm:t>
        <a:bodyPr/>
        <a:lstStyle/>
        <a:p>
          <a:endParaRPr lang="en-US"/>
        </a:p>
      </dgm:t>
    </dgm:pt>
    <dgm:pt modelId="{BB855F86-2B20-416C-8C4B-860102D075A7}">
      <dgm:prSet/>
      <dgm:spPr/>
      <dgm:t>
        <a:bodyPr/>
        <a:lstStyle/>
        <a:p>
          <a:r>
            <a:rPr lang="en-US" dirty="0" smtClean="0"/>
            <a:t>Microphone</a:t>
          </a:r>
          <a:endParaRPr lang="en-US" dirty="0"/>
        </a:p>
      </dgm:t>
    </dgm:pt>
    <dgm:pt modelId="{543E2AE6-AD03-4FFE-A4D5-BF5312945A8B}" type="parTrans" cxnId="{AD111654-DB59-4308-B904-3AE5BE0F3842}">
      <dgm:prSet/>
      <dgm:spPr/>
      <dgm:t>
        <a:bodyPr/>
        <a:lstStyle/>
        <a:p>
          <a:endParaRPr lang="en-US"/>
        </a:p>
      </dgm:t>
    </dgm:pt>
    <dgm:pt modelId="{4AC9A6F9-68CC-4EA9-87C3-0ABEEEDB9226}" type="sibTrans" cxnId="{AD111654-DB59-4308-B904-3AE5BE0F3842}">
      <dgm:prSet/>
      <dgm:spPr/>
      <dgm:t>
        <a:bodyPr/>
        <a:lstStyle/>
        <a:p>
          <a:endParaRPr lang="en-US"/>
        </a:p>
      </dgm:t>
    </dgm:pt>
    <dgm:pt modelId="{A373945D-FC09-44C2-8C16-58784AB049BF}">
      <dgm:prSet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B5246108-1B0D-4014-B938-9A66133E0282}" type="parTrans" cxnId="{22D7D587-A335-4CE4-92AD-38F19FB81C3B}">
      <dgm:prSet/>
      <dgm:spPr/>
      <dgm:t>
        <a:bodyPr/>
        <a:lstStyle/>
        <a:p>
          <a:endParaRPr lang="en-US"/>
        </a:p>
      </dgm:t>
    </dgm:pt>
    <dgm:pt modelId="{5A845D42-912A-4D2F-A92A-D74A94207458}" type="sibTrans" cxnId="{22D7D587-A335-4CE4-92AD-38F19FB81C3B}">
      <dgm:prSet/>
      <dgm:spPr/>
      <dgm:t>
        <a:bodyPr/>
        <a:lstStyle/>
        <a:p>
          <a:endParaRPr lang="en-US"/>
        </a:p>
      </dgm:t>
    </dgm:pt>
    <dgm:pt modelId="{E8364FF1-0679-4B10-A5D2-CBF48A36417E}" type="pres">
      <dgm:prSet presAssocID="{5D1F7CFE-EB62-4F02-980B-BC79F4BC22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548799-942B-4F12-9627-1D8B2EB5BD3F}" type="pres">
      <dgm:prSet presAssocID="{EBBD03C8-4A8D-4DFA-8527-AA2A47A1E0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8F971-2A97-4D61-8FF1-7B6121FF8E1F}" type="pres">
      <dgm:prSet presAssocID="{2E5DF04A-FAFA-43BF-AF33-438644357D09}" presName="spacer" presStyleCnt="0"/>
      <dgm:spPr/>
    </dgm:pt>
    <dgm:pt modelId="{247F03E4-C1EE-4C0B-AA86-5884871EA1E7}" type="pres">
      <dgm:prSet presAssocID="{95008201-078D-4906-A08E-8F4481FEE3C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46989-35BE-44D5-8730-E5FEF86A61E0}" type="pres">
      <dgm:prSet presAssocID="{65A40998-CC46-4D28-8D55-3EE96FA52DA7}" presName="spacer" presStyleCnt="0"/>
      <dgm:spPr/>
    </dgm:pt>
    <dgm:pt modelId="{DA67EF12-9BC6-45BD-93B6-83308CF2FC7A}" type="pres">
      <dgm:prSet presAssocID="{ADF8673C-8954-4B88-B37D-24A8604AA2B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5903C-4F9F-4BFC-8DB5-7C266DAAA718}" type="pres">
      <dgm:prSet presAssocID="{333C52AD-F985-4A94-A64D-0AE2E542A310}" presName="spacer" presStyleCnt="0"/>
      <dgm:spPr/>
    </dgm:pt>
    <dgm:pt modelId="{63B2CFFE-59E6-497C-9B46-873C9559ABBD}" type="pres">
      <dgm:prSet presAssocID="{A373945D-FC09-44C2-8C16-58784AB049B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2DEC-A6FA-418B-B002-B98E6D8643F0}" type="pres">
      <dgm:prSet presAssocID="{5A845D42-912A-4D2F-A92A-D74A94207458}" presName="spacer" presStyleCnt="0"/>
      <dgm:spPr/>
    </dgm:pt>
    <dgm:pt modelId="{1D5B3D71-5FFD-47D2-A7F2-E8B616BFC963}" type="pres">
      <dgm:prSet presAssocID="{BB855F86-2B20-416C-8C4B-860102D075A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638B6-BE29-47E2-87D1-3C34A4B3277C}" type="presOf" srcId="{ADF8673C-8954-4B88-B37D-24A8604AA2B8}" destId="{DA67EF12-9BC6-45BD-93B6-83308CF2FC7A}" srcOrd="0" destOrd="0" presId="urn:microsoft.com/office/officeart/2005/8/layout/vList2"/>
    <dgm:cxn modelId="{D0FE557C-6999-4081-96DB-35C8B800702A}" srcId="{5D1F7CFE-EB62-4F02-980B-BC79F4BC225E}" destId="{95008201-078D-4906-A08E-8F4481FEE3C7}" srcOrd="1" destOrd="0" parTransId="{7E218740-D3C1-4345-A884-E46EDE4286CE}" sibTransId="{65A40998-CC46-4D28-8D55-3EE96FA52DA7}"/>
    <dgm:cxn modelId="{AD111654-DB59-4308-B904-3AE5BE0F3842}" srcId="{5D1F7CFE-EB62-4F02-980B-BC79F4BC225E}" destId="{BB855F86-2B20-416C-8C4B-860102D075A7}" srcOrd="4" destOrd="0" parTransId="{543E2AE6-AD03-4FFE-A4D5-BF5312945A8B}" sibTransId="{4AC9A6F9-68CC-4EA9-87C3-0ABEEEDB9226}"/>
    <dgm:cxn modelId="{17C7D0A0-2B50-4F9A-B5ED-19FD399A25C9}" type="presOf" srcId="{5D1F7CFE-EB62-4F02-980B-BC79F4BC225E}" destId="{E8364FF1-0679-4B10-A5D2-CBF48A36417E}" srcOrd="0" destOrd="0" presId="urn:microsoft.com/office/officeart/2005/8/layout/vList2"/>
    <dgm:cxn modelId="{B0C1F61E-3619-45D4-BCC1-D37501F994EB}" type="presOf" srcId="{95008201-078D-4906-A08E-8F4481FEE3C7}" destId="{247F03E4-C1EE-4C0B-AA86-5884871EA1E7}" srcOrd="0" destOrd="0" presId="urn:microsoft.com/office/officeart/2005/8/layout/vList2"/>
    <dgm:cxn modelId="{5271749F-3EA0-477F-B74C-917091B077A8}" type="presOf" srcId="{A373945D-FC09-44C2-8C16-58784AB049BF}" destId="{63B2CFFE-59E6-497C-9B46-873C9559ABBD}" srcOrd="0" destOrd="0" presId="urn:microsoft.com/office/officeart/2005/8/layout/vList2"/>
    <dgm:cxn modelId="{852936A9-6BC4-4401-83BF-1A948EBBD6A7}" type="presOf" srcId="{BB855F86-2B20-416C-8C4B-860102D075A7}" destId="{1D5B3D71-5FFD-47D2-A7F2-E8B616BFC963}" srcOrd="0" destOrd="0" presId="urn:microsoft.com/office/officeart/2005/8/layout/vList2"/>
    <dgm:cxn modelId="{5ABAA9B7-1A3E-42F5-9216-88890937CF03}" type="presOf" srcId="{EBBD03C8-4A8D-4DFA-8527-AA2A47A1E0B5}" destId="{86548799-942B-4F12-9627-1D8B2EB5BD3F}" srcOrd="0" destOrd="0" presId="urn:microsoft.com/office/officeart/2005/8/layout/vList2"/>
    <dgm:cxn modelId="{50BEB77D-BD33-4FA0-82D0-2CE2E192712B}" srcId="{5D1F7CFE-EB62-4F02-980B-BC79F4BC225E}" destId="{ADF8673C-8954-4B88-B37D-24A8604AA2B8}" srcOrd="2" destOrd="0" parTransId="{9CAF3F35-2660-4CA1-95BF-DD8E297509E9}" sibTransId="{333C52AD-F985-4A94-A64D-0AE2E542A310}"/>
    <dgm:cxn modelId="{22D7D587-A335-4CE4-92AD-38F19FB81C3B}" srcId="{5D1F7CFE-EB62-4F02-980B-BC79F4BC225E}" destId="{A373945D-FC09-44C2-8C16-58784AB049BF}" srcOrd="3" destOrd="0" parTransId="{B5246108-1B0D-4014-B938-9A66133E0282}" sibTransId="{5A845D42-912A-4D2F-A92A-D74A94207458}"/>
    <dgm:cxn modelId="{5399BDB9-5C78-4B63-9400-E2E549B936AB}" srcId="{5D1F7CFE-EB62-4F02-980B-BC79F4BC225E}" destId="{EBBD03C8-4A8D-4DFA-8527-AA2A47A1E0B5}" srcOrd="0" destOrd="0" parTransId="{2F9B958B-488A-4622-A259-314059AC41C8}" sibTransId="{2E5DF04A-FAFA-43BF-AF33-438644357D09}"/>
    <dgm:cxn modelId="{F4B8C7F4-A297-4F04-A989-436DF3102F22}" type="presParOf" srcId="{E8364FF1-0679-4B10-A5D2-CBF48A36417E}" destId="{86548799-942B-4F12-9627-1D8B2EB5BD3F}" srcOrd="0" destOrd="0" presId="urn:microsoft.com/office/officeart/2005/8/layout/vList2"/>
    <dgm:cxn modelId="{FE2989E1-C0DA-435E-8CD0-E336EC973D3F}" type="presParOf" srcId="{E8364FF1-0679-4B10-A5D2-CBF48A36417E}" destId="{2708F971-2A97-4D61-8FF1-7B6121FF8E1F}" srcOrd="1" destOrd="0" presId="urn:microsoft.com/office/officeart/2005/8/layout/vList2"/>
    <dgm:cxn modelId="{F89FA820-B812-4329-951B-56947996DCE6}" type="presParOf" srcId="{E8364FF1-0679-4B10-A5D2-CBF48A36417E}" destId="{247F03E4-C1EE-4C0B-AA86-5884871EA1E7}" srcOrd="2" destOrd="0" presId="urn:microsoft.com/office/officeart/2005/8/layout/vList2"/>
    <dgm:cxn modelId="{D37BB2CB-3321-4115-BF61-A0334E0B5190}" type="presParOf" srcId="{E8364FF1-0679-4B10-A5D2-CBF48A36417E}" destId="{BDF46989-35BE-44D5-8730-E5FEF86A61E0}" srcOrd="3" destOrd="0" presId="urn:microsoft.com/office/officeart/2005/8/layout/vList2"/>
    <dgm:cxn modelId="{7743DED0-A75B-4FDF-B3BF-A54EEF31234F}" type="presParOf" srcId="{E8364FF1-0679-4B10-A5D2-CBF48A36417E}" destId="{DA67EF12-9BC6-45BD-93B6-83308CF2FC7A}" srcOrd="4" destOrd="0" presId="urn:microsoft.com/office/officeart/2005/8/layout/vList2"/>
    <dgm:cxn modelId="{883E2950-7DDD-48DC-B745-541886755E3E}" type="presParOf" srcId="{E8364FF1-0679-4B10-A5D2-CBF48A36417E}" destId="{BBB5903C-4F9F-4BFC-8DB5-7C266DAAA718}" srcOrd="5" destOrd="0" presId="urn:microsoft.com/office/officeart/2005/8/layout/vList2"/>
    <dgm:cxn modelId="{57E44D1A-EA99-492F-843A-6B1FB521ABF0}" type="presParOf" srcId="{E8364FF1-0679-4B10-A5D2-CBF48A36417E}" destId="{63B2CFFE-59E6-497C-9B46-873C9559ABBD}" srcOrd="6" destOrd="0" presId="urn:microsoft.com/office/officeart/2005/8/layout/vList2"/>
    <dgm:cxn modelId="{8D03A339-354D-4351-BB9B-52B920CC1636}" type="presParOf" srcId="{E8364FF1-0679-4B10-A5D2-CBF48A36417E}" destId="{66A62DEC-A6FA-418B-B002-B98E6D8643F0}" srcOrd="7" destOrd="0" presId="urn:microsoft.com/office/officeart/2005/8/layout/vList2"/>
    <dgm:cxn modelId="{4B623733-FA75-45D1-8803-132C6CDCF245}" type="presParOf" srcId="{E8364FF1-0679-4B10-A5D2-CBF48A36417E}" destId="{1D5B3D71-5FFD-47D2-A7F2-E8B616BFC9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3C9EE-043C-4842-9889-33B3D8118F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AFBFC1-CDE5-4A86-B1E1-7349581FCAA3}">
      <dgm:prSet phldrT="[Text]" custT="1"/>
      <dgm:spPr/>
      <dgm:t>
        <a:bodyPr/>
        <a:lstStyle/>
        <a:p>
          <a:pPr rtl="0"/>
          <a:r>
            <a:rPr lang="en-US" sz="2200" b="1" dirty="0" smtClean="0"/>
            <a:t>Alien vs. Mobile User</a:t>
          </a:r>
          <a:endParaRPr lang="en-US" sz="2200" dirty="0"/>
        </a:p>
      </dgm:t>
    </dgm:pt>
    <dgm:pt modelId="{5F253642-A661-4E48-AFD6-9B59EB9A0C68}" type="parTrans" cxnId="{418C9991-BA64-488E-BD0D-C6D2DD78F855}">
      <dgm:prSet/>
      <dgm:spPr/>
      <dgm:t>
        <a:bodyPr/>
        <a:lstStyle/>
        <a:p>
          <a:endParaRPr lang="en-US"/>
        </a:p>
      </dgm:t>
    </dgm:pt>
    <dgm:pt modelId="{73769A34-46C8-4806-8456-F29A80E10C55}" type="sibTrans" cxnId="{418C9991-BA64-488E-BD0D-C6D2DD78F855}">
      <dgm:prSet/>
      <dgm:spPr/>
      <dgm:t>
        <a:bodyPr/>
        <a:lstStyle/>
        <a:p>
          <a:endParaRPr lang="en-US"/>
        </a:p>
      </dgm:t>
    </dgm:pt>
    <dgm:pt modelId="{DBAC2EE2-BB7F-4CD0-9150-0E9DB705425E}">
      <dgm:prSet phldrT="[Text]" custT="1"/>
      <dgm:spPr/>
      <dgm:t>
        <a:bodyPr/>
        <a:lstStyle/>
        <a:p>
          <a:pPr rtl="0"/>
          <a:r>
            <a:rPr lang="en-US" sz="2200" b="1" dirty="0" smtClean="0"/>
            <a:t>The game story</a:t>
          </a:r>
          <a:endParaRPr lang="en-US" sz="2200" b="1" dirty="0"/>
        </a:p>
      </dgm:t>
    </dgm:pt>
    <dgm:pt modelId="{F9BC12EC-162A-4E22-9B84-5ECC03953DF9}" type="parTrans" cxnId="{774EC344-CC6A-4383-B2FE-C9CBA582CA01}">
      <dgm:prSet/>
      <dgm:spPr/>
      <dgm:t>
        <a:bodyPr/>
        <a:lstStyle/>
        <a:p>
          <a:endParaRPr lang="en-US"/>
        </a:p>
      </dgm:t>
    </dgm:pt>
    <dgm:pt modelId="{EC3E80D0-32E5-4BD8-B557-48B7D38F3B7E}" type="sibTrans" cxnId="{774EC344-CC6A-4383-B2FE-C9CBA582CA01}">
      <dgm:prSet/>
      <dgm:spPr/>
      <dgm:t>
        <a:bodyPr/>
        <a:lstStyle/>
        <a:p>
          <a:endParaRPr lang="en-US"/>
        </a:p>
      </dgm:t>
    </dgm:pt>
    <dgm:pt modelId="{069AC140-9513-4FEC-A340-C98505670200}">
      <dgm:prSet phldrT="[Text]" custT="1"/>
      <dgm:spPr/>
      <dgm:t>
        <a:bodyPr/>
        <a:lstStyle/>
        <a:p>
          <a:pPr rtl="0"/>
          <a:r>
            <a:rPr lang="en-US" sz="2200" b="1" dirty="0" smtClean="0"/>
            <a:t>Entices users to unpopular regions</a:t>
          </a:r>
          <a:endParaRPr lang="en-US" sz="2200" b="1" dirty="0"/>
        </a:p>
      </dgm:t>
    </dgm:pt>
    <dgm:pt modelId="{F9BFC5C4-7020-4D91-A149-3D0130D990E3}" type="parTrans" cxnId="{087B1C91-6C2B-4ABE-B839-CFA739EDD28C}">
      <dgm:prSet/>
      <dgm:spPr/>
      <dgm:t>
        <a:bodyPr/>
        <a:lstStyle/>
        <a:p>
          <a:endParaRPr lang="en-US"/>
        </a:p>
      </dgm:t>
    </dgm:pt>
    <dgm:pt modelId="{019C2CD6-3B36-4749-AE24-E1316ACD4835}" type="sibTrans" cxnId="{087B1C91-6C2B-4ABE-B839-CFA739EDD28C}">
      <dgm:prSet/>
      <dgm:spPr/>
      <dgm:t>
        <a:bodyPr/>
        <a:lstStyle/>
        <a:p>
          <a:endParaRPr lang="en-US"/>
        </a:p>
      </dgm:t>
    </dgm:pt>
    <dgm:pt modelId="{8BA9ACBF-44A8-492F-B9BF-9423F9C1A641}">
      <dgm:prSet phldrT="[Text]"/>
      <dgm:spPr/>
      <dgm:t>
        <a:bodyPr/>
        <a:lstStyle/>
        <a:p>
          <a:pPr rtl="0"/>
          <a:r>
            <a:rPr lang="en-US" dirty="0" smtClean="0"/>
            <a:t>Played by participants on their smart phones.</a:t>
          </a:r>
          <a:endParaRPr lang="en-US" dirty="0"/>
        </a:p>
      </dgm:t>
    </dgm:pt>
    <dgm:pt modelId="{F29C0F05-DB28-4FAB-AAC3-C1B2028874F0}" type="parTrans" cxnId="{6092C9A5-6DB8-4603-8858-3192C441F935}">
      <dgm:prSet/>
      <dgm:spPr/>
      <dgm:t>
        <a:bodyPr/>
        <a:lstStyle/>
        <a:p>
          <a:endParaRPr lang="en-US"/>
        </a:p>
      </dgm:t>
    </dgm:pt>
    <dgm:pt modelId="{7CD2EBE6-F152-4A85-8C96-D15B11891C2B}" type="sibTrans" cxnId="{6092C9A5-6DB8-4603-8858-3192C441F935}">
      <dgm:prSet/>
      <dgm:spPr/>
      <dgm:t>
        <a:bodyPr/>
        <a:lstStyle/>
        <a:p>
          <a:endParaRPr lang="en-US"/>
        </a:p>
      </dgm:t>
    </dgm:pt>
    <dgm:pt modelId="{0A25AC45-6FAD-47FF-BE9E-43D4DE1FBDDB}">
      <dgm:prSet phldrT="[Text]"/>
      <dgm:spPr/>
      <dgm:t>
        <a:bodyPr/>
        <a:lstStyle/>
        <a:p>
          <a:pPr rtl="0"/>
          <a:r>
            <a:rPr lang="en-US" dirty="0" smtClean="0"/>
            <a:t>Densely and uniformly cover large area with sensing data.</a:t>
          </a:r>
          <a:endParaRPr lang="en-US" dirty="0"/>
        </a:p>
      </dgm:t>
    </dgm:pt>
    <dgm:pt modelId="{554F2564-C3B4-4AE7-8F5B-1AD91FCBECD2}" type="parTrans" cxnId="{C0C7348E-E681-4D94-B54F-DFAE8E74F877}">
      <dgm:prSet/>
      <dgm:spPr/>
      <dgm:t>
        <a:bodyPr/>
        <a:lstStyle/>
        <a:p>
          <a:endParaRPr lang="en-US"/>
        </a:p>
      </dgm:t>
    </dgm:pt>
    <dgm:pt modelId="{1EFA98F1-4E57-4F1E-8EBB-185367F62625}" type="sibTrans" cxnId="{C0C7348E-E681-4D94-B54F-DFAE8E74F877}">
      <dgm:prSet/>
      <dgm:spPr/>
      <dgm:t>
        <a:bodyPr/>
        <a:lstStyle/>
        <a:p>
          <a:endParaRPr lang="en-US"/>
        </a:p>
      </dgm:t>
    </dgm:pt>
    <dgm:pt modelId="{D1EE0D0E-C279-473C-B550-1B4A21205C23}">
      <dgm:prSet phldrT="[Text]"/>
      <dgm:spPr/>
      <dgm:t>
        <a:bodyPr/>
        <a:lstStyle/>
        <a:p>
          <a:pPr rtl="0"/>
          <a:r>
            <a:rPr lang="en-US" dirty="0" smtClean="0"/>
            <a:t>Track the location of extraterrestrial aliens and destroy them.</a:t>
          </a:r>
          <a:endParaRPr lang="en-US" dirty="0"/>
        </a:p>
      </dgm:t>
    </dgm:pt>
    <dgm:pt modelId="{E02BE5B7-08FD-4B96-A2E2-199273C68A9D}" type="parTrans" cxnId="{7C551389-FB06-4C46-AB9E-60CFA1206150}">
      <dgm:prSet/>
      <dgm:spPr/>
      <dgm:t>
        <a:bodyPr/>
        <a:lstStyle/>
        <a:p>
          <a:endParaRPr lang="en-US"/>
        </a:p>
      </dgm:t>
    </dgm:pt>
    <dgm:pt modelId="{A1965E74-CF85-4CCF-A28D-F16C4465EE67}" type="sibTrans" cxnId="{7C551389-FB06-4C46-AB9E-60CFA1206150}">
      <dgm:prSet/>
      <dgm:spPr/>
      <dgm:t>
        <a:bodyPr/>
        <a:lstStyle/>
        <a:p>
          <a:endParaRPr lang="en-US"/>
        </a:p>
      </dgm:t>
    </dgm:pt>
    <dgm:pt modelId="{35A52D41-6D51-4277-B03B-8AEFE29816CD}">
      <dgm:prSet phldrT="[Text]"/>
      <dgm:spPr/>
      <dgm:t>
        <a:bodyPr/>
        <a:lstStyle/>
        <a:p>
          <a:pPr rtl="0"/>
          <a:r>
            <a:rPr lang="en-US" dirty="0" smtClean="0"/>
            <a:t>Players collect sensing data as they move through the area.</a:t>
          </a:r>
          <a:endParaRPr lang="en-US" dirty="0"/>
        </a:p>
      </dgm:t>
    </dgm:pt>
    <dgm:pt modelId="{870B369D-4153-4A66-8C7C-AFD00C0C22FA}" type="parTrans" cxnId="{0E0268F6-CA1A-42C3-807B-16E96A8BF12B}">
      <dgm:prSet/>
      <dgm:spPr/>
      <dgm:t>
        <a:bodyPr/>
        <a:lstStyle/>
        <a:p>
          <a:endParaRPr lang="en-US"/>
        </a:p>
      </dgm:t>
    </dgm:pt>
    <dgm:pt modelId="{88DE1ADA-D912-42E2-B179-00D627801C5E}" type="sibTrans" cxnId="{0E0268F6-CA1A-42C3-807B-16E96A8BF12B}">
      <dgm:prSet/>
      <dgm:spPr/>
      <dgm:t>
        <a:bodyPr/>
        <a:lstStyle/>
        <a:p>
          <a:endParaRPr lang="en-US"/>
        </a:p>
      </dgm:t>
    </dgm:pt>
    <dgm:pt modelId="{02DE4B1C-7079-4B0E-B0CE-E29CCE2C252A}">
      <dgm:prSet phldrT="[Text]"/>
      <dgm:spPr/>
      <dgm:t>
        <a:bodyPr/>
        <a:lstStyle/>
        <a:p>
          <a:pPr rtl="0"/>
          <a:r>
            <a:rPr lang="en-US" dirty="0" smtClean="0"/>
            <a:t> Alien-finding hints.</a:t>
          </a:r>
          <a:endParaRPr lang="en-US" dirty="0"/>
        </a:p>
      </dgm:t>
    </dgm:pt>
    <dgm:pt modelId="{F898B12B-2FEF-4268-B8C4-EC7DBB85440C}" type="parTrans" cxnId="{52050140-B0C2-431E-8AF1-E238A91B967E}">
      <dgm:prSet/>
      <dgm:spPr/>
      <dgm:t>
        <a:bodyPr/>
        <a:lstStyle/>
        <a:p>
          <a:endParaRPr lang="en-US"/>
        </a:p>
      </dgm:t>
    </dgm:pt>
    <dgm:pt modelId="{A6B3D4BA-59AB-46D4-AFC8-2F7ECDAF29A3}" type="sibTrans" cxnId="{52050140-B0C2-431E-8AF1-E238A91B967E}">
      <dgm:prSet/>
      <dgm:spPr/>
      <dgm:t>
        <a:bodyPr/>
        <a:lstStyle/>
        <a:p>
          <a:endParaRPr lang="en-US"/>
        </a:p>
      </dgm:t>
    </dgm:pt>
    <dgm:pt modelId="{A1B83FFF-A5E0-4832-A305-C04F4639D66C}">
      <dgm:prSet phldrT="[Text]"/>
      <dgm:spPr/>
      <dgm:t>
        <a:bodyPr/>
        <a:lstStyle/>
        <a:p>
          <a:pPr rtl="0"/>
          <a:r>
            <a:rPr lang="en-US" dirty="0" smtClean="0"/>
            <a:t> More points received for destroying aliens in these regions.</a:t>
          </a:r>
          <a:endParaRPr lang="en-US" dirty="0"/>
        </a:p>
      </dgm:t>
    </dgm:pt>
    <dgm:pt modelId="{97A263CD-55FB-445B-A2A0-148A8A57D49C}" type="parTrans" cxnId="{E8BBBAF5-6261-4616-84E5-66103FCA58FC}">
      <dgm:prSet/>
      <dgm:spPr/>
      <dgm:t>
        <a:bodyPr/>
        <a:lstStyle/>
        <a:p>
          <a:endParaRPr lang="en-US"/>
        </a:p>
      </dgm:t>
    </dgm:pt>
    <dgm:pt modelId="{F19ECA97-3A82-4732-9690-54F26EB80023}" type="sibTrans" cxnId="{E8BBBAF5-6261-4616-84E5-66103FCA58FC}">
      <dgm:prSet/>
      <dgm:spPr/>
      <dgm:t>
        <a:bodyPr/>
        <a:lstStyle/>
        <a:p>
          <a:endParaRPr lang="en-US"/>
        </a:p>
      </dgm:t>
    </dgm:pt>
    <dgm:pt modelId="{E91D3BB6-E048-4E95-9ADD-BFBE88F97E0C}">
      <dgm:prSet phldrT="[Text]" custT="1"/>
      <dgm:spPr/>
      <dgm:t>
        <a:bodyPr/>
        <a:lstStyle/>
        <a:p>
          <a:pPr rtl="0"/>
          <a:r>
            <a:rPr lang="en-US" sz="2200" b="1" dirty="0" smtClean="0"/>
            <a:t>Implemented in Android</a:t>
          </a:r>
          <a:endParaRPr lang="en-US" sz="2200" dirty="0"/>
        </a:p>
      </dgm:t>
    </dgm:pt>
    <dgm:pt modelId="{BCEE85D7-8237-45B6-B512-C0344414C9ED}" type="parTrans" cxnId="{C7043F8A-3AB9-42FB-A4E7-B7AE821C1753}">
      <dgm:prSet/>
      <dgm:spPr/>
      <dgm:t>
        <a:bodyPr/>
        <a:lstStyle/>
        <a:p>
          <a:endParaRPr lang="en-US"/>
        </a:p>
      </dgm:t>
    </dgm:pt>
    <dgm:pt modelId="{C09BF8D1-7792-491C-970C-52DCA1E6612F}" type="sibTrans" cxnId="{C7043F8A-3AB9-42FB-A4E7-B7AE821C1753}">
      <dgm:prSet/>
      <dgm:spPr/>
      <dgm:t>
        <a:bodyPr/>
        <a:lstStyle/>
        <a:p>
          <a:endParaRPr lang="en-US"/>
        </a:p>
      </dgm:t>
    </dgm:pt>
    <dgm:pt modelId="{78626BAA-2CF2-456C-8F3D-42934D6DDF7A}">
      <dgm:prSet phldrT="[Text]"/>
      <dgm:spPr/>
      <dgm:t>
        <a:bodyPr/>
        <a:lstStyle/>
        <a:p>
          <a:pPr rtl="0"/>
          <a:r>
            <a:rPr lang="en-US" dirty="0" smtClean="0"/>
            <a:t>Collects </a:t>
          </a:r>
          <a:r>
            <a:rPr lang="en-US" dirty="0" err="1" smtClean="0"/>
            <a:t>WiFi</a:t>
          </a:r>
          <a:r>
            <a:rPr lang="en-US" dirty="0" smtClean="0"/>
            <a:t> data: </a:t>
          </a:r>
          <a:r>
            <a:rPr lang="en-US" i="1" dirty="0" smtClean="0"/>
            <a:t>BSSID, SSID, Frequency, Signal strength</a:t>
          </a:r>
          <a:r>
            <a:rPr lang="en-US" dirty="0" smtClean="0"/>
            <a:t>.</a:t>
          </a:r>
          <a:endParaRPr lang="en-US" dirty="0"/>
        </a:p>
      </dgm:t>
    </dgm:pt>
    <dgm:pt modelId="{ABCC3BC7-068B-44CB-8B4B-F2BEBFE84314}" type="parTrans" cxnId="{2318B073-6EB6-447D-A2CB-DFF9549FBE5C}">
      <dgm:prSet/>
      <dgm:spPr/>
      <dgm:t>
        <a:bodyPr/>
        <a:lstStyle/>
        <a:p>
          <a:endParaRPr lang="en-US"/>
        </a:p>
      </dgm:t>
    </dgm:pt>
    <dgm:pt modelId="{35FF5408-561F-4BED-87B4-775660811376}" type="sibTrans" cxnId="{2318B073-6EB6-447D-A2CB-DFF9549FBE5C}">
      <dgm:prSet/>
      <dgm:spPr/>
      <dgm:t>
        <a:bodyPr/>
        <a:lstStyle/>
        <a:p>
          <a:endParaRPr lang="en-US"/>
        </a:p>
      </dgm:t>
    </dgm:pt>
    <dgm:pt modelId="{8D2A1E53-ECCC-4FE2-BF81-900095D91435}">
      <dgm:prSet phldrT="[Text]"/>
      <dgm:spPr/>
      <dgm:t>
        <a:bodyPr/>
        <a:lstStyle/>
        <a:p>
          <a:pPr rtl="0"/>
          <a:r>
            <a:rPr lang="en-US" dirty="0" smtClean="0"/>
            <a:t>Construct the </a:t>
          </a:r>
          <a:r>
            <a:rPr lang="en-US" dirty="0" err="1" smtClean="0"/>
            <a:t>WiFi</a:t>
          </a:r>
          <a:r>
            <a:rPr lang="en-US" dirty="0" smtClean="0"/>
            <a:t> coverage map of the targeted area.</a:t>
          </a:r>
          <a:endParaRPr lang="en-US" dirty="0"/>
        </a:p>
      </dgm:t>
    </dgm:pt>
    <dgm:pt modelId="{A7D02600-0992-4D5D-950B-B44A4525FDEE}" type="parTrans" cxnId="{A9A256A8-49CA-42A5-A901-E047EB0E21B3}">
      <dgm:prSet/>
      <dgm:spPr/>
      <dgm:t>
        <a:bodyPr/>
        <a:lstStyle/>
        <a:p>
          <a:endParaRPr lang="en-US"/>
        </a:p>
      </dgm:t>
    </dgm:pt>
    <dgm:pt modelId="{CE145B4F-06AD-4DB5-B75C-27D3009C02D7}" type="sibTrans" cxnId="{A9A256A8-49CA-42A5-A901-E047EB0E21B3}">
      <dgm:prSet/>
      <dgm:spPr/>
      <dgm:t>
        <a:bodyPr/>
        <a:lstStyle/>
        <a:p>
          <a:endParaRPr lang="en-US"/>
        </a:p>
      </dgm:t>
    </dgm:pt>
    <dgm:pt modelId="{04CF0B0C-A8DA-4971-A29D-D8C925827A4A}">
      <dgm:prSet phldrT="[Text]" custT="1"/>
      <dgm:spPr/>
      <dgm:t>
        <a:bodyPr/>
        <a:lstStyle/>
        <a:p>
          <a:pPr rtl="0"/>
          <a:r>
            <a:rPr lang="en-US" sz="2200" b="1" dirty="0" smtClean="0"/>
            <a:t>Good and fast area coverage</a:t>
          </a:r>
          <a:endParaRPr lang="en-US" sz="2200" b="1" dirty="0"/>
        </a:p>
      </dgm:t>
    </dgm:pt>
    <dgm:pt modelId="{03617838-B442-48C2-9F63-1159AE12EFBF}" type="parTrans" cxnId="{64819F28-BC73-4E2C-A137-FF07F305625D}">
      <dgm:prSet/>
      <dgm:spPr/>
      <dgm:t>
        <a:bodyPr/>
        <a:lstStyle/>
        <a:p>
          <a:endParaRPr lang="en-US"/>
        </a:p>
      </dgm:t>
    </dgm:pt>
    <dgm:pt modelId="{13B9B3C2-7024-4C4D-965A-0F04E2C3A407}" type="sibTrans" cxnId="{64819F28-BC73-4E2C-A137-FF07F305625D}">
      <dgm:prSet/>
      <dgm:spPr/>
      <dgm:t>
        <a:bodyPr/>
        <a:lstStyle/>
        <a:p>
          <a:endParaRPr lang="en-US"/>
        </a:p>
      </dgm:t>
    </dgm:pt>
    <dgm:pt modelId="{02EF6C35-CC3A-43D3-9E78-C49901D0A6A8}">
      <dgm:prSet phldrT="[Text]"/>
      <dgm:spPr/>
      <dgm:t>
        <a:bodyPr/>
        <a:lstStyle/>
        <a:p>
          <a:pPr rtl="0"/>
          <a:r>
            <a:rPr lang="en-US" b="0" i="0" dirty="0" smtClean="0"/>
            <a:t> User study: </a:t>
          </a:r>
          <a:r>
            <a:rPr lang="en-US" dirty="0" smtClean="0"/>
            <a:t>Mobile gaming ensures high area coverage.</a:t>
          </a:r>
          <a:endParaRPr lang="en-US" dirty="0"/>
        </a:p>
      </dgm:t>
    </dgm:pt>
    <dgm:pt modelId="{FD63DBEA-AA3C-429A-9192-881057C572E6}" type="parTrans" cxnId="{F87A0AE9-D632-46CC-975B-084F9341334B}">
      <dgm:prSet/>
      <dgm:spPr/>
      <dgm:t>
        <a:bodyPr/>
        <a:lstStyle/>
        <a:p>
          <a:endParaRPr lang="en-US"/>
        </a:p>
      </dgm:t>
    </dgm:pt>
    <dgm:pt modelId="{F889E659-B7E4-4166-885A-7782F0DEC935}" type="sibTrans" cxnId="{F87A0AE9-D632-46CC-975B-084F9341334B}">
      <dgm:prSet/>
      <dgm:spPr/>
      <dgm:t>
        <a:bodyPr/>
        <a:lstStyle/>
        <a:p>
          <a:endParaRPr lang="en-US"/>
        </a:p>
      </dgm:t>
    </dgm:pt>
    <dgm:pt modelId="{63D21A3B-4E40-4117-A92F-0E6C4BAB5CE4}">
      <dgm:prSet phldrT="[Text]"/>
      <dgm:spPr/>
      <dgm:t>
        <a:bodyPr/>
        <a:lstStyle/>
        <a:p>
          <a:pPr rtl="0"/>
          <a:r>
            <a:rPr lang="en-US" b="0" i="0" dirty="0" smtClean="0"/>
            <a:t> Game attracts users to the uncovered regions quickly.</a:t>
          </a:r>
          <a:endParaRPr lang="en-US" dirty="0"/>
        </a:p>
      </dgm:t>
    </dgm:pt>
    <dgm:pt modelId="{9F080B79-02B2-4DE4-AAA3-5783BBEB88E8}" type="parTrans" cxnId="{A61A070B-8AE2-4F9A-94D9-7AA74522717D}">
      <dgm:prSet/>
      <dgm:spPr/>
      <dgm:t>
        <a:bodyPr/>
        <a:lstStyle/>
        <a:p>
          <a:endParaRPr lang="en-US"/>
        </a:p>
      </dgm:t>
    </dgm:pt>
    <dgm:pt modelId="{030B0A88-4DFD-4546-8663-C1D8DF26C621}" type="sibTrans" cxnId="{A61A070B-8AE2-4F9A-94D9-7AA74522717D}">
      <dgm:prSet/>
      <dgm:spPr/>
      <dgm:t>
        <a:bodyPr/>
        <a:lstStyle/>
        <a:p>
          <a:endParaRPr lang="en-US"/>
        </a:p>
      </dgm:t>
    </dgm:pt>
    <dgm:pt modelId="{8C7DF82F-1810-4C05-BC2E-74CD9CE4789B}" type="pres">
      <dgm:prSet presAssocID="{61D3C9EE-043C-4842-9889-33B3D8118F3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08A7E20-FFBB-47A1-ACCD-F2FBFBB16C36}" type="pres">
      <dgm:prSet presAssocID="{E2AFBFC1-CDE5-4A86-B1E1-7349581FCAA3}" presName="thickLine" presStyleLbl="alignNode1" presStyleIdx="0" presStyleCnt="5"/>
      <dgm:spPr/>
    </dgm:pt>
    <dgm:pt modelId="{7991224F-5A4B-43FC-9933-69F6EBE26E74}" type="pres">
      <dgm:prSet presAssocID="{E2AFBFC1-CDE5-4A86-B1E1-7349581FCAA3}" presName="horz1" presStyleCnt="0"/>
      <dgm:spPr/>
    </dgm:pt>
    <dgm:pt modelId="{24EE65DA-F113-4A89-8B05-78BBDCDBBEE8}" type="pres">
      <dgm:prSet presAssocID="{E2AFBFC1-CDE5-4A86-B1E1-7349581FCAA3}" presName="tx1" presStyleLbl="revTx" presStyleIdx="0" presStyleCnt="15"/>
      <dgm:spPr/>
      <dgm:t>
        <a:bodyPr/>
        <a:lstStyle/>
        <a:p>
          <a:endParaRPr lang="en-US"/>
        </a:p>
      </dgm:t>
    </dgm:pt>
    <dgm:pt modelId="{11C8B32A-9823-4254-8A97-DE9E6CC03C6E}" type="pres">
      <dgm:prSet presAssocID="{E2AFBFC1-CDE5-4A86-B1E1-7349581FCAA3}" presName="vert1" presStyleCnt="0"/>
      <dgm:spPr/>
    </dgm:pt>
    <dgm:pt modelId="{D474C856-7325-4B93-B1B6-9D513655FD7B}" type="pres">
      <dgm:prSet presAssocID="{8BA9ACBF-44A8-492F-B9BF-9423F9C1A641}" presName="vertSpace2a" presStyleCnt="0"/>
      <dgm:spPr/>
    </dgm:pt>
    <dgm:pt modelId="{4328810A-9953-4B23-A31E-F14353CC30AE}" type="pres">
      <dgm:prSet presAssocID="{8BA9ACBF-44A8-492F-B9BF-9423F9C1A641}" presName="horz2" presStyleCnt="0"/>
      <dgm:spPr/>
    </dgm:pt>
    <dgm:pt modelId="{D7FA7DFD-90A4-4F59-81DF-49C9BEAA7E09}" type="pres">
      <dgm:prSet presAssocID="{8BA9ACBF-44A8-492F-B9BF-9423F9C1A641}" presName="horzSpace2" presStyleCnt="0"/>
      <dgm:spPr/>
    </dgm:pt>
    <dgm:pt modelId="{7136FD6A-3752-49FC-840D-1704F1FFD745}" type="pres">
      <dgm:prSet presAssocID="{8BA9ACBF-44A8-492F-B9BF-9423F9C1A641}" presName="tx2" presStyleLbl="revTx" presStyleIdx="1" presStyleCnt="15"/>
      <dgm:spPr/>
      <dgm:t>
        <a:bodyPr/>
        <a:lstStyle/>
        <a:p>
          <a:endParaRPr lang="en-US"/>
        </a:p>
      </dgm:t>
    </dgm:pt>
    <dgm:pt modelId="{13875655-E662-4318-A060-A65B24C2ECDF}" type="pres">
      <dgm:prSet presAssocID="{8BA9ACBF-44A8-492F-B9BF-9423F9C1A641}" presName="vert2" presStyleCnt="0"/>
      <dgm:spPr/>
    </dgm:pt>
    <dgm:pt modelId="{FCC0688B-E71B-4718-A0C1-A741D64A6E0E}" type="pres">
      <dgm:prSet presAssocID="{8BA9ACBF-44A8-492F-B9BF-9423F9C1A641}" presName="thinLine2b" presStyleLbl="callout" presStyleIdx="0" presStyleCnt="10"/>
      <dgm:spPr/>
    </dgm:pt>
    <dgm:pt modelId="{836EB80D-54E1-4A5B-8A4E-747580DBCD7C}" type="pres">
      <dgm:prSet presAssocID="{8BA9ACBF-44A8-492F-B9BF-9423F9C1A641}" presName="vertSpace2b" presStyleCnt="0"/>
      <dgm:spPr/>
    </dgm:pt>
    <dgm:pt modelId="{DB03CDBD-B803-415A-B1E7-4A06E2520C5C}" type="pres">
      <dgm:prSet presAssocID="{0A25AC45-6FAD-47FF-BE9E-43D4DE1FBDDB}" presName="horz2" presStyleCnt="0"/>
      <dgm:spPr/>
    </dgm:pt>
    <dgm:pt modelId="{B8141638-7B91-4AD4-934D-9D57839903A0}" type="pres">
      <dgm:prSet presAssocID="{0A25AC45-6FAD-47FF-BE9E-43D4DE1FBDDB}" presName="horzSpace2" presStyleCnt="0"/>
      <dgm:spPr/>
    </dgm:pt>
    <dgm:pt modelId="{C46F3BE5-7D76-4281-BC55-315AE7BBF8BF}" type="pres">
      <dgm:prSet presAssocID="{0A25AC45-6FAD-47FF-BE9E-43D4DE1FBDDB}" presName="tx2" presStyleLbl="revTx" presStyleIdx="2" presStyleCnt="15"/>
      <dgm:spPr/>
      <dgm:t>
        <a:bodyPr/>
        <a:lstStyle/>
        <a:p>
          <a:endParaRPr lang="en-US"/>
        </a:p>
      </dgm:t>
    </dgm:pt>
    <dgm:pt modelId="{9718E512-8072-4A5E-855B-AF498B10B3A2}" type="pres">
      <dgm:prSet presAssocID="{0A25AC45-6FAD-47FF-BE9E-43D4DE1FBDDB}" presName="vert2" presStyleCnt="0"/>
      <dgm:spPr/>
    </dgm:pt>
    <dgm:pt modelId="{3C0F70BB-2C9A-4DB0-800F-C5513D773FB7}" type="pres">
      <dgm:prSet presAssocID="{0A25AC45-6FAD-47FF-BE9E-43D4DE1FBDDB}" presName="thinLine2b" presStyleLbl="callout" presStyleIdx="1" presStyleCnt="10"/>
      <dgm:spPr/>
    </dgm:pt>
    <dgm:pt modelId="{44DEA5E8-BCBA-4CFA-B9A4-BFE44418D9B9}" type="pres">
      <dgm:prSet presAssocID="{0A25AC45-6FAD-47FF-BE9E-43D4DE1FBDDB}" presName="vertSpace2b" presStyleCnt="0"/>
      <dgm:spPr/>
    </dgm:pt>
    <dgm:pt modelId="{B2360223-F837-452E-AABE-9B4CF4BDDF18}" type="pres">
      <dgm:prSet presAssocID="{DBAC2EE2-BB7F-4CD0-9150-0E9DB705425E}" presName="thickLine" presStyleLbl="alignNode1" presStyleIdx="1" presStyleCnt="5"/>
      <dgm:spPr/>
    </dgm:pt>
    <dgm:pt modelId="{CE1B2409-568A-4492-A4BD-8425DBDF1E0A}" type="pres">
      <dgm:prSet presAssocID="{DBAC2EE2-BB7F-4CD0-9150-0E9DB705425E}" presName="horz1" presStyleCnt="0"/>
      <dgm:spPr/>
    </dgm:pt>
    <dgm:pt modelId="{4BCDCA9B-148B-4447-9014-780BB4A152C0}" type="pres">
      <dgm:prSet presAssocID="{DBAC2EE2-BB7F-4CD0-9150-0E9DB705425E}" presName="tx1" presStyleLbl="revTx" presStyleIdx="3" presStyleCnt="15"/>
      <dgm:spPr/>
      <dgm:t>
        <a:bodyPr/>
        <a:lstStyle/>
        <a:p>
          <a:endParaRPr lang="en-US"/>
        </a:p>
      </dgm:t>
    </dgm:pt>
    <dgm:pt modelId="{E385D442-FE74-47D7-A6A7-8E9EF5B63931}" type="pres">
      <dgm:prSet presAssocID="{DBAC2EE2-BB7F-4CD0-9150-0E9DB705425E}" presName="vert1" presStyleCnt="0"/>
      <dgm:spPr/>
    </dgm:pt>
    <dgm:pt modelId="{93C12859-D1E2-4A63-BC0D-210C862C29A5}" type="pres">
      <dgm:prSet presAssocID="{D1EE0D0E-C279-473C-B550-1B4A21205C23}" presName="vertSpace2a" presStyleCnt="0"/>
      <dgm:spPr/>
    </dgm:pt>
    <dgm:pt modelId="{91C8CD57-8ECD-45D0-8578-CC88B07C2FF5}" type="pres">
      <dgm:prSet presAssocID="{D1EE0D0E-C279-473C-B550-1B4A21205C23}" presName="horz2" presStyleCnt="0"/>
      <dgm:spPr/>
    </dgm:pt>
    <dgm:pt modelId="{9DE2996A-1F4C-4AE7-B365-63F412146C83}" type="pres">
      <dgm:prSet presAssocID="{D1EE0D0E-C279-473C-B550-1B4A21205C23}" presName="horzSpace2" presStyleCnt="0"/>
      <dgm:spPr/>
    </dgm:pt>
    <dgm:pt modelId="{2FA94505-2359-4E07-A202-9230EEF5614D}" type="pres">
      <dgm:prSet presAssocID="{D1EE0D0E-C279-473C-B550-1B4A21205C23}" presName="tx2" presStyleLbl="revTx" presStyleIdx="4" presStyleCnt="15"/>
      <dgm:spPr/>
      <dgm:t>
        <a:bodyPr/>
        <a:lstStyle/>
        <a:p>
          <a:endParaRPr lang="en-US"/>
        </a:p>
      </dgm:t>
    </dgm:pt>
    <dgm:pt modelId="{2FA1A4FC-7900-42EB-89E8-A837F3C7A4DF}" type="pres">
      <dgm:prSet presAssocID="{D1EE0D0E-C279-473C-B550-1B4A21205C23}" presName="vert2" presStyleCnt="0"/>
      <dgm:spPr/>
    </dgm:pt>
    <dgm:pt modelId="{CAE5D9AD-2F8F-46CB-A8A1-4A4447E9A50B}" type="pres">
      <dgm:prSet presAssocID="{D1EE0D0E-C279-473C-B550-1B4A21205C23}" presName="thinLine2b" presStyleLbl="callout" presStyleIdx="2" presStyleCnt="10"/>
      <dgm:spPr/>
    </dgm:pt>
    <dgm:pt modelId="{3E416A2D-5328-4839-9619-9593DD5019BD}" type="pres">
      <dgm:prSet presAssocID="{D1EE0D0E-C279-473C-B550-1B4A21205C23}" presName="vertSpace2b" presStyleCnt="0"/>
      <dgm:spPr/>
    </dgm:pt>
    <dgm:pt modelId="{F5B2D757-2708-47A1-9E66-71CB892BC99A}" type="pres">
      <dgm:prSet presAssocID="{35A52D41-6D51-4277-B03B-8AEFE29816CD}" presName="horz2" presStyleCnt="0"/>
      <dgm:spPr/>
    </dgm:pt>
    <dgm:pt modelId="{C7A69633-1A7A-477E-981A-D3E3DBF77DF3}" type="pres">
      <dgm:prSet presAssocID="{35A52D41-6D51-4277-B03B-8AEFE29816CD}" presName="horzSpace2" presStyleCnt="0"/>
      <dgm:spPr/>
    </dgm:pt>
    <dgm:pt modelId="{082AAD5C-28E6-4A61-A1CE-335C33EFAF86}" type="pres">
      <dgm:prSet presAssocID="{35A52D41-6D51-4277-B03B-8AEFE29816CD}" presName="tx2" presStyleLbl="revTx" presStyleIdx="5" presStyleCnt="15"/>
      <dgm:spPr/>
      <dgm:t>
        <a:bodyPr/>
        <a:lstStyle/>
        <a:p>
          <a:endParaRPr lang="en-US"/>
        </a:p>
      </dgm:t>
    </dgm:pt>
    <dgm:pt modelId="{80B9850C-6393-487C-B5F6-0FDE9A34DCFA}" type="pres">
      <dgm:prSet presAssocID="{35A52D41-6D51-4277-B03B-8AEFE29816CD}" presName="vert2" presStyleCnt="0"/>
      <dgm:spPr/>
    </dgm:pt>
    <dgm:pt modelId="{D0B9F4BE-2ABA-4967-9EFB-2C78C69B0A89}" type="pres">
      <dgm:prSet presAssocID="{35A52D41-6D51-4277-B03B-8AEFE29816CD}" presName="thinLine2b" presStyleLbl="callout" presStyleIdx="3" presStyleCnt="10"/>
      <dgm:spPr/>
    </dgm:pt>
    <dgm:pt modelId="{7B075538-6E7A-4660-ABBB-678C7341035C}" type="pres">
      <dgm:prSet presAssocID="{35A52D41-6D51-4277-B03B-8AEFE29816CD}" presName="vertSpace2b" presStyleCnt="0"/>
      <dgm:spPr/>
    </dgm:pt>
    <dgm:pt modelId="{11DC8351-5CA1-4423-A61F-EDDEDE8DAEA8}" type="pres">
      <dgm:prSet presAssocID="{069AC140-9513-4FEC-A340-C98505670200}" presName="thickLine" presStyleLbl="alignNode1" presStyleIdx="2" presStyleCnt="5"/>
      <dgm:spPr/>
    </dgm:pt>
    <dgm:pt modelId="{A7FC090A-DC94-4289-9915-8B76A2C7C24B}" type="pres">
      <dgm:prSet presAssocID="{069AC140-9513-4FEC-A340-C98505670200}" presName="horz1" presStyleCnt="0"/>
      <dgm:spPr/>
    </dgm:pt>
    <dgm:pt modelId="{1F4A31ED-0E87-4C75-9B0D-9D07CE2E4026}" type="pres">
      <dgm:prSet presAssocID="{069AC140-9513-4FEC-A340-C98505670200}" presName="tx1" presStyleLbl="revTx" presStyleIdx="6" presStyleCnt="15" custScaleX="96924"/>
      <dgm:spPr/>
      <dgm:t>
        <a:bodyPr/>
        <a:lstStyle/>
        <a:p>
          <a:endParaRPr lang="en-US"/>
        </a:p>
      </dgm:t>
    </dgm:pt>
    <dgm:pt modelId="{EF1E66CE-4D20-4DAA-9E3F-DF3D7D6165B6}" type="pres">
      <dgm:prSet presAssocID="{069AC140-9513-4FEC-A340-C98505670200}" presName="vert1" presStyleCnt="0"/>
      <dgm:spPr/>
    </dgm:pt>
    <dgm:pt modelId="{9CF3C20D-96CD-4CA5-99A4-53ACAACB7773}" type="pres">
      <dgm:prSet presAssocID="{02DE4B1C-7079-4B0E-B0CE-E29CCE2C252A}" presName="vertSpace2a" presStyleCnt="0"/>
      <dgm:spPr/>
    </dgm:pt>
    <dgm:pt modelId="{8C9D7F30-3CAD-4D88-89A3-5E74EA765860}" type="pres">
      <dgm:prSet presAssocID="{02DE4B1C-7079-4B0E-B0CE-E29CCE2C252A}" presName="horz2" presStyleCnt="0"/>
      <dgm:spPr/>
    </dgm:pt>
    <dgm:pt modelId="{0BD6C08E-0C79-4AEA-9255-2923B7FBEE7F}" type="pres">
      <dgm:prSet presAssocID="{02DE4B1C-7079-4B0E-B0CE-E29CCE2C252A}" presName="horzSpace2" presStyleCnt="0"/>
      <dgm:spPr/>
    </dgm:pt>
    <dgm:pt modelId="{9CBE0C40-FF83-4281-BFAC-551CD89AC973}" type="pres">
      <dgm:prSet presAssocID="{02DE4B1C-7079-4B0E-B0CE-E29CCE2C252A}" presName="tx2" presStyleLbl="revTx" presStyleIdx="7" presStyleCnt="15"/>
      <dgm:spPr/>
      <dgm:t>
        <a:bodyPr/>
        <a:lstStyle/>
        <a:p>
          <a:endParaRPr lang="en-US"/>
        </a:p>
      </dgm:t>
    </dgm:pt>
    <dgm:pt modelId="{5B7707B9-0CCD-44BB-8936-BF842122D9CB}" type="pres">
      <dgm:prSet presAssocID="{02DE4B1C-7079-4B0E-B0CE-E29CCE2C252A}" presName="vert2" presStyleCnt="0"/>
      <dgm:spPr/>
    </dgm:pt>
    <dgm:pt modelId="{C46D967B-6167-4441-BF1C-645126E16E7A}" type="pres">
      <dgm:prSet presAssocID="{02DE4B1C-7079-4B0E-B0CE-E29CCE2C252A}" presName="thinLine2b" presStyleLbl="callout" presStyleIdx="4" presStyleCnt="10"/>
      <dgm:spPr/>
    </dgm:pt>
    <dgm:pt modelId="{866587CC-B116-49DC-9A2E-D58E49426BF1}" type="pres">
      <dgm:prSet presAssocID="{02DE4B1C-7079-4B0E-B0CE-E29CCE2C252A}" presName="vertSpace2b" presStyleCnt="0"/>
      <dgm:spPr/>
    </dgm:pt>
    <dgm:pt modelId="{6EE45487-357F-4B09-A458-DAEBFA361A66}" type="pres">
      <dgm:prSet presAssocID="{A1B83FFF-A5E0-4832-A305-C04F4639D66C}" presName="horz2" presStyleCnt="0"/>
      <dgm:spPr/>
    </dgm:pt>
    <dgm:pt modelId="{12747FD3-9860-4094-9436-FAEF2EF93A46}" type="pres">
      <dgm:prSet presAssocID="{A1B83FFF-A5E0-4832-A305-C04F4639D66C}" presName="horzSpace2" presStyleCnt="0"/>
      <dgm:spPr/>
    </dgm:pt>
    <dgm:pt modelId="{CAF48855-6FE2-4757-B57E-7B549727EE7D}" type="pres">
      <dgm:prSet presAssocID="{A1B83FFF-A5E0-4832-A305-C04F4639D66C}" presName="tx2" presStyleLbl="revTx" presStyleIdx="8" presStyleCnt="15"/>
      <dgm:spPr/>
      <dgm:t>
        <a:bodyPr/>
        <a:lstStyle/>
        <a:p>
          <a:endParaRPr lang="en-US"/>
        </a:p>
      </dgm:t>
    </dgm:pt>
    <dgm:pt modelId="{F9E45088-6561-4650-B647-6463BC373975}" type="pres">
      <dgm:prSet presAssocID="{A1B83FFF-A5E0-4832-A305-C04F4639D66C}" presName="vert2" presStyleCnt="0"/>
      <dgm:spPr/>
    </dgm:pt>
    <dgm:pt modelId="{B1D0B99A-090C-47B6-9060-62B6C563A355}" type="pres">
      <dgm:prSet presAssocID="{A1B83FFF-A5E0-4832-A305-C04F4639D66C}" presName="thinLine2b" presStyleLbl="callout" presStyleIdx="5" presStyleCnt="10"/>
      <dgm:spPr/>
    </dgm:pt>
    <dgm:pt modelId="{6F9016B6-6995-46F2-B56F-666AD4B9537B}" type="pres">
      <dgm:prSet presAssocID="{A1B83FFF-A5E0-4832-A305-C04F4639D66C}" presName="vertSpace2b" presStyleCnt="0"/>
      <dgm:spPr/>
    </dgm:pt>
    <dgm:pt modelId="{C5E3AEF4-B442-490D-AB2D-47A758F395B2}" type="pres">
      <dgm:prSet presAssocID="{E91D3BB6-E048-4E95-9ADD-BFBE88F97E0C}" presName="thickLine" presStyleLbl="alignNode1" presStyleIdx="3" presStyleCnt="5"/>
      <dgm:spPr/>
    </dgm:pt>
    <dgm:pt modelId="{10F991A3-2603-4340-AF6A-934527EECCB3}" type="pres">
      <dgm:prSet presAssocID="{E91D3BB6-E048-4E95-9ADD-BFBE88F97E0C}" presName="horz1" presStyleCnt="0"/>
      <dgm:spPr/>
    </dgm:pt>
    <dgm:pt modelId="{2F2DD01F-B76B-44C9-99FC-B17394575E5C}" type="pres">
      <dgm:prSet presAssocID="{E91D3BB6-E048-4E95-9ADD-BFBE88F97E0C}" presName="tx1" presStyleLbl="revTx" presStyleIdx="9" presStyleCnt="15" custScaleX="102013"/>
      <dgm:spPr/>
      <dgm:t>
        <a:bodyPr/>
        <a:lstStyle/>
        <a:p>
          <a:endParaRPr lang="en-US"/>
        </a:p>
      </dgm:t>
    </dgm:pt>
    <dgm:pt modelId="{D3EBFB64-7FE7-4470-9EEB-44D9D886962B}" type="pres">
      <dgm:prSet presAssocID="{E91D3BB6-E048-4E95-9ADD-BFBE88F97E0C}" presName="vert1" presStyleCnt="0"/>
      <dgm:spPr/>
    </dgm:pt>
    <dgm:pt modelId="{377244E3-F666-47DC-BFEB-3603A388AE40}" type="pres">
      <dgm:prSet presAssocID="{78626BAA-2CF2-456C-8F3D-42934D6DDF7A}" presName="vertSpace2a" presStyleCnt="0"/>
      <dgm:spPr/>
    </dgm:pt>
    <dgm:pt modelId="{9051D3F6-9A34-41C9-8061-2F747E83A419}" type="pres">
      <dgm:prSet presAssocID="{78626BAA-2CF2-456C-8F3D-42934D6DDF7A}" presName="horz2" presStyleCnt="0"/>
      <dgm:spPr/>
    </dgm:pt>
    <dgm:pt modelId="{92B009F3-20B1-4202-A76D-3AD2D254FB54}" type="pres">
      <dgm:prSet presAssocID="{78626BAA-2CF2-456C-8F3D-42934D6DDF7A}" presName="horzSpace2" presStyleCnt="0"/>
      <dgm:spPr/>
    </dgm:pt>
    <dgm:pt modelId="{4B6EE659-BE61-4ECE-94A4-EAF7A5277993}" type="pres">
      <dgm:prSet presAssocID="{78626BAA-2CF2-456C-8F3D-42934D6DDF7A}" presName="tx2" presStyleLbl="revTx" presStyleIdx="10" presStyleCnt="15"/>
      <dgm:spPr/>
      <dgm:t>
        <a:bodyPr/>
        <a:lstStyle/>
        <a:p>
          <a:endParaRPr lang="en-US"/>
        </a:p>
      </dgm:t>
    </dgm:pt>
    <dgm:pt modelId="{1613EC9A-9656-4583-9F04-046C1E14ACE7}" type="pres">
      <dgm:prSet presAssocID="{78626BAA-2CF2-456C-8F3D-42934D6DDF7A}" presName="vert2" presStyleCnt="0"/>
      <dgm:spPr/>
    </dgm:pt>
    <dgm:pt modelId="{CF78D4AD-5608-4807-BB9A-B659708F2645}" type="pres">
      <dgm:prSet presAssocID="{78626BAA-2CF2-456C-8F3D-42934D6DDF7A}" presName="thinLine2b" presStyleLbl="callout" presStyleIdx="6" presStyleCnt="10"/>
      <dgm:spPr/>
    </dgm:pt>
    <dgm:pt modelId="{80E94D35-03BB-43B2-8A91-890D883A7EB1}" type="pres">
      <dgm:prSet presAssocID="{78626BAA-2CF2-456C-8F3D-42934D6DDF7A}" presName="vertSpace2b" presStyleCnt="0"/>
      <dgm:spPr/>
    </dgm:pt>
    <dgm:pt modelId="{9371E733-DCFE-4179-B7CC-6E5D90E35FC5}" type="pres">
      <dgm:prSet presAssocID="{8D2A1E53-ECCC-4FE2-BF81-900095D91435}" presName="horz2" presStyleCnt="0"/>
      <dgm:spPr/>
    </dgm:pt>
    <dgm:pt modelId="{0C4A38BC-ADF0-47EE-BD16-B8583D062724}" type="pres">
      <dgm:prSet presAssocID="{8D2A1E53-ECCC-4FE2-BF81-900095D91435}" presName="horzSpace2" presStyleCnt="0"/>
      <dgm:spPr/>
    </dgm:pt>
    <dgm:pt modelId="{5B4D73D2-F848-4175-B669-2324B0FE1639}" type="pres">
      <dgm:prSet presAssocID="{8D2A1E53-ECCC-4FE2-BF81-900095D91435}" presName="tx2" presStyleLbl="revTx" presStyleIdx="11" presStyleCnt="15"/>
      <dgm:spPr/>
      <dgm:t>
        <a:bodyPr/>
        <a:lstStyle/>
        <a:p>
          <a:endParaRPr lang="en-US"/>
        </a:p>
      </dgm:t>
    </dgm:pt>
    <dgm:pt modelId="{560514A0-12D3-47A9-AA2F-339794EA91C4}" type="pres">
      <dgm:prSet presAssocID="{8D2A1E53-ECCC-4FE2-BF81-900095D91435}" presName="vert2" presStyleCnt="0"/>
      <dgm:spPr/>
    </dgm:pt>
    <dgm:pt modelId="{756865B2-5FBA-473E-BB52-4150E9155590}" type="pres">
      <dgm:prSet presAssocID="{8D2A1E53-ECCC-4FE2-BF81-900095D91435}" presName="thinLine2b" presStyleLbl="callout" presStyleIdx="7" presStyleCnt="10"/>
      <dgm:spPr/>
    </dgm:pt>
    <dgm:pt modelId="{5899F1CB-857E-4C7A-868B-64DDE6AA2D57}" type="pres">
      <dgm:prSet presAssocID="{8D2A1E53-ECCC-4FE2-BF81-900095D91435}" presName="vertSpace2b" presStyleCnt="0"/>
      <dgm:spPr/>
    </dgm:pt>
    <dgm:pt modelId="{7B9E38DB-ED42-4A4C-BC01-47D2A5602AA0}" type="pres">
      <dgm:prSet presAssocID="{04CF0B0C-A8DA-4971-A29D-D8C925827A4A}" presName="thickLine" presStyleLbl="alignNode1" presStyleIdx="4" presStyleCnt="5"/>
      <dgm:spPr/>
    </dgm:pt>
    <dgm:pt modelId="{556AA7F9-9A37-431E-B5F8-0B05FF0D44BD}" type="pres">
      <dgm:prSet presAssocID="{04CF0B0C-A8DA-4971-A29D-D8C925827A4A}" presName="horz1" presStyleCnt="0"/>
      <dgm:spPr/>
    </dgm:pt>
    <dgm:pt modelId="{3C811EC1-2C98-490B-9138-3F38709768A2}" type="pres">
      <dgm:prSet presAssocID="{04CF0B0C-A8DA-4971-A29D-D8C925827A4A}" presName="tx1" presStyleLbl="revTx" presStyleIdx="12" presStyleCnt="15"/>
      <dgm:spPr/>
      <dgm:t>
        <a:bodyPr/>
        <a:lstStyle/>
        <a:p>
          <a:endParaRPr lang="en-US"/>
        </a:p>
      </dgm:t>
    </dgm:pt>
    <dgm:pt modelId="{9B541957-6D2E-4F61-940D-8ACC31205167}" type="pres">
      <dgm:prSet presAssocID="{04CF0B0C-A8DA-4971-A29D-D8C925827A4A}" presName="vert1" presStyleCnt="0"/>
      <dgm:spPr/>
    </dgm:pt>
    <dgm:pt modelId="{A849944C-F985-4331-95C7-BF6A8379FEB8}" type="pres">
      <dgm:prSet presAssocID="{02EF6C35-CC3A-43D3-9E78-C49901D0A6A8}" presName="vertSpace2a" presStyleCnt="0"/>
      <dgm:spPr/>
    </dgm:pt>
    <dgm:pt modelId="{EC55D38A-0B7C-4218-9AF8-AA62CC3C6CC8}" type="pres">
      <dgm:prSet presAssocID="{02EF6C35-CC3A-43D3-9E78-C49901D0A6A8}" presName="horz2" presStyleCnt="0"/>
      <dgm:spPr/>
    </dgm:pt>
    <dgm:pt modelId="{13C1C9FB-05E1-4031-8931-0CF3B8D9DCF3}" type="pres">
      <dgm:prSet presAssocID="{02EF6C35-CC3A-43D3-9E78-C49901D0A6A8}" presName="horzSpace2" presStyleCnt="0"/>
      <dgm:spPr/>
    </dgm:pt>
    <dgm:pt modelId="{10195832-77E8-40F3-82F5-CD86BF4B258F}" type="pres">
      <dgm:prSet presAssocID="{02EF6C35-CC3A-43D3-9E78-C49901D0A6A8}" presName="tx2" presStyleLbl="revTx" presStyleIdx="13" presStyleCnt="15"/>
      <dgm:spPr/>
      <dgm:t>
        <a:bodyPr/>
        <a:lstStyle/>
        <a:p>
          <a:endParaRPr lang="en-US"/>
        </a:p>
      </dgm:t>
    </dgm:pt>
    <dgm:pt modelId="{2440FDCF-F6DA-42B2-9E72-15E8190B794D}" type="pres">
      <dgm:prSet presAssocID="{02EF6C35-CC3A-43D3-9E78-C49901D0A6A8}" presName="vert2" presStyleCnt="0"/>
      <dgm:spPr/>
    </dgm:pt>
    <dgm:pt modelId="{EDEC01BA-B600-4317-8358-B39B998B828F}" type="pres">
      <dgm:prSet presAssocID="{02EF6C35-CC3A-43D3-9E78-C49901D0A6A8}" presName="thinLine2b" presStyleLbl="callout" presStyleIdx="8" presStyleCnt="10"/>
      <dgm:spPr/>
    </dgm:pt>
    <dgm:pt modelId="{0067E9D7-319F-4A3B-A942-A6F9E26BB873}" type="pres">
      <dgm:prSet presAssocID="{02EF6C35-CC3A-43D3-9E78-C49901D0A6A8}" presName="vertSpace2b" presStyleCnt="0"/>
      <dgm:spPr/>
    </dgm:pt>
    <dgm:pt modelId="{755260F1-3802-4BD3-B8DC-97E5290B8726}" type="pres">
      <dgm:prSet presAssocID="{63D21A3B-4E40-4117-A92F-0E6C4BAB5CE4}" presName="horz2" presStyleCnt="0"/>
      <dgm:spPr/>
    </dgm:pt>
    <dgm:pt modelId="{82E77189-E3FC-42B7-9B9C-C722E6150A76}" type="pres">
      <dgm:prSet presAssocID="{63D21A3B-4E40-4117-A92F-0E6C4BAB5CE4}" presName="horzSpace2" presStyleCnt="0"/>
      <dgm:spPr/>
    </dgm:pt>
    <dgm:pt modelId="{5C7C95A4-1F25-4BCC-8A80-9B3CDA30C4E6}" type="pres">
      <dgm:prSet presAssocID="{63D21A3B-4E40-4117-A92F-0E6C4BAB5CE4}" presName="tx2" presStyleLbl="revTx" presStyleIdx="14" presStyleCnt="15"/>
      <dgm:spPr/>
      <dgm:t>
        <a:bodyPr/>
        <a:lstStyle/>
        <a:p>
          <a:endParaRPr lang="en-US"/>
        </a:p>
      </dgm:t>
    </dgm:pt>
    <dgm:pt modelId="{FC056274-67A9-4C92-B553-992CC38DFC7B}" type="pres">
      <dgm:prSet presAssocID="{63D21A3B-4E40-4117-A92F-0E6C4BAB5CE4}" presName="vert2" presStyleCnt="0"/>
      <dgm:spPr/>
    </dgm:pt>
    <dgm:pt modelId="{18121C5D-FE48-4343-8D0D-363910CCA23D}" type="pres">
      <dgm:prSet presAssocID="{63D21A3B-4E40-4117-A92F-0E6C4BAB5CE4}" presName="thinLine2b" presStyleLbl="callout" presStyleIdx="9" presStyleCnt="10"/>
      <dgm:spPr/>
    </dgm:pt>
    <dgm:pt modelId="{04F1ED15-F298-438A-B693-44899622AB17}" type="pres">
      <dgm:prSet presAssocID="{63D21A3B-4E40-4117-A92F-0E6C4BAB5CE4}" presName="vertSpace2b" presStyleCnt="0"/>
      <dgm:spPr/>
    </dgm:pt>
  </dgm:ptLst>
  <dgm:cxnLst>
    <dgm:cxn modelId="{F87A0AE9-D632-46CC-975B-084F9341334B}" srcId="{04CF0B0C-A8DA-4971-A29D-D8C925827A4A}" destId="{02EF6C35-CC3A-43D3-9E78-C49901D0A6A8}" srcOrd="0" destOrd="0" parTransId="{FD63DBEA-AA3C-429A-9192-881057C572E6}" sibTransId="{F889E659-B7E4-4166-885A-7782F0DEC935}"/>
    <dgm:cxn modelId="{4AB9C729-9D93-47B6-AA60-D1F444F070C9}" type="presOf" srcId="{D1EE0D0E-C279-473C-B550-1B4A21205C23}" destId="{2FA94505-2359-4E07-A202-9230EEF5614D}" srcOrd="0" destOrd="0" presId="urn:microsoft.com/office/officeart/2008/layout/LinedList"/>
    <dgm:cxn modelId="{06D3CC06-B1E4-4B26-9AE1-70E40CD16D93}" type="presOf" srcId="{0A25AC45-6FAD-47FF-BE9E-43D4DE1FBDDB}" destId="{C46F3BE5-7D76-4281-BC55-315AE7BBF8BF}" srcOrd="0" destOrd="0" presId="urn:microsoft.com/office/officeart/2008/layout/LinedList"/>
    <dgm:cxn modelId="{E8BBBAF5-6261-4616-84E5-66103FCA58FC}" srcId="{069AC140-9513-4FEC-A340-C98505670200}" destId="{A1B83FFF-A5E0-4832-A305-C04F4639D66C}" srcOrd="1" destOrd="0" parTransId="{97A263CD-55FB-445B-A2A0-148A8A57D49C}" sibTransId="{F19ECA97-3A82-4732-9690-54F26EB80023}"/>
    <dgm:cxn modelId="{6E7907F8-AC69-4E72-B67A-9DD82CC9624D}" type="presOf" srcId="{02DE4B1C-7079-4B0E-B0CE-E29CCE2C252A}" destId="{9CBE0C40-FF83-4281-BFAC-551CD89AC973}" srcOrd="0" destOrd="0" presId="urn:microsoft.com/office/officeart/2008/layout/LinedList"/>
    <dgm:cxn modelId="{A9A256A8-49CA-42A5-A901-E047EB0E21B3}" srcId="{E91D3BB6-E048-4E95-9ADD-BFBE88F97E0C}" destId="{8D2A1E53-ECCC-4FE2-BF81-900095D91435}" srcOrd="1" destOrd="0" parTransId="{A7D02600-0992-4D5D-950B-B44A4525FDEE}" sibTransId="{CE145B4F-06AD-4DB5-B75C-27D3009C02D7}"/>
    <dgm:cxn modelId="{2318B073-6EB6-447D-A2CB-DFF9549FBE5C}" srcId="{E91D3BB6-E048-4E95-9ADD-BFBE88F97E0C}" destId="{78626BAA-2CF2-456C-8F3D-42934D6DDF7A}" srcOrd="0" destOrd="0" parTransId="{ABCC3BC7-068B-44CB-8B4B-F2BEBFE84314}" sibTransId="{35FF5408-561F-4BED-87B4-775660811376}"/>
    <dgm:cxn modelId="{FD8275B6-779C-4387-9C27-C615A87F6FFF}" type="presOf" srcId="{61D3C9EE-043C-4842-9889-33B3D8118F35}" destId="{8C7DF82F-1810-4C05-BC2E-74CD9CE4789B}" srcOrd="0" destOrd="0" presId="urn:microsoft.com/office/officeart/2008/layout/LinedList"/>
    <dgm:cxn modelId="{A61A070B-8AE2-4F9A-94D9-7AA74522717D}" srcId="{04CF0B0C-A8DA-4971-A29D-D8C925827A4A}" destId="{63D21A3B-4E40-4117-A92F-0E6C4BAB5CE4}" srcOrd="1" destOrd="0" parTransId="{9F080B79-02B2-4DE4-AAA3-5783BBEB88E8}" sibTransId="{030B0A88-4DFD-4546-8663-C1D8DF26C621}"/>
    <dgm:cxn modelId="{087B1C91-6C2B-4ABE-B839-CFA739EDD28C}" srcId="{61D3C9EE-043C-4842-9889-33B3D8118F35}" destId="{069AC140-9513-4FEC-A340-C98505670200}" srcOrd="2" destOrd="0" parTransId="{F9BFC5C4-7020-4D91-A149-3D0130D990E3}" sibTransId="{019C2CD6-3B36-4749-AE24-E1316ACD4835}"/>
    <dgm:cxn modelId="{52050140-B0C2-431E-8AF1-E238A91B967E}" srcId="{069AC140-9513-4FEC-A340-C98505670200}" destId="{02DE4B1C-7079-4B0E-B0CE-E29CCE2C252A}" srcOrd="0" destOrd="0" parTransId="{F898B12B-2FEF-4268-B8C4-EC7DBB85440C}" sibTransId="{A6B3D4BA-59AB-46D4-AFC8-2F7ECDAF29A3}"/>
    <dgm:cxn modelId="{B700B751-F56C-4E82-B7DE-F0D7C14EE100}" type="presOf" srcId="{E2AFBFC1-CDE5-4A86-B1E1-7349581FCAA3}" destId="{24EE65DA-F113-4A89-8B05-78BBDCDBBEE8}" srcOrd="0" destOrd="0" presId="urn:microsoft.com/office/officeart/2008/layout/LinedList"/>
    <dgm:cxn modelId="{6092C9A5-6DB8-4603-8858-3192C441F935}" srcId="{E2AFBFC1-CDE5-4A86-B1E1-7349581FCAA3}" destId="{8BA9ACBF-44A8-492F-B9BF-9423F9C1A641}" srcOrd="0" destOrd="0" parTransId="{F29C0F05-DB28-4FAB-AAC3-C1B2028874F0}" sibTransId="{7CD2EBE6-F152-4A85-8C96-D15B11891C2B}"/>
    <dgm:cxn modelId="{A49D1E2E-753A-4096-A801-007C9526E65C}" type="presOf" srcId="{DBAC2EE2-BB7F-4CD0-9150-0E9DB705425E}" destId="{4BCDCA9B-148B-4447-9014-780BB4A152C0}" srcOrd="0" destOrd="0" presId="urn:microsoft.com/office/officeart/2008/layout/LinedList"/>
    <dgm:cxn modelId="{A65DFE6E-40C1-444F-A776-DF6F4038A50F}" type="presOf" srcId="{A1B83FFF-A5E0-4832-A305-C04F4639D66C}" destId="{CAF48855-6FE2-4757-B57E-7B549727EE7D}" srcOrd="0" destOrd="0" presId="urn:microsoft.com/office/officeart/2008/layout/LinedList"/>
    <dgm:cxn modelId="{0E0268F6-CA1A-42C3-807B-16E96A8BF12B}" srcId="{DBAC2EE2-BB7F-4CD0-9150-0E9DB705425E}" destId="{35A52D41-6D51-4277-B03B-8AEFE29816CD}" srcOrd="1" destOrd="0" parTransId="{870B369D-4153-4A66-8C7C-AFD00C0C22FA}" sibTransId="{88DE1ADA-D912-42E2-B179-00D627801C5E}"/>
    <dgm:cxn modelId="{BCD0930A-0ED1-4003-AFD3-929276D6EB2B}" type="presOf" srcId="{E91D3BB6-E048-4E95-9ADD-BFBE88F97E0C}" destId="{2F2DD01F-B76B-44C9-99FC-B17394575E5C}" srcOrd="0" destOrd="0" presId="urn:microsoft.com/office/officeart/2008/layout/LinedList"/>
    <dgm:cxn modelId="{C7043F8A-3AB9-42FB-A4E7-B7AE821C1753}" srcId="{61D3C9EE-043C-4842-9889-33B3D8118F35}" destId="{E91D3BB6-E048-4E95-9ADD-BFBE88F97E0C}" srcOrd="3" destOrd="0" parTransId="{BCEE85D7-8237-45B6-B512-C0344414C9ED}" sibTransId="{C09BF8D1-7792-491C-970C-52DCA1E6612F}"/>
    <dgm:cxn modelId="{774EC344-CC6A-4383-B2FE-C9CBA582CA01}" srcId="{61D3C9EE-043C-4842-9889-33B3D8118F35}" destId="{DBAC2EE2-BB7F-4CD0-9150-0E9DB705425E}" srcOrd="1" destOrd="0" parTransId="{F9BC12EC-162A-4E22-9B84-5ECC03953DF9}" sibTransId="{EC3E80D0-32E5-4BD8-B557-48B7D38F3B7E}"/>
    <dgm:cxn modelId="{418C9991-BA64-488E-BD0D-C6D2DD78F855}" srcId="{61D3C9EE-043C-4842-9889-33B3D8118F35}" destId="{E2AFBFC1-CDE5-4A86-B1E1-7349581FCAA3}" srcOrd="0" destOrd="0" parTransId="{5F253642-A661-4E48-AFD6-9B59EB9A0C68}" sibTransId="{73769A34-46C8-4806-8456-F29A80E10C55}"/>
    <dgm:cxn modelId="{64819F28-BC73-4E2C-A137-FF07F305625D}" srcId="{61D3C9EE-043C-4842-9889-33B3D8118F35}" destId="{04CF0B0C-A8DA-4971-A29D-D8C925827A4A}" srcOrd="4" destOrd="0" parTransId="{03617838-B442-48C2-9F63-1159AE12EFBF}" sibTransId="{13B9B3C2-7024-4C4D-965A-0F04E2C3A407}"/>
    <dgm:cxn modelId="{7C551389-FB06-4C46-AB9E-60CFA1206150}" srcId="{DBAC2EE2-BB7F-4CD0-9150-0E9DB705425E}" destId="{D1EE0D0E-C279-473C-B550-1B4A21205C23}" srcOrd="0" destOrd="0" parTransId="{E02BE5B7-08FD-4B96-A2E2-199273C68A9D}" sibTransId="{A1965E74-CF85-4CCF-A28D-F16C4465EE67}"/>
    <dgm:cxn modelId="{28FDDA19-7197-4AAC-8714-95965ED26334}" type="presOf" srcId="{8D2A1E53-ECCC-4FE2-BF81-900095D91435}" destId="{5B4D73D2-F848-4175-B669-2324B0FE1639}" srcOrd="0" destOrd="0" presId="urn:microsoft.com/office/officeart/2008/layout/LinedList"/>
    <dgm:cxn modelId="{85F9C128-98B5-441A-84EC-373C3F4FE7EE}" type="presOf" srcId="{04CF0B0C-A8DA-4971-A29D-D8C925827A4A}" destId="{3C811EC1-2C98-490B-9138-3F38709768A2}" srcOrd="0" destOrd="0" presId="urn:microsoft.com/office/officeart/2008/layout/LinedList"/>
    <dgm:cxn modelId="{C0C7348E-E681-4D94-B54F-DFAE8E74F877}" srcId="{E2AFBFC1-CDE5-4A86-B1E1-7349581FCAA3}" destId="{0A25AC45-6FAD-47FF-BE9E-43D4DE1FBDDB}" srcOrd="1" destOrd="0" parTransId="{554F2564-C3B4-4AE7-8F5B-1AD91FCBECD2}" sibTransId="{1EFA98F1-4E57-4F1E-8EBB-185367F62625}"/>
    <dgm:cxn modelId="{E034A4ED-44B2-4031-BB2F-FCEB61B52429}" type="presOf" srcId="{8BA9ACBF-44A8-492F-B9BF-9423F9C1A641}" destId="{7136FD6A-3752-49FC-840D-1704F1FFD745}" srcOrd="0" destOrd="0" presId="urn:microsoft.com/office/officeart/2008/layout/LinedList"/>
    <dgm:cxn modelId="{86C351F4-1614-40F9-9438-688B132DA449}" type="presOf" srcId="{069AC140-9513-4FEC-A340-C98505670200}" destId="{1F4A31ED-0E87-4C75-9B0D-9D07CE2E4026}" srcOrd="0" destOrd="0" presId="urn:microsoft.com/office/officeart/2008/layout/LinedList"/>
    <dgm:cxn modelId="{114756E6-BE1A-487E-9AB6-A1CAFD523379}" type="presOf" srcId="{78626BAA-2CF2-456C-8F3D-42934D6DDF7A}" destId="{4B6EE659-BE61-4ECE-94A4-EAF7A5277993}" srcOrd="0" destOrd="0" presId="urn:microsoft.com/office/officeart/2008/layout/LinedList"/>
    <dgm:cxn modelId="{34C5B6D9-66A2-4023-AF14-9632D7E92033}" type="presOf" srcId="{35A52D41-6D51-4277-B03B-8AEFE29816CD}" destId="{082AAD5C-28E6-4A61-A1CE-335C33EFAF86}" srcOrd="0" destOrd="0" presId="urn:microsoft.com/office/officeart/2008/layout/LinedList"/>
    <dgm:cxn modelId="{3DDE81E0-E3A4-4B81-90AD-7938D38F9CB2}" type="presOf" srcId="{02EF6C35-CC3A-43D3-9E78-C49901D0A6A8}" destId="{10195832-77E8-40F3-82F5-CD86BF4B258F}" srcOrd="0" destOrd="0" presId="urn:microsoft.com/office/officeart/2008/layout/LinedList"/>
    <dgm:cxn modelId="{D620AD5E-BFA0-4BC5-AB84-B635FCBFB84D}" type="presOf" srcId="{63D21A3B-4E40-4117-A92F-0E6C4BAB5CE4}" destId="{5C7C95A4-1F25-4BCC-8A80-9B3CDA30C4E6}" srcOrd="0" destOrd="0" presId="urn:microsoft.com/office/officeart/2008/layout/LinedList"/>
    <dgm:cxn modelId="{E66F79F8-EC9F-40FA-B1B9-7A3CC2E687BD}" type="presParOf" srcId="{8C7DF82F-1810-4C05-BC2E-74CD9CE4789B}" destId="{A08A7E20-FFBB-47A1-ACCD-F2FBFBB16C36}" srcOrd="0" destOrd="0" presId="urn:microsoft.com/office/officeart/2008/layout/LinedList"/>
    <dgm:cxn modelId="{BB7B1728-6369-450E-B962-D6D3AA19603F}" type="presParOf" srcId="{8C7DF82F-1810-4C05-BC2E-74CD9CE4789B}" destId="{7991224F-5A4B-43FC-9933-69F6EBE26E74}" srcOrd="1" destOrd="0" presId="urn:microsoft.com/office/officeart/2008/layout/LinedList"/>
    <dgm:cxn modelId="{57989354-0883-4328-AF13-64F543600D8F}" type="presParOf" srcId="{7991224F-5A4B-43FC-9933-69F6EBE26E74}" destId="{24EE65DA-F113-4A89-8B05-78BBDCDBBEE8}" srcOrd="0" destOrd="0" presId="urn:microsoft.com/office/officeart/2008/layout/LinedList"/>
    <dgm:cxn modelId="{0BFC88B4-B7D9-4C5C-BC13-20716AC479D2}" type="presParOf" srcId="{7991224F-5A4B-43FC-9933-69F6EBE26E74}" destId="{11C8B32A-9823-4254-8A97-DE9E6CC03C6E}" srcOrd="1" destOrd="0" presId="urn:microsoft.com/office/officeart/2008/layout/LinedList"/>
    <dgm:cxn modelId="{A98E84B1-C732-4E62-A864-B274F016F7F2}" type="presParOf" srcId="{11C8B32A-9823-4254-8A97-DE9E6CC03C6E}" destId="{D474C856-7325-4B93-B1B6-9D513655FD7B}" srcOrd="0" destOrd="0" presId="urn:microsoft.com/office/officeart/2008/layout/LinedList"/>
    <dgm:cxn modelId="{1470576A-8F22-49F3-BAA3-174E0ACC81A6}" type="presParOf" srcId="{11C8B32A-9823-4254-8A97-DE9E6CC03C6E}" destId="{4328810A-9953-4B23-A31E-F14353CC30AE}" srcOrd="1" destOrd="0" presId="urn:microsoft.com/office/officeart/2008/layout/LinedList"/>
    <dgm:cxn modelId="{0D5B3F32-8317-4C09-A150-586A29E6B12C}" type="presParOf" srcId="{4328810A-9953-4B23-A31E-F14353CC30AE}" destId="{D7FA7DFD-90A4-4F59-81DF-49C9BEAA7E09}" srcOrd="0" destOrd="0" presId="urn:microsoft.com/office/officeart/2008/layout/LinedList"/>
    <dgm:cxn modelId="{FA14FA6E-6CF1-42B4-97E0-831717A9BE95}" type="presParOf" srcId="{4328810A-9953-4B23-A31E-F14353CC30AE}" destId="{7136FD6A-3752-49FC-840D-1704F1FFD745}" srcOrd="1" destOrd="0" presId="urn:microsoft.com/office/officeart/2008/layout/LinedList"/>
    <dgm:cxn modelId="{1BB6885D-B7FB-48FA-9F9E-6C57F88038C6}" type="presParOf" srcId="{4328810A-9953-4B23-A31E-F14353CC30AE}" destId="{13875655-E662-4318-A060-A65B24C2ECDF}" srcOrd="2" destOrd="0" presId="urn:microsoft.com/office/officeart/2008/layout/LinedList"/>
    <dgm:cxn modelId="{1205EB6E-423C-486D-9003-827DD3C7ED6E}" type="presParOf" srcId="{11C8B32A-9823-4254-8A97-DE9E6CC03C6E}" destId="{FCC0688B-E71B-4718-A0C1-A741D64A6E0E}" srcOrd="2" destOrd="0" presId="urn:microsoft.com/office/officeart/2008/layout/LinedList"/>
    <dgm:cxn modelId="{E96AAF24-CE5F-4B8F-AD1E-AE3891020FFB}" type="presParOf" srcId="{11C8B32A-9823-4254-8A97-DE9E6CC03C6E}" destId="{836EB80D-54E1-4A5B-8A4E-747580DBCD7C}" srcOrd="3" destOrd="0" presId="urn:microsoft.com/office/officeart/2008/layout/LinedList"/>
    <dgm:cxn modelId="{C2A01E94-0921-4FA1-AA0B-91710432418A}" type="presParOf" srcId="{11C8B32A-9823-4254-8A97-DE9E6CC03C6E}" destId="{DB03CDBD-B803-415A-B1E7-4A06E2520C5C}" srcOrd="4" destOrd="0" presId="urn:microsoft.com/office/officeart/2008/layout/LinedList"/>
    <dgm:cxn modelId="{758A7E5B-E1E2-4121-AB3D-2A8C969F7209}" type="presParOf" srcId="{DB03CDBD-B803-415A-B1E7-4A06E2520C5C}" destId="{B8141638-7B91-4AD4-934D-9D57839903A0}" srcOrd="0" destOrd="0" presId="urn:microsoft.com/office/officeart/2008/layout/LinedList"/>
    <dgm:cxn modelId="{CD8D1B11-CE54-4FE8-9D6D-276BCAD1658C}" type="presParOf" srcId="{DB03CDBD-B803-415A-B1E7-4A06E2520C5C}" destId="{C46F3BE5-7D76-4281-BC55-315AE7BBF8BF}" srcOrd="1" destOrd="0" presId="urn:microsoft.com/office/officeart/2008/layout/LinedList"/>
    <dgm:cxn modelId="{B9E183F2-16E7-4A0D-A6EA-09CD62AED93F}" type="presParOf" srcId="{DB03CDBD-B803-415A-B1E7-4A06E2520C5C}" destId="{9718E512-8072-4A5E-855B-AF498B10B3A2}" srcOrd="2" destOrd="0" presId="urn:microsoft.com/office/officeart/2008/layout/LinedList"/>
    <dgm:cxn modelId="{B0CAC85D-0E20-4EA1-B362-AE6BFB8E56CE}" type="presParOf" srcId="{11C8B32A-9823-4254-8A97-DE9E6CC03C6E}" destId="{3C0F70BB-2C9A-4DB0-800F-C5513D773FB7}" srcOrd="5" destOrd="0" presId="urn:microsoft.com/office/officeart/2008/layout/LinedList"/>
    <dgm:cxn modelId="{C87F01D3-25CF-47AD-84E7-2D46CE5FFF2B}" type="presParOf" srcId="{11C8B32A-9823-4254-8A97-DE9E6CC03C6E}" destId="{44DEA5E8-BCBA-4CFA-B9A4-BFE44418D9B9}" srcOrd="6" destOrd="0" presId="urn:microsoft.com/office/officeart/2008/layout/LinedList"/>
    <dgm:cxn modelId="{B70DE1A1-B87E-48AB-A79F-2621434F27B4}" type="presParOf" srcId="{8C7DF82F-1810-4C05-BC2E-74CD9CE4789B}" destId="{B2360223-F837-452E-AABE-9B4CF4BDDF18}" srcOrd="2" destOrd="0" presId="urn:microsoft.com/office/officeart/2008/layout/LinedList"/>
    <dgm:cxn modelId="{B28F28C9-0406-4208-A294-384543D93764}" type="presParOf" srcId="{8C7DF82F-1810-4C05-BC2E-74CD9CE4789B}" destId="{CE1B2409-568A-4492-A4BD-8425DBDF1E0A}" srcOrd="3" destOrd="0" presId="urn:microsoft.com/office/officeart/2008/layout/LinedList"/>
    <dgm:cxn modelId="{030729C0-3023-42ED-A835-FD77003B582A}" type="presParOf" srcId="{CE1B2409-568A-4492-A4BD-8425DBDF1E0A}" destId="{4BCDCA9B-148B-4447-9014-780BB4A152C0}" srcOrd="0" destOrd="0" presId="urn:microsoft.com/office/officeart/2008/layout/LinedList"/>
    <dgm:cxn modelId="{E9748D55-D295-42D0-AACF-AF73010CF821}" type="presParOf" srcId="{CE1B2409-568A-4492-A4BD-8425DBDF1E0A}" destId="{E385D442-FE74-47D7-A6A7-8E9EF5B63931}" srcOrd="1" destOrd="0" presId="urn:microsoft.com/office/officeart/2008/layout/LinedList"/>
    <dgm:cxn modelId="{73B4C4C2-0B3A-4BD2-B58A-EF62FF31FFAA}" type="presParOf" srcId="{E385D442-FE74-47D7-A6A7-8E9EF5B63931}" destId="{93C12859-D1E2-4A63-BC0D-210C862C29A5}" srcOrd="0" destOrd="0" presId="urn:microsoft.com/office/officeart/2008/layout/LinedList"/>
    <dgm:cxn modelId="{A4934922-E437-4479-BC48-CCEF75E9AFB1}" type="presParOf" srcId="{E385D442-FE74-47D7-A6A7-8E9EF5B63931}" destId="{91C8CD57-8ECD-45D0-8578-CC88B07C2FF5}" srcOrd="1" destOrd="0" presId="urn:microsoft.com/office/officeart/2008/layout/LinedList"/>
    <dgm:cxn modelId="{F6CF0916-18AA-4D0D-AE04-CC347B9C44E0}" type="presParOf" srcId="{91C8CD57-8ECD-45D0-8578-CC88B07C2FF5}" destId="{9DE2996A-1F4C-4AE7-B365-63F412146C83}" srcOrd="0" destOrd="0" presId="urn:microsoft.com/office/officeart/2008/layout/LinedList"/>
    <dgm:cxn modelId="{4858B1AB-3720-4D57-9C39-BE990341D100}" type="presParOf" srcId="{91C8CD57-8ECD-45D0-8578-CC88B07C2FF5}" destId="{2FA94505-2359-4E07-A202-9230EEF5614D}" srcOrd="1" destOrd="0" presId="urn:microsoft.com/office/officeart/2008/layout/LinedList"/>
    <dgm:cxn modelId="{802F019D-AF30-4B4A-BCB3-FDD8D6CBBF58}" type="presParOf" srcId="{91C8CD57-8ECD-45D0-8578-CC88B07C2FF5}" destId="{2FA1A4FC-7900-42EB-89E8-A837F3C7A4DF}" srcOrd="2" destOrd="0" presId="urn:microsoft.com/office/officeart/2008/layout/LinedList"/>
    <dgm:cxn modelId="{73743901-FC2B-4AFD-B604-C894835B5061}" type="presParOf" srcId="{E385D442-FE74-47D7-A6A7-8E9EF5B63931}" destId="{CAE5D9AD-2F8F-46CB-A8A1-4A4447E9A50B}" srcOrd="2" destOrd="0" presId="urn:microsoft.com/office/officeart/2008/layout/LinedList"/>
    <dgm:cxn modelId="{9151A918-A539-4DCE-8859-860C68BC3F10}" type="presParOf" srcId="{E385D442-FE74-47D7-A6A7-8E9EF5B63931}" destId="{3E416A2D-5328-4839-9619-9593DD5019BD}" srcOrd="3" destOrd="0" presId="urn:microsoft.com/office/officeart/2008/layout/LinedList"/>
    <dgm:cxn modelId="{5419D707-12E3-4A49-B7C2-81DAC4078804}" type="presParOf" srcId="{E385D442-FE74-47D7-A6A7-8E9EF5B63931}" destId="{F5B2D757-2708-47A1-9E66-71CB892BC99A}" srcOrd="4" destOrd="0" presId="urn:microsoft.com/office/officeart/2008/layout/LinedList"/>
    <dgm:cxn modelId="{9FF73D25-EE0E-49F3-9D9D-C4461D8BAD39}" type="presParOf" srcId="{F5B2D757-2708-47A1-9E66-71CB892BC99A}" destId="{C7A69633-1A7A-477E-981A-D3E3DBF77DF3}" srcOrd="0" destOrd="0" presId="urn:microsoft.com/office/officeart/2008/layout/LinedList"/>
    <dgm:cxn modelId="{ECFE005B-5EC7-4A8C-86C5-B885BE724B72}" type="presParOf" srcId="{F5B2D757-2708-47A1-9E66-71CB892BC99A}" destId="{082AAD5C-28E6-4A61-A1CE-335C33EFAF86}" srcOrd="1" destOrd="0" presId="urn:microsoft.com/office/officeart/2008/layout/LinedList"/>
    <dgm:cxn modelId="{F347A557-2B23-4F4A-96C1-9FE82271C146}" type="presParOf" srcId="{F5B2D757-2708-47A1-9E66-71CB892BC99A}" destId="{80B9850C-6393-487C-B5F6-0FDE9A34DCFA}" srcOrd="2" destOrd="0" presId="urn:microsoft.com/office/officeart/2008/layout/LinedList"/>
    <dgm:cxn modelId="{E37CC4EE-FE2D-4C4A-AC6E-FE3EB8ECCD36}" type="presParOf" srcId="{E385D442-FE74-47D7-A6A7-8E9EF5B63931}" destId="{D0B9F4BE-2ABA-4967-9EFB-2C78C69B0A89}" srcOrd="5" destOrd="0" presId="urn:microsoft.com/office/officeart/2008/layout/LinedList"/>
    <dgm:cxn modelId="{33B5529D-5D2E-4EBD-8FCA-539894996C37}" type="presParOf" srcId="{E385D442-FE74-47D7-A6A7-8E9EF5B63931}" destId="{7B075538-6E7A-4660-ABBB-678C7341035C}" srcOrd="6" destOrd="0" presId="urn:microsoft.com/office/officeart/2008/layout/LinedList"/>
    <dgm:cxn modelId="{B926442A-7788-4B84-835F-6B2B625A5219}" type="presParOf" srcId="{8C7DF82F-1810-4C05-BC2E-74CD9CE4789B}" destId="{11DC8351-5CA1-4423-A61F-EDDEDE8DAEA8}" srcOrd="4" destOrd="0" presId="urn:microsoft.com/office/officeart/2008/layout/LinedList"/>
    <dgm:cxn modelId="{35B73C96-395C-47CA-85FF-8B5785B97C58}" type="presParOf" srcId="{8C7DF82F-1810-4C05-BC2E-74CD9CE4789B}" destId="{A7FC090A-DC94-4289-9915-8B76A2C7C24B}" srcOrd="5" destOrd="0" presId="urn:microsoft.com/office/officeart/2008/layout/LinedList"/>
    <dgm:cxn modelId="{46F91260-D357-444C-AC40-76A39FD775B8}" type="presParOf" srcId="{A7FC090A-DC94-4289-9915-8B76A2C7C24B}" destId="{1F4A31ED-0E87-4C75-9B0D-9D07CE2E4026}" srcOrd="0" destOrd="0" presId="urn:microsoft.com/office/officeart/2008/layout/LinedList"/>
    <dgm:cxn modelId="{3AC3DCA0-BCAF-4F5C-B667-05644987469B}" type="presParOf" srcId="{A7FC090A-DC94-4289-9915-8B76A2C7C24B}" destId="{EF1E66CE-4D20-4DAA-9E3F-DF3D7D6165B6}" srcOrd="1" destOrd="0" presId="urn:microsoft.com/office/officeart/2008/layout/LinedList"/>
    <dgm:cxn modelId="{94239DEC-E990-4C7B-B4FC-D3FCCFD94CA8}" type="presParOf" srcId="{EF1E66CE-4D20-4DAA-9E3F-DF3D7D6165B6}" destId="{9CF3C20D-96CD-4CA5-99A4-53ACAACB7773}" srcOrd="0" destOrd="0" presId="urn:microsoft.com/office/officeart/2008/layout/LinedList"/>
    <dgm:cxn modelId="{AB0DA7FF-5958-4A29-8AC9-324775F1F981}" type="presParOf" srcId="{EF1E66CE-4D20-4DAA-9E3F-DF3D7D6165B6}" destId="{8C9D7F30-3CAD-4D88-89A3-5E74EA765860}" srcOrd="1" destOrd="0" presId="urn:microsoft.com/office/officeart/2008/layout/LinedList"/>
    <dgm:cxn modelId="{4646E62D-EA40-49DF-8A37-0A5C6844F9A5}" type="presParOf" srcId="{8C9D7F30-3CAD-4D88-89A3-5E74EA765860}" destId="{0BD6C08E-0C79-4AEA-9255-2923B7FBEE7F}" srcOrd="0" destOrd="0" presId="urn:microsoft.com/office/officeart/2008/layout/LinedList"/>
    <dgm:cxn modelId="{D04FE164-BE24-40CD-B463-8267B0C3ECAC}" type="presParOf" srcId="{8C9D7F30-3CAD-4D88-89A3-5E74EA765860}" destId="{9CBE0C40-FF83-4281-BFAC-551CD89AC973}" srcOrd="1" destOrd="0" presId="urn:microsoft.com/office/officeart/2008/layout/LinedList"/>
    <dgm:cxn modelId="{1C20A265-62CF-44D3-A243-D29E49D0F71E}" type="presParOf" srcId="{8C9D7F30-3CAD-4D88-89A3-5E74EA765860}" destId="{5B7707B9-0CCD-44BB-8936-BF842122D9CB}" srcOrd="2" destOrd="0" presId="urn:microsoft.com/office/officeart/2008/layout/LinedList"/>
    <dgm:cxn modelId="{9FCFDA61-A995-416F-8A3E-46FDA700BB90}" type="presParOf" srcId="{EF1E66CE-4D20-4DAA-9E3F-DF3D7D6165B6}" destId="{C46D967B-6167-4441-BF1C-645126E16E7A}" srcOrd="2" destOrd="0" presId="urn:microsoft.com/office/officeart/2008/layout/LinedList"/>
    <dgm:cxn modelId="{F911BD22-9B0C-4E1B-AEFC-6996FF060557}" type="presParOf" srcId="{EF1E66CE-4D20-4DAA-9E3F-DF3D7D6165B6}" destId="{866587CC-B116-49DC-9A2E-D58E49426BF1}" srcOrd="3" destOrd="0" presId="urn:microsoft.com/office/officeart/2008/layout/LinedList"/>
    <dgm:cxn modelId="{3EC88654-AFB2-42E2-957D-24B4D2EF665B}" type="presParOf" srcId="{EF1E66CE-4D20-4DAA-9E3F-DF3D7D6165B6}" destId="{6EE45487-357F-4B09-A458-DAEBFA361A66}" srcOrd="4" destOrd="0" presId="urn:microsoft.com/office/officeart/2008/layout/LinedList"/>
    <dgm:cxn modelId="{2DE2EFFB-4200-4278-B047-120ECCD8808D}" type="presParOf" srcId="{6EE45487-357F-4B09-A458-DAEBFA361A66}" destId="{12747FD3-9860-4094-9436-FAEF2EF93A46}" srcOrd="0" destOrd="0" presId="urn:microsoft.com/office/officeart/2008/layout/LinedList"/>
    <dgm:cxn modelId="{E0532083-B79F-477E-9FF3-870F906AA93E}" type="presParOf" srcId="{6EE45487-357F-4B09-A458-DAEBFA361A66}" destId="{CAF48855-6FE2-4757-B57E-7B549727EE7D}" srcOrd="1" destOrd="0" presId="urn:microsoft.com/office/officeart/2008/layout/LinedList"/>
    <dgm:cxn modelId="{21A2D8DC-97B8-4481-B641-52CD550197C3}" type="presParOf" srcId="{6EE45487-357F-4B09-A458-DAEBFA361A66}" destId="{F9E45088-6561-4650-B647-6463BC373975}" srcOrd="2" destOrd="0" presId="urn:microsoft.com/office/officeart/2008/layout/LinedList"/>
    <dgm:cxn modelId="{3C2CEE4F-68E5-4E20-BF70-44A956F11B7D}" type="presParOf" srcId="{EF1E66CE-4D20-4DAA-9E3F-DF3D7D6165B6}" destId="{B1D0B99A-090C-47B6-9060-62B6C563A355}" srcOrd="5" destOrd="0" presId="urn:microsoft.com/office/officeart/2008/layout/LinedList"/>
    <dgm:cxn modelId="{C99B2F75-5DC3-4828-A31D-D53F48C2713D}" type="presParOf" srcId="{EF1E66CE-4D20-4DAA-9E3F-DF3D7D6165B6}" destId="{6F9016B6-6995-46F2-B56F-666AD4B9537B}" srcOrd="6" destOrd="0" presId="urn:microsoft.com/office/officeart/2008/layout/LinedList"/>
    <dgm:cxn modelId="{D32104E0-F3E0-48E8-A373-1736E421B382}" type="presParOf" srcId="{8C7DF82F-1810-4C05-BC2E-74CD9CE4789B}" destId="{C5E3AEF4-B442-490D-AB2D-47A758F395B2}" srcOrd="6" destOrd="0" presId="urn:microsoft.com/office/officeart/2008/layout/LinedList"/>
    <dgm:cxn modelId="{974E3F49-639F-432C-99ED-79A61748E12C}" type="presParOf" srcId="{8C7DF82F-1810-4C05-BC2E-74CD9CE4789B}" destId="{10F991A3-2603-4340-AF6A-934527EECCB3}" srcOrd="7" destOrd="0" presId="urn:microsoft.com/office/officeart/2008/layout/LinedList"/>
    <dgm:cxn modelId="{17311CDB-08F2-431F-AA82-381CAEB0BD6A}" type="presParOf" srcId="{10F991A3-2603-4340-AF6A-934527EECCB3}" destId="{2F2DD01F-B76B-44C9-99FC-B17394575E5C}" srcOrd="0" destOrd="0" presId="urn:microsoft.com/office/officeart/2008/layout/LinedList"/>
    <dgm:cxn modelId="{76FA19D5-FAAE-4F13-A4A6-3FED2ABFBAB3}" type="presParOf" srcId="{10F991A3-2603-4340-AF6A-934527EECCB3}" destId="{D3EBFB64-7FE7-4470-9EEB-44D9D886962B}" srcOrd="1" destOrd="0" presId="urn:microsoft.com/office/officeart/2008/layout/LinedList"/>
    <dgm:cxn modelId="{E1FCB1A5-970C-4DFA-81C5-9044E4869FFA}" type="presParOf" srcId="{D3EBFB64-7FE7-4470-9EEB-44D9D886962B}" destId="{377244E3-F666-47DC-BFEB-3603A388AE40}" srcOrd="0" destOrd="0" presId="urn:microsoft.com/office/officeart/2008/layout/LinedList"/>
    <dgm:cxn modelId="{5BE1F7E0-A6FE-4043-B153-1432BAA69D68}" type="presParOf" srcId="{D3EBFB64-7FE7-4470-9EEB-44D9D886962B}" destId="{9051D3F6-9A34-41C9-8061-2F747E83A419}" srcOrd="1" destOrd="0" presId="urn:microsoft.com/office/officeart/2008/layout/LinedList"/>
    <dgm:cxn modelId="{56EB2303-D206-4BF2-A6B1-5333BDB03EEA}" type="presParOf" srcId="{9051D3F6-9A34-41C9-8061-2F747E83A419}" destId="{92B009F3-20B1-4202-A76D-3AD2D254FB54}" srcOrd="0" destOrd="0" presId="urn:microsoft.com/office/officeart/2008/layout/LinedList"/>
    <dgm:cxn modelId="{E4D0ABC6-E943-447C-83E9-D94332B40BC0}" type="presParOf" srcId="{9051D3F6-9A34-41C9-8061-2F747E83A419}" destId="{4B6EE659-BE61-4ECE-94A4-EAF7A5277993}" srcOrd="1" destOrd="0" presId="urn:microsoft.com/office/officeart/2008/layout/LinedList"/>
    <dgm:cxn modelId="{D8038DD6-333A-4B9D-886C-7227BE53A47A}" type="presParOf" srcId="{9051D3F6-9A34-41C9-8061-2F747E83A419}" destId="{1613EC9A-9656-4583-9F04-046C1E14ACE7}" srcOrd="2" destOrd="0" presId="urn:microsoft.com/office/officeart/2008/layout/LinedList"/>
    <dgm:cxn modelId="{177E1C26-52AE-4658-AD82-8FEC9D805A30}" type="presParOf" srcId="{D3EBFB64-7FE7-4470-9EEB-44D9D886962B}" destId="{CF78D4AD-5608-4807-BB9A-B659708F2645}" srcOrd="2" destOrd="0" presId="urn:microsoft.com/office/officeart/2008/layout/LinedList"/>
    <dgm:cxn modelId="{DB7EA16E-8808-428C-919C-98D715881A85}" type="presParOf" srcId="{D3EBFB64-7FE7-4470-9EEB-44D9D886962B}" destId="{80E94D35-03BB-43B2-8A91-890D883A7EB1}" srcOrd="3" destOrd="0" presId="urn:microsoft.com/office/officeart/2008/layout/LinedList"/>
    <dgm:cxn modelId="{BC77F930-4741-41F5-804A-0EDDBEEAB934}" type="presParOf" srcId="{D3EBFB64-7FE7-4470-9EEB-44D9D886962B}" destId="{9371E733-DCFE-4179-B7CC-6E5D90E35FC5}" srcOrd="4" destOrd="0" presId="urn:microsoft.com/office/officeart/2008/layout/LinedList"/>
    <dgm:cxn modelId="{7F5AD217-F813-4C52-996D-03B0B6E4A9A9}" type="presParOf" srcId="{9371E733-DCFE-4179-B7CC-6E5D90E35FC5}" destId="{0C4A38BC-ADF0-47EE-BD16-B8583D062724}" srcOrd="0" destOrd="0" presId="urn:microsoft.com/office/officeart/2008/layout/LinedList"/>
    <dgm:cxn modelId="{92EE46E1-FF34-4224-BE90-AFCB212CB92A}" type="presParOf" srcId="{9371E733-DCFE-4179-B7CC-6E5D90E35FC5}" destId="{5B4D73D2-F848-4175-B669-2324B0FE1639}" srcOrd="1" destOrd="0" presId="urn:microsoft.com/office/officeart/2008/layout/LinedList"/>
    <dgm:cxn modelId="{D5296B59-5AFA-4E4C-9D27-161EAC523927}" type="presParOf" srcId="{9371E733-DCFE-4179-B7CC-6E5D90E35FC5}" destId="{560514A0-12D3-47A9-AA2F-339794EA91C4}" srcOrd="2" destOrd="0" presId="urn:microsoft.com/office/officeart/2008/layout/LinedList"/>
    <dgm:cxn modelId="{F961B98D-5800-40F3-9187-27ACFE01BC16}" type="presParOf" srcId="{D3EBFB64-7FE7-4470-9EEB-44D9D886962B}" destId="{756865B2-5FBA-473E-BB52-4150E9155590}" srcOrd="5" destOrd="0" presId="urn:microsoft.com/office/officeart/2008/layout/LinedList"/>
    <dgm:cxn modelId="{65607B68-655C-4969-A4FA-AB9E087B5DDB}" type="presParOf" srcId="{D3EBFB64-7FE7-4470-9EEB-44D9D886962B}" destId="{5899F1CB-857E-4C7A-868B-64DDE6AA2D57}" srcOrd="6" destOrd="0" presId="urn:microsoft.com/office/officeart/2008/layout/LinedList"/>
    <dgm:cxn modelId="{8832DAA8-E7F7-49FA-895F-A031FF7EBA73}" type="presParOf" srcId="{8C7DF82F-1810-4C05-BC2E-74CD9CE4789B}" destId="{7B9E38DB-ED42-4A4C-BC01-47D2A5602AA0}" srcOrd="8" destOrd="0" presId="urn:microsoft.com/office/officeart/2008/layout/LinedList"/>
    <dgm:cxn modelId="{F12B2AC2-1C27-4885-9531-8AD03593D337}" type="presParOf" srcId="{8C7DF82F-1810-4C05-BC2E-74CD9CE4789B}" destId="{556AA7F9-9A37-431E-B5F8-0B05FF0D44BD}" srcOrd="9" destOrd="0" presId="urn:microsoft.com/office/officeart/2008/layout/LinedList"/>
    <dgm:cxn modelId="{70FA6E38-F14B-4C41-A712-707B50B9661B}" type="presParOf" srcId="{556AA7F9-9A37-431E-B5F8-0B05FF0D44BD}" destId="{3C811EC1-2C98-490B-9138-3F38709768A2}" srcOrd="0" destOrd="0" presId="urn:microsoft.com/office/officeart/2008/layout/LinedList"/>
    <dgm:cxn modelId="{54A55EB8-20BC-4A21-A4D7-200015EB73C2}" type="presParOf" srcId="{556AA7F9-9A37-431E-B5F8-0B05FF0D44BD}" destId="{9B541957-6D2E-4F61-940D-8ACC31205167}" srcOrd="1" destOrd="0" presId="urn:microsoft.com/office/officeart/2008/layout/LinedList"/>
    <dgm:cxn modelId="{BA674FC6-2123-421E-B31D-6AFACCF94260}" type="presParOf" srcId="{9B541957-6D2E-4F61-940D-8ACC31205167}" destId="{A849944C-F985-4331-95C7-BF6A8379FEB8}" srcOrd="0" destOrd="0" presId="urn:microsoft.com/office/officeart/2008/layout/LinedList"/>
    <dgm:cxn modelId="{C399B401-B308-4F36-A944-72C2AB349F54}" type="presParOf" srcId="{9B541957-6D2E-4F61-940D-8ACC31205167}" destId="{EC55D38A-0B7C-4218-9AF8-AA62CC3C6CC8}" srcOrd="1" destOrd="0" presId="urn:microsoft.com/office/officeart/2008/layout/LinedList"/>
    <dgm:cxn modelId="{F80B1644-A268-4CC8-88AC-52184152118C}" type="presParOf" srcId="{EC55D38A-0B7C-4218-9AF8-AA62CC3C6CC8}" destId="{13C1C9FB-05E1-4031-8931-0CF3B8D9DCF3}" srcOrd="0" destOrd="0" presId="urn:microsoft.com/office/officeart/2008/layout/LinedList"/>
    <dgm:cxn modelId="{58D3EC39-99EC-4DD5-8438-013A62B248EE}" type="presParOf" srcId="{EC55D38A-0B7C-4218-9AF8-AA62CC3C6CC8}" destId="{10195832-77E8-40F3-82F5-CD86BF4B258F}" srcOrd="1" destOrd="0" presId="urn:microsoft.com/office/officeart/2008/layout/LinedList"/>
    <dgm:cxn modelId="{801E5ED4-B8BE-4338-A60B-40A6B30B60A0}" type="presParOf" srcId="{EC55D38A-0B7C-4218-9AF8-AA62CC3C6CC8}" destId="{2440FDCF-F6DA-42B2-9E72-15E8190B794D}" srcOrd="2" destOrd="0" presId="urn:microsoft.com/office/officeart/2008/layout/LinedList"/>
    <dgm:cxn modelId="{BDA55740-18B9-4E76-882D-9E12E7D814D8}" type="presParOf" srcId="{9B541957-6D2E-4F61-940D-8ACC31205167}" destId="{EDEC01BA-B600-4317-8358-B39B998B828F}" srcOrd="2" destOrd="0" presId="urn:microsoft.com/office/officeart/2008/layout/LinedList"/>
    <dgm:cxn modelId="{70083544-4A24-46A1-8DA3-47F5C36B7F8D}" type="presParOf" srcId="{9B541957-6D2E-4F61-940D-8ACC31205167}" destId="{0067E9D7-319F-4A3B-A942-A6F9E26BB873}" srcOrd="3" destOrd="0" presId="urn:microsoft.com/office/officeart/2008/layout/LinedList"/>
    <dgm:cxn modelId="{9F7FAE84-FC8B-455B-92A9-7BEB919225C1}" type="presParOf" srcId="{9B541957-6D2E-4F61-940D-8ACC31205167}" destId="{755260F1-3802-4BD3-B8DC-97E5290B8726}" srcOrd="4" destOrd="0" presId="urn:microsoft.com/office/officeart/2008/layout/LinedList"/>
    <dgm:cxn modelId="{071602B2-D673-4809-9148-8B00D6028B1E}" type="presParOf" srcId="{755260F1-3802-4BD3-B8DC-97E5290B8726}" destId="{82E77189-E3FC-42B7-9B9C-C722E6150A76}" srcOrd="0" destOrd="0" presId="urn:microsoft.com/office/officeart/2008/layout/LinedList"/>
    <dgm:cxn modelId="{5D565AA7-B282-4B31-91EB-C099D4AAE953}" type="presParOf" srcId="{755260F1-3802-4BD3-B8DC-97E5290B8726}" destId="{5C7C95A4-1F25-4BCC-8A80-9B3CDA30C4E6}" srcOrd="1" destOrd="0" presId="urn:microsoft.com/office/officeart/2008/layout/LinedList"/>
    <dgm:cxn modelId="{3D7D9413-16C8-4185-A301-32741ABFD9BD}" type="presParOf" srcId="{755260F1-3802-4BD3-B8DC-97E5290B8726}" destId="{FC056274-67A9-4C92-B553-992CC38DFC7B}" srcOrd="2" destOrd="0" presId="urn:microsoft.com/office/officeart/2008/layout/LinedList"/>
    <dgm:cxn modelId="{45D61261-30A1-4DFE-AC4A-137FEE5379D8}" type="presParOf" srcId="{9B541957-6D2E-4F61-940D-8ACC31205167}" destId="{18121C5D-FE48-4343-8D0D-363910CCA23D}" srcOrd="5" destOrd="0" presId="urn:microsoft.com/office/officeart/2008/layout/LinedList"/>
    <dgm:cxn modelId="{017FF589-B33E-468F-A273-D852DEA56C02}" type="presParOf" srcId="{9B541957-6D2E-4F61-940D-8ACC31205167}" destId="{04F1ED15-F298-438A-B693-44899622AB17}" srcOrd="6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F07F9-0FE3-4CAA-82A9-F3F75139D6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894546-C3D4-4F4C-955F-065DBE877342}">
      <dgm:prSet/>
      <dgm:spPr/>
      <dgm:t>
        <a:bodyPr/>
        <a:lstStyle/>
        <a:p>
          <a:pPr rtl="0"/>
          <a:r>
            <a:rPr lang="en-US" dirty="0" smtClean="0"/>
            <a:t>Game server moves the alien to a location which is not yet covered</a:t>
          </a:r>
          <a:endParaRPr lang="en-US" dirty="0"/>
        </a:p>
      </dgm:t>
    </dgm:pt>
    <dgm:pt modelId="{87A1FD51-2DBB-4358-A6C6-9D9D870C2580}" type="parTrans" cxnId="{FD587BFF-32D5-4267-95E0-76E6EFFA32F8}">
      <dgm:prSet/>
      <dgm:spPr/>
      <dgm:t>
        <a:bodyPr/>
        <a:lstStyle/>
        <a:p>
          <a:endParaRPr lang="en-US"/>
        </a:p>
      </dgm:t>
    </dgm:pt>
    <dgm:pt modelId="{076546D6-BF13-46EF-81FA-93CE2FFE1FA2}" type="sibTrans" cxnId="{FD587BFF-32D5-4267-95E0-76E6EFFA32F8}">
      <dgm:prSet/>
      <dgm:spPr/>
      <dgm:t>
        <a:bodyPr/>
        <a:lstStyle/>
        <a:p>
          <a:endParaRPr lang="en-US"/>
        </a:p>
      </dgm:t>
    </dgm:pt>
    <dgm:pt modelId="{5E7BA759-57C9-4DE7-9B21-F95048D71921}">
      <dgm:prSet/>
      <dgm:spPr/>
      <dgm:t>
        <a:bodyPr/>
        <a:lstStyle/>
        <a:p>
          <a:pPr rtl="0"/>
          <a:r>
            <a:rPr lang="en-US" dirty="0" smtClean="0"/>
            <a:t>To destroy the alien, player has to find it and shoot it three times</a:t>
          </a:r>
          <a:endParaRPr lang="en-US" dirty="0"/>
        </a:p>
      </dgm:t>
    </dgm:pt>
    <dgm:pt modelId="{1D2327E3-4912-4951-956E-A94115FE378C}" type="parTrans" cxnId="{EE33C717-DCEB-4FAF-864E-FBFA163AA1B6}">
      <dgm:prSet/>
      <dgm:spPr/>
      <dgm:t>
        <a:bodyPr/>
        <a:lstStyle/>
        <a:p>
          <a:endParaRPr lang="en-US"/>
        </a:p>
      </dgm:t>
    </dgm:pt>
    <dgm:pt modelId="{F8F6B32E-3EF4-4305-A6D2-A6F20BD4D944}" type="sibTrans" cxnId="{EE33C717-DCEB-4FAF-864E-FBFA163AA1B6}">
      <dgm:prSet/>
      <dgm:spPr/>
      <dgm:t>
        <a:bodyPr/>
        <a:lstStyle/>
        <a:p>
          <a:endParaRPr lang="en-US"/>
        </a:p>
      </dgm:t>
    </dgm:pt>
    <dgm:pt modelId="{BCE9A5EE-CA20-489A-9D7A-BB2E3AF7ADAB}" type="pres">
      <dgm:prSet presAssocID="{847F07F9-0FE3-4CAA-82A9-F3F75139D6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1EB38E-F42C-420F-94CB-4414F09D35C3}" type="pres">
      <dgm:prSet presAssocID="{FE894546-C3D4-4F4C-955F-065DBE8773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F4C20-7048-4EAE-A84D-81BEF78FC86D}" type="pres">
      <dgm:prSet presAssocID="{076546D6-BF13-46EF-81FA-93CE2FFE1FA2}" presName="spacer" presStyleCnt="0"/>
      <dgm:spPr/>
    </dgm:pt>
    <dgm:pt modelId="{12F2BDEC-0E7F-4FDE-BE12-9BCF726C0F32}" type="pres">
      <dgm:prSet presAssocID="{5E7BA759-57C9-4DE7-9B21-F95048D719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87BFF-32D5-4267-95E0-76E6EFFA32F8}" srcId="{847F07F9-0FE3-4CAA-82A9-F3F75139D621}" destId="{FE894546-C3D4-4F4C-955F-065DBE877342}" srcOrd="0" destOrd="0" parTransId="{87A1FD51-2DBB-4358-A6C6-9D9D870C2580}" sibTransId="{076546D6-BF13-46EF-81FA-93CE2FFE1FA2}"/>
    <dgm:cxn modelId="{9F978E41-5134-4272-85B2-354370D22487}" type="presOf" srcId="{FE894546-C3D4-4F4C-955F-065DBE877342}" destId="{BD1EB38E-F42C-420F-94CB-4414F09D35C3}" srcOrd="0" destOrd="0" presId="urn:microsoft.com/office/officeart/2005/8/layout/vList2"/>
    <dgm:cxn modelId="{6A2D8C03-47A1-40AF-8679-D487F4079071}" type="presOf" srcId="{5E7BA759-57C9-4DE7-9B21-F95048D71921}" destId="{12F2BDEC-0E7F-4FDE-BE12-9BCF726C0F32}" srcOrd="0" destOrd="0" presId="urn:microsoft.com/office/officeart/2005/8/layout/vList2"/>
    <dgm:cxn modelId="{EE33C717-DCEB-4FAF-864E-FBFA163AA1B6}" srcId="{847F07F9-0FE3-4CAA-82A9-F3F75139D621}" destId="{5E7BA759-57C9-4DE7-9B21-F95048D71921}" srcOrd="1" destOrd="0" parTransId="{1D2327E3-4912-4951-956E-A94115FE378C}" sibTransId="{F8F6B32E-3EF4-4305-A6D2-A6F20BD4D944}"/>
    <dgm:cxn modelId="{605DEE97-F57B-4F24-9B09-0B57AD7F90D4}" type="presOf" srcId="{847F07F9-0FE3-4CAA-82A9-F3F75139D621}" destId="{BCE9A5EE-CA20-489A-9D7A-BB2E3AF7ADAB}" srcOrd="0" destOrd="0" presId="urn:microsoft.com/office/officeart/2005/8/layout/vList2"/>
    <dgm:cxn modelId="{DAAEC797-8E07-4433-865E-273E576F43FB}" type="presParOf" srcId="{BCE9A5EE-CA20-489A-9D7A-BB2E3AF7ADAB}" destId="{BD1EB38E-F42C-420F-94CB-4414F09D35C3}" srcOrd="0" destOrd="0" presId="urn:microsoft.com/office/officeart/2005/8/layout/vList2"/>
    <dgm:cxn modelId="{EE1AEB07-86F5-4160-9B87-201B96149F6A}" type="presParOf" srcId="{BCE9A5EE-CA20-489A-9D7A-BB2E3AF7ADAB}" destId="{D95F4C20-7048-4EAE-A84D-81BEF78FC86D}" srcOrd="1" destOrd="0" presId="urn:microsoft.com/office/officeart/2005/8/layout/vList2"/>
    <dgm:cxn modelId="{AF52C84F-1B8F-43DC-BC90-20330232DECF}" type="presParOf" srcId="{BCE9A5EE-CA20-489A-9D7A-BB2E3AF7ADAB}" destId="{12F2BDEC-0E7F-4FDE-BE12-9BCF726C0F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D5E0B-ED04-400D-8B96-1EC006067D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A331F-E25F-4B06-9781-AF6EAE5E93EB}">
      <dgm:prSet phldrT="[Text]" custT="1"/>
      <dgm:spPr/>
      <dgm:t>
        <a:bodyPr/>
        <a:lstStyle/>
        <a:p>
          <a:r>
            <a:rPr lang="en-US" sz="2200" b="1" dirty="0" smtClean="0"/>
            <a:t>Steadily, game server covers the targeted area in a progressive fashion</a:t>
          </a:r>
          <a:endParaRPr lang="en-US" sz="2200" b="1" dirty="0"/>
        </a:p>
      </dgm:t>
    </dgm:pt>
    <dgm:pt modelId="{81791465-5660-4B35-986F-6BA75B6EDC97}" type="parTrans" cxnId="{CF769BB3-377E-4992-8EF6-0691488DF009}">
      <dgm:prSet/>
      <dgm:spPr/>
      <dgm:t>
        <a:bodyPr/>
        <a:lstStyle/>
        <a:p>
          <a:endParaRPr lang="en-US" sz="2200"/>
        </a:p>
      </dgm:t>
    </dgm:pt>
    <dgm:pt modelId="{07166AB1-1360-4940-A333-842861A5315F}" type="sibTrans" cxnId="{CF769BB3-377E-4992-8EF6-0691488DF009}">
      <dgm:prSet/>
      <dgm:spPr/>
      <dgm:t>
        <a:bodyPr/>
        <a:lstStyle/>
        <a:p>
          <a:endParaRPr lang="en-US" sz="2200"/>
        </a:p>
      </dgm:t>
    </dgm:pt>
    <dgm:pt modelId="{742498D9-84E9-4C95-9C27-52DA325E71F4}">
      <dgm:prSet phldrT="[Text]" custT="1"/>
      <dgm:spPr/>
      <dgm:t>
        <a:bodyPr/>
        <a:lstStyle/>
        <a:p>
          <a:r>
            <a:rPr lang="en-US" sz="2200" b="1" dirty="0" smtClean="0"/>
            <a:t>Starting from the popular regions as main centers and slowly expanding the coverage toward the unpopular regions</a:t>
          </a:r>
          <a:endParaRPr lang="en-US" sz="2200" b="1" dirty="0"/>
        </a:p>
      </dgm:t>
    </dgm:pt>
    <dgm:pt modelId="{C7E559F1-BD76-4DFF-85BF-599E538C8FCD}" type="parTrans" cxnId="{DBB9A571-4D92-4421-A0F3-99BCDE59D347}">
      <dgm:prSet/>
      <dgm:spPr/>
      <dgm:t>
        <a:bodyPr/>
        <a:lstStyle/>
        <a:p>
          <a:endParaRPr lang="en-US" sz="2200"/>
        </a:p>
      </dgm:t>
    </dgm:pt>
    <dgm:pt modelId="{AB8A510B-E3B0-4211-AAC7-D8A01CB6E0EF}" type="sibTrans" cxnId="{DBB9A571-4D92-4421-A0F3-99BCDE59D347}">
      <dgm:prSet/>
      <dgm:spPr/>
      <dgm:t>
        <a:bodyPr/>
        <a:lstStyle/>
        <a:p>
          <a:endParaRPr lang="en-US" sz="2200"/>
        </a:p>
      </dgm:t>
    </dgm:pt>
    <dgm:pt modelId="{73EE7F74-DC87-4859-94B7-572CAE5AC69A}" type="pres">
      <dgm:prSet presAssocID="{CAED5E0B-ED04-400D-8B96-1EC006067D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CC42F0-FF28-48A1-8900-8D867B01E665}" type="pres">
      <dgm:prSet presAssocID="{91FA331F-E25F-4B06-9781-AF6EAE5E93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4C3F9-AAF7-4504-A2DB-A652995022A6}" type="pres">
      <dgm:prSet presAssocID="{07166AB1-1360-4940-A333-842861A5315F}" presName="spacer" presStyleCnt="0"/>
      <dgm:spPr/>
    </dgm:pt>
    <dgm:pt modelId="{279FB35C-3ECF-4114-B58C-11E831F70CEF}" type="pres">
      <dgm:prSet presAssocID="{742498D9-84E9-4C95-9C27-52DA325E71F4}" presName="parentText" presStyleLbl="node1" presStyleIdx="1" presStyleCnt="2" custScaleY="1043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769BB3-377E-4992-8EF6-0691488DF009}" srcId="{CAED5E0B-ED04-400D-8B96-1EC006067DF1}" destId="{91FA331F-E25F-4B06-9781-AF6EAE5E93EB}" srcOrd="0" destOrd="0" parTransId="{81791465-5660-4B35-986F-6BA75B6EDC97}" sibTransId="{07166AB1-1360-4940-A333-842861A5315F}"/>
    <dgm:cxn modelId="{67B82FBF-AF65-4C3F-9F5C-CB319FB902DF}" type="presOf" srcId="{742498D9-84E9-4C95-9C27-52DA325E71F4}" destId="{279FB35C-3ECF-4114-B58C-11E831F70CEF}" srcOrd="0" destOrd="0" presId="urn:microsoft.com/office/officeart/2005/8/layout/vList2"/>
    <dgm:cxn modelId="{DBB9A571-4D92-4421-A0F3-99BCDE59D347}" srcId="{CAED5E0B-ED04-400D-8B96-1EC006067DF1}" destId="{742498D9-84E9-4C95-9C27-52DA325E71F4}" srcOrd="1" destOrd="0" parTransId="{C7E559F1-BD76-4DFF-85BF-599E538C8FCD}" sibTransId="{AB8A510B-E3B0-4211-AAC7-D8A01CB6E0EF}"/>
    <dgm:cxn modelId="{6DD8C56F-1C37-4C26-9D98-C68EF351B86B}" type="presOf" srcId="{91FA331F-E25F-4B06-9781-AF6EAE5E93EB}" destId="{16CC42F0-FF28-48A1-8900-8D867B01E665}" srcOrd="0" destOrd="0" presId="urn:microsoft.com/office/officeart/2005/8/layout/vList2"/>
    <dgm:cxn modelId="{FCBC0B7D-7243-4AB1-81F4-1E32F30A0ABB}" type="presOf" srcId="{CAED5E0B-ED04-400D-8B96-1EC006067DF1}" destId="{73EE7F74-DC87-4859-94B7-572CAE5AC69A}" srcOrd="0" destOrd="0" presId="urn:microsoft.com/office/officeart/2005/8/layout/vList2"/>
    <dgm:cxn modelId="{7CE830FE-91B5-4CBD-9A1B-F344C207E66D}" type="presParOf" srcId="{73EE7F74-DC87-4859-94B7-572CAE5AC69A}" destId="{16CC42F0-FF28-48A1-8900-8D867B01E665}" srcOrd="0" destOrd="0" presId="urn:microsoft.com/office/officeart/2005/8/layout/vList2"/>
    <dgm:cxn modelId="{BC7CB454-7E86-4037-9F65-185A87945A71}" type="presParOf" srcId="{73EE7F74-DC87-4859-94B7-572CAE5AC69A}" destId="{4784C3F9-AAF7-4504-A2DB-A652995022A6}" srcOrd="1" destOrd="0" presId="urn:microsoft.com/office/officeart/2005/8/layout/vList2"/>
    <dgm:cxn modelId="{0C6C4877-483C-4E8F-AA57-E0A991D76DEB}" type="presParOf" srcId="{73EE7F74-DC87-4859-94B7-572CAE5AC69A}" destId="{279FB35C-3ECF-4114-B58C-11E831F70C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8420C-DCFB-4AFC-B900-08A4C591B6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63BD9-9364-44D4-BF0C-8CF3929B6E46}">
      <dgm:prSet/>
      <dgm:spPr/>
      <dgm:t>
        <a:bodyPr/>
        <a:lstStyle/>
        <a:p>
          <a:pPr rtl="0"/>
          <a:r>
            <a:rPr lang="en-US" dirty="0" smtClean="0">
              <a:latin typeface="PT Sans" panose="020B0604020202020204" charset="0"/>
            </a:rPr>
            <a:t>Interacting Entities</a:t>
          </a:r>
          <a:endParaRPr lang="en-US" dirty="0">
            <a:latin typeface="PT Sans" panose="020B0604020202020204" charset="0"/>
          </a:endParaRPr>
        </a:p>
      </dgm:t>
    </dgm:pt>
    <dgm:pt modelId="{37708F40-E8C3-4231-B8AA-63EE9F8E7CEE}" type="parTrans" cxnId="{2F273F94-0E5F-410A-BD17-659ECF2EB8D3}">
      <dgm:prSet/>
      <dgm:spPr/>
      <dgm:t>
        <a:bodyPr/>
        <a:lstStyle/>
        <a:p>
          <a:endParaRPr lang="en-US"/>
        </a:p>
      </dgm:t>
    </dgm:pt>
    <dgm:pt modelId="{10E17255-A2F1-428A-927F-52F64E000D97}" type="sibTrans" cxnId="{2F273F94-0E5F-410A-BD17-659ECF2EB8D3}">
      <dgm:prSet/>
      <dgm:spPr/>
      <dgm:t>
        <a:bodyPr/>
        <a:lstStyle/>
        <a:p>
          <a:endParaRPr lang="en-US"/>
        </a:p>
      </dgm:t>
    </dgm:pt>
    <dgm:pt modelId="{F9F8B074-ECEB-4FA1-8EF5-4381D5AE5EA4}">
      <dgm:prSet/>
      <dgm:spPr/>
      <dgm:t>
        <a:bodyPr/>
        <a:lstStyle/>
        <a:p>
          <a:pPr rtl="0"/>
          <a:r>
            <a:rPr lang="en-US" dirty="0" err="1" smtClean="0">
              <a:latin typeface="PT Sans" panose="020B0604020202020204" charset="0"/>
            </a:rPr>
            <a:t>McSense</a:t>
          </a:r>
          <a:r>
            <a:rPr lang="en-US" dirty="0" smtClean="0">
              <a:latin typeface="PT Sans" panose="020B0604020202020204" charset="0"/>
            </a:rPr>
            <a:t>: central server</a:t>
          </a:r>
          <a:endParaRPr lang="en-US" dirty="0">
            <a:latin typeface="PT Sans" panose="020B0604020202020204" charset="0"/>
          </a:endParaRPr>
        </a:p>
      </dgm:t>
    </dgm:pt>
    <dgm:pt modelId="{F8FD2BC4-49A7-4C66-BE49-068F8E61A425}" type="parTrans" cxnId="{6EAE14CD-27EA-4A19-BA05-6A331D688C7E}">
      <dgm:prSet/>
      <dgm:spPr/>
      <dgm:t>
        <a:bodyPr/>
        <a:lstStyle/>
        <a:p>
          <a:endParaRPr lang="en-US"/>
        </a:p>
      </dgm:t>
    </dgm:pt>
    <dgm:pt modelId="{89BFD746-3C9A-4534-86ED-3B6400A17D17}" type="sibTrans" cxnId="{6EAE14CD-27EA-4A19-BA05-6A331D688C7E}">
      <dgm:prSet/>
      <dgm:spPr/>
      <dgm:t>
        <a:bodyPr/>
        <a:lstStyle/>
        <a:p>
          <a:endParaRPr lang="en-US"/>
        </a:p>
      </dgm:t>
    </dgm:pt>
    <dgm:pt modelId="{C61BB332-CE17-4EC3-A2A8-846ADD13FB56}">
      <dgm:prSet/>
      <dgm:spPr/>
      <dgm:t>
        <a:bodyPr/>
        <a:lstStyle/>
        <a:p>
          <a:pPr rtl="0"/>
          <a:r>
            <a:rPr lang="en-US" dirty="0" smtClean="0">
              <a:latin typeface="PT Sans" panose="020B0604020202020204" charset="0"/>
            </a:rPr>
            <a:t>Client</a:t>
          </a:r>
          <a:endParaRPr lang="en-US" dirty="0">
            <a:latin typeface="PT Sans" panose="020B0604020202020204" charset="0"/>
          </a:endParaRPr>
        </a:p>
      </dgm:t>
    </dgm:pt>
    <dgm:pt modelId="{327DE673-1849-4F4B-9D6E-924F6BA2CD24}" type="parTrans" cxnId="{0560D87A-D45F-4AF3-82AF-5E1CF5DBD00D}">
      <dgm:prSet/>
      <dgm:spPr/>
      <dgm:t>
        <a:bodyPr/>
        <a:lstStyle/>
        <a:p>
          <a:endParaRPr lang="en-US"/>
        </a:p>
      </dgm:t>
    </dgm:pt>
    <dgm:pt modelId="{9FF4FB6F-5D1F-4CFD-8417-F453DBC2CB92}" type="sibTrans" cxnId="{0560D87A-D45F-4AF3-82AF-5E1CF5DBD00D}">
      <dgm:prSet/>
      <dgm:spPr/>
      <dgm:t>
        <a:bodyPr/>
        <a:lstStyle/>
        <a:p>
          <a:endParaRPr lang="en-US"/>
        </a:p>
      </dgm:t>
    </dgm:pt>
    <dgm:pt modelId="{D77CD4AE-FBA0-416B-9CD9-F762A62ACC61}">
      <dgm:prSet/>
      <dgm:spPr/>
      <dgm:t>
        <a:bodyPr/>
        <a:lstStyle/>
        <a:p>
          <a:pPr rtl="0"/>
          <a:r>
            <a:rPr lang="en-US" dirty="0" smtClean="0">
              <a:latin typeface="PT Sans" panose="020B0604020202020204" charset="0"/>
            </a:rPr>
            <a:t>Provider</a:t>
          </a:r>
          <a:endParaRPr lang="en-US" dirty="0">
            <a:latin typeface="PT Sans" panose="020B0604020202020204" charset="0"/>
          </a:endParaRPr>
        </a:p>
      </dgm:t>
    </dgm:pt>
    <dgm:pt modelId="{53DCCA4E-28BA-408B-B47A-79937B2C13E0}" type="parTrans" cxnId="{17C63B7B-F3F4-4740-BCFB-589E3A25A12C}">
      <dgm:prSet/>
      <dgm:spPr/>
      <dgm:t>
        <a:bodyPr/>
        <a:lstStyle/>
        <a:p>
          <a:endParaRPr lang="en-US"/>
        </a:p>
      </dgm:t>
    </dgm:pt>
    <dgm:pt modelId="{9E33873E-BF16-42F6-B4A5-E3BDB71B67C8}" type="sibTrans" cxnId="{17C63B7B-F3F4-4740-BCFB-589E3A25A12C}">
      <dgm:prSet/>
      <dgm:spPr/>
      <dgm:t>
        <a:bodyPr/>
        <a:lstStyle/>
        <a:p>
          <a:endParaRPr lang="en-US"/>
        </a:p>
      </dgm:t>
    </dgm:pt>
    <dgm:pt modelId="{D8436B96-77BA-4036-98CB-A2C9258E360C}">
      <dgm:prSet/>
      <dgm:spPr/>
      <dgm:t>
        <a:bodyPr/>
        <a:lstStyle/>
        <a:p>
          <a:pPr rtl="0"/>
          <a:r>
            <a:rPr lang="en-US" dirty="0" smtClean="0">
              <a:latin typeface="PT Sans" panose="020B0604020202020204" charset="0"/>
            </a:rPr>
            <a:t>Sensing Process</a:t>
          </a:r>
          <a:endParaRPr lang="en-US" dirty="0">
            <a:latin typeface="PT Sans" panose="020B0604020202020204" charset="0"/>
          </a:endParaRPr>
        </a:p>
      </dgm:t>
    </dgm:pt>
    <dgm:pt modelId="{74C39773-0EF7-43A4-AAA5-DDBFAC4378F9}" type="parTrans" cxnId="{3150ED46-E1CF-474E-AAAA-96AA1DA6DA1E}">
      <dgm:prSet/>
      <dgm:spPr/>
      <dgm:t>
        <a:bodyPr/>
        <a:lstStyle/>
        <a:p>
          <a:endParaRPr lang="en-US"/>
        </a:p>
      </dgm:t>
    </dgm:pt>
    <dgm:pt modelId="{3F2960A4-3130-45B7-8C1B-9EDD02F3AA45}" type="sibTrans" cxnId="{3150ED46-E1CF-474E-AAAA-96AA1DA6DA1E}">
      <dgm:prSet/>
      <dgm:spPr/>
      <dgm:t>
        <a:bodyPr/>
        <a:lstStyle/>
        <a:p>
          <a:endParaRPr lang="en-US"/>
        </a:p>
      </dgm:t>
    </dgm:pt>
    <dgm:pt modelId="{A5E7E391-B9A9-45B8-A1E7-4CD2BD5AC3B2}">
      <dgm:prSet/>
      <dgm:spPr/>
      <dgm:t>
        <a:bodyPr/>
        <a:lstStyle/>
        <a:p>
          <a:pPr rtl="0"/>
          <a:r>
            <a:rPr lang="en-US" b="1" dirty="0" smtClean="0">
              <a:solidFill>
                <a:srgbClr val="0070C0"/>
              </a:solidFill>
              <a:latin typeface="PT Sans" panose="020B0604020202020204" charset="0"/>
            </a:rPr>
            <a:t>Aggregated</a:t>
          </a:r>
          <a:r>
            <a:rPr lang="en-US" dirty="0" smtClean="0">
              <a:solidFill>
                <a:srgbClr val="00B050"/>
              </a:solidFill>
              <a:latin typeface="PT Sans" panose="020B0604020202020204" charset="0"/>
            </a:rPr>
            <a:t> </a:t>
          </a:r>
          <a:r>
            <a:rPr lang="en-US" dirty="0" smtClean="0">
              <a:latin typeface="PT Sans" panose="020B0604020202020204" charset="0"/>
            </a:rPr>
            <a:t>sensed data to client</a:t>
          </a:r>
          <a:endParaRPr lang="en-US" dirty="0">
            <a:latin typeface="PT Sans" panose="020B0604020202020204" charset="0"/>
          </a:endParaRPr>
        </a:p>
      </dgm:t>
    </dgm:pt>
    <dgm:pt modelId="{4EE56A67-6BB5-49AB-ABFE-0CBEBEECA3FA}" type="sibTrans" cxnId="{2C303875-54E3-4409-9850-B4A769F1A8F4}">
      <dgm:prSet/>
      <dgm:spPr/>
      <dgm:t>
        <a:bodyPr/>
        <a:lstStyle/>
        <a:p>
          <a:endParaRPr lang="en-US"/>
        </a:p>
      </dgm:t>
    </dgm:pt>
    <dgm:pt modelId="{196C5071-76AF-435F-AE0D-DCCA243D7171}" type="parTrans" cxnId="{2C303875-54E3-4409-9850-B4A769F1A8F4}">
      <dgm:prSet/>
      <dgm:spPr/>
      <dgm:t>
        <a:bodyPr/>
        <a:lstStyle/>
        <a:p>
          <a:endParaRPr lang="en-US"/>
        </a:p>
      </dgm:t>
    </dgm:pt>
    <dgm:pt modelId="{57019BAC-3883-4A91-9275-43CA10345155}">
      <dgm:prSet/>
      <dgm:spPr/>
      <dgm:t>
        <a:bodyPr/>
        <a:lstStyle/>
        <a:p>
          <a:pPr rtl="0"/>
          <a:r>
            <a:rPr lang="en-US" dirty="0" smtClean="0">
              <a:latin typeface="PT Sans" panose="020B0604020202020204" charset="0"/>
            </a:rPr>
            <a:t>Data </a:t>
          </a:r>
          <a:r>
            <a:rPr lang="en-US" b="1" dirty="0" smtClean="0">
              <a:solidFill>
                <a:srgbClr val="0070C0"/>
              </a:solidFill>
              <a:latin typeface="PT Sans" panose="020B0604020202020204" charset="0"/>
            </a:rPr>
            <a:t>sensing</a:t>
          </a:r>
          <a:r>
            <a:rPr lang="en-US" dirty="0" smtClean="0">
              <a:solidFill>
                <a:srgbClr val="0070C0"/>
              </a:solidFill>
              <a:latin typeface="PT Sans" panose="020B0604020202020204" charset="0"/>
            </a:rPr>
            <a:t> </a:t>
          </a:r>
          <a:r>
            <a:rPr lang="en-US" dirty="0" smtClean="0">
              <a:latin typeface="PT Sans" panose="020B0604020202020204" charset="0"/>
            </a:rPr>
            <a:t>by provider</a:t>
          </a:r>
          <a:endParaRPr lang="en-US" dirty="0">
            <a:latin typeface="PT Sans" panose="020B0604020202020204" charset="0"/>
          </a:endParaRPr>
        </a:p>
      </dgm:t>
    </dgm:pt>
    <dgm:pt modelId="{7261C12B-9383-4FE4-BA0B-2D15F0384124}" type="sibTrans" cxnId="{C83E92DD-4FAA-41F7-978C-3CC65F035C1C}">
      <dgm:prSet/>
      <dgm:spPr/>
      <dgm:t>
        <a:bodyPr/>
        <a:lstStyle/>
        <a:p>
          <a:endParaRPr lang="en-US"/>
        </a:p>
      </dgm:t>
    </dgm:pt>
    <dgm:pt modelId="{601EDBAC-5D67-435D-850C-AE18DEF7BCB1}" type="parTrans" cxnId="{C83E92DD-4FAA-41F7-978C-3CC65F035C1C}">
      <dgm:prSet/>
      <dgm:spPr/>
      <dgm:t>
        <a:bodyPr/>
        <a:lstStyle/>
        <a:p>
          <a:endParaRPr lang="en-US"/>
        </a:p>
      </dgm:t>
    </dgm:pt>
    <dgm:pt modelId="{8A49DA4C-DD7D-4D81-8531-FD2B7D8FA04E}">
      <dgm:prSet/>
      <dgm:spPr/>
      <dgm:t>
        <a:bodyPr/>
        <a:lstStyle/>
        <a:p>
          <a:pPr rtl="0"/>
          <a:r>
            <a:rPr lang="en-US" dirty="0" smtClean="0">
              <a:latin typeface="PT Sans" panose="020B0604020202020204" charset="0"/>
            </a:rPr>
            <a:t>Provider </a:t>
          </a:r>
          <a:r>
            <a:rPr lang="en-US" b="1" dirty="0" smtClean="0">
              <a:solidFill>
                <a:srgbClr val="0070C0"/>
              </a:solidFill>
              <a:latin typeface="PT Sans" panose="020B0604020202020204" charset="0"/>
            </a:rPr>
            <a:t>chooses</a:t>
          </a:r>
          <a:r>
            <a:rPr lang="en-US" dirty="0" smtClean="0">
              <a:solidFill>
                <a:srgbClr val="0070C0"/>
              </a:solidFill>
              <a:latin typeface="PT Sans" panose="020B0604020202020204" charset="0"/>
            </a:rPr>
            <a:t> </a:t>
          </a:r>
          <a:r>
            <a:rPr lang="en-US" dirty="0" smtClean="0">
              <a:latin typeface="PT Sans" panose="020B0604020202020204" charset="0"/>
            </a:rPr>
            <a:t>a task</a:t>
          </a:r>
          <a:endParaRPr lang="en-US" dirty="0">
            <a:latin typeface="PT Sans" panose="020B0604020202020204" charset="0"/>
          </a:endParaRPr>
        </a:p>
      </dgm:t>
    </dgm:pt>
    <dgm:pt modelId="{E7DD123F-DC10-4D84-8B3F-B1D0589BCC8B}" type="sibTrans" cxnId="{446A5047-ED19-4F2F-88C1-D4343D8E6307}">
      <dgm:prSet/>
      <dgm:spPr/>
      <dgm:t>
        <a:bodyPr/>
        <a:lstStyle/>
        <a:p>
          <a:endParaRPr lang="en-US"/>
        </a:p>
      </dgm:t>
    </dgm:pt>
    <dgm:pt modelId="{B214A0D7-CB4D-4D9B-A17A-E4C8A0C08ADA}" type="parTrans" cxnId="{446A5047-ED19-4F2F-88C1-D4343D8E6307}">
      <dgm:prSet/>
      <dgm:spPr/>
      <dgm:t>
        <a:bodyPr/>
        <a:lstStyle/>
        <a:p>
          <a:endParaRPr lang="en-US"/>
        </a:p>
      </dgm:t>
    </dgm:pt>
    <dgm:pt modelId="{9721C71D-FB0C-42D8-BFAB-1BFE9E33EEEA}">
      <dgm:prSet/>
      <dgm:spPr/>
      <dgm:t>
        <a:bodyPr/>
        <a:lstStyle/>
        <a:p>
          <a:pPr rtl="0"/>
          <a:r>
            <a:rPr lang="en-US" dirty="0" smtClean="0">
              <a:latin typeface="PT Sans" panose="020B0604020202020204" charset="0"/>
            </a:rPr>
            <a:t>Client </a:t>
          </a:r>
          <a:r>
            <a:rPr lang="en-US" b="1" dirty="0" smtClean="0">
              <a:latin typeface="PT Sans" panose="020B0604020202020204" charset="0"/>
            </a:rPr>
            <a:t>posts</a:t>
          </a:r>
          <a:r>
            <a:rPr lang="en-US" dirty="0" smtClean="0">
              <a:latin typeface="PT Sans" panose="020B0604020202020204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PT Sans" panose="020B0604020202020204" charset="0"/>
            </a:rPr>
            <a:t>new </a:t>
          </a:r>
          <a:r>
            <a:rPr lang="en-US" dirty="0" smtClean="0">
              <a:latin typeface="PT Sans" panose="020B0604020202020204" charset="0"/>
            </a:rPr>
            <a:t>sensing </a:t>
          </a:r>
          <a:r>
            <a:rPr lang="en-US" b="1" dirty="0" smtClean="0">
              <a:solidFill>
                <a:schemeClr val="tx1"/>
              </a:solidFill>
              <a:latin typeface="PT Sans" panose="020B0604020202020204" charset="0"/>
            </a:rPr>
            <a:t>tasks</a:t>
          </a:r>
          <a:endParaRPr lang="en-US" b="1" dirty="0">
            <a:solidFill>
              <a:schemeClr val="tx1"/>
            </a:solidFill>
            <a:latin typeface="PT Sans" panose="020B0604020202020204" charset="0"/>
          </a:endParaRPr>
        </a:p>
      </dgm:t>
    </dgm:pt>
    <dgm:pt modelId="{2696534B-D829-46FD-B656-3D1F87185F79}" type="sibTrans" cxnId="{927A7ADB-1AD6-41FD-A4F4-1BD934A91CB2}">
      <dgm:prSet/>
      <dgm:spPr/>
      <dgm:t>
        <a:bodyPr/>
        <a:lstStyle/>
        <a:p>
          <a:endParaRPr lang="en-US"/>
        </a:p>
      </dgm:t>
    </dgm:pt>
    <dgm:pt modelId="{EAB09311-BB3F-4D6A-B844-02770C0FC94D}" type="parTrans" cxnId="{927A7ADB-1AD6-41FD-A4F4-1BD934A91CB2}">
      <dgm:prSet/>
      <dgm:spPr/>
      <dgm:t>
        <a:bodyPr/>
        <a:lstStyle/>
        <a:p>
          <a:endParaRPr lang="en-US"/>
        </a:p>
      </dgm:t>
    </dgm:pt>
    <dgm:pt modelId="{2520C94B-D952-48F2-8511-08BC07D739C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PT Sans" panose="020B0604020202020204" charset="0"/>
            </a:rPr>
            <a:t>Registration</a:t>
          </a:r>
          <a:endParaRPr lang="en-US" b="1" dirty="0">
            <a:solidFill>
              <a:schemeClr val="tx1"/>
            </a:solidFill>
            <a:latin typeface="PT Sans" panose="020B0604020202020204" charset="0"/>
          </a:endParaRPr>
        </a:p>
      </dgm:t>
    </dgm:pt>
    <dgm:pt modelId="{79757FF5-EAF2-4AC7-B2F6-E6826C175C4A}" type="sibTrans" cxnId="{91AC447C-113E-448C-B5A9-E460D00894E9}">
      <dgm:prSet/>
      <dgm:spPr/>
      <dgm:t>
        <a:bodyPr/>
        <a:lstStyle/>
        <a:p>
          <a:endParaRPr lang="en-US"/>
        </a:p>
      </dgm:t>
    </dgm:pt>
    <dgm:pt modelId="{6CF91BC3-CB49-4BD1-BA92-58B5B9DD15B5}" type="parTrans" cxnId="{91AC447C-113E-448C-B5A9-E460D00894E9}">
      <dgm:prSet/>
      <dgm:spPr/>
      <dgm:t>
        <a:bodyPr/>
        <a:lstStyle/>
        <a:p>
          <a:endParaRPr lang="en-US"/>
        </a:p>
      </dgm:t>
    </dgm:pt>
    <dgm:pt modelId="{5B8FCB72-2906-40D8-A8BC-5BA52AA43981}" type="pres">
      <dgm:prSet presAssocID="{64B8420C-DCFB-4AFC-B900-08A4C591B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F96C5-D4F7-4C84-8256-605AFF8F6592}" type="pres">
      <dgm:prSet presAssocID="{9BA63BD9-9364-44D4-BF0C-8CF3929B6E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BB7E4-C514-4056-9E7A-34050EEAF67E}" type="pres">
      <dgm:prSet presAssocID="{9BA63BD9-9364-44D4-BF0C-8CF3929B6E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16B8C-C81F-4B00-ABCE-7E3A56367A1C}" type="pres">
      <dgm:prSet presAssocID="{D8436B96-77BA-4036-98CB-A2C9258E360C}" presName="parentText" presStyleLbl="node1" presStyleIdx="1" presStyleCnt="2" custScaleX="76224" custLinFactNeighborX="-247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5D564-D39C-4267-976D-6669772E348B}" type="pres">
      <dgm:prSet presAssocID="{D8436B96-77BA-4036-98CB-A2C9258E360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8CD4E7-E99A-49CD-BA59-C25769358621}" type="presOf" srcId="{D8436B96-77BA-4036-98CB-A2C9258E360C}" destId="{98816B8C-C81F-4B00-ABCE-7E3A56367A1C}" srcOrd="0" destOrd="0" presId="urn:microsoft.com/office/officeart/2005/8/layout/vList2"/>
    <dgm:cxn modelId="{2373EF2A-7F2F-40F9-BEBC-83962DD43737}" type="presOf" srcId="{8A49DA4C-DD7D-4D81-8531-FD2B7D8FA04E}" destId="{E4D5D564-D39C-4267-976D-6669772E348B}" srcOrd="0" destOrd="2" presId="urn:microsoft.com/office/officeart/2005/8/layout/vList2"/>
    <dgm:cxn modelId="{C59782A1-1A05-42A4-923E-97B3E35FC2F8}" type="presOf" srcId="{64B8420C-DCFB-4AFC-B900-08A4C591B6FE}" destId="{5B8FCB72-2906-40D8-A8BC-5BA52AA43981}" srcOrd="0" destOrd="0" presId="urn:microsoft.com/office/officeart/2005/8/layout/vList2"/>
    <dgm:cxn modelId="{259F364B-8937-4953-A3FA-30A660983472}" type="presOf" srcId="{9BA63BD9-9364-44D4-BF0C-8CF3929B6E46}" destId="{933F96C5-D4F7-4C84-8256-605AFF8F6592}" srcOrd="0" destOrd="0" presId="urn:microsoft.com/office/officeart/2005/8/layout/vList2"/>
    <dgm:cxn modelId="{446A5047-ED19-4F2F-88C1-D4343D8E6307}" srcId="{D8436B96-77BA-4036-98CB-A2C9258E360C}" destId="{8A49DA4C-DD7D-4D81-8531-FD2B7D8FA04E}" srcOrd="2" destOrd="0" parTransId="{B214A0D7-CB4D-4D9B-A17A-E4C8A0C08ADA}" sibTransId="{E7DD123F-DC10-4D84-8B3F-B1D0589BCC8B}"/>
    <dgm:cxn modelId="{B928FC45-EB54-4BBC-98E9-83298C278910}" type="presOf" srcId="{C61BB332-CE17-4EC3-A2A8-846ADD13FB56}" destId="{243BB7E4-C514-4056-9E7A-34050EEAF67E}" srcOrd="0" destOrd="1" presId="urn:microsoft.com/office/officeart/2005/8/layout/vList2"/>
    <dgm:cxn modelId="{5DCE8CD2-9E8F-411A-B89C-20ADF79DD20F}" type="presOf" srcId="{9721C71D-FB0C-42D8-BFAB-1BFE9E33EEEA}" destId="{E4D5D564-D39C-4267-976D-6669772E348B}" srcOrd="0" destOrd="1" presId="urn:microsoft.com/office/officeart/2005/8/layout/vList2"/>
    <dgm:cxn modelId="{17C63B7B-F3F4-4740-BCFB-589E3A25A12C}" srcId="{9BA63BD9-9364-44D4-BF0C-8CF3929B6E46}" destId="{D77CD4AE-FBA0-416B-9CD9-F762A62ACC61}" srcOrd="2" destOrd="0" parTransId="{53DCCA4E-28BA-408B-B47A-79937B2C13E0}" sibTransId="{9E33873E-BF16-42F6-B4A5-E3BDB71B67C8}"/>
    <dgm:cxn modelId="{3123B0E5-EC5B-4534-B05B-348659A71E9D}" type="presOf" srcId="{F9F8B074-ECEB-4FA1-8EF5-4381D5AE5EA4}" destId="{243BB7E4-C514-4056-9E7A-34050EEAF67E}" srcOrd="0" destOrd="0" presId="urn:microsoft.com/office/officeart/2005/8/layout/vList2"/>
    <dgm:cxn modelId="{72839083-1CB5-44A0-8836-14A6D50F96DD}" type="presOf" srcId="{57019BAC-3883-4A91-9275-43CA10345155}" destId="{E4D5D564-D39C-4267-976D-6669772E348B}" srcOrd="0" destOrd="3" presId="urn:microsoft.com/office/officeart/2005/8/layout/vList2"/>
    <dgm:cxn modelId="{2C303875-54E3-4409-9850-B4A769F1A8F4}" srcId="{D8436B96-77BA-4036-98CB-A2C9258E360C}" destId="{A5E7E391-B9A9-45B8-A1E7-4CD2BD5AC3B2}" srcOrd="4" destOrd="0" parTransId="{196C5071-76AF-435F-AE0D-DCCA243D7171}" sibTransId="{4EE56A67-6BB5-49AB-ABFE-0CBEBEECA3FA}"/>
    <dgm:cxn modelId="{2F273F94-0E5F-410A-BD17-659ECF2EB8D3}" srcId="{64B8420C-DCFB-4AFC-B900-08A4C591B6FE}" destId="{9BA63BD9-9364-44D4-BF0C-8CF3929B6E46}" srcOrd="0" destOrd="0" parTransId="{37708F40-E8C3-4231-B8AA-63EE9F8E7CEE}" sibTransId="{10E17255-A2F1-428A-927F-52F64E000D97}"/>
    <dgm:cxn modelId="{49EA8E26-BB50-459D-A1C1-EF0B628ED189}" type="presOf" srcId="{2520C94B-D952-48F2-8511-08BC07D739CB}" destId="{E4D5D564-D39C-4267-976D-6669772E348B}" srcOrd="0" destOrd="0" presId="urn:microsoft.com/office/officeart/2005/8/layout/vList2"/>
    <dgm:cxn modelId="{6EAE14CD-27EA-4A19-BA05-6A331D688C7E}" srcId="{9BA63BD9-9364-44D4-BF0C-8CF3929B6E46}" destId="{F9F8B074-ECEB-4FA1-8EF5-4381D5AE5EA4}" srcOrd="0" destOrd="0" parTransId="{F8FD2BC4-49A7-4C66-BE49-068F8E61A425}" sibTransId="{89BFD746-3C9A-4534-86ED-3B6400A17D17}"/>
    <dgm:cxn modelId="{927A7ADB-1AD6-41FD-A4F4-1BD934A91CB2}" srcId="{D8436B96-77BA-4036-98CB-A2C9258E360C}" destId="{9721C71D-FB0C-42D8-BFAB-1BFE9E33EEEA}" srcOrd="1" destOrd="0" parTransId="{EAB09311-BB3F-4D6A-B844-02770C0FC94D}" sibTransId="{2696534B-D829-46FD-B656-3D1F87185F79}"/>
    <dgm:cxn modelId="{97091984-20E1-4A22-9E1F-66CA0AA543BB}" type="presOf" srcId="{A5E7E391-B9A9-45B8-A1E7-4CD2BD5AC3B2}" destId="{E4D5D564-D39C-4267-976D-6669772E348B}" srcOrd="0" destOrd="4" presId="urn:microsoft.com/office/officeart/2005/8/layout/vList2"/>
    <dgm:cxn modelId="{91AC447C-113E-448C-B5A9-E460D00894E9}" srcId="{D8436B96-77BA-4036-98CB-A2C9258E360C}" destId="{2520C94B-D952-48F2-8511-08BC07D739CB}" srcOrd="0" destOrd="0" parTransId="{6CF91BC3-CB49-4BD1-BA92-58B5B9DD15B5}" sibTransId="{79757FF5-EAF2-4AC7-B2F6-E6826C175C4A}"/>
    <dgm:cxn modelId="{0560D87A-D45F-4AF3-82AF-5E1CF5DBD00D}" srcId="{9BA63BD9-9364-44D4-BF0C-8CF3929B6E46}" destId="{C61BB332-CE17-4EC3-A2A8-846ADD13FB56}" srcOrd="1" destOrd="0" parTransId="{327DE673-1849-4F4B-9D6E-924F6BA2CD24}" sibTransId="{9FF4FB6F-5D1F-4CFD-8417-F453DBC2CB92}"/>
    <dgm:cxn modelId="{C83E92DD-4FAA-41F7-978C-3CC65F035C1C}" srcId="{D8436B96-77BA-4036-98CB-A2C9258E360C}" destId="{57019BAC-3883-4A91-9275-43CA10345155}" srcOrd="3" destOrd="0" parTransId="{601EDBAC-5D67-435D-850C-AE18DEF7BCB1}" sibTransId="{7261C12B-9383-4FE4-BA0B-2D15F0384124}"/>
    <dgm:cxn modelId="{3150ED46-E1CF-474E-AAAA-96AA1DA6DA1E}" srcId="{64B8420C-DCFB-4AFC-B900-08A4C591B6FE}" destId="{D8436B96-77BA-4036-98CB-A2C9258E360C}" srcOrd="1" destOrd="0" parTransId="{74C39773-0EF7-43A4-AAA5-DDBFAC4378F9}" sibTransId="{3F2960A4-3130-45B7-8C1B-9EDD02F3AA45}"/>
    <dgm:cxn modelId="{E8CB418C-3C7D-4CF3-889B-AA8CADD3F41D}" type="presOf" srcId="{D77CD4AE-FBA0-416B-9CD9-F762A62ACC61}" destId="{243BB7E4-C514-4056-9E7A-34050EEAF67E}" srcOrd="0" destOrd="2" presId="urn:microsoft.com/office/officeart/2005/8/layout/vList2"/>
    <dgm:cxn modelId="{209D7659-8B3E-4940-B9D0-5B2D6727512E}" type="presParOf" srcId="{5B8FCB72-2906-40D8-A8BC-5BA52AA43981}" destId="{933F96C5-D4F7-4C84-8256-605AFF8F6592}" srcOrd="0" destOrd="0" presId="urn:microsoft.com/office/officeart/2005/8/layout/vList2"/>
    <dgm:cxn modelId="{93338807-3193-42FB-B4DF-3C05D4ADF150}" type="presParOf" srcId="{5B8FCB72-2906-40D8-A8BC-5BA52AA43981}" destId="{243BB7E4-C514-4056-9E7A-34050EEAF67E}" srcOrd="1" destOrd="0" presId="urn:microsoft.com/office/officeart/2005/8/layout/vList2"/>
    <dgm:cxn modelId="{3238CD3D-8BAD-4D01-AAE6-316114F34CE7}" type="presParOf" srcId="{5B8FCB72-2906-40D8-A8BC-5BA52AA43981}" destId="{98816B8C-C81F-4B00-ABCE-7E3A56367A1C}" srcOrd="2" destOrd="0" presId="urn:microsoft.com/office/officeart/2005/8/layout/vList2"/>
    <dgm:cxn modelId="{81B5CBCC-F16C-43E2-9635-6AADC03B0547}" type="presParOf" srcId="{5B8FCB72-2906-40D8-A8BC-5BA52AA43981}" destId="{E4D5D564-D39C-4267-976D-6669772E348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C28DCC-FDFD-4341-99DD-17D63EF9FC9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5A5EB-7227-449E-A5F0-4320C6E15738}">
      <dgm:prSet phldrT="[Text]"/>
      <dgm:spPr/>
      <dgm:t>
        <a:bodyPr/>
        <a:lstStyle/>
        <a:p>
          <a:pPr rtl="0"/>
          <a:r>
            <a:rPr lang="en-US" dirty="0" smtClean="0"/>
            <a:t>Manual </a:t>
          </a:r>
          <a:r>
            <a:rPr lang="en-US" b="1" dirty="0" smtClean="0">
              <a:solidFill>
                <a:schemeClr val="tx1"/>
              </a:solidFill>
            </a:rPr>
            <a:t>Photo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/>
            <a:t>Sensing Task</a:t>
          </a:r>
          <a:endParaRPr lang="en-US" dirty="0"/>
        </a:p>
      </dgm:t>
    </dgm:pt>
    <dgm:pt modelId="{8B7CB06E-CAD5-4F41-9C3E-8DDEF21FCAFA}" type="parTrans" cxnId="{66BFAA79-ED81-49ED-831D-E01C97AB022F}">
      <dgm:prSet/>
      <dgm:spPr/>
      <dgm:t>
        <a:bodyPr/>
        <a:lstStyle/>
        <a:p>
          <a:endParaRPr lang="en-US"/>
        </a:p>
      </dgm:t>
    </dgm:pt>
    <dgm:pt modelId="{64750AB7-05DC-468B-8E99-42531E1D9D32}" type="sibTrans" cxnId="{66BFAA79-ED81-49ED-831D-E01C97AB022F}">
      <dgm:prSet/>
      <dgm:spPr/>
      <dgm:t>
        <a:bodyPr/>
        <a:lstStyle/>
        <a:p>
          <a:endParaRPr lang="en-US"/>
        </a:p>
      </dgm:t>
    </dgm:pt>
    <dgm:pt modelId="{3B446507-FBBD-4D6F-97E9-8123999F3C6B}">
      <dgm:prSet phldrT="[Text]"/>
      <dgm:spPr/>
      <dgm:t>
        <a:bodyPr/>
        <a:lstStyle/>
        <a:p>
          <a:pPr rtl="0"/>
          <a:r>
            <a:rPr lang="en-US" dirty="0" smtClean="0"/>
            <a:t>Automated Sensing Task using </a:t>
          </a:r>
          <a:r>
            <a:rPr lang="en-US" b="1" dirty="0" smtClean="0">
              <a:solidFill>
                <a:schemeClr val="tx1"/>
              </a:solidFill>
            </a:rPr>
            <a:t>Accelerometer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/>
            <a:t>and </a:t>
          </a:r>
          <a:r>
            <a:rPr lang="en-US" b="1" dirty="0" smtClean="0">
              <a:solidFill>
                <a:schemeClr val="tx1"/>
              </a:solidFill>
            </a:rPr>
            <a:t>GPS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/>
            <a:t>Sensors</a:t>
          </a:r>
          <a:endParaRPr lang="en-US" dirty="0"/>
        </a:p>
      </dgm:t>
    </dgm:pt>
    <dgm:pt modelId="{C236A940-B748-4879-8160-54B744C62B82}" type="parTrans" cxnId="{102FC03C-CFF5-4D88-B5AF-9127F14FCE18}">
      <dgm:prSet/>
      <dgm:spPr/>
      <dgm:t>
        <a:bodyPr/>
        <a:lstStyle/>
        <a:p>
          <a:endParaRPr lang="en-US"/>
        </a:p>
      </dgm:t>
    </dgm:pt>
    <dgm:pt modelId="{4065125F-B3D9-4D37-B4BE-31D85A589A9C}" type="sibTrans" cxnId="{102FC03C-CFF5-4D88-B5AF-9127F14FCE18}">
      <dgm:prSet/>
      <dgm:spPr/>
      <dgm:t>
        <a:bodyPr/>
        <a:lstStyle/>
        <a:p>
          <a:endParaRPr lang="en-US"/>
        </a:p>
      </dgm:t>
    </dgm:pt>
    <dgm:pt modelId="{ED9EA76A-3066-48C8-8DA5-CBA074D707DF}">
      <dgm:prSet phldrT="[Text]"/>
      <dgm:spPr/>
      <dgm:t>
        <a:bodyPr/>
        <a:lstStyle/>
        <a:p>
          <a:pPr rtl="0"/>
          <a:r>
            <a:rPr lang="en-US" dirty="0" smtClean="0"/>
            <a:t>Automated Sensing Task using </a:t>
          </a:r>
          <a:r>
            <a:rPr lang="en-US" b="1" dirty="0" smtClean="0">
              <a:solidFill>
                <a:schemeClr val="tx1"/>
              </a:solidFill>
            </a:rPr>
            <a:t>Bluetooth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smtClean="0"/>
            <a:t>radio</a:t>
          </a:r>
          <a:endParaRPr lang="en-US" dirty="0"/>
        </a:p>
      </dgm:t>
    </dgm:pt>
    <dgm:pt modelId="{64488AF8-207A-4215-969F-2BC20D537ABF}" type="parTrans" cxnId="{9A886E72-AF17-41B8-A00D-428D3DF80E79}">
      <dgm:prSet/>
      <dgm:spPr/>
      <dgm:t>
        <a:bodyPr/>
        <a:lstStyle/>
        <a:p>
          <a:endParaRPr lang="en-US"/>
        </a:p>
      </dgm:t>
    </dgm:pt>
    <dgm:pt modelId="{9E33DB28-8ACD-478F-A184-C774BCE95493}" type="sibTrans" cxnId="{9A886E72-AF17-41B8-A00D-428D3DF80E79}">
      <dgm:prSet/>
      <dgm:spPr/>
      <dgm:t>
        <a:bodyPr/>
        <a:lstStyle/>
        <a:p>
          <a:endParaRPr lang="en-US"/>
        </a:p>
      </dgm:t>
    </dgm:pt>
    <dgm:pt modelId="{75FFC776-D1F3-4CE8-8E4B-F4C21B1C9783}">
      <dgm:prSet phldrT="[Text]"/>
      <dgm:spPr/>
      <dgm:t>
        <a:bodyPr/>
        <a:lstStyle/>
        <a:p>
          <a:pPr rtl="0"/>
          <a:r>
            <a:rPr lang="en-US" dirty="0" smtClean="0"/>
            <a:t>Automated Sensing Task for </a:t>
          </a:r>
          <a:r>
            <a:rPr lang="en-US" b="1" dirty="0" smtClean="0">
              <a:solidFill>
                <a:schemeClr val="tx1"/>
              </a:solidFill>
            </a:rPr>
            <a:t>Application/Network/Battery Usage</a:t>
          </a:r>
          <a:endParaRPr lang="en-US" b="1" dirty="0">
            <a:solidFill>
              <a:schemeClr val="tx1"/>
            </a:solidFill>
          </a:endParaRPr>
        </a:p>
      </dgm:t>
    </dgm:pt>
    <dgm:pt modelId="{29057B77-4917-4C73-BD3A-650603FE1416}" type="parTrans" cxnId="{36E7D322-6CCF-40A0-866B-2DFF76FC88C3}">
      <dgm:prSet/>
      <dgm:spPr/>
      <dgm:t>
        <a:bodyPr/>
        <a:lstStyle/>
        <a:p>
          <a:endParaRPr lang="en-US"/>
        </a:p>
      </dgm:t>
    </dgm:pt>
    <dgm:pt modelId="{CAE304BD-1B00-4C2E-9BFE-4EF465E97E77}" type="sibTrans" cxnId="{36E7D322-6CCF-40A0-866B-2DFF76FC88C3}">
      <dgm:prSet/>
      <dgm:spPr/>
      <dgm:t>
        <a:bodyPr/>
        <a:lstStyle/>
        <a:p>
          <a:endParaRPr lang="en-US"/>
        </a:p>
      </dgm:t>
    </dgm:pt>
    <dgm:pt modelId="{06DB760C-682A-43B6-80FB-E51B7C418218}">
      <dgm:prSet phldrT="[Text]"/>
      <dgm:spPr/>
      <dgm:t>
        <a:bodyPr/>
        <a:lstStyle/>
        <a:p>
          <a:pPr rtl="0"/>
          <a:r>
            <a:rPr lang="en-US" dirty="0" smtClean="0"/>
            <a:t>Automated Sensing Task for </a:t>
          </a:r>
          <a:r>
            <a:rPr lang="en-US" b="1" dirty="0" err="1" smtClean="0">
              <a:solidFill>
                <a:schemeClr val="tx1"/>
              </a:solidFill>
            </a:rPr>
            <a:t>WiFi</a:t>
          </a:r>
          <a:r>
            <a:rPr lang="en-US" b="1" dirty="0" smtClean="0">
              <a:solidFill>
                <a:schemeClr val="tx1"/>
              </a:solidFill>
            </a:rPr>
            <a:t> Access Points Recording</a:t>
          </a:r>
          <a:endParaRPr lang="en-US" b="1" dirty="0">
            <a:solidFill>
              <a:schemeClr val="tx1"/>
            </a:solidFill>
          </a:endParaRPr>
        </a:p>
      </dgm:t>
    </dgm:pt>
    <dgm:pt modelId="{5515F269-F008-4C6A-8E57-3320E1498212}" type="parTrans" cxnId="{1D9F9B3C-4155-49A2-90FB-0B556127B55A}">
      <dgm:prSet/>
      <dgm:spPr/>
      <dgm:t>
        <a:bodyPr/>
        <a:lstStyle/>
        <a:p>
          <a:endParaRPr lang="en-US"/>
        </a:p>
      </dgm:t>
    </dgm:pt>
    <dgm:pt modelId="{DCACCAE9-EAE0-4F08-A827-8C5A76F1A12E}" type="sibTrans" cxnId="{1D9F9B3C-4155-49A2-90FB-0B556127B55A}">
      <dgm:prSet/>
      <dgm:spPr/>
      <dgm:t>
        <a:bodyPr/>
        <a:lstStyle/>
        <a:p>
          <a:endParaRPr lang="en-US"/>
        </a:p>
      </dgm:t>
    </dgm:pt>
    <dgm:pt modelId="{2D7C8FF8-2F0C-46CB-A6DD-C5B3F97ADB69}" type="pres">
      <dgm:prSet presAssocID="{B9C28DCC-FDFD-4341-99DD-17D63EF9FC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B46B917-74E2-40FD-9D89-303D6F6A3647}" type="pres">
      <dgm:prSet presAssocID="{B9C28DCC-FDFD-4341-99DD-17D63EF9FC91}" presName="Name1" presStyleCnt="0"/>
      <dgm:spPr/>
    </dgm:pt>
    <dgm:pt modelId="{63B85236-397C-4C0A-87E8-BD72F9E53CF1}" type="pres">
      <dgm:prSet presAssocID="{B9C28DCC-FDFD-4341-99DD-17D63EF9FC91}" presName="cycle" presStyleCnt="0"/>
      <dgm:spPr/>
    </dgm:pt>
    <dgm:pt modelId="{C5C62EE6-4E48-4C09-BAF3-AB66FDFDFF03}" type="pres">
      <dgm:prSet presAssocID="{B9C28DCC-FDFD-4341-99DD-17D63EF9FC91}" presName="srcNode" presStyleLbl="node1" presStyleIdx="0" presStyleCnt="5"/>
      <dgm:spPr/>
    </dgm:pt>
    <dgm:pt modelId="{2787A225-932E-4924-BDB0-65752080DC2E}" type="pres">
      <dgm:prSet presAssocID="{B9C28DCC-FDFD-4341-99DD-17D63EF9FC91}" presName="conn" presStyleLbl="parChTrans1D2" presStyleIdx="0" presStyleCnt="1"/>
      <dgm:spPr/>
      <dgm:t>
        <a:bodyPr/>
        <a:lstStyle/>
        <a:p>
          <a:endParaRPr lang="en-US"/>
        </a:p>
      </dgm:t>
    </dgm:pt>
    <dgm:pt modelId="{9FDD847E-2345-404B-8260-4BFE825093BE}" type="pres">
      <dgm:prSet presAssocID="{B9C28DCC-FDFD-4341-99DD-17D63EF9FC91}" presName="extraNode" presStyleLbl="node1" presStyleIdx="0" presStyleCnt="5"/>
      <dgm:spPr/>
    </dgm:pt>
    <dgm:pt modelId="{6660222A-EF02-4318-A7B5-0700314B7CE0}" type="pres">
      <dgm:prSet presAssocID="{B9C28DCC-FDFD-4341-99DD-17D63EF9FC91}" presName="dstNode" presStyleLbl="node1" presStyleIdx="0" presStyleCnt="5"/>
      <dgm:spPr/>
    </dgm:pt>
    <dgm:pt modelId="{4D1737C5-7A60-4E77-B79C-1BB61F96A8C4}" type="pres">
      <dgm:prSet presAssocID="{D7F5A5EB-7227-449E-A5F0-4320C6E1573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0044C-2CD1-479E-BFDD-82FF6CC13844}" type="pres">
      <dgm:prSet presAssocID="{D7F5A5EB-7227-449E-A5F0-4320C6E15738}" presName="accent_1" presStyleCnt="0"/>
      <dgm:spPr/>
    </dgm:pt>
    <dgm:pt modelId="{AFCF1C0A-756A-4DCD-9700-106CB447677C}" type="pres">
      <dgm:prSet presAssocID="{D7F5A5EB-7227-449E-A5F0-4320C6E15738}" presName="accentRepeatNode" presStyleLbl="solidFgAcc1" presStyleIdx="0" presStyleCnt="5"/>
      <dgm:spPr/>
    </dgm:pt>
    <dgm:pt modelId="{AD977232-52EC-41FE-BA9A-A06200DD0E2F}" type="pres">
      <dgm:prSet presAssocID="{3B446507-FBBD-4D6F-97E9-8123999F3C6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D647F-35B7-4EC8-A13C-BEA9B38DAD91}" type="pres">
      <dgm:prSet presAssocID="{3B446507-FBBD-4D6F-97E9-8123999F3C6B}" presName="accent_2" presStyleCnt="0"/>
      <dgm:spPr/>
    </dgm:pt>
    <dgm:pt modelId="{6F6C745E-FEB0-48CF-90E1-94CE07F599E1}" type="pres">
      <dgm:prSet presAssocID="{3B446507-FBBD-4D6F-97E9-8123999F3C6B}" presName="accentRepeatNode" presStyleLbl="solidFgAcc1" presStyleIdx="1" presStyleCnt="5"/>
      <dgm:spPr/>
    </dgm:pt>
    <dgm:pt modelId="{42357E44-F4D6-4DA2-B6A0-9F0017014E97}" type="pres">
      <dgm:prSet presAssocID="{ED9EA76A-3066-48C8-8DA5-CBA074D707D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8D24E-0D34-4F3F-BFB0-DA06527213AD}" type="pres">
      <dgm:prSet presAssocID="{ED9EA76A-3066-48C8-8DA5-CBA074D707DF}" presName="accent_3" presStyleCnt="0"/>
      <dgm:spPr/>
    </dgm:pt>
    <dgm:pt modelId="{B19A576C-489F-489E-8B1D-829DA2BEC7E4}" type="pres">
      <dgm:prSet presAssocID="{ED9EA76A-3066-48C8-8DA5-CBA074D707DF}" presName="accentRepeatNode" presStyleLbl="solidFgAcc1" presStyleIdx="2" presStyleCnt="5"/>
      <dgm:spPr/>
    </dgm:pt>
    <dgm:pt modelId="{D8E57FD7-73C2-4CA3-81AD-88D48B082E6C}" type="pres">
      <dgm:prSet presAssocID="{75FFC776-D1F3-4CE8-8E4B-F4C21B1C978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B5840-E46A-46CF-A77F-5C76B64231B8}" type="pres">
      <dgm:prSet presAssocID="{75FFC776-D1F3-4CE8-8E4B-F4C21B1C9783}" presName="accent_4" presStyleCnt="0"/>
      <dgm:spPr/>
    </dgm:pt>
    <dgm:pt modelId="{51A17401-864D-44DC-AC15-5C223EE0E882}" type="pres">
      <dgm:prSet presAssocID="{75FFC776-D1F3-4CE8-8E4B-F4C21B1C9783}" presName="accentRepeatNode" presStyleLbl="solidFgAcc1" presStyleIdx="3" presStyleCnt="5"/>
      <dgm:spPr/>
    </dgm:pt>
    <dgm:pt modelId="{7C20C59E-FC06-4F3D-AEFA-D0A752F31093}" type="pres">
      <dgm:prSet presAssocID="{06DB760C-682A-43B6-80FB-E51B7C41821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00BF-1FE8-4E41-A4FA-D6ECBE599D43}" type="pres">
      <dgm:prSet presAssocID="{06DB760C-682A-43B6-80FB-E51B7C418218}" presName="accent_5" presStyleCnt="0"/>
      <dgm:spPr/>
    </dgm:pt>
    <dgm:pt modelId="{A9DECD13-5D7F-430F-8819-01B0092E763A}" type="pres">
      <dgm:prSet presAssocID="{06DB760C-682A-43B6-80FB-E51B7C418218}" presName="accentRepeatNode" presStyleLbl="solidFgAcc1" presStyleIdx="4" presStyleCnt="5"/>
      <dgm:spPr/>
    </dgm:pt>
  </dgm:ptLst>
  <dgm:cxnLst>
    <dgm:cxn modelId="{D79E5131-87ED-4D3D-B4F3-7FEC4C18F2B4}" type="presOf" srcId="{D7F5A5EB-7227-449E-A5F0-4320C6E15738}" destId="{4D1737C5-7A60-4E77-B79C-1BB61F96A8C4}" srcOrd="0" destOrd="0" presId="urn:microsoft.com/office/officeart/2008/layout/VerticalCurvedList"/>
    <dgm:cxn modelId="{C4AEB92D-2997-4D4C-9805-F180C54E59FD}" type="presOf" srcId="{3B446507-FBBD-4D6F-97E9-8123999F3C6B}" destId="{AD977232-52EC-41FE-BA9A-A06200DD0E2F}" srcOrd="0" destOrd="0" presId="urn:microsoft.com/office/officeart/2008/layout/VerticalCurvedList"/>
    <dgm:cxn modelId="{ECC483D6-3792-4DBC-9860-A93D065488B1}" type="presOf" srcId="{ED9EA76A-3066-48C8-8DA5-CBA074D707DF}" destId="{42357E44-F4D6-4DA2-B6A0-9F0017014E97}" srcOrd="0" destOrd="0" presId="urn:microsoft.com/office/officeart/2008/layout/VerticalCurvedList"/>
    <dgm:cxn modelId="{40DC1012-58D2-463B-B6F4-912CD485680F}" type="presOf" srcId="{75FFC776-D1F3-4CE8-8E4B-F4C21B1C9783}" destId="{D8E57FD7-73C2-4CA3-81AD-88D48B082E6C}" srcOrd="0" destOrd="0" presId="urn:microsoft.com/office/officeart/2008/layout/VerticalCurvedList"/>
    <dgm:cxn modelId="{36E7D322-6CCF-40A0-866B-2DFF76FC88C3}" srcId="{B9C28DCC-FDFD-4341-99DD-17D63EF9FC91}" destId="{75FFC776-D1F3-4CE8-8E4B-F4C21B1C9783}" srcOrd="3" destOrd="0" parTransId="{29057B77-4917-4C73-BD3A-650603FE1416}" sibTransId="{CAE304BD-1B00-4C2E-9BFE-4EF465E97E77}"/>
    <dgm:cxn modelId="{96E99876-5AD1-42F7-8F17-A66ED3A48F22}" type="presOf" srcId="{64750AB7-05DC-468B-8E99-42531E1D9D32}" destId="{2787A225-932E-4924-BDB0-65752080DC2E}" srcOrd="0" destOrd="0" presId="urn:microsoft.com/office/officeart/2008/layout/VerticalCurvedList"/>
    <dgm:cxn modelId="{9A886E72-AF17-41B8-A00D-428D3DF80E79}" srcId="{B9C28DCC-FDFD-4341-99DD-17D63EF9FC91}" destId="{ED9EA76A-3066-48C8-8DA5-CBA074D707DF}" srcOrd="2" destOrd="0" parTransId="{64488AF8-207A-4215-969F-2BC20D537ABF}" sibTransId="{9E33DB28-8ACD-478F-A184-C774BCE95493}"/>
    <dgm:cxn modelId="{1D9F9B3C-4155-49A2-90FB-0B556127B55A}" srcId="{B9C28DCC-FDFD-4341-99DD-17D63EF9FC91}" destId="{06DB760C-682A-43B6-80FB-E51B7C418218}" srcOrd="4" destOrd="0" parTransId="{5515F269-F008-4C6A-8E57-3320E1498212}" sibTransId="{DCACCAE9-EAE0-4F08-A827-8C5A76F1A12E}"/>
    <dgm:cxn modelId="{66BFAA79-ED81-49ED-831D-E01C97AB022F}" srcId="{B9C28DCC-FDFD-4341-99DD-17D63EF9FC91}" destId="{D7F5A5EB-7227-449E-A5F0-4320C6E15738}" srcOrd="0" destOrd="0" parTransId="{8B7CB06E-CAD5-4F41-9C3E-8DDEF21FCAFA}" sibTransId="{64750AB7-05DC-468B-8E99-42531E1D9D32}"/>
    <dgm:cxn modelId="{8422F3C2-F838-44F8-93A5-6C6405ADB45B}" type="presOf" srcId="{B9C28DCC-FDFD-4341-99DD-17D63EF9FC91}" destId="{2D7C8FF8-2F0C-46CB-A6DD-C5B3F97ADB69}" srcOrd="0" destOrd="0" presId="urn:microsoft.com/office/officeart/2008/layout/VerticalCurvedList"/>
    <dgm:cxn modelId="{102FC03C-CFF5-4D88-B5AF-9127F14FCE18}" srcId="{B9C28DCC-FDFD-4341-99DD-17D63EF9FC91}" destId="{3B446507-FBBD-4D6F-97E9-8123999F3C6B}" srcOrd="1" destOrd="0" parTransId="{C236A940-B748-4879-8160-54B744C62B82}" sibTransId="{4065125F-B3D9-4D37-B4BE-31D85A589A9C}"/>
    <dgm:cxn modelId="{8AABD6F5-D550-4B8D-8EE6-698998DAB076}" type="presOf" srcId="{06DB760C-682A-43B6-80FB-E51B7C418218}" destId="{7C20C59E-FC06-4F3D-AEFA-D0A752F31093}" srcOrd="0" destOrd="0" presId="urn:microsoft.com/office/officeart/2008/layout/VerticalCurvedList"/>
    <dgm:cxn modelId="{49AFCEEA-6CD9-452D-AFD8-C8F468579C94}" type="presParOf" srcId="{2D7C8FF8-2F0C-46CB-A6DD-C5B3F97ADB69}" destId="{FB46B917-74E2-40FD-9D89-303D6F6A3647}" srcOrd="0" destOrd="0" presId="urn:microsoft.com/office/officeart/2008/layout/VerticalCurvedList"/>
    <dgm:cxn modelId="{6227C92D-16D7-4B7C-8C3D-E899D703E7F4}" type="presParOf" srcId="{FB46B917-74E2-40FD-9D89-303D6F6A3647}" destId="{63B85236-397C-4C0A-87E8-BD72F9E53CF1}" srcOrd="0" destOrd="0" presId="urn:microsoft.com/office/officeart/2008/layout/VerticalCurvedList"/>
    <dgm:cxn modelId="{BEEFDC6C-B6C8-4C8D-A8E7-01245EC0DA6B}" type="presParOf" srcId="{63B85236-397C-4C0A-87E8-BD72F9E53CF1}" destId="{C5C62EE6-4E48-4C09-BAF3-AB66FDFDFF03}" srcOrd="0" destOrd="0" presId="urn:microsoft.com/office/officeart/2008/layout/VerticalCurvedList"/>
    <dgm:cxn modelId="{B1B2BB00-425D-4C6A-9528-88BC013D75DA}" type="presParOf" srcId="{63B85236-397C-4C0A-87E8-BD72F9E53CF1}" destId="{2787A225-932E-4924-BDB0-65752080DC2E}" srcOrd="1" destOrd="0" presId="urn:microsoft.com/office/officeart/2008/layout/VerticalCurvedList"/>
    <dgm:cxn modelId="{844F882C-8DCE-461F-89AE-BB6D46328F4D}" type="presParOf" srcId="{63B85236-397C-4C0A-87E8-BD72F9E53CF1}" destId="{9FDD847E-2345-404B-8260-4BFE825093BE}" srcOrd="2" destOrd="0" presId="urn:microsoft.com/office/officeart/2008/layout/VerticalCurvedList"/>
    <dgm:cxn modelId="{E2954F08-6E5B-4C10-AF3D-A94619570AB4}" type="presParOf" srcId="{63B85236-397C-4C0A-87E8-BD72F9E53CF1}" destId="{6660222A-EF02-4318-A7B5-0700314B7CE0}" srcOrd="3" destOrd="0" presId="urn:microsoft.com/office/officeart/2008/layout/VerticalCurvedList"/>
    <dgm:cxn modelId="{8C2B41F7-3758-462A-BD5B-D2BAA720F366}" type="presParOf" srcId="{FB46B917-74E2-40FD-9D89-303D6F6A3647}" destId="{4D1737C5-7A60-4E77-B79C-1BB61F96A8C4}" srcOrd="1" destOrd="0" presId="urn:microsoft.com/office/officeart/2008/layout/VerticalCurvedList"/>
    <dgm:cxn modelId="{1CDE1082-BCB7-47DF-BCC3-8ABC251E6062}" type="presParOf" srcId="{FB46B917-74E2-40FD-9D89-303D6F6A3647}" destId="{2C60044C-2CD1-479E-BFDD-82FF6CC13844}" srcOrd="2" destOrd="0" presId="urn:microsoft.com/office/officeart/2008/layout/VerticalCurvedList"/>
    <dgm:cxn modelId="{09320607-966C-4339-A252-C259B1E0BAAB}" type="presParOf" srcId="{2C60044C-2CD1-479E-BFDD-82FF6CC13844}" destId="{AFCF1C0A-756A-4DCD-9700-106CB447677C}" srcOrd="0" destOrd="0" presId="urn:microsoft.com/office/officeart/2008/layout/VerticalCurvedList"/>
    <dgm:cxn modelId="{D5B0AD80-3753-443D-923B-A5D26024CD7D}" type="presParOf" srcId="{FB46B917-74E2-40FD-9D89-303D6F6A3647}" destId="{AD977232-52EC-41FE-BA9A-A06200DD0E2F}" srcOrd="3" destOrd="0" presId="urn:microsoft.com/office/officeart/2008/layout/VerticalCurvedList"/>
    <dgm:cxn modelId="{9C4D24B4-61EC-410D-95C8-21126B9D43CA}" type="presParOf" srcId="{FB46B917-74E2-40FD-9D89-303D6F6A3647}" destId="{4DBD647F-35B7-4EC8-A13C-BEA9B38DAD91}" srcOrd="4" destOrd="0" presId="urn:microsoft.com/office/officeart/2008/layout/VerticalCurvedList"/>
    <dgm:cxn modelId="{C070C74C-1EE9-480F-AD51-75ADBC26343A}" type="presParOf" srcId="{4DBD647F-35B7-4EC8-A13C-BEA9B38DAD91}" destId="{6F6C745E-FEB0-48CF-90E1-94CE07F599E1}" srcOrd="0" destOrd="0" presId="urn:microsoft.com/office/officeart/2008/layout/VerticalCurvedList"/>
    <dgm:cxn modelId="{ED0ED3D7-27E4-46C0-9A85-BFF4AB900273}" type="presParOf" srcId="{FB46B917-74E2-40FD-9D89-303D6F6A3647}" destId="{42357E44-F4D6-4DA2-B6A0-9F0017014E97}" srcOrd="5" destOrd="0" presId="urn:microsoft.com/office/officeart/2008/layout/VerticalCurvedList"/>
    <dgm:cxn modelId="{B0D130DB-5058-4A47-93FB-51FD6106C997}" type="presParOf" srcId="{FB46B917-74E2-40FD-9D89-303D6F6A3647}" destId="{04D8D24E-0D34-4F3F-BFB0-DA06527213AD}" srcOrd="6" destOrd="0" presId="urn:microsoft.com/office/officeart/2008/layout/VerticalCurvedList"/>
    <dgm:cxn modelId="{897D3ED5-9912-4109-83B2-22A57CD62237}" type="presParOf" srcId="{04D8D24E-0D34-4F3F-BFB0-DA06527213AD}" destId="{B19A576C-489F-489E-8B1D-829DA2BEC7E4}" srcOrd="0" destOrd="0" presId="urn:microsoft.com/office/officeart/2008/layout/VerticalCurvedList"/>
    <dgm:cxn modelId="{AF3377C4-CE2B-40DC-B702-B354DAF6236C}" type="presParOf" srcId="{FB46B917-74E2-40FD-9D89-303D6F6A3647}" destId="{D8E57FD7-73C2-4CA3-81AD-88D48B082E6C}" srcOrd="7" destOrd="0" presId="urn:microsoft.com/office/officeart/2008/layout/VerticalCurvedList"/>
    <dgm:cxn modelId="{BE9F07B1-35CB-4DAF-91D2-25CEAA6059B1}" type="presParOf" srcId="{FB46B917-74E2-40FD-9D89-303D6F6A3647}" destId="{9FAB5840-E46A-46CF-A77F-5C76B64231B8}" srcOrd="8" destOrd="0" presId="urn:microsoft.com/office/officeart/2008/layout/VerticalCurvedList"/>
    <dgm:cxn modelId="{F5042648-12B0-44BE-B920-EDA7898893B7}" type="presParOf" srcId="{9FAB5840-E46A-46CF-A77F-5C76B64231B8}" destId="{51A17401-864D-44DC-AC15-5C223EE0E882}" srcOrd="0" destOrd="0" presId="urn:microsoft.com/office/officeart/2008/layout/VerticalCurvedList"/>
    <dgm:cxn modelId="{150EE0DF-2B64-47D1-9913-EEED0A35537E}" type="presParOf" srcId="{FB46B917-74E2-40FD-9D89-303D6F6A3647}" destId="{7C20C59E-FC06-4F3D-AEFA-D0A752F31093}" srcOrd="9" destOrd="0" presId="urn:microsoft.com/office/officeart/2008/layout/VerticalCurvedList"/>
    <dgm:cxn modelId="{1B9A5129-14AA-484F-8DB9-4F83191EAF57}" type="presParOf" srcId="{FB46B917-74E2-40FD-9D89-303D6F6A3647}" destId="{801E00BF-1FE8-4E41-A4FA-D6ECBE599D43}" srcOrd="10" destOrd="0" presId="urn:microsoft.com/office/officeart/2008/layout/VerticalCurvedList"/>
    <dgm:cxn modelId="{9857D73A-835E-4B8B-A552-96FE14F5E278}" type="presParOf" srcId="{801E00BF-1FE8-4E41-A4FA-D6ECBE599D43}" destId="{A9DECD13-5D7F-430F-8819-01B0092E76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CCFC9C-5F6B-48C3-803D-864BB75332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B20B9-1776-4774-BC96-D050D95FA803}">
      <dgm:prSet/>
      <dgm:spPr/>
      <dgm:t>
        <a:bodyPr/>
        <a:lstStyle/>
        <a:p>
          <a:pPr rtl="0"/>
          <a:r>
            <a:rPr lang="en-US" dirty="0" smtClean="0"/>
            <a:t>Mobile gaming performs substantially better than micro-payments for area coverage</a:t>
          </a:r>
          <a:endParaRPr lang="en-US" dirty="0"/>
        </a:p>
      </dgm:t>
    </dgm:pt>
    <dgm:pt modelId="{1546BF26-974F-4D93-8AD5-A00EFAA4E4F7}" type="parTrans" cxnId="{BF8A6C50-D7AC-4B9A-9885-4FD9CC8AE1C6}">
      <dgm:prSet/>
      <dgm:spPr/>
      <dgm:t>
        <a:bodyPr/>
        <a:lstStyle/>
        <a:p>
          <a:endParaRPr lang="en-US"/>
        </a:p>
      </dgm:t>
    </dgm:pt>
    <dgm:pt modelId="{8DE963FD-C7DE-4550-A5A2-8CEB230D5349}" type="sibTrans" cxnId="{BF8A6C50-D7AC-4B9A-9885-4FD9CC8AE1C6}">
      <dgm:prSet/>
      <dgm:spPr/>
      <dgm:t>
        <a:bodyPr/>
        <a:lstStyle/>
        <a:p>
          <a:endParaRPr lang="en-US"/>
        </a:p>
      </dgm:t>
    </dgm:pt>
    <dgm:pt modelId="{F601B403-E01C-487F-9318-ACC0335C1F0C}">
      <dgm:prSet/>
      <dgm:spPr/>
      <dgm:t>
        <a:bodyPr/>
        <a:lstStyle/>
        <a:p>
          <a:pPr rtl="0"/>
          <a:r>
            <a:rPr lang="en-US" dirty="0" smtClean="0"/>
            <a:t>Micro-payments are better for other scenarios: sensing tasks with tight time constraints or long-term tasks for personal analytics</a:t>
          </a:r>
          <a:endParaRPr lang="en-US" dirty="0"/>
        </a:p>
      </dgm:t>
    </dgm:pt>
    <dgm:pt modelId="{4EEC6BFD-A59B-4D57-A3EC-0E67C62A92AD}" type="parTrans" cxnId="{435834F2-04D1-4563-B294-5FC20A00BEEB}">
      <dgm:prSet/>
      <dgm:spPr/>
      <dgm:t>
        <a:bodyPr/>
        <a:lstStyle/>
        <a:p>
          <a:endParaRPr lang="en-US"/>
        </a:p>
      </dgm:t>
    </dgm:pt>
    <dgm:pt modelId="{1AD006AA-A6EA-4823-B098-555FD7823082}" type="sibTrans" cxnId="{435834F2-04D1-4563-B294-5FC20A00BEEB}">
      <dgm:prSet/>
      <dgm:spPr/>
      <dgm:t>
        <a:bodyPr/>
        <a:lstStyle/>
        <a:p>
          <a:endParaRPr lang="en-US"/>
        </a:p>
      </dgm:t>
    </dgm:pt>
    <dgm:pt modelId="{6B592B03-5D51-456B-AD1D-3CE1263DDA5F}" type="pres">
      <dgm:prSet presAssocID="{7FCCFC9C-5F6B-48C3-803D-864BB7533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0B285E-907A-47C6-898E-E340CFDA8C00}" type="pres">
      <dgm:prSet presAssocID="{51EB20B9-1776-4774-BC96-D050D95FA80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06340-33F0-4EEC-A577-216DC8FFBBB5}" type="pres">
      <dgm:prSet presAssocID="{8DE963FD-C7DE-4550-A5A2-8CEB230D5349}" presName="spacer" presStyleCnt="0"/>
      <dgm:spPr/>
    </dgm:pt>
    <dgm:pt modelId="{0A478C63-988D-41DD-94F6-78554D3206DF}" type="pres">
      <dgm:prSet presAssocID="{F601B403-E01C-487F-9318-ACC0335C1F0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5834F2-04D1-4563-B294-5FC20A00BEEB}" srcId="{7FCCFC9C-5F6B-48C3-803D-864BB7533273}" destId="{F601B403-E01C-487F-9318-ACC0335C1F0C}" srcOrd="1" destOrd="0" parTransId="{4EEC6BFD-A59B-4D57-A3EC-0E67C62A92AD}" sibTransId="{1AD006AA-A6EA-4823-B098-555FD7823082}"/>
    <dgm:cxn modelId="{3C5385BB-58F6-487C-8B0E-8F958A6EDA26}" type="presOf" srcId="{51EB20B9-1776-4774-BC96-D050D95FA803}" destId="{610B285E-907A-47C6-898E-E340CFDA8C00}" srcOrd="0" destOrd="0" presId="urn:microsoft.com/office/officeart/2005/8/layout/vList2"/>
    <dgm:cxn modelId="{539FAA77-CD28-4748-840A-1E50EB24A63B}" type="presOf" srcId="{7FCCFC9C-5F6B-48C3-803D-864BB7533273}" destId="{6B592B03-5D51-456B-AD1D-3CE1263DDA5F}" srcOrd="0" destOrd="0" presId="urn:microsoft.com/office/officeart/2005/8/layout/vList2"/>
    <dgm:cxn modelId="{BF8A6C50-D7AC-4B9A-9885-4FD9CC8AE1C6}" srcId="{7FCCFC9C-5F6B-48C3-803D-864BB7533273}" destId="{51EB20B9-1776-4774-BC96-D050D95FA803}" srcOrd="0" destOrd="0" parTransId="{1546BF26-974F-4D93-8AD5-A00EFAA4E4F7}" sibTransId="{8DE963FD-C7DE-4550-A5A2-8CEB230D5349}"/>
    <dgm:cxn modelId="{C02381DE-5050-4628-8AA9-E59B1076825F}" type="presOf" srcId="{F601B403-E01C-487F-9318-ACC0335C1F0C}" destId="{0A478C63-988D-41DD-94F6-78554D3206DF}" srcOrd="0" destOrd="0" presId="urn:microsoft.com/office/officeart/2005/8/layout/vList2"/>
    <dgm:cxn modelId="{4A5B75B2-A376-441F-8B6B-A6884401B113}" type="presParOf" srcId="{6B592B03-5D51-456B-AD1D-3CE1263DDA5F}" destId="{610B285E-907A-47C6-898E-E340CFDA8C00}" srcOrd="0" destOrd="0" presId="urn:microsoft.com/office/officeart/2005/8/layout/vList2"/>
    <dgm:cxn modelId="{6E43FCB7-0F87-4D76-A3F9-04DC7FAAE0CA}" type="presParOf" srcId="{6B592B03-5D51-456B-AD1D-3CE1263DDA5F}" destId="{46606340-33F0-4EEC-A577-216DC8FFBBB5}" srcOrd="1" destOrd="0" presId="urn:microsoft.com/office/officeart/2005/8/layout/vList2"/>
    <dgm:cxn modelId="{47A80249-6B94-4822-AC52-DEB61CDD5DEE}" type="presParOf" srcId="{6B592B03-5D51-456B-AD1D-3CE1263DDA5F}" destId="{0A478C63-988D-41DD-94F6-78554D3206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48799-942B-4F12-9627-1D8B2EB5BD3F}">
      <dsp:nvSpPr>
        <dsp:cNvPr id="0" name=""/>
        <dsp:cNvSpPr/>
      </dsp:nvSpPr>
      <dsp:spPr>
        <a:xfrm>
          <a:off x="0" y="34862"/>
          <a:ext cx="19358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Camera</a:t>
          </a:r>
          <a:endParaRPr lang="en-US" sz="1600" kern="1200" dirty="0"/>
        </a:p>
      </dsp:txBody>
      <dsp:txXfrm>
        <a:off x="18734" y="53596"/>
        <a:ext cx="1898390" cy="346292"/>
      </dsp:txXfrm>
    </dsp:sp>
    <dsp:sp modelId="{247F03E4-C1EE-4C0B-AA86-5884871EA1E7}">
      <dsp:nvSpPr>
        <dsp:cNvPr id="0" name=""/>
        <dsp:cNvSpPr/>
      </dsp:nvSpPr>
      <dsp:spPr>
        <a:xfrm>
          <a:off x="0" y="464702"/>
          <a:ext cx="19358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Accelerometer</a:t>
          </a:r>
        </a:p>
      </dsp:txBody>
      <dsp:txXfrm>
        <a:off x="18734" y="483436"/>
        <a:ext cx="1898390" cy="346292"/>
      </dsp:txXfrm>
    </dsp:sp>
    <dsp:sp modelId="{DA67EF12-9BC6-45BD-93B6-83308CF2FC7A}">
      <dsp:nvSpPr>
        <dsp:cNvPr id="0" name=""/>
        <dsp:cNvSpPr/>
      </dsp:nvSpPr>
      <dsp:spPr>
        <a:xfrm>
          <a:off x="0" y="894542"/>
          <a:ext cx="19358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GPS</a:t>
          </a:r>
          <a:endParaRPr lang="en-US" sz="1600" kern="1200" dirty="0"/>
        </a:p>
      </dsp:txBody>
      <dsp:txXfrm>
        <a:off x="18734" y="913276"/>
        <a:ext cx="1898390" cy="346292"/>
      </dsp:txXfrm>
    </dsp:sp>
    <dsp:sp modelId="{63B2CFFE-59E6-497C-9B46-873C9559ABBD}">
      <dsp:nvSpPr>
        <dsp:cNvPr id="0" name=""/>
        <dsp:cNvSpPr/>
      </dsp:nvSpPr>
      <dsp:spPr>
        <a:xfrm>
          <a:off x="0" y="1324382"/>
          <a:ext cx="19358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Bluetooth</a:t>
          </a:r>
          <a:endParaRPr lang="en-US" sz="1600" kern="1200" dirty="0"/>
        </a:p>
      </dsp:txBody>
      <dsp:txXfrm>
        <a:off x="18734" y="1343116"/>
        <a:ext cx="1898390" cy="346292"/>
      </dsp:txXfrm>
    </dsp:sp>
    <dsp:sp modelId="{1D5B3D71-5FFD-47D2-A7F2-E8B616BFC963}">
      <dsp:nvSpPr>
        <dsp:cNvPr id="0" name=""/>
        <dsp:cNvSpPr/>
      </dsp:nvSpPr>
      <dsp:spPr>
        <a:xfrm>
          <a:off x="0" y="1754222"/>
          <a:ext cx="193585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Microphone</a:t>
          </a:r>
          <a:endParaRPr lang="en-US" sz="1600" kern="1200" dirty="0"/>
        </a:p>
      </dsp:txBody>
      <dsp:txXfrm>
        <a:off x="18734" y="1772956"/>
        <a:ext cx="1898390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A7E20-FFBB-47A1-ACCD-F2FBFBB16C36}">
      <dsp:nvSpPr>
        <dsp:cNvPr id="0" name=""/>
        <dsp:cNvSpPr/>
      </dsp:nvSpPr>
      <dsp:spPr>
        <a:xfrm>
          <a:off x="0" y="595"/>
          <a:ext cx="906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E65DA-F113-4A89-8B05-78BBDCDBBEE8}">
      <dsp:nvSpPr>
        <dsp:cNvPr id="0" name=""/>
        <dsp:cNvSpPr/>
      </dsp:nvSpPr>
      <dsp:spPr>
        <a:xfrm>
          <a:off x="0" y="595"/>
          <a:ext cx="181356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Alien vs. Mobile User</a:t>
          </a:r>
          <a:endParaRPr lang="en-US" sz="2200" kern="1200" dirty="0"/>
        </a:p>
      </dsp:txBody>
      <dsp:txXfrm>
        <a:off x="0" y="595"/>
        <a:ext cx="1813560" cy="975121"/>
      </dsp:txXfrm>
    </dsp:sp>
    <dsp:sp modelId="{7136FD6A-3752-49FC-840D-1704F1FFD745}">
      <dsp:nvSpPr>
        <dsp:cNvPr id="0" name=""/>
        <dsp:cNvSpPr/>
      </dsp:nvSpPr>
      <dsp:spPr>
        <a:xfrm>
          <a:off x="1949577" y="23259"/>
          <a:ext cx="7118223" cy="45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Played by participants on their smart phones.</a:t>
          </a:r>
          <a:endParaRPr lang="en-US" sz="2100" kern="1200" dirty="0"/>
        </a:p>
      </dsp:txBody>
      <dsp:txXfrm>
        <a:off x="1949577" y="23259"/>
        <a:ext cx="7118223" cy="453279"/>
      </dsp:txXfrm>
    </dsp:sp>
    <dsp:sp modelId="{FCC0688B-E71B-4718-A0C1-A741D64A6E0E}">
      <dsp:nvSpPr>
        <dsp:cNvPr id="0" name=""/>
        <dsp:cNvSpPr/>
      </dsp:nvSpPr>
      <dsp:spPr>
        <a:xfrm>
          <a:off x="1813560" y="476538"/>
          <a:ext cx="7254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F3BE5-7D76-4281-BC55-315AE7BBF8BF}">
      <dsp:nvSpPr>
        <dsp:cNvPr id="0" name=""/>
        <dsp:cNvSpPr/>
      </dsp:nvSpPr>
      <dsp:spPr>
        <a:xfrm>
          <a:off x="1949577" y="499202"/>
          <a:ext cx="7118223" cy="45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Densely and uniformly cover large area with sensing data.</a:t>
          </a:r>
          <a:endParaRPr lang="en-US" sz="2100" kern="1200" dirty="0"/>
        </a:p>
      </dsp:txBody>
      <dsp:txXfrm>
        <a:off x="1949577" y="499202"/>
        <a:ext cx="7118223" cy="453279"/>
      </dsp:txXfrm>
    </dsp:sp>
    <dsp:sp modelId="{3C0F70BB-2C9A-4DB0-800F-C5513D773FB7}">
      <dsp:nvSpPr>
        <dsp:cNvPr id="0" name=""/>
        <dsp:cNvSpPr/>
      </dsp:nvSpPr>
      <dsp:spPr>
        <a:xfrm>
          <a:off x="1813560" y="952481"/>
          <a:ext cx="7254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60223-F837-452E-AABE-9B4CF4BDDF18}">
      <dsp:nvSpPr>
        <dsp:cNvPr id="0" name=""/>
        <dsp:cNvSpPr/>
      </dsp:nvSpPr>
      <dsp:spPr>
        <a:xfrm>
          <a:off x="0" y="975717"/>
          <a:ext cx="906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DCA9B-148B-4447-9014-780BB4A152C0}">
      <dsp:nvSpPr>
        <dsp:cNvPr id="0" name=""/>
        <dsp:cNvSpPr/>
      </dsp:nvSpPr>
      <dsp:spPr>
        <a:xfrm>
          <a:off x="0" y="975717"/>
          <a:ext cx="181356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The game story</a:t>
          </a:r>
          <a:endParaRPr lang="en-US" sz="2200" b="1" kern="1200" dirty="0"/>
        </a:p>
      </dsp:txBody>
      <dsp:txXfrm>
        <a:off x="0" y="975717"/>
        <a:ext cx="1813560" cy="975121"/>
      </dsp:txXfrm>
    </dsp:sp>
    <dsp:sp modelId="{2FA94505-2359-4E07-A202-9230EEF5614D}">
      <dsp:nvSpPr>
        <dsp:cNvPr id="0" name=""/>
        <dsp:cNvSpPr/>
      </dsp:nvSpPr>
      <dsp:spPr>
        <a:xfrm>
          <a:off x="1949577" y="998381"/>
          <a:ext cx="7118223" cy="45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Track the location of extraterrestrial aliens and destroy them.</a:t>
          </a:r>
          <a:endParaRPr lang="en-US" sz="2100" kern="1200" dirty="0"/>
        </a:p>
      </dsp:txBody>
      <dsp:txXfrm>
        <a:off x="1949577" y="998381"/>
        <a:ext cx="7118223" cy="453279"/>
      </dsp:txXfrm>
    </dsp:sp>
    <dsp:sp modelId="{CAE5D9AD-2F8F-46CB-A8A1-4A4447E9A50B}">
      <dsp:nvSpPr>
        <dsp:cNvPr id="0" name=""/>
        <dsp:cNvSpPr/>
      </dsp:nvSpPr>
      <dsp:spPr>
        <a:xfrm>
          <a:off x="1813560" y="1451660"/>
          <a:ext cx="7254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AAD5C-28E6-4A61-A1CE-335C33EFAF86}">
      <dsp:nvSpPr>
        <dsp:cNvPr id="0" name=""/>
        <dsp:cNvSpPr/>
      </dsp:nvSpPr>
      <dsp:spPr>
        <a:xfrm>
          <a:off x="1949577" y="1474324"/>
          <a:ext cx="7118223" cy="45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Players collect sensing data as they move through the area.</a:t>
          </a:r>
          <a:endParaRPr lang="en-US" sz="2100" kern="1200" dirty="0"/>
        </a:p>
      </dsp:txBody>
      <dsp:txXfrm>
        <a:off x="1949577" y="1474324"/>
        <a:ext cx="7118223" cy="453279"/>
      </dsp:txXfrm>
    </dsp:sp>
    <dsp:sp modelId="{D0B9F4BE-2ABA-4967-9EFB-2C78C69B0A89}">
      <dsp:nvSpPr>
        <dsp:cNvPr id="0" name=""/>
        <dsp:cNvSpPr/>
      </dsp:nvSpPr>
      <dsp:spPr>
        <a:xfrm>
          <a:off x="1813560" y="1927603"/>
          <a:ext cx="7254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C8351-5CA1-4423-A61F-EDDEDE8DAEA8}">
      <dsp:nvSpPr>
        <dsp:cNvPr id="0" name=""/>
        <dsp:cNvSpPr/>
      </dsp:nvSpPr>
      <dsp:spPr>
        <a:xfrm>
          <a:off x="0" y="1950839"/>
          <a:ext cx="906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A31ED-0E87-4C75-9B0D-9D07CE2E4026}">
      <dsp:nvSpPr>
        <dsp:cNvPr id="0" name=""/>
        <dsp:cNvSpPr/>
      </dsp:nvSpPr>
      <dsp:spPr>
        <a:xfrm>
          <a:off x="0" y="1950839"/>
          <a:ext cx="1757774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Entices users to unpopular regions</a:t>
          </a:r>
          <a:endParaRPr lang="en-US" sz="2200" b="1" kern="1200" dirty="0"/>
        </a:p>
      </dsp:txBody>
      <dsp:txXfrm>
        <a:off x="0" y="1950839"/>
        <a:ext cx="1757774" cy="975121"/>
      </dsp:txXfrm>
    </dsp:sp>
    <dsp:sp modelId="{9CBE0C40-FF83-4281-BFAC-551CD89AC973}">
      <dsp:nvSpPr>
        <dsp:cNvPr id="0" name=""/>
        <dsp:cNvSpPr/>
      </dsp:nvSpPr>
      <dsp:spPr>
        <a:xfrm>
          <a:off x="1893791" y="1973503"/>
          <a:ext cx="7118223" cy="45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Alien-finding hints.</a:t>
          </a:r>
          <a:endParaRPr lang="en-US" sz="2100" kern="1200" dirty="0"/>
        </a:p>
      </dsp:txBody>
      <dsp:txXfrm>
        <a:off x="1893791" y="1973503"/>
        <a:ext cx="7118223" cy="453279"/>
      </dsp:txXfrm>
    </dsp:sp>
    <dsp:sp modelId="{C46D967B-6167-4441-BF1C-645126E16E7A}">
      <dsp:nvSpPr>
        <dsp:cNvPr id="0" name=""/>
        <dsp:cNvSpPr/>
      </dsp:nvSpPr>
      <dsp:spPr>
        <a:xfrm>
          <a:off x="1757774" y="2426782"/>
          <a:ext cx="7254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48855-6FE2-4757-B57E-7B549727EE7D}">
      <dsp:nvSpPr>
        <dsp:cNvPr id="0" name=""/>
        <dsp:cNvSpPr/>
      </dsp:nvSpPr>
      <dsp:spPr>
        <a:xfrm>
          <a:off x="1893791" y="2449446"/>
          <a:ext cx="7118223" cy="45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More points received for destroying aliens in these regions.</a:t>
          </a:r>
          <a:endParaRPr lang="en-US" sz="2100" kern="1200" dirty="0"/>
        </a:p>
      </dsp:txBody>
      <dsp:txXfrm>
        <a:off x="1893791" y="2449446"/>
        <a:ext cx="7118223" cy="453279"/>
      </dsp:txXfrm>
    </dsp:sp>
    <dsp:sp modelId="{B1D0B99A-090C-47B6-9060-62B6C563A355}">
      <dsp:nvSpPr>
        <dsp:cNvPr id="0" name=""/>
        <dsp:cNvSpPr/>
      </dsp:nvSpPr>
      <dsp:spPr>
        <a:xfrm>
          <a:off x="1757774" y="2902725"/>
          <a:ext cx="7254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3AEF4-B442-490D-AB2D-47A758F395B2}">
      <dsp:nvSpPr>
        <dsp:cNvPr id="0" name=""/>
        <dsp:cNvSpPr/>
      </dsp:nvSpPr>
      <dsp:spPr>
        <a:xfrm>
          <a:off x="0" y="2925960"/>
          <a:ext cx="906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DD01F-B76B-44C9-99FC-B17394575E5C}">
      <dsp:nvSpPr>
        <dsp:cNvPr id="0" name=""/>
        <dsp:cNvSpPr/>
      </dsp:nvSpPr>
      <dsp:spPr>
        <a:xfrm>
          <a:off x="0" y="2925960"/>
          <a:ext cx="1841033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Implemented in Android</a:t>
          </a:r>
          <a:endParaRPr lang="en-US" sz="2200" kern="1200" dirty="0"/>
        </a:p>
      </dsp:txBody>
      <dsp:txXfrm>
        <a:off x="0" y="2925960"/>
        <a:ext cx="1841033" cy="975121"/>
      </dsp:txXfrm>
    </dsp:sp>
    <dsp:sp modelId="{4B6EE659-BE61-4ECE-94A4-EAF7A5277993}">
      <dsp:nvSpPr>
        <dsp:cNvPr id="0" name=""/>
        <dsp:cNvSpPr/>
      </dsp:nvSpPr>
      <dsp:spPr>
        <a:xfrm>
          <a:off x="1976386" y="2948624"/>
          <a:ext cx="7083466" cy="45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Collects </a:t>
          </a:r>
          <a:r>
            <a:rPr lang="en-US" sz="2100" kern="1200" dirty="0" err="1" smtClean="0"/>
            <a:t>WiFi</a:t>
          </a:r>
          <a:r>
            <a:rPr lang="en-US" sz="2100" kern="1200" dirty="0" smtClean="0"/>
            <a:t> data: </a:t>
          </a:r>
          <a:r>
            <a:rPr lang="en-US" sz="2100" i="1" kern="1200" dirty="0" smtClean="0"/>
            <a:t>BSSID, SSID, Frequency, Signal strength</a:t>
          </a:r>
          <a:r>
            <a:rPr lang="en-US" sz="2100" kern="1200" dirty="0" smtClean="0"/>
            <a:t>.</a:t>
          </a:r>
          <a:endParaRPr lang="en-US" sz="2100" kern="1200" dirty="0"/>
        </a:p>
      </dsp:txBody>
      <dsp:txXfrm>
        <a:off x="1976386" y="2948624"/>
        <a:ext cx="7083466" cy="453279"/>
      </dsp:txXfrm>
    </dsp:sp>
    <dsp:sp modelId="{CF78D4AD-5608-4807-BB9A-B659708F2645}">
      <dsp:nvSpPr>
        <dsp:cNvPr id="0" name=""/>
        <dsp:cNvSpPr/>
      </dsp:nvSpPr>
      <dsp:spPr>
        <a:xfrm>
          <a:off x="1841033" y="3401904"/>
          <a:ext cx="72188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D73D2-F848-4175-B669-2324B0FE1639}">
      <dsp:nvSpPr>
        <dsp:cNvPr id="0" name=""/>
        <dsp:cNvSpPr/>
      </dsp:nvSpPr>
      <dsp:spPr>
        <a:xfrm>
          <a:off x="1976386" y="3424568"/>
          <a:ext cx="7083466" cy="45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Construct the </a:t>
          </a:r>
          <a:r>
            <a:rPr lang="en-US" sz="2100" kern="1200" dirty="0" err="1" smtClean="0"/>
            <a:t>WiFi</a:t>
          </a:r>
          <a:r>
            <a:rPr lang="en-US" sz="2100" kern="1200" dirty="0" smtClean="0"/>
            <a:t> coverage map of the targeted area.</a:t>
          </a:r>
          <a:endParaRPr lang="en-US" sz="2100" kern="1200" dirty="0"/>
        </a:p>
      </dsp:txBody>
      <dsp:txXfrm>
        <a:off x="1976386" y="3424568"/>
        <a:ext cx="7083466" cy="453279"/>
      </dsp:txXfrm>
    </dsp:sp>
    <dsp:sp modelId="{756865B2-5FBA-473E-BB52-4150E9155590}">
      <dsp:nvSpPr>
        <dsp:cNvPr id="0" name=""/>
        <dsp:cNvSpPr/>
      </dsp:nvSpPr>
      <dsp:spPr>
        <a:xfrm>
          <a:off x="1841033" y="3877847"/>
          <a:ext cx="72188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E38DB-ED42-4A4C-BC01-47D2A5602AA0}">
      <dsp:nvSpPr>
        <dsp:cNvPr id="0" name=""/>
        <dsp:cNvSpPr/>
      </dsp:nvSpPr>
      <dsp:spPr>
        <a:xfrm>
          <a:off x="0" y="3901082"/>
          <a:ext cx="9067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11EC1-2C98-490B-9138-3F38709768A2}">
      <dsp:nvSpPr>
        <dsp:cNvPr id="0" name=""/>
        <dsp:cNvSpPr/>
      </dsp:nvSpPr>
      <dsp:spPr>
        <a:xfrm>
          <a:off x="0" y="3901082"/>
          <a:ext cx="1813560" cy="97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Good and fast area coverage</a:t>
          </a:r>
          <a:endParaRPr lang="en-US" sz="2200" b="1" kern="1200" dirty="0"/>
        </a:p>
      </dsp:txBody>
      <dsp:txXfrm>
        <a:off x="0" y="3901082"/>
        <a:ext cx="1813560" cy="975121"/>
      </dsp:txXfrm>
    </dsp:sp>
    <dsp:sp modelId="{10195832-77E8-40F3-82F5-CD86BF4B258F}">
      <dsp:nvSpPr>
        <dsp:cNvPr id="0" name=""/>
        <dsp:cNvSpPr/>
      </dsp:nvSpPr>
      <dsp:spPr>
        <a:xfrm>
          <a:off x="1949577" y="3923746"/>
          <a:ext cx="7118223" cy="45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 User study: </a:t>
          </a:r>
          <a:r>
            <a:rPr lang="en-US" sz="2100" kern="1200" dirty="0" smtClean="0"/>
            <a:t>Mobile gaming ensures high area coverage.</a:t>
          </a:r>
          <a:endParaRPr lang="en-US" sz="2100" kern="1200" dirty="0"/>
        </a:p>
      </dsp:txBody>
      <dsp:txXfrm>
        <a:off x="1949577" y="3923746"/>
        <a:ext cx="7118223" cy="453279"/>
      </dsp:txXfrm>
    </dsp:sp>
    <dsp:sp modelId="{EDEC01BA-B600-4317-8358-B39B998B828F}">
      <dsp:nvSpPr>
        <dsp:cNvPr id="0" name=""/>
        <dsp:cNvSpPr/>
      </dsp:nvSpPr>
      <dsp:spPr>
        <a:xfrm>
          <a:off x="1813560" y="4377026"/>
          <a:ext cx="7254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C95A4-1F25-4BCC-8A80-9B3CDA30C4E6}">
      <dsp:nvSpPr>
        <dsp:cNvPr id="0" name=""/>
        <dsp:cNvSpPr/>
      </dsp:nvSpPr>
      <dsp:spPr>
        <a:xfrm>
          <a:off x="1949577" y="4399690"/>
          <a:ext cx="7118223" cy="45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 Game attracts users to the uncovered regions quickly.</a:t>
          </a:r>
          <a:endParaRPr lang="en-US" sz="2100" kern="1200" dirty="0"/>
        </a:p>
      </dsp:txBody>
      <dsp:txXfrm>
        <a:off x="1949577" y="4399690"/>
        <a:ext cx="7118223" cy="453279"/>
      </dsp:txXfrm>
    </dsp:sp>
    <dsp:sp modelId="{18121C5D-FE48-4343-8D0D-363910CCA23D}">
      <dsp:nvSpPr>
        <dsp:cNvPr id="0" name=""/>
        <dsp:cNvSpPr/>
      </dsp:nvSpPr>
      <dsp:spPr>
        <a:xfrm>
          <a:off x="1813560" y="4852969"/>
          <a:ext cx="7254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EB38E-F42C-420F-94CB-4414F09D35C3}">
      <dsp:nvSpPr>
        <dsp:cNvPr id="0" name=""/>
        <dsp:cNvSpPr/>
      </dsp:nvSpPr>
      <dsp:spPr>
        <a:xfrm>
          <a:off x="0" y="329549"/>
          <a:ext cx="947928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Game server moves the alien to a location which is not yet covered</a:t>
          </a:r>
          <a:endParaRPr lang="en-US" sz="2600" kern="1200" dirty="0"/>
        </a:p>
      </dsp:txBody>
      <dsp:txXfrm>
        <a:off x="30442" y="359991"/>
        <a:ext cx="9418396" cy="562726"/>
      </dsp:txXfrm>
    </dsp:sp>
    <dsp:sp modelId="{12F2BDEC-0E7F-4FDE-BE12-9BCF726C0F32}">
      <dsp:nvSpPr>
        <dsp:cNvPr id="0" name=""/>
        <dsp:cNvSpPr/>
      </dsp:nvSpPr>
      <dsp:spPr>
        <a:xfrm>
          <a:off x="0" y="1028040"/>
          <a:ext cx="947928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 destroy the alien, player has to find it and shoot it three times</a:t>
          </a:r>
          <a:endParaRPr lang="en-US" sz="2600" kern="1200" dirty="0"/>
        </a:p>
      </dsp:txBody>
      <dsp:txXfrm>
        <a:off x="30442" y="1058482"/>
        <a:ext cx="9418396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C42F0-FF28-48A1-8900-8D867B01E665}">
      <dsp:nvSpPr>
        <dsp:cNvPr id="0" name=""/>
        <dsp:cNvSpPr/>
      </dsp:nvSpPr>
      <dsp:spPr>
        <a:xfrm>
          <a:off x="0" y="28959"/>
          <a:ext cx="9278471" cy="633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Steadily, game server covers the targeted area in a progressive fashion</a:t>
          </a:r>
          <a:endParaRPr lang="en-US" sz="2200" b="1" kern="1200" dirty="0"/>
        </a:p>
      </dsp:txBody>
      <dsp:txXfrm>
        <a:off x="30913" y="59872"/>
        <a:ext cx="9216645" cy="571432"/>
      </dsp:txXfrm>
    </dsp:sp>
    <dsp:sp modelId="{279FB35C-3ECF-4114-B58C-11E831F70CEF}">
      <dsp:nvSpPr>
        <dsp:cNvPr id="0" name=""/>
        <dsp:cNvSpPr/>
      </dsp:nvSpPr>
      <dsp:spPr>
        <a:xfrm>
          <a:off x="0" y="673130"/>
          <a:ext cx="9278471" cy="660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Starting from the popular regions as main centers and slowly expanding the coverage toward the unpopular regions</a:t>
          </a:r>
          <a:endParaRPr lang="en-US" sz="2200" b="1" kern="1200" dirty="0"/>
        </a:p>
      </dsp:txBody>
      <dsp:txXfrm>
        <a:off x="32259" y="705389"/>
        <a:ext cx="9213953" cy="596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F96C5-D4F7-4C84-8256-605AFF8F6592}">
      <dsp:nvSpPr>
        <dsp:cNvPr id="0" name=""/>
        <dsp:cNvSpPr/>
      </dsp:nvSpPr>
      <dsp:spPr>
        <a:xfrm>
          <a:off x="0" y="187357"/>
          <a:ext cx="4267200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PT Sans" panose="020B0604020202020204" charset="0"/>
            </a:rPr>
            <a:t>Interacting Entities</a:t>
          </a:r>
          <a:endParaRPr lang="en-US" sz="2700" kern="1200" dirty="0">
            <a:latin typeface="PT Sans" panose="020B0604020202020204" charset="0"/>
          </a:endParaRPr>
        </a:p>
      </dsp:txBody>
      <dsp:txXfrm>
        <a:off x="33926" y="221283"/>
        <a:ext cx="4199348" cy="627128"/>
      </dsp:txXfrm>
    </dsp:sp>
    <dsp:sp modelId="{243BB7E4-C514-4056-9E7A-34050EEAF67E}">
      <dsp:nvSpPr>
        <dsp:cNvPr id="0" name=""/>
        <dsp:cNvSpPr/>
      </dsp:nvSpPr>
      <dsp:spPr>
        <a:xfrm>
          <a:off x="0" y="882337"/>
          <a:ext cx="4267200" cy="120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>
              <a:latin typeface="PT Sans" panose="020B0604020202020204" charset="0"/>
            </a:rPr>
            <a:t>McSense</a:t>
          </a:r>
          <a:r>
            <a:rPr lang="en-US" sz="2100" kern="1200" dirty="0" smtClean="0">
              <a:latin typeface="PT Sans" panose="020B0604020202020204" charset="0"/>
            </a:rPr>
            <a:t>: central server</a:t>
          </a:r>
          <a:endParaRPr lang="en-US" sz="2100" kern="1200" dirty="0">
            <a:latin typeface="PT Sans" panose="020B060402020202020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latin typeface="PT Sans" panose="020B0604020202020204" charset="0"/>
            </a:rPr>
            <a:t>Client</a:t>
          </a:r>
          <a:endParaRPr lang="en-US" sz="2100" kern="1200" dirty="0">
            <a:latin typeface="PT Sans" panose="020B060402020202020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latin typeface="PT Sans" panose="020B0604020202020204" charset="0"/>
            </a:rPr>
            <a:t>Provider</a:t>
          </a:r>
          <a:endParaRPr lang="en-US" sz="2100" kern="1200" dirty="0">
            <a:latin typeface="PT Sans" panose="020B0604020202020204" charset="0"/>
          </a:endParaRPr>
        </a:p>
      </dsp:txBody>
      <dsp:txXfrm>
        <a:off x="0" y="882337"/>
        <a:ext cx="4267200" cy="1201634"/>
      </dsp:txXfrm>
    </dsp:sp>
    <dsp:sp modelId="{98816B8C-C81F-4B00-ABCE-7E3A56367A1C}">
      <dsp:nvSpPr>
        <dsp:cNvPr id="0" name=""/>
        <dsp:cNvSpPr/>
      </dsp:nvSpPr>
      <dsp:spPr>
        <a:xfrm>
          <a:off x="0" y="2083972"/>
          <a:ext cx="3252630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PT Sans" panose="020B0604020202020204" charset="0"/>
            </a:rPr>
            <a:t>Sensing Process</a:t>
          </a:r>
          <a:endParaRPr lang="en-US" sz="2700" kern="1200" dirty="0">
            <a:latin typeface="PT Sans" panose="020B0604020202020204" charset="0"/>
          </a:endParaRPr>
        </a:p>
      </dsp:txBody>
      <dsp:txXfrm>
        <a:off x="33926" y="2117898"/>
        <a:ext cx="3184778" cy="627128"/>
      </dsp:txXfrm>
    </dsp:sp>
    <dsp:sp modelId="{E4D5D564-D39C-4267-976D-6669772E348B}">
      <dsp:nvSpPr>
        <dsp:cNvPr id="0" name=""/>
        <dsp:cNvSpPr/>
      </dsp:nvSpPr>
      <dsp:spPr>
        <a:xfrm>
          <a:off x="0" y="2778952"/>
          <a:ext cx="4267200" cy="2291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kern="1200" dirty="0" smtClean="0">
              <a:solidFill>
                <a:schemeClr val="tx1"/>
              </a:solidFill>
              <a:latin typeface="PT Sans" panose="020B0604020202020204" charset="0"/>
            </a:rPr>
            <a:t>Registration</a:t>
          </a:r>
          <a:endParaRPr lang="en-US" sz="2100" b="1" kern="1200" dirty="0">
            <a:solidFill>
              <a:schemeClr val="tx1"/>
            </a:solidFill>
            <a:latin typeface="PT Sans" panose="020B060402020202020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latin typeface="PT Sans" panose="020B0604020202020204" charset="0"/>
            </a:rPr>
            <a:t>Client </a:t>
          </a:r>
          <a:r>
            <a:rPr lang="en-US" sz="2100" b="1" kern="1200" dirty="0" smtClean="0">
              <a:latin typeface="PT Sans" panose="020B0604020202020204" charset="0"/>
            </a:rPr>
            <a:t>posts</a:t>
          </a:r>
          <a:r>
            <a:rPr lang="en-US" sz="2100" kern="1200" dirty="0" smtClean="0">
              <a:latin typeface="PT Sans" panose="020B0604020202020204" charset="0"/>
            </a:rPr>
            <a:t> </a:t>
          </a:r>
          <a:r>
            <a:rPr lang="en-US" sz="2100" kern="1200" dirty="0" smtClean="0">
              <a:solidFill>
                <a:schemeClr val="tx1"/>
              </a:solidFill>
              <a:latin typeface="PT Sans" panose="020B0604020202020204" charset="0"/>
            </a:rPr>
            <a:t>new </a:t>
          </a:r>
          <a:r>
            <a:rPr lang="en-US" sz="2100" kern="1200" dirty="0" smtClean="0">
              <a:latin typeface="PT Sans" panose="020B0604020202020204" charset="0"/>
            </a:rPr>
            <a:t>sensing </a:t>
          </a:r>
          <a:r>
            <a:rPr lang="en-US" sz="2100" b="1" kern="1200" dirty="0" smtClean="0">
              <a:solidFill>
                <a:schemeClr val="tx1"/>
              </a:solidFill>
              <a:latin typeface="PT Sans" panose="020B0604020202020204" charset="0"/>
            </a:rPr>
            <a:t>tasks</a:t>
          </a:r>
          <a:endParaRPr lang="en-US" sz="2100" b="1" kern="1200" dirty="0">
            <a:solidFill>
              <a:schemeClr val="tx1"/>
            </a:solidFill>
            <a:latin typeface="PT Sans" panose="020B060402020202020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latin typeface="PT Sans" panose="020B0604020202020204" charset="0"/>
            </a:rPr>
            <a:t>Provider </a:t>
          </a:r>
          <a:r>
            <a:rPr lang="en-US" sz="2100" b="1" kern="1200" dirty="0" smtClean="0">
              <a:solidFill>
                <a:srgbClr val="0070C0"/>
              </a:solidFill>
              <a:latin typeface="PT Sans" panose="020B0604020202020204" charset="0"/>
            </a:rPr>
            <a:t>chooses</a:t>
          </a:r>
          <a:r>
            <a:rPr lang="en-US" sz="2100" kern="1200" dirty="0" smtClean="0">
              <a:solidFill>
                <a:srgbClr val="0070C0"/>
              </a:solidFill>
              <a:latin typeface="PT Sans" panose="020B0604020202020204" charset="0"/>
            </a:rPr>
            <a:t> </a:t>
          </a:r>
          <a:r>
            <a:rPr lang="en-US" sz="2100" kern="1200" dirty="0" smtClean="0">
              <a:latin typeface="PT Sans" panose="020B0604020202020204" charset="0"/>
            </a:rPr>
            <a:t>a task</a:t>
          </a:r>
          <a:endParaRPr lang="en-US" sz="2100" kern="1200" dirty="0">
            <a:latin typeface="PT Sans" panose="020B060402020202020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latin typeface="PT Sans" panose="020B0604020202020204" charset="0"/>
            </a:rPr>
            <a:t>Data </a:t>
          </a:r>
          <a:r>
            <a:rPr lang="en-US" sz="2100" b="1" kern="1200" dirty="0" smtClean="0">
              <a:solidFill>
                <a:srgbClr val="0070C0"/>
              </a:solidFill>
              <a:latin typeface="PT Sans" panose="020B0604020202020204" charset="0"/>
            </a:rPr>
            <a:t>sensing</a:t>
          </a:r>
          <a:r>
            <a:rPr lang="en-US" sz="2100" kern="1200" dirty="0" smtClean="0">
              <a:solidFill>
                <a:srgbClr val="0070C0"/>
              </a:solidFill>
              <a:latin typeface="PT Sans" panose="020B0604020202020204" charset="0"/>
            </a:rPr>
            <a:t> </a:t>
          </a:r>
          <a:r>
            <a:rPr lang="en-US" sz="2100" kern="1200" dirty="0" smtClean="0">
              <a:latin typeface="PT Sans" panose="020B0604020202020204" charset="0"/>
            </a:rPr>
            <a:t>by provider</a:t>
          </a:r>
          <a:endParaRPr lang="en-US" sz="2100" kern="1200" dirty="0">
            <a:latin typeface="PT Sans" panose="020B060402020202020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kern="1200" dirty="0" smtClean="0">
              <a:solidFill>
                <a:srgbClr val="0070C0"/>
              </a:solidFill>
              <a:latin typeface="PT Sans" panose="020B0604020202020204" charset="0"/>
            </a:rPr>
            <a:t>Aggregated</a:t>
          </a:r>
          <a:r>
            <a:rPr lang="en-US" sz="2100" kern="1200" dirty="0" smtClean="0">
              <a:solidFill>
                <a:srgbClr val="00B050"/>
              </a:solidFill>
              <a:latin typeface="PT Sans" panose="020B0604020202020204" charset="0"/>
            </a:rPr>
            <a:t> </a:t>
          </a:r>
          <a:r>
            <a:rPr lang="en-US" sz="2100" kern="1200" dirty="0" smtClean="0">
              <a:latin typeface="PT Sans" panose="020B0604020202020204" charset="0"/>
            </a:rPr>
            <a:t>sensed data to client</a:t>
          </a:r>
          <a:endParaRPr lang="en-US" sz="2100" kern="1200" dirty="0">
            <a:latin typeface="PT Sans" panose="020B0604020202020204" charset="0"/>
          </a:endParaRPr>
        </a:p>
      </dsp:txBody>
      <dsp:txXfrm>
        <a:off x="0" y="2778952"/>
        <a:ext cx="4267200" cy="2291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A225-932E-4924-BDB0-65752080DC2E}">
      <dsp:nvSpPr>
        <dsp:cNvPr id="0" name=""/>
        <dsp:cNvSpPr/>
      </dsp:nvSpPr>
      <dsp:spPr>
        <a:xfrm>
          <a:off x="-5082866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737C5-7A60-4E77-B79C-1BB61F96A8C4}">
      <dsp:nvSpPr>
        <dsp:cNvPr id="0" name=""/>
        <dsp:cNvSpPr/>
      </dsp:nvSpPr>
      <dsp:spPr>
        <a:xfrm>
          <a:off x="424439" y="280897"/>
          <a:ext cx="6981154" cy="56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1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Manual </a:t>
          </a:r>
          <a:r>
            <a:rPr lang="en-US" sz="1800" b="1" kern="1200" dirty="0" smtClean="0">
              <a:solidFill>
                <a:schemeClr val="tx1"/>
              </a:solidFill>
            </a:rPr>
            <a:t>Photo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/>
            <a:t>Sensing Task</a:t>
          </a:r>
          <a:endParaRPr lang="en-US" sz="1800" kern="1200" dirty="0"/>
        </a:p>
      </dsp:txBody>
      <dsp:txXfrm>
        <a:off x="424439" y="280897"/>
        <a:ext cx="6981154" cy="562154"/>
      </dsp:txXfrm>
    </dsp:sp>
    <dsp:sp modelId="{AFCF1C0A-756A-4DCD-9700-106CB447677C}">
      <dsp:nvSpPr>
        <dsp:cNvPr id="0" name=""/>
        <dsp:cNvSpPr/>
      </dsp:nvSpPr>
      <dsp:spPr>
        <a:xfrm>
          <a:off x="73092" y="210628"/>
          <a:ext cx="702693" cy="702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77232-52EC-41FE-BA9A-A06200DD0E2F}">
      <dsp:nvSpPr>
        <dsp:cNvPr id="0" name=""/>
        <dsp:cNvSpPr/>
      </dsp:nvSpPr>
      <dsp:spPr>
        <a:xfrm>
          <a:off x="827262" y="1123860"/>
          <a:ext cx="6578330" cy="56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1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Automated Sensing Task using </a:t>
          </a:r>
          <a:r>
            <a:rPr lang="en-US" sz="1800" b="1" kern="1200" dirty="0" smtClean="0">
              <a:solidFill>
                <a:schemeClr val="tx1"/>
              </a:solidFill>
            </a:rPr>
            <a:t>Accelerometer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/>
            <a:t>and </a:t>
          </a:r>
          <a:r>
            <a:rPr lang="en-US" sz="1800" b="1" kern="1200" dirty="0" smtClean="0">
              <a:solidFill>
                <a:schemeClr val="tx1"/>
              </a:solidFill>
            </a:rPr>
            <a:t>GPS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/>
            <a:t>Sensors</a:t>
          </a:r>
          <a:endParaRPr lang="en-US" sz="1800" kern="1200" dirty="0"/>
        </a:p>
      </dsp:txBody>
      <dsp:txXfrm>
        <a:off x="827262" y="1123860"/>
        <a:ext cx="6578330" cy="562154"/>
      </dsp:txXfrm>
    </dsp:sp>
    <dsp:sp modelId="{6F6C745E-FEB0-48CF-90E1-94CE07F599E1}">
      <dsp:nvSpPr>
        <dsp:cNvPr id="0" name=""/>
        <dsp:cNvSpPr/>
      </dsp:nvSpPr>
      <dsp:spPr>
        <a:xfrm>
          <a:off x="475916" y="1053590"/>
          <a:ext cx="702693" cy="702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57E44-F4D6-4DA2-B6A0-9F0017014E97}">
      <dsp:nvSpPr>
        <dsp:cNvPr id="0" name=""/>
        <dsp:cNvSpPr/>
      </dsp:nvSpPr>
      <dsp:spPr>
        <a:xfrm>
          <a:off x="950897" y="1966822"/>
          <a:ext cx="6454696" cy="56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1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Automated Sensing Task using </a:t>
          </a:r>
          <a:r>
            <a:rPr lang="en-US" sz="1800" b="1" kern="1200" dirty="0" smtClean="0">
              <a:solidFill>
                <a:schemeClr val="tx1"/>
              </a:solidFill>
            </a:rPr>
            <a:t>Bluetooth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/>
            <a:t>radio</a:t>
          </a:r>
          <a:endParaRPr lang="en-US" sz="1800" kern="1200" dirty="0"/>
        </a:p>
      </dsp:txBody>
      <dsp:txXfrm>
        <a:off x="950897" y="1966822"/>
        <a:ext cx="6454696" cy="562154"/>
      </dsp:txXfrm>
    </dsp:sp>
    <dsp:sp modelId="{B19A576C-489F-489E-8B1D-829DA2BEC7E4}">
      <dsp:nvSpPr>
        <dsp:cNvPr id="0" name=""/>
        <dsp:cNvSpPr/>
      </dsp:nvSpPr>
      <dsp:spPr>
        <a:xfrm>
          <a:off x="599550" y="1896553"/>
          <a:ext cx="702693" cy="702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57FD7-73C2-4CA3-81AD-88D48B082E6C}">
      <dsp:nvSpPr>
        <dsp:cNvPr id="0" name=""/>
        <dsp:cNvSpPr/>
      </dsp:nvSpPr>
      <dsp:spPr>
        <a:xfrm>
          <a:off x="827262" y="2809785"/>
          <a:ext cx="6578330" cy="56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1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Automated Sensing Task for </a:t>
          </a:r>
          <a:r>
            <a:rPr lang="en-US" sz="1800" b="1" kern="1200" dirty="0" smtClean="0">
              <a:solidFill>
                <a:schemeClr val="tx1"/>
              </a:solidFill>
            </a:rPr>
            <a:t>Application/Network/Battery Usage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827262" y="2809785"/>
        <a:ext cx="6578330" cy="562154"/>
      </dsp:txXfrm>
    </dsp:sp>
    <dsp:sp modelId="{51A17401-864D-44DC-AC15-5C223EE0E882}">
      <dsp:nvSpPr>
        <dsp:cNvPr id="0" name=""/>
        <dsp:cNvSpPr/>
      </dsp:nvSpPr>
      <dsp:spPr>
        <a:xfrm>
          <a:off x="475916" y="2739515"/>
          <a:ext cx="702693" cy="702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0C59E-FC06-4F3D-AEFA-D0A752F31093}">
      <dsp:nvSpPr>
        <dsp:cNvPr id="0" name=""/>
        <dsp:cNvSpPr/>
      </dsp:nvSpPr>
      <dsp:spPr>
        <a:xfrm>
          <a:off x="424439" y="3652747"/>
          <a:ext cx="6981154" cy="56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210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Automated Sensing Task for </a:t>
          </a:r>
          <a:r>
            <a:rPr lang="en-US" sz="1800" b="1" kern="1200" dirty="0" err="1" smtClean="0">
              <a:solidFill>
                <a:schemeClr val="tx1"/>
              </a:solidFill>
            </a:rPr>
            <a:t>WiFi</a:t>
          </a:r>
          <a:r>
            <a:rPr lang="en-US" sz="1800" b="1" kern="1200" dirty="0" smtClean="0">
              <a:solidFill>
                <a:schemeClr val="tx1"/>
              </a:solidFill>
            </a:rPr>
            <a:t> Access Points Recording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424439" y="3652747"/>
        <a:ext cx="6981154" cy="562154"/>
      </dsp:txXfrm>
    </dsp:sp>
    <dsp:sp modelId="{A9DECD13-5D7F-430F-8819-01B0092E763A}">
      <dsp:nvSpPr>
        <dsp:cNvPr id="0" name=""/>
        <dsp:cNvSpPr/>
      </dsp:nvSpPr>
      <dsp:spPr>
        <a:xfrm>
          <a:off x="73092" y="3582478"/>
          <a:ext cx="702693" cy="7026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285E-907A-47C6-898E-E340CFDA8C00}">
      <dsp:nvSpPr>
        <dsp:cNvPr id="0" name=""/>
        <dsp:cNvSpPr/>
      </dsp:nvSpPr>
      <dsp:spPr>
        <a:xfrm>
          <a:off x="0" y="3921"/>
          <a:ext cx="10676964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Mobile gaming performs substantially better than micro-payments for area coverage</a:t>
          </a:r>
          <a:endParaRPr lang="en-US" sz="2800" kern="1200" dirty="0"/>
        </a:p>
      </dsp:txBody>
      <dsp:txXfrm>
        <a:off x="54373" y="58294"/>
        <a:ext cx="10568218" cy="1005094"/>
      </dsp:txXfrm>
    </dsp:sp>
    <dsp:sp modelId="{0A478C63-988D-41DD-94F6-78554D3206DF}">
      <dsp:nvSpPr>
        <dsp:cNvPr id="0" name=""/>
        <dsp:cNvSpPr/>
      </dsp:nvSpPr>
      <dsp:spPr>
        <a:xfrm>
          <a:off x="0" y="1198401"/>
          <a:ext cx="10676964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Micro-payments are better for other scenarios: sensing tasks with tight time constraints or long-term tasks for personal analytics</a:t>
          </a:r>
          <a:endParaRPr lang="en-US" sz="2800" kern="1200" dirty="0"/>
        </a:p>
      </dsp:txBody>
      <dsp:txXfrm>
        <a:off x="54373" y="1252774"/>
        <a:ext cx="10568218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0.51875</cdr:x>
      <cdr:y>0.06424</cdr:y>
    </cdr:from>
    <cdr:to>
      <cdr:x>0.51875</cdr:x>
      <cdr:y>0.77951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371725" y="176213"/>
          <a:ext cx="0" cy="196215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A45-DBE2-42F0-806F-DFD40840DFFA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AB4A-DB89-45D4-B0BA-3371D7CC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3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AB4A-DB89-45D4-B0BA-3371D7CCDC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1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AB4A-DB89-45D4-B0BA-3371D7CCDC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9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C95C-63F8-422A-80B7-3D8EF39D10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6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C95C-63F8-422A-80B7-3D8EF39D10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23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EBA8-C02F-4CCD-B6B6-AC55689574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6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10B2-E7D8-49C8-BC4B-D388D4671E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C95C-63F8-422A-80B7-3D8EF39D10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09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515-DEBE-416E-B9BE-61D1A3AA478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1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515-DEBE-416E-B9BE-61D1A3AA478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59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515-DEBE-416E-B9BE-61D1A3AA478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25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515-DEBE-416E-B9BE-61D1A3AA478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AB4A-DB89-45D4-B0BA-3371D7CCDC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5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515-DEBE-416E-B9BE-61D1A3AA478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26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515-DEBE-416E-B9BE-61D1A3AA478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10B2-E7D8-49C8-BC4B-D388D4671E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AB4A-DB89-45D4-B0BA-3371D7CCDC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9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515-DEBE-416E-B9BE-61D1A3AA47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515-DEBE-416E-B9BE-61D1A3AA47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AB4A-DB89-45D4-B0BA-3371D7CCDC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6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AB4A-DB89-45D4-B0BA-3371D7CCDC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45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93DAF-72CF-4F30-B5F6-6EE6848BE5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20D0-D122-4A65-AF45-FFD2A557A959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6067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5534" y="6356350"/>
            <a:ext cx="2743200" cy="365125"/>
          </a:xfrm>
        </p:spPr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01" y="6290732"/>
            <a:ext cx="1295399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9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3677-E267-4F3A-9EEA-8FAEBA5F2128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8000-CF24-4379-A4E4-98E3C71AC65B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2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19C0-9786-4013-A26A-8E4D8304D2E5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5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C54B-8999-45A3-920E-AEB8CF5A30E1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9A17-6881-499C-826C-140A0BDC2861}" type="datetime1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2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7E29-66BC-43C4-8CFE-28EA021451E0}" type="datetime1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8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C729-CD24-4756-8E74-AB4DCA7048D7}" type="datetime1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FFD3-FC72-4BFD-A67A-118552E6245F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3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0C3A-4EFA-4BB0-AFDB-46F40EF1F933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AE6E-AD11-4AF1-9849-061635C0FA88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AC09-EA66-4417-A1E2-55252E91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9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chart" Target="../charts/chart2.xml"/><Relationship Id="rId5" Type="http://schemas.openxmlformats.org/officeDocument/2006/relationships/image" Target="../media/image20.png"/><Relationship Id="rId10" Type="http://schemas.microsoft.com/office/2007/relationships/diagramDrawing" Target="../diagrams/drawing1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38.emf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36.png"/><Relationship Id="rId5" Type="http://schemas.openxmlformats.org/officeDocument/2006/relationships/diagramData" Target="../diagrams/data5.xml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microsoft.com/office/2007/relationships/diagramDrawing" Target="../diagrams/drawing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1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s.njit.edu/~borce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489" y="466755"/>
            <a:ext cx="11709779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+mn-lt"/>
              </a:rPr>
              <a:t>Mobile Computing and </a:t>
            </a:r>
            <a:r>
              <a:rPr lang="en-US" sz="4400" b="1" dirty="0" err="1">
                <a:solidFill>
                  <a:srgbClr val="C00000"/>
                </a:solidFill>
                <a:latin typeface="+mn-lt"/>
              </a:rPr>
              <a:t>Crowdsensing</a:t>
            </a:r>
            <a:r>
              <a:rPr lang="en-US" sz="4400" b="1" dirty="0">
                <a:solidFill>
                  <a:srgbClr val="C00000"/>
                </a:solidFill>
                <a:latin typeface="+mn-lt"/>
              </a:rPr>
              <a:t> with Avatars and Aliens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46774"/>
            <a:ext cx="10503090" cy="275563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800" dirty="0" smtClean="0">
                <a:latin typeface="Calibri" panose="020F0502020204030204" pitchFamily="34" charset="0"/>
                <a:cs typeface="Arial" panose="020B0604020202020204" pitchFamily="34" charset="0"/>
              </a:rPr>
              <a:t>Cristian </a:t>
            </a:r>
            <a:r>
              <a:rPr lang="en-US" sz="5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Borcea</a:t>
            </a:r>
            <a:endParaRPr lang="en-US" sz="5800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59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5100" dirty="0" smtClean="0">
                <a:latin typeface="Calibri" panose="020F0502020204030204" pitchFamily="34" charset="0"/>
                <a:cs typeface="Arial" panose="020B0604020202020204" pitchFamily="34" charset="0"/>
              </a:rPr>
              <a:t>Computer Science Department</a:t>
            </a:r>
          </a:p>
          <a:p>
            <a:pPr>
              <a:lnSpc>
                <a:spcPct val="120000"/>
              </a:lnSpc>
            </a:pPr>
            <a:r>
              <a:rPr lang="en-US" sz="5100" dirty="0" smtClean="0">
                <a:latin typeface="Calibri" panose="020F0502020204030204" pitchFamily="34" charset="0"/>
                <a:cs typeface="Arial" panose="020B0604020202020204" pitchFamily="34" charset="0"/>
              </a:rPr>
              <a:t>New Jersey Institute of Technology</a:t>
            </a:r>
          </a:p>
          <a:p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570-6F80-4400-9024-3C3290485E79}" type="datetime1">
              <a:rPr lang="en-US" smtClean="0"/>
              <a:t>3/29/2018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C48-4DC6-4CE0-BC36-7B53219321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113066"/>
            <a:ext cx="8229600" cy="10036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Persistent Messages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64861" y="4313366"/>
            <a:ext cx="10894793" cy="2056632"/>
          </a:xfrm>
          <a:prstGeom prst="rect">
            <a:avLst/>
          </a:prstGeom>
        </p:spPr>
        <p:txBody>
          <a:bodyPr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Used for dynamic group communication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Associated with groups, not current group members</a:t>
            </a:r>
          </a:p>
          <a:p>
            <a:pPr>
              <a:lnSpc>
                <a:spcPct val="12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Allow for communication with </a:t>
            </a:r>
            <a:r>
              <a:rPr lang="en-US" sz="2800" dirty="0">
                <a:latin typeface="Calibri" panose="020F0502020204030204" pitchFamily="34" charset="0"/>
              </a:rPr>
              <a:t>future </a:t>
            </a:r>
            <a:r>
              <a:rPr lang="en-US" sz="2800" dirty="0" smtClean="0">
                <a:latin typeface="Calibri" panose="020F0502020204030204" pitchFamily="34" charset="0"/>
              </a:rPr>
              <a:t>group members</a:t>
            </a: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89533" y="1458868"/>
            <a:ext cx="2533651" cy="24391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4695542" y="2500561"/>
            <a:ext cx="514350" cy="5334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17096" y="1645664"/>
            <a:ext cx="1078523" cy="50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2098" y="1159670"/>
            <a:ext cx="3060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Persistent message buffer</a:t>
            </a:r>
            <a:endParaRPr lang="en-US" sz="2000" dirty="0"/>
          </a:p>
        </p:txBody>
      </p:sp>
      <p:sp>
        <p:nvSpPr>
          <p:cNvPr id="21" name="Smiley Face 20"/>
          <p:cNvSpPr/>
          <p:nvPr/>
        </p:nvSpPr>
        <p:spPr>
          <a:xfrm>
            <a:off x="5522674" y="2439575"/>
            <a:ext cx="514350" cy="5334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54213" y="1733722"/>
            <a:ext cx="239284" cy="1776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673855" y="1917839"/>
            <a:ext cx="78698" cy="521736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miley Face 23"/>
          <p:cNvSpPr/>
          <p:nvPr/>
        </p:nvSpPr>
        <p:spPr>
          <a:xfrm>
            <a:off x="6461825" y="2729865"/>
            <a:ext cx="514350" cy="5334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3378900" y="2469948"/>
            <a:ext cx="514350" cy="5334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/>
          <p:cNvSpPr/>
          <p:nvPr/>
        </p:nvSpPr>
        <p:spPr>
          <a:xfrm>
            <a:off x="5365669" y="3170307"/>
            <a:ext cx="514350" cy="53340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554213" y="1892541"/>
            <a:ext cx="102541" cy="1218223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804046" y="2261939"/>
            <a:ext cx="239284" cy="1776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716706" y="2596915"/>
            <a:ext cx="239284" cy="1776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091043" y="1881395"/>
            <a:ext cx="458690" cy="42039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67968" y="1917839"/>
            <a:ext cx="923585" cy="767894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286395" y="3059895"/>
            <a:ext cx="239284" cy="1776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7754444" y="2398381"/>
            <a:ext cx="514350" cy="5334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25" grpId="0" animBg="1"/>
      <p:bldP spid="27" grpId="0" animBg="1"/>
      <p:bldP spid="31" grpId="0" animBg="1"/>
      <p:bldP spid="32" grpId="0" animBg="1"/>
      <p:bldP spid="30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406"/>
            <a:ext cx="10515600" cy="9314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Examples of </a:t>
            </a:r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Moitree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 API 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59" y="1364776"/>
            <a:ext cx="11696131" cy="512809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Group creation API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Create group at initiator - </a:t>
            </a:r>
            <a:r>
              <a:rPr lang="en-US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createGroup</a:t>
            </a: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>(Group parent, </a:t>
            </a:r>
            <a:r>
              <a:rPr lang="en-US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MembershipProperties</a:t>
            </a: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/>
            </a:r>
            <a:b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>prop, Boolean </a:t>
            </a:r>
            <a:r>
              <a:rPr lang="en-US" i="1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enableLeader</a:t>
            </a: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>, Double </a:t>
            </a:r>
            <a:r>
              <a:rPr lang="en-US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groupLifetime</a:t>
            </a:r>
            <a:r>
              <a:rPr lang="en-US" i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Join group at participant - </a:t>
            </a:r>
            <a:r>
              <a:rPr lang="en-US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onCreateGroup</a:t>
            </a: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>(Group group</a:t>
            </a:r>
            <a:r>
              <a:rPr lang="en-US" i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Group membership related API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Based on time - </a:t>
            </a:r>
            <a:r>
              <a:rPr lang="en-US" i="1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setTimeBound</a:t>
            </a:r>
            <a:r>
              <a:rPr lang="en-US" i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(Time </a:t>
            </a: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>from, Time to</a:t>
            </a:r>
            <a:r>
              <a:rPr lang="en-US" i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Based on location - </a:t>
            </a:r>
            <a:r>
              <a:rPr lang="en-US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setLocationBound</a:t>
            </a: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>(Location center, Double radius</a:t>
            </a:r>
            <a:r>
              <a:rPr lang="en-US" i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Group communication API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Start receiving data - </a:t>
            </a:r>
            <a:r>
              <a:rPr lang="en-US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setReadCallBack</a:t>
            </a: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ReadCallBack</a:t>
            </a: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callBack</a:t>
            </a: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Send over scatter-gather channel - </a:t>
            </a:r>
            <a:r>
              <a:rPr lang="en-US" i="1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scatterGather</a:t>
            </a:r>
            <a:r>
              <a:rPr lang="en-US" i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ChannelID</a:t>
            </a:r>
            <a:r>
              <a:rPr lang="en-US" i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cid</a:t>
            </a:r>
            <a:r>
              <a:rPr lang="en-US" i="1" dirty="0">
                <a:solidFill>
                  <a:srgbClr val="0070C0"/>
                </a:solidFill>
                <a:latin typeface="Consolas" panose="020B0609020204030204" pitchFamily="49" charset="0"/>
              </a:rPr>
              <a:t>, Message </a:t>
            </a:r>
            <a:r>
              <a:rPr lang="en-US" i="1" dirty="0" err="1">
                <a:solidFill>
                  <a:srgbClr val="0070C0"/>
                </a:solidFill>
                <a:latin typeface="Consolas" panose="020B0609020204030204" pitchFamily="49" charset="0"/>
              </a:rPr>
              <a:t>msg</a:t>
            </a:r>
            <a:r>
              <a:rPr lang="en-US" i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  <a:endParaRPr lang="en-US" i="1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C48-4DC6-4CE0-BC36-7B532193212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-228600"/>
            <a:ext cx="8229600" cy="12525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LostChild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P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rogramming in </a:t>
            </a:r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Moitree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85" y="1391033"/>
            <a:ext cx="60331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searchForLostChild</a:t>
            </a:r>
            <a:r>
              <a:rPr lang="en-US" sz="1400" dirty="0">
                <a:latin typeface="Consolas" panose="020B0609020204030204" pitchFamily="49" charset="0"/>
              </a:rPr>
              <a:t>(){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MembershipProperties</a:t>
            </a:r>
            <a:r>
              <a:rPr lang="en-US" sz="1400" dirty="0">
                <a:latin typeface="Consolas" panose="020B0609020204030204" pitchFamily="49" charset="0"/>
              </a:rPr>
              <a:t> prop = new </a:t>
            </a:r>
            <a:r>
              <a:rPr lang="en-US" sz="1400" dirty="0" err="1">
                <a:latin typeface="Consolas" panose="020B0609020204030204" pitchFamily="49" charset="0"/>
              </a:rPr>
              <a:t>MembershipProperties</a:t>
            </a:r>
            <a:r>
              <a:rPr lang="en-US" sz="1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prop.setLocationBound</a:t>
            </a:r>
            <a:r>
              <a:rPr lang="en-US" sz="1400" dirty="0">
                <a:latin typeface="Consolas" panose="020B0609020204030204" pitchFamily="49" charset="0"/>
              </a:rPr>
              <a:t>(LOCATION, RADIUS);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prop.setTimeBound</a:t>
            </a:r>
            <a:r>
              <a:rPr lang="en-US" sz="1400" dirty="0">
                <a:latin typeface="Consolas" panose="020B0609020204030204" pitchFamily="49" charset="0"/>
              </a:rPr>
              <a:t>(TIME_FROM,TIME_TO);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Group </a:t>
            </a:r>
            <a:r>
              <a:rPr lang="en-US" sz="1400" dirty="0" err="1">
                <a:latin typeface="Consolas" panose="020B0609020204030204" pitchFamily="49" charset="0"/>
              </a:rPr>
              <a:t>group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smtClean="0">
                <a:latin typeface="Consolas" panose="020B0609020204030204" pitchFamily="49" charset="0"/>
              </a:rPr>
              <a:t>         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</a:rPr>
              <a:t>Avatar.createGroup</a:t>
            </a:r>
            <a:r>
              <a:rPr lang="en-US" sz="1400" dirty="0" smtClean="0"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latin typeface="Consolas" panose="020B0609020204030204" pitchFamily="49" charset="0"/>
              </a:rPr>
              <a:t>null,prop,false,LIFETIME</a:t>
            </a:r>
            <a:r>
              <a:rPr lang="en-US" sz="1400" dirty="0" smtClean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</a:rPr>
              <a:t>ReadCallback</a:t>
            </a:r>
            <a:r>
              <a:rPr lang="en-US" sz="1400" dirty="0" smtClean="0">
                <a:latin typeface="Consolas" panose="020B0609020204030204" pitchFamily="49" charset="0"/>
              </a:rPr>
              <a:t> callback = new </a:t>
            </a:r>
            <a:r>
              <a:rPr lang="en-US" sz="1400" dirty="0" err="1" smtClean="0">
                <a:latin typeface="Consolas" panose="020B0609020204030204" pitchFamily="49" charset="0"/>
              </a:rPr>
              <a:t>ReadCallback</a:t>
            </a:r>
            <a:r>
              <a:rPr lang="en-US" sz="1400" dirty="0" smtClean="0">
                <a:latin typeface="Consolas" panose="020B0609020204030204" pitchFamily="49" charset="0"/>
              </a:rPr>
              <a:t>(){	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   </a:t>
            </a:r>
            <a:r>
              <a:rPr lang="en-US" sz="1400" dirty="0">
                <a:latin typeface="Consolas" panose="020B0609020204030204" pitchFamily="49" charset="0"/>
              </a:rPr>
              <a:t>public void </a:t>
            </a:r>
            <a:r>
              <a:rPr lang="en-US" sz="1400" dirty="0" err="1">
                <a:latin typeface="Consolas" panose="020B0609020204030204" pitchFamily="49" charset="0"/>
              </a:rPr>
              <a:t>scatterGather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ChannelID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cid,Message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msg</a:t>
            </a:r>
            <a:r>
              <a:rPr lang="en-US" sz="1400" dirty="0">
                <a:latin typeface="Consolas" panose="020B0609020204030204" pitchFamily="49" charset="0"/>
              </a:rPr>
              <a:t>){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//</a:t>
            </a:r>
            <a:r>
              <a:rPr lang="en-US" sz="1400" dirty="0" err="1">
                <a:latin typeface="Consolas" panose="020B0609020204030204" pitchFamily="49" charset="0"/>
              </a:rPr>
              <a:t>msg</a:t>
            </a:r>
            <a:r>
              <a:rPr lang="en-US" sz="1400" dirty="0">
                <a:latin typeface="Consolas" panose="020B0609020204030204" pitchFamily="49" charset="0"/>
              </a:rPr>
              <a:t> contains results sent by participants    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//add result to potential trajectories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//update user with latest trajectories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if (</a:t>
            </a:r>
            <a:r>
              <a:rPr lang="en-US" sz="1400" dirty="0" err="1">
                <a:latin typeface="Consolas" panose="020B0609020204030204" pitchFamily="49" charset="0"/>
              </a:rPr>
              <a:t>ChildFound</a:t>
            </a:r>
            <a:r>
              <a:rPr lang="en-US" sz="1400" dirty="0">
                <a:latin typeface="Consolas" panose="020B0609020204030204" pitchFamily="49" charset="0"/>
              </a:rPr>
              <a:t>){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DONE=true;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... ... ... //other channel callbacks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group.setReadCallback</a:t>
            </a:r>
            <a:r>
              <a:rPr lang="en-US" sz="1400" dirty="0">
                <a:latin typeface="Consolas" panose="020B0609020204030204" pitchFamily="49" charset="0"/>
              </a:rPr>
              <a:t>(callback);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ChannelID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cid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generateChannelID</a:t>
            </a:r>
            <a:r>
              <a:rPr lang="en-US" sz="1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group.scatterGather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cid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childImage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while (!DONE){ //block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</a:rPr>
              <a:t>group.deleteGroup</a:t>
            </a:r>
            <a:r>
              <a:rPr lang="en-US" sz="1400" dirty="0" smtClean="0"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latin typeface="Consolas" panose="020B0609020204030204" pitchFamily="49" charset="0"/>
              </a:rPr>
              <a:t>group.credentials</a:t>
            </a:r>
            <a:r>
              <a:rPr lang="en-US" sz="1400" dirty="0" smtClean="0">
                <a:latin typeface="Consolas" panose="020B0609020204030204" pitchFamily="49" charset="0"/>
              </a:rPr>
              <a:t>());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</a:rPr>
              <a:t>}</a:t>
            </a: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5270" y="1306651"/>
            <a:ext cx="54774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onCreateGroup</a:t>
            </a:r>
            <a:r>
              <a:rPr lang="en-US" sz="1600" dirty="0">
                <a:latin typeface="Consolas" panose="020B0609020204030204" pitchFamily="49" charset="0"/>
              </a:rPr>
              <a:t>(Group group){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ReadCallback</a:t>
            </a:r>
            <a:r>
              <a:rPr lang="en-US" sz="1600" dirty="0">
                <a:latin typeface="Consolas" panose="020B0609020204030204" pitchFamily="49" charset="0"/>
              </a:rPr>
              <a:t> callback = new </a:t>
            </a:r>
            <a:r>
              <a:rPr lang="en-US" sz="1600" dirty="0" err="1">
                <a:latin typeface="Consolas" panose="020B0609020204030204" pitchFamily="49" charset="0"/>
              </a:rPr>
              <a:t>ReadCallback</a:t>
            </a:r>
            <a:r>
              <a:rPr lang="en-US" sz="1600" dirty="0">
                <a:latin typeface="Consolas" panose="020B0609020204030204" pitchFamily="49" charset="0"/>
              </a:rPr>
              <a:t>(){	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public void </a:t>
            </a:r>
            <a:r>
              <a:rPr lang="en-US" sz="1600" dirty="0" err="1">
                <a:latin typeface="Consolas" panose="020B0609020204030204" pitchFamily="49" charset="0"/>
              </a:rPr>
              <a:t>scatterGather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ChanelID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cid</a:t>
            </a:r>
            <a:r>
              <a:rPr lang="en-US" sz="1600" dirty="0">
                <a:latin typeface="Consolas" panose="020B0609020204030204" pitchFamily="49" charset="0"/>
              </a:rPr>
              <a:t>, Message </a:t>
            </a:r>
            <a:r>
              <a:rPr lang="en-US" sz="1600" dirty="0" err="1">
                <a:latin typeface="Consolas" panose="020B0609020204030204" pitchFamily="49" charset="0"/>
              </a:rPr>
              <a:t>msg</a:t>
            </a:r>
            <a:r>
              <a:rPr lang="en-US" sz="1600" dirty="0">
                <a:latin typeface="Consolas" panose="020B0609020204030204" pitchFamily="49" charset="0"/>
              </a:rPr>
              <a:t>){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Image </a:t>
            </a:r>
            <a:r>
              <a:rPr lang="en-US" sz="1600" dirty="0" err="1">
                <a:latin typeface="Consolas" panose="020B0609020204030204" pitchFamily="49" charset="0"/>
              </a:rPr>
              <a:t>image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msg.getData</a:t>
            </a:r>
            <a:r>
              <a:rPr lang="en-US" sz="16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//run face recognition with image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//if child image is recognized, set the location and time associated with the matching photo in result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</a:t>
            </a:r>
            <a:r>
              <a:rPr lang="en-US" sz="1600" dirty="0" err="1">
                <a:latin typeface="Consolas" panose="020B0609020204030204" pitchFamily="49" charset="0"/>
              </a:rPr>
              <a:t>group.scatterGather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cid</a:t>
            </a:r>
            <a:r>
              <a:rPr lang="en-US" sz="1600" dirty="0">
                <a:latin typeface="Consolas" panose="020B0609020204030204" pitchFamily="49" charset="0"/>
              </a:rPr>
              <a:t>, result);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... ... ... //other channel callbacks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};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group.setReadCallback</a:t>
            </a:r>
            <a:r>
              <a:rPr lang="en-US" sz="1600" dirty="0">
                <a:latin typeface="Consolas" panose="020B0609020204030204" pitchFamily="49" charset="0"/>
              </a:rPr>
              <a:t>(callback);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635" y="834090"/>
            <a:ext cx="409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Initiator (Parent of the lost child)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1412" y="787923"/>
            <a:ext cx="328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Participant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853" y="1595719"/>
            <a:ext cx="5979336" cy="67039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31264" y="834090"/>
            <a:ext cx="5979336" cy="67039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Set dynamic group membership properties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4577" y="2322546"/>
            <a:ext cx="5979336" cy="4089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56636" y="1656453"/>
            <a:ext cx="5979336" cy="4089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. Call </a:t>
            </a:r>
            <a:r>
              <a:rPr lang="en-US" dirty="0" err="1" smtClean="0"/>
              <a:t>createGroup</a:t>
            </a:r>
            <a:r>
              <a:rPr lang="en-US" dirty="0" smtClean="0"/>
              <a:t> with the membership properties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61041" y="1280038"/>
            <a:ext cx="5362928" cy="67039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90673" y="2337751"/>
            <a:ext cx="5561143" cy="67039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OnCreate</a:t>
            </a:r>
            <a:r>
              <a:rPr lang="en-US" dirty="0" err="1"/>
              <a:t>G</a:t>
            </a:r>
            <a:r>
              <a:rPr lang="en-US" dirty="0" err="1" smtClean="0"/>
              <a:t>roup</a:t>
            </a:r>
            <a:r>
              <a:rPr lang="en-US" dirty="0" smtClean="0"/>
              <a:t> is called by middleware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48624" y="2684786"/>
            <a:ext cx="6023904" cy="265373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01603" y="2041567"/>
            <a:ext cx="5979336" cy="4121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. Set channel callbacks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466" y="5495136"/>
            <a:ext cx="5991061" cy="21048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89877" y="4833066"/>
            <a:ext cx="3812551" cy="50270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. Send child image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608139" y="2567174"/>
            <a:ext cx="5329478" cy="14795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65560" y="1909702"/>
            <a:ext cx="5686257" cy="4020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. Receive image, run recognition and send back result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100185" y="2287754"/>
            <a:ext cx="5979336" cy="4995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. Receive and process recognition 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4275" y="2961564"/>
            <a:ext cx="5322626" cy="170597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2604247" y="1626429"/>
            <a:ext cx="6562690" cy="36052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4" y="16974"/>
            <a:ext cx="10515600" cy="10208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Moitree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 Architecture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43400" y="4267121"/>
            <a:ext cx="69238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76275" y="1825152"/>
            <a:ext cx="3841930" cy="2930767"/>
            <a:chOff x="1133475" y="2413287"/>
            <a:chExt cx="3841930" cy="2930767"/>
          </a:xfrm>
        </p:grpSpPr>
        <p:sp>
          <p:nvSpPr>
            <p:cNvPr id="8" name="Rounded Rectangle 7"/>
            <p:cNvSpPr/>
            <p:nvPr/>
          </p:nvSpPr>
          <p:spPr>
            <a:xfrm>
              <a:off x="1133475" y="2858792"/>
              <a:ext cx="1699372" cy="2485262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275369" y="4474863"/>
              <a:ext cx="1415583" cy="760786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tx1"/>
                  </a:solidFill>
                </a:rPr>
                <a:t>Moitree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Mobile Middleware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125719" y="3390233"/>
              <a:ext cx="10918" cy="40386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983160" y="3390233"/>
              <a:ext cx="9525" cy="404916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27" idx="0"/>
            </p:cNvCxnSpPr>
            <p:nvPr/>
          </p:nvCxnSpPr>
          <p:spPr>
            <a:xfrm flipH="1">
              <a:off x="4116195" y="4177354"/>
              <a:ext cx="19049" cy="290227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2" idx="0"/>
            </p:cNvCxnSpPr>
            <p:nvPr/>
          </p:nvCxnSpPr>
          <p:spPr>
            <a:xfrm flipH="1">
              <a:off x="1983161" y="4159384"/>
              <a:ext cx="9524" cy="31547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3"/>
            </p:cNvCxnSpPr>
            <p:nvPr/>
          </p:nvCxnSpPr>
          <p:spPr>
            <a:xfrm>
              <a:off x="2690952" y="4855256"/>
              <a:ext cx="72186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590925" y="2413287"/>
              <a:ext cx="1009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Avatar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7812" y="2439279"/>
              <a:ext cx="862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Mobile</a:t>
              </a:r>
              <a:endParaRPr lang="en-US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276033" y="2849952"/>
              <a:ext cx="1699372" cy="2485262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408403" y="4467581"/>
              <a:ext cx="1415583" cy="760786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tx1"/>
                  </a:solidFill>
                </a:rPr>
                <a:t>Moitree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Avatar Middleware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52550" y="3000375"/>
              <a:ext cx="3438525" cy="3921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Mobile Distributed Applications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362074" y="3776099"/>
              <a:ext cx="3448051" cy="38328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Moitree</a:t>
              </a:r>
              <a:r>
                <a:rPr lang="en-US" b="1" dirty="0" smtClean="0">
                  <a:solidFill>
                    <a:schemeClr val="tx1"/>
                  </a:solidFill>
                </a:rPr>
                <a:t> API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48525" y="1863252"/>
            <a:ext cx="3841930" cy="2930767"/>
            <a:chOff x="1133475" y="2413287"/>
            <a:chExt cx="3841930" cy="2930767"/>
          </a:xfrm>
        </p:grpSpPr>
        <p:sp>
          <p:nvSpPr>
            <p:cNvPr id="40" name="Rounded Rectangle 39"/>
            <p:cNvSpPr/>
            <p:nvPr/>
          </p:nvSpPr>
          <p:spPr>
            <a:xfrm>
              <a:off x="1133475" y="2858792"/>
              <a:ext cx="1699372" cy="2485262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275369" y="4474863"/>
              <a:ext cx="1415583" cy="760786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tx1"/>
                  </a:solidFill>
                </a:rPr>
                <a:t>Moitree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Avatar Middleware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4125719" y="3390233"/>
              <a:ext cx="10918" cy="40386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1983160" y="3390233"/>
              <a:ext cx="9525" cy="404916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endCxn id="50" idx="0"/>
            </p:cNvCxnSpPr>
            <p:nvPr/>
          </p:nvCxnSpPr>
          <p:spPr>
            <a:xfrm flipH="1">
              <a:off x="4116195" y="4177354"/>
              <a:ext cx="19049" cy="290227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41" idx="0"/>
            </p:cNvCxnSpPr>
            <p:nvPr/>
          </p:nvCxnSpPr>
          <p:spPr>
            <a:xfrm flipH="1">
              <a:off x="1983161" y="4159384"/>
              <a:ext cx="9524" cy="315479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3"/>
            </p:cNvCxnSpPr>
            <p:nvPr/>
          </p:nvCxnSpPr>
          <p:spPr>
            <a:xfrm>
              <a:off x="2690952" y="4855256"/>
              <a:ext cx="72186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590926" y="2413287"/>
              <a:ext cx="919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Mobile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47812" y="2439279"/>
              <a:ext cx="862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Avatar</a:t>
              </a:r>
              <a:endParaRPr lang="en-US" b="1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276033" y="2849952"/>
              <a:ext cx="1699372" cy="2485262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408403" y="4467581"/>
              <a:ext cx="1415583" cy="760786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tx1"/>
                  </a:solidFill>
                </a:rPr>
                <a:t>Moitree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Mobile Middleware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352550" y="3000375"/>
              <a:ext cx="3438525" cy="3921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Mobile Distributed Applications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362074" y="3776099"/>
              <a:ext cx="3448051" cy="38328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Moitree</a:t>
              </a:r>
              <a:r>
                <a:rPr lang="en-US" b="1" dirty="0" smtClean="0">
                  <a:solidFill>
                    <a:schemeClr val="tx1"/>
                  </a:solidFill>
                </a:rPr>
                <a:t> API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035782" y="2899480"/>
            <a:ext cx="1695450" cy="1847599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715125" y="4286171"/>
            <a:ext cx="69238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50196" y="5364356"/>
            <a:ext cx="151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Cloud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1563" y="3332368"/>
            <a:ext cx="146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Moitree</a:t>
            </a:r>
            <a:r>
              <a:rPr lang="en-US" b="1" dirty="0" smtClean="0"/>
              <a:t> Group Related  </a:t>
            </a:r>
            <a:r>
              <a:rPr lang="en-US" b="1" dirty="0"/>
              <a:t>S</a:t>
            </a:r>
            <a:r>
              <a:rPr lang="en-US" b="1" dirty="0" smtClean="0"/>
              <a:t>ervices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17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83" y="19526"/>
            <a:ext cx="10515600" cy="10418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Middleware Components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6841-FA5E-4C7C-BA7A-265889F510F0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39" y="1467016"/>
            <a:ext cx="7319522" cy="511300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235511" y="888943"/>
            <a:ext cx="3027472" cy="1652954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Synchronizes user generated content between mobile and avatar</a:t>
            </a:r>
            <a:endParaRPr lang="en-US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185138" y="934938"/>
            <a:ext cx="3146805" cy="1652954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Processes events and messages generated by apps </a:t>
            </a:r>
            <a:endParaRPr lang="en-US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591544" y="3197042"/>
            <a:ext cx="2625969" cy="1652954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Provides dynamic group management and group communication support</a:t>
            </a:r>
            <a:endParaRPr lang="en-US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505199" y="1966102"/>
            <a:ext cx="2625969" cy="1652954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Individual private avatar storage</a:t>
            </a:r>
            <a:endParaRPr lang="en-US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580318" y="3446585"/>
            <a:ext cx="2625969" cy="1652954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Shared storage for avatars</a:t>
            </a:r>
            <a:endParaRPr lang="en-US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158153" y="3324657"/>
            <a:ext cx="2625969" cy="1652954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Enables context-aware group membership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15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57"/>
            <a:ext cx="10515600" cy="87682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Prototype Implementation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20" y="1310185"/>
            <a:ext cx="11802359" cy="4853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Android</a:t>
            </a:r>
            <a:r>
              <a:rPr lang="en-US" dirty="0">
                <a:latin typeface="Calibri" panose="020F0502020204030204" pitchFamily="34" charset="0"/>
              </a:rPr>
              <a:t>-based </a:t>
            </a:r>
            <a:r>
              <a:rPr lang="en-US" dirty="0" smtClean="0">
                <a:latin typeface="Calibri" panose="020F0502020204030204" pitchFamily="34" charset="0"/>
              </a:rPr>
              <a:t>implementation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Nexus 5 and Nexus 6 mobile devices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Built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Openstack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n-US" dirty="0" smtClean="0">
                <a:latin typeface="Calibri" panose="020F0502020204030204" pitchFamily="34" charset="0"/>
              </a:rPr>
              <a:t>based </a:t>
            </a:r>
            <a:r>
              <a:rPr lang="en-US" dirty="0">
                <a:latin typeface="Calibri" panose="020F0502020204030204" pitchFamily="34" charset="0"/>
              </a:rPr>
              <a:t>cloud </a:t>
            </a:r>
            <a:r>
              <a:rPr lang="en-US" dirty="0" smtClean="0">
                <a:latin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</a:rPr>
              <a:t>host </a:t>
            </a:r>
            <a:r>
              <a:rPr lang="en-US" dirty="0" smtClean="0">
                <a:latin typeface="Calibri" panose="020F0502020204030204" pitchFamily="34" charset="0"/>
              </a:rPr>
              <a:t>avatar </a:t>
            </a:r>
            <a:r>
              <a:rPr lang="en-US" dirty="0">
                <a:latin typeface="Calibri" panose="020F0502020204030204" pitchFamily="34" charset="0"/>
              </a:rPr>
              <a:t>VMs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</a:rPr>
              <a:t>Each avatar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Android-x86</a:t>
            </a:r>
            <a:r>
              <a:rPr lang="en-US" dirty="0">
                <a:latin typeface="Calibri" panose="020F0502020204030204" pitchFamily="34" charset="0"/>
              </a:rPr>
              <a:t> VM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</a:rPr>
              <a:t>Implemented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LostChild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FaceDate</a:t>
            </a:r>
            <a:r>
              <a:rPr lang="en-US" dirty="0" smtClean="0">
                <a:latin typeface="Calibri" panose="020F0502020204030204" pitchFamily="34" charset="0"/>
              </a:rPr>
              <a:t> apps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Face detection and face recognition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implemented </a:t>
            </a:r>
            <a:r>
              <a:rPr lang="en-US" dirty="0">
                <a:latin typeface="Calibri" panose="020F0502020204030204" pitchFamily="34" charset="0"/>
              </a:rPr>
              <a:t>using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OpenCV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2.4.10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Number of lines of code reduced significantly </a:t>
            </a:r>
            <a:r>
              <a:rPr lang="en-US" dirty="0" smtClean="0">
                <a:latin typeface="Calibri" panose="020F0502020204030204" pitchFamily="34" charset="0"/>
              </a:rPr>
              <a:t>when using </a:t>
            </a:r>
            <a:r>
              <a:rPr lang="en-US" dirty="0" err="1" smtClean="0">
                <a:latin typeface="Calibri" panose="020F0502020204030204" pitchFamily="34" charset="0"/>
              </a:rPr>
              <a:t>Moitree</a:t>
            </a:r>
            <a:r>
              <a:rPr lang="en-US" dirty="0" smtClean="0">
                <a:latin typeface="Calibri" panose="020F0502020204030204" pitchFamily="34" charset="0"/>
              </a:rPr>
              <a:t> vs. native Android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6841-FA5E-4C7C-BA7A-265889F510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50" y="80260"/>
            <a:ext cx="10515600" cy="12939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End-to-end Response Time and Power Consumption for </a:t>
            </a:r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LostChild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 App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6841-FA5E-4C7C-BA7A-265889F510F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0" y="1286606"/>
            <a:ext cx="4695020" cy="3190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318" y="4698915"/>
            <a:ext cx="11177517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Moitree</a:t>
            </a:r>
            <a:r>
              <a:rPr lang="en-US" sz="2400" dirty="0">
                <a:latin typeface="Calibri" panose="020F0502020204030204" pitchFamily="34" charset="0"/>
              </a:rPr>
              <a:t> can improve latency by </a:t>
            </a:r>
            <a:r>
              <a:rPr lang="en-US" sz="2400" dirty="0" smtClean="0">
                <a:latin typeface="Calibri" panose="020F0502020204030204" pitchFamily="34" charset="0"/>
              </a:rPr>
              <a:t>3 times </a:t>
            </a:r>
            <a:r>
              <a:rPr lang="en-US" sz="2400" dirty="0">
                <a:latin typeface="Calibri" panose="020F0502020204030204" pitchFamily="34" charset="0"/>
              </a:rPr>
              <a:t>compared to mobile only solution for this experiment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Avatar-based </a:t>
            </a:r>
            <a:r>
              <a:rPr lang="en-US" sz="2400" dirty="0">
                <a:latin typeface="Calibri" panose="020F0502020204030204" pitchFamily="34" charset="0"/>
              </a:rPr>
              <a:t>implementation of </a:t>
            </a:r>
            <a:r>
              <a:rPr lang="en-US" sz="2400" dirty="0" err="1">
                <a:latin typeface="Calibri" panose="020F0502020204030204" pitchFamily="34" charset="0"/>
              </a:rPr>
              <a:t>LostChild</a:t>
            </a:r>
            <a:r>
              <a:rPr lang="en-US" sz="2400" dirty="0">
                <a:latin typeface="Calibri" panose="020F0502020204030204" pitchFamily="34" charset="0"/>
              </a:rPr>
              <a:t> reduces power consumption by 25 times compared with mobile-only </a:t>
            </a:r>
            <a:r>
              <a:rPr lang="en-US" sz="2400" dirty="0" smtClean="0">
                <a:latin typeface="Calibri" panose="020F0502020204030204" pitchFamily="34" charset="0"/>
              </a:rPr>
              <a:t>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764666"/>
              </p:ext>
            </p:extLst>
          </p:nvPr>
        </p:nvGraphicFramePr>
        <p:xfrm>
          <a:off x="5443836" y="686041"/>
          <a:ext cx="5037221" cy="376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53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Avatar: Mobile Distributed Computing Assisted by Cloud</a:t>
            </a:r>
          </a:p>
          <a:p>
            <a:pPr>
              <a:lnSpc>
                <a:spcPct val="130000"/>
              </a:lnSpc>
            </a:pPr>
            <a:r>
              <a:rPr lang="en-US" dirty="0"/>
              <a:t>Mobile </a:t>
            </a:r>
            <a:r>
              <a:rPr lang="en-US" dirty="0" err="1"/>
              <a:t>Crowdsensing</a:t>
            </a:r>
            <a:r>
              <a:rPr lang="en-US" dirty="0"/>
              <a:t> Incentives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Alien vs. Mobile User Game</a:t>
            </a:r>
          </a:p>
          <a:p>
            <a:pPr lvl="1">
              <a:lnSpc>
                <a:spcPct val="130000"/>
              </a:lnSpc>
            </a:pPr>
            <a:r>
              <a:rPr lang="en-US" dirty="0" err="1"/>
              <a:t>McSense</a:t>
            </a:r>
            <a:r>
              <a:rPr lang="en-US" dirty="0"/>
              <a:t>: A </a:t>
            </a:r>
            <a:r>
              <a:rPr lang="en-US" dirty="0" err="1"/>
              <a:t>Crowdsensing</a:t>
            </a:r>
            <a:r>
              <a:rPr lang="en-US" dirty="0"/>
              <a:t> Platform using Micro-payments</a:t>
            </a:r>
          </a:p>
          <a:p>
            <a:pPr>
              <a:lnSpc>
                <a:spcPct val="130000"/>
              </a:lnSpc>
            </a:pPr>
            <a:r>
              <a:rPr lang="en-US" dirty="0"/>
              <a:t>DIVERT: Distributed Vehicular Traffic Re-routing for  Congestion Avoidance</a:t>
            </a:r>
          </a:p>
          <a:p>
            <a:pPr>
              <a:lnSpc>
                <a:spcPct val="130000"/>
              </a:lnSpc>
            </a:pPr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982571" y="1337417"/>
            <a:ext cx="1817978" cy="1817978"/>
          </a:xfrm>
          <a:custGeom>
            <a:avLst/>
            <a:gdLst>
              <a:gd name="connsiteX0" fmla="*/ 0 w 1817978"/>
              <a:gd name="connsiteY0" fmla="*/ 908989 h 1817978"/>
              <a:gd name="connsiteX1" fmla="*/ 908989 w 1817978"/>
              <a:gd name="connsiteY1" fmla="*/ 0 h 1817978"/>
              <a:gd name="connsiteX2" fmla="*/ 1817978 w 1817978"/>
              <a:gd name="connsiteY2" fmla="*/ 908989 h 1817978"/>
              <a:gd name="connsiteX3" fmla="*/ 908989 w 1817978"/>
              <a:gd name="connsiteY3" fmla="*/ 1817978 h 1817978"/>
              <a:gd name="connsiteX4" fmla="*/ 0 w 1817978"/>
              <a:gd name="connsiteY4" fmla="*/ 908989 h 181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978" h="1817978">
                <a:moveTo>
                  <a:pt x="0" y="908989"/>
                </a:moveTo>
                <a:cubicBezTo>
                  <a:pt x="0" y="406968"/>
                  <a:pt x="406968" y="0"/>
                  <a:pt x="908989" y="0"/>
                </a:cubicBezTo>
                <a:cubicBezTo>
                  <a:pt x="1411010" y="0"/>
                  <a:pt x="1817978" y="406968"/>
                  <a:pt x="1817978" y="908989"/>
                </a:cubicBezTo>
                <a:cubicBezTo>
                  <a:pt x="1817978" y="1411010"/>
                  <a:pt x="1411010" y="1817978"/>
                  <a:pt x="908989" y="1817978"/>
                </a:cubicBezTo>
                <a:cubicBezTo>
                  <a:pt x="406968" y="1817978"/>
                  <a:pt x="0" y="1411010"/>
                  <a:pt x="0" y="90898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607" tIns="305607" rIns="305607" bIns="305607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/>
              <a:t>Crowd</a:t>
            </a:r>
          </a:p>
        </p:txBody>
      </p:sp>
      <p:sp>
        <p:nvSpPr>
          <p:cNvPr id="7" name="Freeform 6"/>
          <p:cNvSpPr/>
          <p:nvPr/>
        </p:nvSpPr>
        <p:spPr>
          <a:xfrm>
            <a:off x="3948170" y="1719194"/>
            <a:ext cx="1054427" cy="1054427"/>
          </a:xfrm>
          <a:custGeom>
            <a:avLst/>
            <a:gdLst>
              <a:gd name="connsiteX0" fmla="*/ 139764 w 1054427"/>
              <a:gd name="connsiteY0" fmla="*/ 403213 h 1054427"/>
              <a:gd name="connsiteX1" fmla="*/ 403213 w 1054427"/>
              <a:gd name="connsiteY1" fmla="*/ 403213 h 1054427"/>
              <a:gd name="connsiteX2" fmla="*/ 403213 w 1054427"/>
              <a:gd name="connsiteY2" fmla="*/ 139764 h 1054427"/>
              <a:gd name="connsiteX3" fmla="*/ 651214 w 1054427"/>
              <a:gd name="connsiteY3" fmla="*/ 139764 h 1054427"/>
              <a:gd name="connsiteX4" fmla="*/ 651214 w 1054427"/>
              <a:gd name="connsiteY4" fmla="*/ 403213 h 1054427"/>
              <a:gd name="connsiteX5" fmla="*/ 914663 w 1054427"/>
              <a:gd name="connsiteY5" fmla="*/ 403213 h 1054427"/>
              <a:gd name="connsiteX6" fmla="*/ 914663 w 1054427"/>
              <a:gd name="connsiteY6" fmla="*/ 651214 h 1054427"/>
              <a:gd name="connsiteX7" fmla="*/ 651214 w 1054427"/>
              <a:gd name="connsiteY7" fmla="*/ 651214 h 1054427"/>
              <a:gd name="connsiteX8" fmla="*/ 651214 w 1054427"/>
              <a:gd name="connsiteY8" fmla="*/ 914663 h 1054427"/>
              <a:gd name="connsiteX9" fmla="*/ 403213 w 1054427"/>
              <a:gd name="connsiteY9" fmla="*/ 914663 h 1054427"/>
              <a:gd name="connsiteX10" fmla="*/ 403213 w 1054427"/>
              <a:gd name="connsiteY10" fmla="*/ 651214 h 1054427"/>
              <a:gd name="connsiteX11" fmla="*/ 139764 w 1054427"/>
              <a:gd name="connsiteY11" fmla="*/ 651214 h 1054427"/>
              <a:gd name="connsiteX12" fmla="*/ 139764 w 1054427"/>
              <a:gd name="connsiteY12" fmla="*/ 403213 h 105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4427" h="1054427">
                <a:moveTo>
                  <a:pt x="139764" y="403213"/>
                </a:moveTo>
                <a:lnTo>
                  <a:pt x="403213" y="403213"/>
                </a:lnTo>
                <a:lnTo>
                  <a:pt x="403213" y="139764"/>
                </a:lnTo>
                <a:lnTo>
                  <a:pt x="651214" y="139764"/>
                </a:lnTo>
                <a:lnTo>
                  <a:pt x="651214" y="403213"/>
                </a:lnTo>
                <a:lnTo>
                  <a:pt x="914663" y="403213"/>
                </a:lnTo>
                <a:lnTo>
                  <a:pt x="914663" y="651214"/>
                </a:lnTo>
                <a:lnTo>
                  <a:pt x="651214" y="651214"/>
                </a:lnTo>
                <a:lnTo>
                  <a:pt x="651214" y="914663"/>
                </a:lnTo>
                <a:lnTo>
                  <a:pt x="403213" y="914663"/>
                </a:lnTo>
                <a:lnTo>
                  <a:pt x="403213" y="651214"/>
                </a:lnTo>
                <a:lnTo>
                  <a:pt x="139764" y="651214"/>
                </a:lnTo>
                <a:lnTo>
                  <a:pt x="139764" y="4032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64" tIns="403213" rIns="139764" bIns="403213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/>
          </a:p>
        </p:txBody>
      </p:sp>
      <p:sp>
        <p:nvSpPr>
          <p:cNvPr id="8" name="Freeform 7"/>
          <p:cNvSpPr/>
          <p:nvPr/>
        </p:nvSpPr>
        <p:spPr>
          <a:xfrm>
            <a:off x="5150216" y="1337417"/>
            <a:ext cx="1817978" cy="1817978"/>
          </a:xfrm>
          <a:custGeom>
            <a:avLst/>
            <a:gdLst>
              <a:gd name="connsiteX0" fmla="*/ 0 w 1817978"/>
              <a:gd name="connsiteY0" fmla="*/ 908989 h 1817978"/>
              <a:gd name="connsiteX1" fmla="*/ 908989 w 1817978"/>
              <a:gd name="connsiteY1" fmla="*/ 0 h 1817978"/>
              <a:gd name="connsiteX2" fmla="*/ 1817978 w 1817978"/>
              <a:gd name="connsiteY2" fmla="*/ 908989 h 1817978"/>
              <a:gd name="connsiteX3" fmla="*/ 908989 w 1817978"/>
              <a:gd name="connsiteY3" fmla="*/ 1817978 h 1817978"/>
              <a:gd name="connsiteX4" fmla="*/ 0 w 1817978"/>
              <a:gd name="connsiteY4" fmla="*/ 908989 h 181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978" h="1817978">
                <a:moveTo>
                  <a:pt x="0" y="908989"/>
                </a:moveTo>
                <a:cubicBezTo>
                  <a:pt x="0" y="406968"/>
                  <a:pt x="406968" y="0"/>
                  <a:pt x="908989" y="0"/>
                </a:cubicBezTo>
                <a:cubicBezTo>
                  <a:pt x="1411010" y="0"/>
                  <a:pt x="1817978" y="406968"/>
                  <a:pt x="1817978" y="908989"/>
                </a:cubicBezTo>
                <a:cubicBezTo>
                  <a:pt x="1817978" y="1411010"/>
                  <a:pt x="1411010" y="1817978"/>
                  <a:pt x="908989" y="1817978"/>
                </a:cubicBezTo>
                <a:cubicBezTo>
                  <a:pt x="406968" y="1817978"/>
                  <a:pt x="0" y="1411010"/>
                  <a:pt x="0" y="90898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607" tIns="305607" rIns="305607" bIns="305607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dirty="0"/>
              <a:t>Sensing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9633"/>
            <a:ext cx="10515600" cy="9302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Mobile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Crowdsensing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7D7A59-36E2-48B9-B146-C1E59501F63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6" name="Picture 27" descr="j04398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3380" y="3249707"/>
            <a:ext cx="846041" cy="698994"/>
          </a:xfrm>
          <a:prstGeom prst="rect">
            <a:avLst/>
          </a:prstGeom>
        </p:spPr>
      </p:pic>
      <p:pic>
        <p:nvPicPr>
          <p:cNvPr id="48" name="Picture 2" descr="http://remarketing.ts.fujitsu.com/images/tablet_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246795"/>
            <a:ext cx="657573" cy="6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UExQWFRUWGRwaGBgXGSEfIBwiIR4dHRwgIh4gHCciHiAjIh4fHy8hIycpLCwtHR8xNTAqNSYrLCoBCQoKDgwOGg8PGiwlHyQsLCkqLi8pLCksKiwsLCwsLCwsLCwsLCwsLCwsLCwsLCwsLCwsLCwsLCwsKSwsLCwsLP/AABEIALcBFAMBIgACEQEDEQH/xAAcAAACAgMBAQAAAAAAAAAAAAAFBgQHAAIDAQj/xABDEAACAQEGBAQDBQcCBQUAAwABAgMRAAQFEiExBkFRYRMicYEykaEHFEJSsSNicoLB0fAz4ZKissLxFRZDU3MXJCX/xAAZAQADAQEBAAAAAAAAAAAAAAACAwQBAAX/xAAvEQACAgICAQQBAwIGAwAAAAABAgARAyESMQQTIkFRYQUykYGhI3HB4fDxFELR/9oADAMBAAIRAxEAPwBCbFs1CN+x/Q8/oR052ZsI4sYqPFaoApnIrptRxzXvvYVfMMgDhqERk+YK3lPTUg5T61HQ2LR8HrIue4SZyAM8MzAE9w3L3qv7w2timNZSdxrwjFkgKxgZUbXw82ZaH8cL61Sv4OX7u1mjwIWoBlod0Ox/sbVDcMaW6ymC8Qnwz8cMlVMZ5Ohrof3lNCOdmf78THmRxNAfgkB88Z/LINwe/P6WIWOoJUHuWFFdU0ANQBQV3Hb0HQ7WWZ+EY47wZYC0crGtK+U9aDYA819xZcwLiBnYwyyZJGNI5C3lPIKTyNdj3oe4vF+ML5d7wYnPmQ9NT0qNte2h7WKlY1F2yC/iM1+ul+S9K0aq0dRmWtCp2NK/MHUbgjnYvNjko1VR4i/ENsy8x6jQ1/W0K9cYrJdxOivVSPMBt1VunY/rYhiGMRNd0vIWqHRpFAOTuwGyg79K12rYCvHuOT3D2jUTYkmE8rAaOfFiTofxZT1r8Q22PO3uIqLzd470ieeLzUpqRs699q05inMCx+/sHRpIKZoiHKnkaanTdGBOo5GvK2vBQEiSsp+Ny2XTymtSPma9DuN7cr8v2zXThp+vieYRfgbrRHysjB4jyG/lPUMCRTueooMOGiC+CZWYQzaSgn4BJ/psNPwSEqegfpW3BLvkvkkKj9mfK6ctaEeg1FOgPpafxCZI3QeYxGjrQVNFYeLGRzNNCOYbqDZuZSrBvgwfFXGyMpNMOvo18SXwlQx3uORfPFI0cisNwf8AaoqD+tk7Dr+tyxJc1QamFzyoygxNXuQK155ulrMvGDLAssqtUSAMCTUnQUFedAKCtqp4nwQyyGZCfMQrCtdVFRpyqP62E1FWRY+DLR4gZI4Y70lMuXMzLuAUNSPcCyfcogqqi0IRcqsOYqSD8jbrhUztg0kB3QSIhPc+Ilf5iV9rRMAYkCo0G1RTTWle9KD2sowvi42wyVuDj8rn5HKf72rXi3A2dXdSQVGavbISfT4aWsC7vRHSlQ4+RpS0K7wiSZ4jr5FBHKjlkNfatnY6IN/UDQ3DXBBQXNS2grUk8qUA+grYTjmCffp5mj2yqleVSzNUn+EAGxHiOeNF8AVAajGnPWgHvQ/KwHDOIjdLgXp5jJIDm00VQug57uR3sQran6gjYVgfn/SL/B2LNBFeirgyzOBUa0CsQWr01NB3FnSBX8BsxIeZgdTso1qfap9hap7hIbveAklViVlMppqafEo6+avyFrFkxwyDTTOSadFroPkALJxkFzfVXKslhR9yfE7ZTk6knsBT+9hU+FHEWjiUDIjEtXagOtf81J72MXS8jIkC1Ms4LsRyUaKK9WP69rMHD11iusTgbmpZyR5qVqR0Stadd+dgAswWBVeVdzrfL8SDk3Byjtyr2pau+LPDCrDHRghPnpqxO+vTkPStiGKcQmZ2jgDCFDSSUjSSTSoXrlrSnqeYsGxG5sa6agaAjnbJxP1G2PH4oYo4IiPKozkHn3sp8V8Wsw+7XZSS/wDqSfifnlUDZV+up9VeCOVGyRq0jPU0GpNNz2Ud9LWZwxwgsUXiMQZ3H7STkgOpRP6tzI6UFnswA13EqCe+pF4VuM4RGf8AZqoGUEc+W+7fpYhe+HqkvMwJJqQSa9tTz+ug22t2xPHWQ5YQMwFF5leQIHNug97J+M4lMrhS2dzpkWrGp5cyzHn72myMSdSvGqVudb5IQQIAQK0Wm5P7oG578tbDL9I4ZYGdABrIq6hOxbmx1JArruTabLiMwUQoMs8gIdl3Rfy5hXKOoX58re4VwywcG70Y855dEB6IBUk8qLtzNsZR18yvBn4AkiN2HQEQBpSsEKCuWtNORY8iemreltrpf/G/0kKxAVzkZajqAdQv7zb8q24SYM7KBK5ehFCaAV7DXL8y3exBcLYjKzAqNRGui+p6nubGARI3o+5v4kCUMxJify9kBHzJFfWgtlp899jjOXNSnJdB8qW9s4NQkZQE3Kkw8sSysGRtmQrTXuD/AObMGBcOl9VYgq3lIqCNNhyPoTtbvfr5mKi8FigoA4ALJTbzUqV7H2s04XccyB4pA4P41IqfUbN7j3FuAKjl8SongxS9yruPcAvakSTVkVdMwqaV11B1Xr0r0sOwDDp3X9m5HmAZToaVHmFd6e+2xra7MRv6FRFeFy1FA42+RrT5kWry/XF7pLVAHjJ3FafKuh7g2x2rYjcHj+sxW6Px9T2bAXkU1pmGmalFboG18pPqQeTV0AC+zTvKILzmqmiu9cyjahJ3G29mC98XMWABKVIVwdRroGDAVB13p6jexy7xzL5iVkSmVgVqCp5EdO1CPSwX8iZkxge09/IkvBsPS8RF42McqUWWnOo2Yc67hufflO4bwSW7XhwjBY5FJykVjc1A9UNNqV6HSllzFWku0sE11V1j2evnVBpoTWpjP5WBpyPRsu+IPR0ZAg0ZGU1U1/KeY/StDSxNbbi0ITQ6kW54TLdb9yRH8kSZKKamrIr18jfiVDodQKCgG+HQQXbEJYIyYzOM6AjRWp5lHY6MB3YDkLb41eZ5Ym2miC0JUUZWFGUkalWU/h1DAgivwnzDKXpQk7Zm+KGWoJ2B350+o7ituANam5Tv3GC+J4TDKLw2hDBWI1NOR7/1B7VsLxDH3lMQFKZwVavYqx9KEVFjHGeVrpNFNmBC+Rxr5q/CfehB/vavLles8eQ1DocwPfqLcXJFXE8QDdS1YMZaSJrrMhWTIwqfhND5SD3FD7HpZJuV2ZjIeSDMd9qgH3FdfezTfsWMkETplDldCeTDl21+hsptxOCx8NcsrCRJFpsSpB06hvalbDkJrULEFY7jLfIhBcyrEAydTTzChA+X6W3Nx8JsvoQaciLK+F30YlAIp/LJdcuU1+LlmI5MNB72esKu3ir4hNcp1Hb/AGsPEjcE5FZigGxUgK9o+GYEzYjHeMxyqKMoOhptUdqk2Yb/AHVEmiI+F2KkdCB/ci0rDZEL+AB58hduwLU+duLVMrW4MjwBZryJXNVRxQV08imn/M5P8tkHiIma+3nzfsIqKg5CgUmn80n+UtZmM4Ysd2yKxHhhnJrvXNufU/QWqm/RyTKEhHnkdQB1LUGp6bfKtsRub2YpBwsLJeMYA97S6pANXrq2gJUZmYt+EaE17Wjw3gqUUebQLmH4u/8AMT+lnDDWSEi5eJpHG4lc7+H8TUPJnAyimoEnUC3OG5CJFljjHi5yYI2YCoQFndyf/jTkdKkL7kQAaE9BVORSTqRpoZIJUVhqKZsp2A/DUc21HbU2l3+4Xi8uqiqeOQHyigiXlptRF1p1p1trLjIbLmKlmYCvM6+Zj0GhH0sYxPHMmUVy5yAabkVqanlWlhCVudn8k5AqkdCofXCbrd4o4wFWOMDIDyNdyTuxOtdyTWwa+3aGrXiSnk0UcjzHr2H9Ldr9hovaCWWoij8yCtMzDmf3Rt315VzL10xRb01FVzd0aizOABJINyo3CLsKb7k7CxNs6g+OE5A5P2/M9gWF6qhKFyDNIAM76mkadBXcnQAE77F8S8ZoQl3QKfhSugUbV1Gw3qd+QO1pmG4bCjGQ0Ln5f5/mtouNYsdkcIebgVKj92ugPe2rjYLZjPOz4cmX/CBqLOM4hFh6BGcteiKBEGZvNqSR+GvfzNpytvwvw/Ky/eXBDyV0pqB0Qbknm506CmtpmBYdAWzqgFCXaWTzOxPMA6mvNmovLXYE8SxmQxubup0FC5NAOR15+i9LDXzIjmCEADuDYuGzGcymJVr5g9W9iajxGP5F9zbzEru0V4WWSRhVQsaMVzMRyVQAI1H5Fr1Jt5d8Sgu9BGTNOPxuNFJ3yrsv1bqbQr5ec7gqPGvBFFJIpU8gSQAO1aetuH4lBPQMlX3GBEM0r1NNhp7V507ClpOH3qeaPNEhCHZuvoTv66294a4TiV2lvjJPPWuSpZI+goQASOtNOVjWL4qyIcpKLT4gNfazeBq4nI9mgIDbCqH9o8YY6nORX662ywmTEoK6xPIebPIQT7Cgt5ZNtN9F/wARRjWUqc8oY6U3II77EHvYvh2NzXUIWBaI9+XZ1/7rcIk8ZgoaNGr8Mhy/8wFR8rcsawW9wgk3eRo6ash8RadcyivfzC1niujAq+pR+q4GTicRuvj6hC9cchW8krMh1MN5XMv8rqMw9z726tehMDLdM4H44SwdVPLL+IV6H5Wr15gxpkOvWzBwvhJWdHSSlBqtSrDrQ7H0NLMyDGNAyLAczj9p1He73GC9II54gpB+JdCK9GHfka+lpl6dLv4sUb0NMyoQaNvXLStDp+EEfuix0YMsqZg7RsRqVpr0qKUsjcYXC9RSCZmSRE3YCh/mGo9xZKgAUYOVixsHcmcP4ok8pgVnhvAq3hsDRqb9cp51FQeht7eMWaOeO7PKkIkaqmPKwRxqKqRSjCoOWla0NCbFuGJIL5EudV8VDo2mZe6sNR7fK2/F3DV3mobxGpIFBMtFftmYDWnKv1sBPE9Rie4dzliV2vF2mSTMpVtGCgVI3GmzrX8J1Ff5rKGLTyXW8upTLAX8aLwzlMTEala10JJqvw67Dm43TEbu0KKbwshgOhd9TTQ1NTqB1Helj0gu87xKcpYrmjbsdKqw0YfMe9tZuRFTgKG5C4YlhxG7HNRnXyyIwFGrsSPT/NLJ/EXBv3SUFfNET5Sd1/dPXseY313O8U4e90k+93IUlQUnjp5ZU6svIrvnXUc62EXLG/8A1MEU8KQax1aoJ5qduXMWUw+RNW2pTMuNzZ0olfKwNPUU+f8AYWX7pEY5mfwi6SOBXo/InpWnpUEc7WHwbdEeIupIdWMc0b8iDpQf3sD42nNwlohBWU1B9DUg/wCbHtbfc44iNxenjfk/9YPw3BI4i0kTUZc8ZU81IJQN3FBr2NisgmhhdkJXVTl7moI7jn7CyFieKzySCSJvDZwA1NmyklCeh/CfUcibSMKxm9FZbyxLxTSlGSp/ZkCoGu1BQDShoK72XRHcbkC2R3+R9f8ADLKxnEjLhjzopWXJLIKjUMop+qae1q74D48aO/PNOCTeAUYjZSDmGnTl2s3KJrxcz4aOsLRkhioFTmOegqTQ06czysBunALxgTMB+1LN/D69LCmMry5fMRkIZQBGPHOIY51ZY3rnOtK/Dv8AI6WhYDEFnjamikn/AJTS0K+3eCMxZGpJK7KsddlU0TSm50O/O2vF2PRwD7vCpMmSNiRpsDWprzLZdOdRysK+0UPzCx4ixAgu53dv/UWMmqSNRjrszLoOvlFOwNrI41wxz4fhJlidcszLuEXzKgG9CR9BW1di7yeKjFdc6swHYg0rTsPla68exBlu7NGUDqPKz/CDyJ6gb05+9qKBlHmekuSsPX+sp+fB2u7hWTI1cxWtSDpQE1Pbn+ltsdmM0gC/BGKA9W5m3a5p4koDyas3mkbudWI686fpZrxThRmVTdkAQUAqdSObsdh/CB/a2DqhIz7jcIXls11WBaEBFD1OgFB86214auMchM7urvTJGqgCOFBsqL1PNjqdthapuIuKplkkiLZQGo2XbTSmup9bNvB/ECrEI1Ko5BYvK1I0A5nqe3OzRh4gsYHq8iEEMcV3oxsI4QWZjSo3J6AW5XPCluyiW81kmOyVqqD0GjN3NddrLN7xsC8rOmeRE3kk8viPrqkYFQtNgddBoNyVh42lnVluyAOvx3h1LCIdlHlz9K6/KthBFb/iEVa9fzHvD7ijpmlUiprkIp/xDcn1sv8AG/EEMNBJQNTyx08x6UGw9TtYf/7nvCJkz5Kj/VajSN3GtEr6Vso4teYVY0pI/wCIsxJJ/eY1J9LYPdO/adRp4TwK73gCaRfEbkgJ8NP0zn1qOg52mcWTkVhiojFdXG4HqNR6LSy9hvGcvhrEpA5JFEoBPrpWg7C0yLhm+SnxHXMG6aAdyTqfYe1lsCBK/Gx48mQDI1D7kvhe83e5xFY0mvU3M0rU9gDlUd2JPraHxRi95yBpgkdSKR5hn+orQdgtp9yuF6RjBDLCi7u+apXtQAEH1IFp/wD7TijQmpmc7uAE/wCYmo/lJtinI3cp8vF4/jtWI3/c/wC0rOW/SA+dqE6gajTlvSvrbLHMQvksTlYZYI1/KIEfXqXcZmPc28sz02kfqr9yLBdZ5Fq8KTKOuhPy5juLTcPOIQit3ilaJd1D6jtRqgj0pZow6+REELMjU5Pv9NfpbjfsfQMQGVf3lYfI0Ib6WaMBA0IrJ+o8js6+tSsuIrz/AP2M2QwyE1YSRmMk8zSpQ16iletiuEzZhXTMNvWm1RpbtxVxi0qGEuG6FqH9QD9bBsISRCHDJqORy19jl+hNubCWHW5vj+c3jtakEGMt240nuoAZMy5taHYV10Oh57EWeI7u04EsTKf89xauJL+0zKpRSSaEgfMnlZ7w3A5LshkhbMoHwEf9y7/zKbYAwFROR1fJz+5xl4SSQ5kRoJR+OFioPfKDQEdrBMc4ZkkpHeL3PHJrkeQBon6Dy0oe9fY27Q8TzTTVucyCQHzwuKf039hZkxfD5b/dcuc3acA1RlDBiOjZl0PIgmlbByMYFWVdhOFBKpNEHFTrqpqNKq1Ae/8AS0x7vLE0bQm8J4TMyndQTQtVNhXmaUPPaolcO3u8JKsc7Z4qlGDUZQwBFM1WAYHobWjFhqZQQDSld6Hb6GwcD+4ShfIHD0yB+DUg4PxHJersWRFaZKqaaeYAH9CDpXeyzgmDPFenS8QKkd4NaroUdakPG+uRq7odDvSm8jFOJTcZ2yICjjz1OUk8mDAUr3I1/UYv2lTNmVlSQ6fFptXpz2Nf8GgCrkpYh+Nf/I33maK5MZHlBlYDMDQNIPTmw5U6EeinxdiiXthoGUDTpX/Odol4ujX+8KLxBelK+XIGAIelRo9Fo1NGBFaA6624Q4c3jLGYr2qBxG7SxAFSdTscpIXzUqKjatgFiGQSZJwrhRb5NqhjRB5j22B169bFuIOGPu8aGEB5ZCUJrRZMlCGkXYSFd3G5150s0cEXMQveoy6yZWVQwNQVIqN9jrqOvWyzxTxwkUbhbr4gu8/hSl1YKMwYUrTqtOW4se+pi0DcOcC487XIRslGgqjLWvUrrzG49rLOPcZRreiqTDPm8yHRUAVmIrzJpSn7w5mwXDr8RdVvGsIkckICfhUEJqNx3PQ2WXuOcmUjMxJYdSdxr60Bs0H2hosPxcipb2F4VBPcMPvRhZ2jGcUGpcihJ6gMp+hsk8T4T/8A60ESkPLMiM4Uf6Wvwk+wNdKVtYn2dM8GHBJAaxsSob8rBWFOg8xtzixW6JfLx4a5pZUEkjkaFVVMoU/l8wbTcn0spqPcfhytjPJe4Lx65wwZVWQvIAWkP4R0AH+9q+xr7QZmXwS5KIdBTX52eOJcdj8JkjRVrVs/fmTQEmm/M2rXHsEhu15FHeVQAxZqDOeoUaqtakZtTtrQ21Is0LJjRg84ZATo1NRzHr3tbl+xFILuiVyrlUAAVPIAAcybULw9i6oTEoFXNS9Ktyyr2A6ClSda6WchgN6c+NI7Bz8AdjnPKpP4BTkNacuum0gqOZ1PeKeEI5Q14dWQgEIlfMda666HfS1cYn4qEIAdNdB/lPe1mYRhs89++7zySsIUzsIY6CpOi1fqDXM29NALFMU4Vu8paMy+Hm00IbL7n4mr7C2pkYibkwqp38SnrnjgTQrmY6GjZSe2cAsFPMKQe4sck4+vNERQiqooIYEyoPUCrN7sK2dMU4Iju11pDI70GpQRR5675n8MsPXNZUwziFYo1hhucXiF/ikcvqTQUVqD3NbY1/UJOJGj1F6PF2vL+Ykmug79ABz+Z72ISYW0cieNGwWusZJV3rsooCwr2FbXLwXw/FdoVzQRxSnVm8hc131X4R+6NBbteRdxeQ4jQuopny5m1/eO3tbQOIuCdmJOBx4hEWeG43a6QkfAxIdulSaua/vBbFTheJTmt5vUcUHOG7A1I6Fzr9SO1jeM8RXZfLJqPyqRU/2tHuGNGUZYYgo5En+tixgN3Ocldia5ILmgbIKDYE0HrSlK+gFkniP7R3kLRx/DzyjftXUmzheuGDNremVhWoRC1Pc+W3kNxuUXlECL6ioPqFAr7k2FgF0sNW5bYykr9jDM9SoHLVjX/qH6Wy13zotf2caKvIJBGB9VP62yw8TGeosSpuDnlZiI30OlQf1Ff1t1XhGOJP28Er5qUZZWXL8qj5g2CXfiKe7yULPG66FSCD7i06L7Qb48gUMrKdw0Vf0IP1tYcJXaEfz/ALzyseUk0y/yJtinAcQj8S5mZpBTyStCy99SVO3Y2FXaOVfI0UakcwCp/wCVsp+VnS73G+S5pBeY6H8DIy9/xMadLCkwOR3PiqEatKGSinutKih7WWDkUypxiYf8qQcIu3hPmqCabH/K2ebrjLiNaRORTlz9DZcvvDUkdKFR1BkzfLyg2buFr+giRX3ApvZYdhqYVX/OBLtjV3imLSRNrrmdPMPQ0qR72bIseu14XKhDilcpGvbQ7WSuL7sIWaaGSorUq4DjvpobLEH2ieXLQI3J4q/9LEj5WEIW6hkqO7hHHbk8V8KQXWZgwzHyMefIhdRXrW29942vN2rEKow0KSodNK7aMPn7WDx8ZJLfEe8broHRnX5gPT6We7/j9VDRg0O7EGp9a6myXYodz1fF8H/yEsGLuG4dfJVLS3eRi/mBCVBFK6Ur8jr2t7Jgeg/YsmceQlSAe21Pbl0sfvmPXhYVk8OQRrqXiZajvQmtPRTY7w1xYt5hIY5mND5jv9B+liNyAgKSP6Tv4zvdIxODFKFofKQQaV0/XSoNqzw3jVla8pmmczMAQczklNCSooV8ooStCKDQ0pZoxm53qSQ/c38WRV/0WmFCKg0CkAVB55wdtxWyVw/iN4gvEcpEglhZkYDVyASGQ6HMK6UNdhSlBRoKlYqip1GLg7H5IsRC3lSFliA2pqNUNCBmBHlr1pZq+0LH4Y7q0bxqzXpSuU0pUFR5ueYVBHemo3tO4mweOe6SCQ53kTNFmp5GAJBU00qdD1GhsrS3G73+53XxXEvhFjMEy0LUplL1JUgAVoaMNdiLZRJ+oJYDuJbXXeFgUCaBdRStCaqRoa/PQ87ELpdFUWn8R38POPh8qKoy9NwO4FaDtbSChHawn6mA3uEMExgK3gSsRDL8bEknKBTw16M5YDsocjaoHz4zHDfVDRysJFERghJZyxc0XznWihVJzVqCNM1ba4pCGhcD4gKrpqGGq07127mwXBTM8U16u6t94aVYVVDRspo8gU6Evoq6bAv1FO3GKRX5ml5ab7xelYGNkldVQsH8MfhWoqDSu/XvaFhtymvOVLzI6ogOQBVHqzadKAE62OvdHjdldMsgNXVt6nzGtDqda1rbDdSSSDQntoLYSR1NTj/7SDgeB/dr1HNHIpFaLWjHU0rtQc9vna0r1iz1BhBMlKA00Ff3jQD0tXceEAKQrUNPiOtPqP1sR4fvamSASzM+Vvx11OtB5dgfW2+oBo9yzF4ObyAcuJfaO/8AqHoLksbu94lmMrDzlj5TzyrsANhsa9bLfE3EVCqlMkVd6Ur6Dcizxi9+aQ+GIhU6IFG+nUn9TZQxn7Nb46mUwK8lPh8UEj2rl+tjxucYNCSuOWpBvGONeV8K7Nn01zEqo96fQWXpsIYPlJkMpPwxR5te7M6hRTnQ7Wk4Rh3hSMl4zxOpoANdfVSR72lFyswcvmCmoBJB/SxEM5uWePj8JfFYs1PCFx4kvNyTLKgbzZVFasOmbKtD8rRsexl5wrTLIik7EMqmnSoAPyNjWFY3fpszXNIyy6O2dVy6cwxFfUVtJl4LkvAVr9eJZjuUVxkWvShap9DZeTl1O8PJhxnk63FvhqZHlzyUKjRBv/TX5WerlGHcACQqOQOX60sk3uGC5SssLz56eT9mACeQLM9SPQWkSvfCoo0yGTejhffRq7WDoAyV155SRofQjhxNxF90iJIijB0UyO7EmlaCgAr72r7D+LGmmpJVxz0I/wCkizVcPsuusiBpmnlemtZNPoK/W2mPcO4fdI8yq6U3EcYYn1Lm2s1wVAvUKwwQMoI09/71P1t7aosZ4pgMn7BZilB8ZVTXnotRS2W2ZX5ha8Ldcwee5zIdyGqAevMG084vh1QUw4MOiSSRkH20+du83Dt6v+UzzsByXKBT2VQLcJ/s0WIH9vGx/ejr8yWFPlag4QnZgHMHb2jUjS8TSxOfDR40O0bEmn8xOvytMw7iC8sQy5t9vKPoT9bK+JxtC+Ryi/8A5UAPzX+9iHDk7mTJFWRt/O1Mo9h/Sy2L1dxyLhZgPg93HO+Y5M9VcAHlXLr2JBtKwO7XhkqoNa6lRUE9hqPe0LE8GvbRVyoB+VSzE/8AJT62icNcP+HIJJfEh1BYNGQDQ150r72DHkLaaWeV4vjY0D4mF/PcmY3wfiF51QiM11zr4dfdQf6WRuIeCnu5pJKplI2XzA9TWoI9xa8ZcZRUoCDXntX662QuIsHvl6kzx3aUKo0cLSo7lwPpYrInmlRKlmjZWGYa7jSlfnazuGr0t4gyu3h5ep/qaWWZ8LLscxavOpPpYthuG+GNDT0sDUxsiUYfJy4QQhq54nEU0rm7Rwm9A1osZfNQbkFG1HtZoixS7wqqSXAQSKoqrNIp1HlJGh1PPWutoOH4FKj+LE0cen+omr9wa00NtbhHe3ldPG8QyasWYVY7aDptpbC4Y6EY3jOqc3OocwjELvMpmmupu0i1Wiuwzg7MKZa1rvStk7FbpHd5THCWEfxIDoyZjWnsa0P9recUYdeICqy+LE76xqKCtCBpQk/pbTD+HlMDXu93sRrXLlOaSbMCRlKMVCdfiOlisEdbkrIwPeo73zipxc4ZJFKnws6EmokC0DMCCxJFQStMw1NKA2RcLxBJ7vNEWkSOUlz4dK1rSuU/GugBWoqO4tHPFMsVzpHmWjMEfYqD8YHMAmh0O4prYHdrw4u5ldiSXOpJqQac61IJtoO9wTQ0BDmC3URhlSRXjLZq11JAoGy0GQEEgqTWq61oDZggBsgxysyZhosrU0NKZa6kkHnrtZsvXHSLdEhMYdovKHC6hVFKZ613AGopQjWutlvYOhcIANC96vccIVp45HjkOXIimr9lOlDUABgagkU10s14z9nkZ8G8Ry+DPF52AUFZXFHFQdR5gBXUlQAakVtUOM8TRXlV8UyK0K/s6GtdScu9FG3m3FDo1RQlcOP8QkaOCdyKLmzsmWRl5ebSoP5qVPU2NSePumcRy1MTGg8xDEl2JJJINTue9bO97wgw3WHxVSJmLMSwGY/lWo1rTWldLI9xny3vxY0DTmtCToaa1odK0HUWs/DOIor7Aq3pUAO4cjflSv4ulNbKDctCej5ngnwyOTAg/XcV7ogYkaDQmp3A7CtgE+HypKpoVQNXPVPUaV09DafjX2cXlr3I8RBuooyszipH5aUB0PUUpTU2kcR3SiRyG9RzMaDw0RlKildSSRpoOVuKg9zvF87L4yMuM6MO8PcQQzzmVy+ZKqtAuUV3NRXzfLS0/Fsclu8bsl4dlJJCmmlgeGXUoiJlzqfM7IasKiu3052Xscn85WJpDHz8TevpQWH1CWnmt+nfqAc5demd62QPz9QRf768rM7MKnmxGloXDWAXu9zMLsniFfiatFX1ZqCvYa2lTXMshCmledj/ANlFyMN4ld3KgAACtAe9K62rRjcU6ip5ivCl8ukLPeYImQasVkBI9gNrZgfGLmQI8phhpqyoG+hFfrazsc4qgjjYORt1H97VjhvCyYjJM8c63dc3lUxlgRQaghgN+VlZASeQM9TwmxBSmUf5Rqw3DxJGZbuZbzqfM0arXXXdwRT0tGx3iea5oEasbOKqCsbGnOh1+tj9ywiG7QrHngJA1bw8ub181q440wCZ3aVULx18pijcj0FFI+ts47k5bvjGXCvtGalZlLU2pQfpYTxLxxBMrL4IOYUqSTT01sJ4P4MlvZah8ELzdDU/y1XTvZgf7M1iYyXmfxY1BqqAxse9c5tSyYwLEnTI5bYiEt+GyXSFgOZizH3Itlmq8YZh6MRHBf6HXyyoRby09iVVH254oooG8NT3cf3tyxEpKpIliQjnoR9LIUN0knaipU8qvlA+QPysewn7OZZVo0i1BrRczb99BZ54kXsGQAMG+CP6yZI9Mi+OHLGnkVgP1IFuWGYXJDePEzMiMPNlLDNTUV11/wB7a45gf3D9oJwGNCY6KCeWm7fOgtwvfHcaxUmrtpu36W7ZWrjCQrWBHm74yrKAlWPI1J/U2WOOPFMTZpWQU2BGv9fkbIqcYXjOEumYZjQVQAnsASK/KxnBuD8Svc6yXto/DUgskrqajp4cZ/6qWjOJr7lPqrXUWcLDLKpDEvUZSzE6g6UrX5WvfB4JfADXx2qR5lDClfRRWwzEcOu12hKmGClNaRLr9Km1eYl9oQSQ0iBA2FaD5ZamzwG+IpOLGiahjiKKAylruuVRUMKU1HOlmjhvhmkeZ0hcnXXU/VaD2tT8fEDzykqqgsakKKCz3wzxK8RyOaLyPL/BZQJPcr8nAmEjg13JXG8fgJ5IRGpBzEOTU+7HKPYWk8I4pdXusNVCzADzUFSQKEhtzXrYzJBemyyRojJprMBQg8wtamm+1oGNkor3uWPPIAEEpGiDllWuUb7gV13sasB8RJd3TgW1OmIwvKfFCBowGQSMwrU+UhFJNW6mmlOe1q0xTEpYoPEhokZcxsa6sRsTpXkR07CzXw7jIKl47kJJQ2UyHM5Zue9AqioJVdBpm5G0G9XGZ2GHm7wqhcku7khpD5qDygkgHZRpQ6gC3WGuFRSvqV7hwkadSQ5zNmYIKs3oDv72l4uPHDZVYEgUBpv7E2eftH4TigSF4USFkARljBANfrWuuY6nnyss3W7kKrFSFYVUkEAipFQdiKgio6W4gDqSjIcm5Dwe7GPwfGiLxJInjKNQY8wz1prShFfXpYfxtdRHe51SPw4jI7RBSSuTdSpO4I/tytaPBXC6XhZJnKuYzlWJtiSK5m7dB1Ha0bjvhNJbvdolCrLF4ruwbRUPKp2UGgHShtlmMAFfmVDcrgWlhWmbxStB1q2Wnz0teXFuAtIM0pM148NYru5kIVSqipblWRqkkg6U1FK2RMO4VvCxzeJd5I1uyr52HxVahodjSoaq6UFedj16x2jUGdWRV9vStd9/ezsaK98jUi8rNlwgemnK/wC0rgRyQusU3iRsHcMF3BppTWmh6HaxjAUkjPiG8MWQho0oSK1qa1NFINNKEHWzg1wuM2a8rA94ZEqRM9FB7qijXnoSLL8VHGZU8MMPhBJy15VOp9TZPzLSzlRyNw9//K0kqrmhXOSVqDVTSuuUio9Km0KS9GV6vzOtNALBrjgipKpILoK1GYg1OxBHTv8AK3e+o5vKeHQR11AILD1DAj101sRF7Ed4/jZMykp8Sx7zxDIYcl1F3OUAZm8rKPbRtNOVkHE7x4khLPmc76j9KWsLBsNuiRVrKpIFX+GpG/IqR/lbL+PQXGYGSOMrIpK51AFab1y6H3slhRlKZX4FF19/mKkjZBr8hbvFeJRGZIopSF3KxsQPUhdPe3CTBLxe5PCgAOmpY0A9TrZv4Vwe9XCGk15a7tn8y1DKw7NU7jY7jpZyuVNieaVVhTQPj3DWKSRZ/DSRCuasUitQAaihymvpWyZhPE80I8khUdBt8rWRxcLlIZJmvMokCADyhlry80KhqfxVsB4Kwu5SO6vHHI2mVqsR9QKfKw8uI3HPbGxBEfGckmkjB/8Ah/vbWPFJkYCKeWJSQWVHZaiuvwmlT1s/4/ixukYjW4wyQ0O6KwB9tR60tXnEmHXmUreEw9rtGVGsSMUP72gov0sAN7Ep9VSnFhv7lpYFxDd0oTNeW0+KdkenYEUanraTifHN0YMhyty3GvtW1O4Jjfh6S0cfla2Ylf7uxJWGjcsrVHsDZqMejJ8uKvdUO4hDcHct4Q16SOPpW2W43LhK9SRq6x3Ygj/7cv0qNfa2WEk/UaFSv3RzwniSIHKyNoPiAr9BrYhfvtIusa+cymmgC0X/ALj/AEsKxT7PMy0heSg3zyUHvQAfSytiH2frF5nnhmYUrFDVqer1FPlajI+M6UGebhxZhtyI0ScRXSUqcqBX1zOQW/qfrYHOt3nvBTxxEuuUpEXLH8oAI19T7WNYBhUUV38t2jYtqS+pHbUU/W2mJ8VFSBomXYIAAPp+lLCjXoRrgDbbg69cK4dHGzN968TTzTo1DrrljQLXTmWpYrgnEMcZC3VRlO7zFQdNqImY0/iNe9gmGeLe5qCJ5lr5hQ5a/vOSFG/M2b7xcnSLwk+7wqvxuXVUWutK0qx9K+tlvYMYptdCAOJeLPHlW7kojNUGeQ5Il0J13PoOZpZex/7Po47uHu8st7mz+bLFljA50rUn1qBbXHYY1vKxxTrO2hzhMq5hrRcxNQKb09LSb/j95CpHDIrsT5gT5V9Qf812sQJI1ApR33IvA00iXqBJI8oZjpIhytQGoppmPT52t/ijh174kSIQpj1GYZVUEagKBav8J41S6TIHZZpDp5fhiB3AJ6nkLWFc+M0dczaKBU0IFPUnRR3NsIF9zgW+pvwphJhVxeWzZNFLOcuUc9Tpv9LDeJcfE90lF2ZSoBUMwNNuQOp7WHPxfdZZ2eZmy7RxgHLSnxnSpBrvoNB2sSia6CFYkjCwEmuUVpXkK8+Wm1s5AQuJOpXOA8YXgXZYAxgEQpmjABbcVLGtK6Go1rYZ/wC7HVwQxLxKwjYt+bc1PNjWrbnXUVraZi0sLX5/u138S7xMCYwXkDInxsxFSAef4R1NTaxxgT3maC/mOJRRVo34IwGpkA8obU8uZpTSym1uVnKnohOIsHZ+T+IucS8Wxz4b4ZdHvBiDOF8wB5CuxNenIHtV7xLhWC8eHeDK6x+CB4akBKFKBqU0oNqaaC1N37BJZL46pGcr3h4buApVCcxJAYihIJ110obN+EcYvC6YdMEZUaSJnDE1CAqqAUHxEZAeldK2ZdjcjRQp9t7nl0xArLd4LmEjVVEd9vTKSoLP5CdQAcwZVqd2psLDrril4uF8nvDl7yFMiaiivGMwXQVC1JrrubDsMv8ALeble4yPDJkiahFCSh84PoWz06mxPi3E1jDLdyBHKSJFJrWnMfL9LKOQilli+PyBf4E6Y/8AaMn3GSGOaN6JCkYoc1KecknRqg0I5UYGyuWYlyDXPTT0FLCcLwqIXqJpixh8QGQJuFrr30GumtAaa2cMbwFrs8jxkNd2LeAxIJdSocU55lBprQmnexycm6AEY8JukEOGszP5w2q/mJpUDvQ7dB72X8TnVmXKuUBaWE4fcSxKNNkV2jzMRXQnVwBvRST3BsZ4gwI3GQrI6umhWQcweZFTlpqDqdq2Z6mqMVwvYm2C3JZZVSRyiH4nG6im+um9N7D8d4Rv10vJljyXiFf/AJFFND+ZK1Vh2qNjWlptwUlwA1CflTnZmN3CQALM0ZWtNaqRr5TzA+npbgjFbEZjz+mSoYiG+E/Ba4qZDmDqcynluCLIHFE13iYxwIRTQH31qefTW0XE8Tvd1IC5QkmpZNY5NBqANFfqVpXmvMhZpmdszGtuNAVF8mJsxh4M4pEU4jYqAx0J0NeQrz7WsXGxDeYCkqhgRz5HqDytQ+K3VmGgqLaYZxBek8izOB+VjmHpQ1+VgqcTGHGcLwssUrebq+2df20Td8pPiD50tF4VRmkVIvM5JC0IFaep0r3sLnujSPnbc8uVpmHQBJFfLquxH+V+thK8hUMMBsxl4gvV5iJF6jmiQU1ZDT2dar9ba3Tikxxjwb0y0/CTv8qfWxFuMSIWRpGo4IIzZgQeXmBtV+NRqXrGQB0s0YuA2IIzBv2ncIcQXq8XycsayuAAGVRsPQa/WwKJ3DUoSa0pTWvpvYphuWgzqwYbMpIPzU1s48LY4ElAlginWujuo8Re4fQn0+ts48diM9QsKJgG7TXxVAF2npypG/8AQWy30Hc5lZAVDUO1CLZYbH1B90ribi+AEKAZSeW4qeg/F6Utvd+HJZJBI8Txq1PIFCCnWh859NrQuDJb1JHS6wxwLXWbJ5m9ZH3HpWzTLe5qiOMiSWnmck+9NKn20txYnuFxCdTEuKRGgjy1/HOcwX0jG59aWhXbg64uXaTxLzIak5jlVa9I1On8xNu16IU1vl5RKbRIau3yOn19rQF48iiUqi07AUr07mxKtxOTIV1UmYfhpuq0DrHAtaIKsRXckk0HU7+tueIxsYJJVjHhAEmac5Af4QfMfXUWiYbxFHM5aSVI/DoaUzEnllU6Ejrr6WHcaY4kxTJGzEa5pCWZuW2oUdgK+ltIAjsWU1uIUV3vF+mEd3iaRz+Ubd2OgA7sRtYzimEjDyIGaNrwQDI2bPkr+HQfFzp9bWFwlP8Ad7rlzBHbzOijWp2LEE007+9lO88A+PK14ldbvBqwIGZ5T+6vfq2/IHeyC3LUYvtPLuQLnc0eFvAiBJU57zeKBUruV/CvY6nalbL10aVpVgVzKA1FCgkNTY0NPm30sew27xlGWWQqtT5mNWqNgFrkSn5v6Wi4nC1zCNd0cMSc0h1JGlNeQO+gpZeLTEE9wvI8gOBQ2I+SQSpc5LrHGIA8dLxeM2Z5OwbpuKDyqCaWVsEut8vtLrGfBgjH7SZhRVUbnU6k8hXrqACRl94oUXSjylnOpPU9KdB9bAZeKit3eMGrSgKwB8qpp5aD4mJ3roNtSSLV5MXCvmTY83O61HXBL9DdLleIBIlJBI00wFGeMVVUAOozVAFNsx5mthcX2uyJdViCVaNQBrUaDc9QOna1c3q/s53Pz39bEpOH7xd44nmjaNLypMZNKsoprStQDUHUa1Fl8bG4TsDodRy/9dxCS43GVFK+E7rCYxSrE5TI1a1zVdajmXPOxPiAi7yx3hQrS5g0lebAEg9u9p98vUkUF3R0CfAkUCavqKID0J+nPW3bhTA1vN7v0N9UZ4QoEeavmYFswpyApTuxsyhViJBcmjoSHj+JQT3X71VlkGaIhSaZiCQCNqnqdaGvIUWuCsFS9X1YJZGjR0ko1RXNTQeavc07WZsQwCe7YM0MuTS9CQlCfMKUBNe9NOgFlvFOHgIEaOWkoIOnem2tQV62U1L3LsWHLksY+pCiu52I823vt+trd+0G5Xaa6RreFMTplcAGhRiuq6GhG62rPFr2kpLru2jgc2FQx9yCfe0vjS9SXm5rO0wZvCUFaAfAcrc96kv/AMQ2AtoYdmLbAyOV+tyEt6CuCoFFIygio02FOnKnSxzi2SGS7JUkFsrKd9DyJ50NVJ6ge6jdiTGrHcgE+tNfnZs4c4YS8wLIzM1TIEQ7AqTt1JArT1NhaZivYE7cIYNFe0lTxWjnRQY9srDmDpvX6UOutlv75LIJoQ1WjqGB0NQaFddNdwexBpobdmxf/wBOvKyhc0bAq6ndan/aor1ItExTiKO9P40QKODQ1/EPw1A3y7BjrTQ1oLUI5UaMUcaHbdzjA5ygEmnSunytJSK0W7gnexiB41WtKmmoY/pZWyYMjx3XMQOppZ7vH2dXfwVJTz01cfF/vZQ4Zx+7JMy3hSVNKNs0Z69161tak15zXctE4kAB1U/5tYSfiMKVVypL1h+R8mtQaUYUI9Rys0R/Z82RWzZ0I8yqKMO4P9PrYTjXGPiIRPErOB+ylIKspB6/iFeVjHDX2qQMoSb9jINBX4G/hbl6NT3szGL7gtQNiJXFHCMkGZ0kzx9G+IfLQ/SyneIso1BHQ2uPiHiaCUGoDU6DX1tK4bwO7tDklQTRPUiq1C16aBkP+VtrhlrdwlQN0KlN4DF4sojL5QfxU/rtZrvPBEsEiPn8aMGrBaI9O1aqfmLHMe4DS5MbxdJciLq0cnmFOzAV+dfW3S5cYQyR0koB1BqPmLS5smRTrqKPtO5yhvF2UAR4o8A/+uWJsynmKqwB9QLZaHNwvBMTIjUDd6/9wtltD2Ooz1UjjLNGSqvKQeSkkntRB/axDC7miZjWoP4jof8APnZEwi6NLmfNHAifG7HKo/lrVz/EwtPvPEMSwsl2EkrEGt4lBCn/APNNz60A7mz0Fbc7jmKsPZCvEUd3CsVyB9TmPL+tqdvjnxCc1dd/82s2QYe0pDXqUom+RdZGHc7JX3NjGBwXQMzG7RgAjwwxzKO7Dd2r1qLE1DcRROorYLh8iJ486SLA1FVz5Q9fy8yO4FLTuMcWC3dUaMRqR5EPxHvl3AHU/WztimHzXp88hyqo8jOKkfwpsPU62qriXh4tesiymaRzqzbD1bt22svvc4mvaJNwbjFqCGCMBm5MaKKDUk7mgFnp4oljQXidix18MH4iNab6IPayldOBAsCmEeLeK1Z60C9lH9T/ALWYLpwjdrrSW8/t5Cvku4NF/ic/kXvpXkxoLYCpjVsdxNvGJXNL1mVWkCmrCvld68hsQOpFNt7MmHu+KOWl/Z3WM+YL+Nh+AHenVt+Q7Vve480zlQKFj8IoN+Q5Dp2s24djJSHIPKvb9LFwDG5O1KZN474Uul1hFWIvUjBliQ+WOP8Ae6k/rtopJD3DgMvEsksnghyuWo2UkVc9qagdKdRaLJjAaSpXOxP4tf8ANPoLFLxxMWWhNbC4YVUdjKtZMeJuGLneHu6RRr91uaHl5p2OUksaVK6VPUkDY2E8dpJJe4b1LTQBVTkig1UU661Pex/hLER9zpEMzlczN/nLpZV4pxUsmpqRpr9bORDskzxs/wCo/wCIqY10SRf9pIvfEZW9wzLR2D56OdBQamvIKAbdODb5JesXaSIgNPnZi1aBdDt/winftYPwdgiXqSQzH9msdKVpUsQAPTRj8ra8N4uLnieaJqR5njJ3qu//AFINbcws2BPWS+IDHsxpxriY39BBApkZifKu5K1GlfQn0FkhryQTWvp3Fp/AvEK3K9CZlLZY3oK08zUpvtoW+dgL33M/8R/Wyjs7jwzLtDGDgfAzLKS/+kCWFfxULfSpqfS2nGVxia+zGMFUJRwo0XVAHoNviBP8xtwuOMtCFCmlCR6g1J/W0eW/+Jq29T+p/rZY5cvxL8mHB6HqK/uoa/PRhjh3BvvUvghsvkJqR0oAPr+tmK6k3K45CG8ruQaa75gR/C2/UG0j7J5ITDeQ1PEDAMT+UrVCPcN8rDeOseAVYkowJIanLoa/MEc69rMIueUmQobETsWvjXhizU13A2NuFzw4LtbvBDaZFFbfioJNm55ElLa32bYD4v1tLEenbrbe44essyI5IVmAJHex424sDFuLGoLjwi8zBZUgbTZiND/sbEuH8evF3nXwi0UmYCSMjyHqCtfkRQ9DrrdMeDgQKg/AKDvSyVil9u+dYr0oilU1hvAHw6/C3VCdCCdOxobDlycmsiPwr7auHprsssDZrvGynVowAQa7leh/W1VcQcExODJdGcKDQxSghh6V1+dnu4/aBCc6Z0zxsQ2U1B7qeYPWy1xLxEkjhlGo59bdKSigG5y+z3CY1BeY7HKKmtP3exHS1hDGlhWtVy8utqX+/usjOjEFt+YPqNj/AJSlsv2KySUqTT8tdPb+x+dsuTKeJlkcR8WwujKQWBGoNbVMuH+JMfArGCeRsZwaN2cE1ZVIrpW1mx4VA6KVVa0+Ibj+1iq5uXNyFCKeGYVIkYU0J61I+lDb2zeuHZdKi3tioSTcW8Pwy6QxgORJJuWJrr25fIWg41j6AUUUHXnZSjxPQE1r0G/+1o16vLSsFVSSTRVUVJ7ADc2TKQpnbEOIST5BvZ++zq4Z0SUjO25dj5Ix6ncj9bV5euGJYHUTLkLDNlJqfcCzI3ETJdlhz0iQaRqN/wCL8x+na3Gbx+DGzjHiqNdElLgDVhoD6du9q4nxr9qHOlNvSzNL92uIWe+qJ5yuaG6KahejyH/yByBpUJt7vDuzXuRVzSsWVaUHqB0HL+ttHW4S47PtjddOMSFoq+Y7Danc2nvhDz3OW8STiKGmshHmmbkqA/hrpXnyFKmyJC7LR21rqV5EV59j0sexfiKe8BbxPkRFGWGJR5Y+WYA7udh09rCuMct9Q2alIHcn8IcMQRRG93vLIoB8OKuhP5n7b0U+p5Cy9NdWdGmAojMdhQVJrQDt9LH8CvEbRiPTwiczV3Y9T/QWm45e0KqsQCxoKAfqbXLg5N+J5uTyAq1W4kxxhQco1O5pbtfcBkh8silT+Icwd8p7jSo5HTcGxDAcSjSYTOtQgzINxmqMjEcwNWA6hbEcdxhHhJY+bc9T29amp7k9LR5chBAluDCpBYzfgjiEQ1DHQ0oeWgpSwfHJjPNIw8qsdB+vz/vbjhNCoUDzbADUkk/Uk2mw3RpCQoOluA3cUUXVjqDVlkjByEiv+CwaYmtOlnSfBvDpmIqeVuuFcORTSsr1yiN3ah10pT9a+1mHP6aktOXEcjBVidmLUK/5pS2RqS4PIf8Aixe73cUGnIWZcb4YZUu/hxUZYR4gA8xJOpPXUGyWYBgK7jlBKsb6inHASQehrazuD+FYHuYldQxcvWo6MwA+lkOCG1hcKYgUuiowO8hHpmr/AFs/HRNGTuSKI+Ih43hU1xvBkhaiSAqO43ofQ117WFwqzGrmps28XYpnCoQaHzISNxtUHnvSy2i2zIoU0DORy4sip1jS0qO3KMW7gWXDjLwlIsni3aUVSQVHVSOY+h7EetobXQXS9LFeFoa1Rxs46/3HL9cjxIUSdaCaHKsg2zjZX9aeVvn0sx4neIL5ArNtWoPNGHL1/UW1ganIRdQunEpiXJKdaVR+TjoejDn87Vv9oGOJePKu/Xv/AENmKWZWgKq3iDl1BH/Sw+v0NeX67ftGp11FKf56WEXC12IHuOGNnGX4iaCx+7YLK75CCGG4bce39bcYUykGtO45e9rGwDEEnVfHoWUUDjQ+9P8AxYxuAbETcQ4RliTOKOo+IDce3SwlI+m9rZxCEopcHMvX+4srLhyM+cqBXcAUr3tlfE4mt3POGsPMZD/CT8j6izTAmtdjaNc46UptaTPeBTSzR9RRNm53a8i3tgrymtvbbUy5U8BCrkXmdSd7ME+Nw4Z5bsPEvWXzTOukdeSqdz9OtbZbLT/M9EaW4rXW8z3mfRi8sjasx1JPUn/OlnnGeFbrcIInvTPeJmo3hrVUPav5ep3Pba2Wy2mLUe0tEy83173eQzICzkJHEtAo1AVdeQrTU2OcT8Nm5yRRyyeLNlzOiiiJX4VDH4va2Wy23GKxCmoNe8iuor1G36dLZiM+YBeQ2H+f5sLZbLce43xzxxMw7kCK9tGdOdiLO0go2gO4r9LZbLNLsBQnmBFJsyQ13Crr62LcbcG/dUuyFy0rIXkGmVSaZQOZp5tedK87ZbLIlA0DGD7MeHPAV8RmoyxB1jXerfCW9vMo9SelhxupimMlag1c9yan9TbLZY0FmBkNKIuvijSXtg2yrp7mxrhXFSk96alQIcuv7zf2B+dstlmKAxIMHkVAIkP7NB96xJFb4QxkI/hq1PnS1szYeqXySWp1jpTprW2WywZP3TlMrC/XoB5CNBmY7dybWYcMC3W60/CgB9xqfrbLZYANSvCBcTuLFDXC6jQPd5HiIH5SDz/kSy5dLiXUmu23e2WywA6mZlHOpqnK3Wtstlik00fW0rDrwaNCTRZaAH8rbKfQ/CfUHlbLZbQZxEgYfeZIXauu4ZeR/wBx1t7Mxdix3NstltPcwTxk0s1YThJijSQHNG9PMNCD0K8/UW9tluA1N/EPpLl8prS3KW6BjTpby2WZEVMkky6WjkV1G1vLZbps2EVstlsscGf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hQSERUUExQWFRUWGRwaGBgXGSEfIBwiIR4dHRwgIh4gHCciHiAjIh4fHy8hIycpLCwtHR8xNTAqNSYrLCoBCQoKDgwOGg8PGiwlHyQsLCkqLi8pLCksKiwsLCwsLCwsLCwsLCwsLCwsLCwsLCwsLCwsLCwsLCwsKSwsLCwsLP/AABEIALcBFAMBIgACEQEDEQH/xAAcAAACAgMBAQAAAAAAAAAAAAAFBgQHAAIDAQj/xABDEAACAQEGBAQDBQcCBQUAAwABAgMRAAQFEiExBkFRYRMicYEykaEHFEJSsSNicoLB0fAz4ZKissLxFRZDU3MXJCX/xAAZAQADAQEBAAAAAAAAAAAAAAACAwQBAAX/xAAvEQACAgICAQQBAwIGAwAAAAABAgARAyESMQQTIkFRYQUykYGhI3HB4fDxFELR/9oADAMBAAIRAxEAPwBCbFs1CN+x/Q8/oR052ZsI4sYqPFaoApnIrptRxzXvvYVfMMgDhqERk+YK3lPTUg5T61HQ2LR8HrIue4SZyAM8MzAE9w3L3qv7w2timNZSdxrwjFkgKxgZUbXw82ZaH8cL61Sv4OX7u1mjwIWoBlod0Ox/sbVDcMaW6ymC8Qnwz8cMlVMZ5Ohrof3lNCOdmf78THmRxNAfgkB88Z/LINwe/P6WIWOoJUHuWFFdU0ANQBQV3Hb0HQ7WWZ+EY47wZYC0crGtK+U9aDYA819xZcwLiBnYwyyZJGNI5C3lPIKTyNdj3oe4vF+ML5d7wYnPmQ9NT0qNte2h7WKlY1F2yC/iM1+ul+S9K0aq0dRmWtCp2NK/MHUbgjnYvNjko1VR4i/ENsy8x6jQ1/W0K9cYrJdxOivVSPMBt1VunY/rYhiGMRNd0vIWqHRpFAOTuwGyg79K12rYCvHuOT3D2jUTYkmE8rAaOfFiTofxZT1r8Q22PO3uIqLzd470ieeLzUpqRs699q05inMCx+/sHRpIKZoiHKnkaanTdGBOo5GvK2vBQEiSsp+Ny2XTymtSPma9DuN7cr8v2zXThp+vieYRfgbrRHysjB4jyG/lPUMCRTueooMOGiC+CZWYQzaSgn4BJ/psNPwSEqegfpW3BLvkvkkKj9mfK6ctaEeg1FOgPpafxCZI3QeYxGjrQVNFYeLGRzNNCOYbqDZuZSrBvgwfFXGyMpNMOvo18SXwlQx3uORfPFI0cisNwf8AaoqD+tk7Dr+tyxJc1QamFzyoygxNXuQK155ulrMvGDLAssqtUSAMCTUnQUFedAKCtqp4nwQyyGZCfMQrCtdVFRpyqP62E1FWRY+DLR4gZI4Y70lMuXMzLuAUNSPcCyfcogqqi0IRcqsOYqSD8jbrhUztg0kB3QSIhPc+Ilf5iV9rRMAYkCo0G1RTTWle9KD2sowvi42wyVuDj8rn5HKf72rXi3A2dXdSQVGavbISfT4aWsC7vRHSlQ4+RpS0K7wiSZ4jr5FBHKjlkNfatnY6IN/UDQ3DXBBQXNS2grUk8qUA+grYTjmCffp5mj2yqleVSzNUn+EAGxHiOeNF8AVAajGnPWgHvQ/KwHDOIjdLgXp5jJIDm00VQug57uR3sQran6gjYVgfn/SL/B2LNBFeirgyzOBUa0CsQWr01NB3FnSBX8BsxIeZgdTso1qfap9hap7hIbveAklViVlMppqafEo6+avyFrFkxwyDTTOSadFroPkALJxkFzfVXKslhR9yfE7ZTk6knsBT+9hU+FHEWjiUDIjEtXagOtf81J72MXS8jIkC1Ms4LsRyUaKK9WP69rMHD11iusTgbmpZyR5qVqR0Stadd+dgAswWBVeVdzrfL8SDk3Byjtyr2pau+LPDCrDHRghPnpqxO+vTkPStiGKcQmZ2jgDCFDSSUjSSTSoXrlrSnqeYsGxG5sa6agaAjnbJxP1G2PH4oYo4IiPKozkHn3sp8V8Wsw+7XZSS/wDqSfifnlUDZV+up9VeCOVGyRq0jPU0GpNNz2Ud9LWZwxwgsUXiMQZ3H7STkgOpRP6tzI6UFnswA13EqCe+pF4VuM4RGf8AZqoGUEc+W+7fpYhe+HqkvMwJJqQSa9tTz+ug22t2xPHWQ5YQMwFF5leQIHNug97J+M4lMrhS2dzpkWrGp5cyzHn72myMSdSvGqVudb5IQQIAQK0Wm5P7oG578tbDL9I4ZYGdABrIq6hOxbmx1JArruTabLiMwUQoMs8gIdl3Rfy5hXKOoX58re4VwywcG70Y855dEB6IBUk8qLtzNsZR18yvBn4AkiN2HQEQBpSsEKCuWtNORY8iemreltrpf/G/0kKxAVzkZajqAdQv7zb8q24SYM7KBK5ehFCaAV7DXL8y3exBcLYjKzAqNRGui+p6nubGARI3o+5v4kCUMxJify9kBHzJFfWgtlp899jjOXNSnJdB8qW9s4NQkZQE3Kkw8sSysGRtmQrTXuD/AObMGBcOl9VYgq3lIqCNNhyPoTtbvfr5mKi8FigoA4ALJTbzUqV7H2s04XccyB4pA4P41IqfUbN7j3FuAKjl8SongxS9yruPcAvakSTVkVdMwqaV11B1Xr0r0sOwDDp3X9m5HmAZToaVHmFd6e+2xra7MRv6FRFeFy1FA42+RrT5kWry/XF7pLVAHjJ3FafKuh7g2x2rYjcHj+sxW6Px9T2bAXkU1pmGmalFboG18pPqQeTV0AC+zTvKILzmqmiu9cyjahJ3G29mC98XMWABKVIVwdRroGDAVB13p6jexy7xzL5iVkSmVgVqCp5EdO1CPSwX8iZkxge09/IkvBsPS8RF42McqUWWnOo2Yc67hufflO4bwSW7XhwjBY5FJykVjc1A9UNNqV6HSllzFWku0sE11V1j2evnVBpoTWpjP5WBpyPRsu+IPR0ZAg0ZGU1U1/KeY/StDSxNbbi0ITQ6kW54TLdb9yRH8kSZKKamrIr18jfiVDodQKCgG+HQQXbEJYIyYzOM6AjRWp5lHY6MB3YDkLb41eZ5Ym2miC0JUUZWFGUkalWU/h1DAgivwnzDKXpQk7Zm+KGWoJ2B350+o7ituANam5Tv3GC+J4TDKLw2hDBWI1NOR7/1B7VsLxDH3lMQFKZwVavYqx9KEVFjHGeVrpNFNmBC+Rxr5q/CfehB/vavLles8eQ1DocwPfqLcXJFXE8QDdS1YMZaSJrrMhWTIwqfhND5SD3FD7HpZJuV2ZjIeSDMd9qgH3FdfezTfsWMkETplDldCeTDl21+hsptxOCx8NcsrCRJFpsSpB06hvalbDkJrULEFY7jLfIhBcyrEAydTTzChA+X6W3Nx8JsvoQaciLK+F30YlAIp/LJdcuU1+LlmI5MNB72esKu3ir4hNcp1Hb/AGsPEjcE5FZigGxUgK9o+GYEzYjHeMxyqKMoOhptUdqk2Yb/AHVEmiI+F2KkdCB/ci0rDZEL+AB58hduwLU+duLVMrW4MjwBZryJXNVRxQV08imn/M5P8tkHiIma+3nzfsIqKg5CgUmn80n+UtZmM4Ysd2yKxHhhnJrvXNufU/QWqm/RyTKEhHnkdQB1LUGp6bfKtsRub2YpBwsLJeMYA97S6pANXrq2gJUZmYt+EaE17Wjw3gqUUebQLmH4u/8AMT+lnDDWSEi5eJpHG4lc7+H8TUPJnAyimoEnUC3OG5CJFljjHi5yYI2YCoQFndyf/jTkdKkL7kQAaE9BVORSTqRpoZIJUVhqKZsp2A/DUc21HbU2l3+4Xi8uqiqeOQHyigiXlptRF1p1p1trLjIbLmKlmYCvM6+Zj0GhH0sYxPHMmUVy5yAabkVqanlWlhCVudn8k5AqkdCofXCbrd4o4wFWOMDIDyNdyTuxOtdyTWwa+3aGrXiSnk0UcjzHr2H9Ldr9hovaCWWoij8yCtMzDmf3Rt315VzL10xRb01FVzd0aizOABJINyo3CLsKb7k7CxNs6g+OE5A5P2/M9gWF6qhKFyDNIAM76mkadBXcnQAE77F8S8ZoQl3QKfhSugUbV1Gw3qd+QO1pmG4bCjGQ0Ln5f5/mtouNYsdkcIebgVKj92ugPe2rjYLZjPOz4cmX/CBqLOM4hFh6BGcteiKBEGZvNqSR+GvfzNpytvwvw/Ky/eXBDyV0pqB0Qbknm506CmtpmBYdAWzqgFCXaWTzOxPMA6mvNmovLXYE8SxmQxubup0FC5NAOR15+i9LDXzIjmCEADuDYuGzGcymJVr5g9W9iajxGP5F9zbzEru0V4WWSRhVQsaMVzMRyVQAI1H5Fr1Jt5d8Sgu9BGTNOPxuNFJ3yrsv1bqbQr5ec7gqPGvBFFJIpU8gSQAO1aetuH4lBPQMlX3GBEM0r1NNhp7V507ClpOH3qeaPNEhCHZuvoTv66294a4TiV2lvjJPPWuSpZI+goQASOtNOVjWL4qyIcpKLT4gNfazeBq4nI9mgIDbCqH9o8YY6nORX662ywmTEoK6xPIebPIQT7Cgt5ZNtN9F/wARRjWUqc8oY6U3II77EHvYvh2NzXUIWBaI9+XZ1/7rcIk8ZgoaNGr8Mhy/8wFR8rcsawW9wgk3eRo6ash8RadcyivfzC1niujAq+pR+q4GTicRuvj6hC9cchW8krMh1MN5XMv8rqMw9z726tehMDLdM4H44SwdVPLL+IV6H5Wr15gxpkOvWzBwvhJWdHSSlBqtSrDrQ7H0NLMyDGNAyLAczj9p1He73GC9II54gpB+JdCK9GHfka+lpl6dLv4sUb0NMyoQaNvXLStDp+EEfuix0YMsqZg7RsRqVpr0qKUsjcYXC9RSCZmSRE3YCh/mGo9xZKgAUYOVixsHcmcP4ok8pgVnhvAq3hsDRqb9cp51FQeht7eMWaOeO7PKkIkaqmPKwRxqKqRSjCoOWla0NCbFuGJIL5EudV8VDo2mZe6sNR7fK2/F3DV3mobxGpIFBMtFftmYDWnKv1sBPE9Rie4dzliV2vF2mSTMpVtGCgVI3GmzrX8J1Ff5rKGLTyXW8upTLAX8aLwzlMTEala10JJqvw67Dm43TEbu0KKbwshgOhd9TTQ1NTqB1Helj0gu87xKcpYrmjbsdKqw0YfMe9tZuRFTgKG5C4YlhxG7HNRnXyyIwFGrsSPT/NLJ/EXBv3SUFfNET5Sd1/dPXseY313O8U4e90k+93IUlQUnjp5ZU6svIrvnXUc62EXLG/8A1MEU8KQax1aoJ5qduXMWUw+RNW2pTMuNzZ0olfKwNPUU+f8AYWX7pEY5mfwi6SOBXo/InpWnpUEc7WHwbdEeIupIdWMc0b8iDpQf3sD42nNwlohBWU1B9DUg/wCbHtbfc44iNxenjfk/9YPw3BI4i0kTUZc8ZU81IJQN3FBr2NisgmhhdkJXVTl7moI7jn7CyFieKzySCSJvDZwA1NmyklCeh/CfUcibSMKxm9FZbyxLxTSlGSp/ZkCoGu1BQDShoK72XRHcbkC2R3+R9f8ADLKxnEjLhjzopWXJLIKjUMop+qae1q74D48aO/PNOCTeAUYjZSDmGnTl2s3KJrxcz4aOsLRkhioFTmOegqTQ06czysBunALxgTMB+1LN/D69LCmMry5fMRkIZQBGPHOIY51ZY3rnOtK/Dv8AI6WhYDEFnjamikn/AJTS0K+3eCMxZGpJK7KsddlU0TSm50O/O2vF2PRwD7vCpMmSNiRpsDWprzLZdOdRysK+0UPzCx4ixAgu53dv/UWMmqSNRjrszLoOvlFOwNrI41wxz4fhJlidcszLuEXzKgG9CR9BW1di7yeKjFdc6swHYg0rTsPla68exBlu7NGUDqPKz/CDyJ6gb05+9qKBlHmekuSsPX+sp+fB2u7hWTI1cxWtSDpQE1Pbn+ltsdmM0gC/BGKA9W5m3a5p4koDyas3mkbudWI686fpZrxThRmVTdkAQUAqdSObsdh/CB/a2DqhIz7jcIXls11WBaEBFD1OgFB86214auMchM7urvTJGqgCOFBsqL1PNjqdthapuIuKplkkiLZQGo2XbTSmup9bNvB/ECrEI1Ko5BYvK1I0A5nqe3OzRh4gsYHq8iEEMcV3oxsI4QWZjSo3J6AW5XPCluyiW81kmOyVqqD0GjN3NddrLN7xsC8rOmeRE3kk8viPrqkYFQtNgddBoNyVh42lnVluyAOvx3h1LCIdlHlz9K6/KthBFb/iEVa9fzHvD7ijpmlUiprkIp/xDcn1sv8AG/EEMNBJQNTyx08x6UGw9TtYf/7nvCJkz5Kj/VajSN3GtEr6Vso4teYVY0pI/wCIsxJJ/eY1J9LYPdO/adRp4TwK73gCaRfEbkgJ8NP0zn1qOg52mcWTkVhiojFdXG4HqNR6LSy9hvGcvhrEpA5JFEoBPrpWg7C0yLhm+SnxHXMG6aAdyTqfYe1lsCBK/Gx48mQDI1D7kvhe83e5xFY0mvU3M0rU9gDlUd2JPraHxRi95yBpgkdSKR5hn+orQdgtp9yuF6RjBDLCi7u+apXtQAEH1IFp/wD7TijQmpmc7uAE/wCYmo/lJtinI3cp8vF4/jtWI3/c/wC0rOW/SA+dqE6gajTlvSvrbLHMQvksTlYZYI1/KIEfXqXcZmPc28sz02kfqr9yLBdZ5Fq8KTKOuhPy5juLTcPOIQit3ilaJd1D6jtRqgj0pZow6+REELMjU5Pv9NfpbjfsfQMQGVf3lYfI0Ib6WaMBA0IrJ+o8js6+tSsuIrz/AP2M2QwyE1YSRmMk8zSpQ16iletiuEzZhXTMNvWm1RpbtxVxi0qGEuG6FqH9QD9bBsISRCHDJqORy19jl+hNubCWHW5vj+c3jtakEGMt240nuoAZMy5taHYV10Oh57EWeI7u04EsTKf89xauJL+0zKpRSSaEgfMnlZ7w3A5LshkhbMoHwEf9y7/zKbYAwFROR1fJz+5xl4SSQ5kRoJR+OFioPfKDQEdrBMc4ZkkpHeL3PHJrkeQBon6Dy0oe9fY27Q8TzTTVucyCQHzwuKf039hZkxfD5b/dcuc3acA1RlDBiOjZl0PIgmlbByMYFWVdhOFBKpNEHFTrqpqNKq1Ae/8AS0x7vLE0bQm8J4TMyndQTQtVNhXmaUPPaolcO3u8JKsc7Z4qlGDUZQwBFM1WAYHobWjFhqZQQDSld6Hb6GwcD+4ShfIHD0yB+DUg4PxHJersWRFaZKqaaeYAH9CDpXeyzgmDPFenS8QKkd4NaroUdakPG+uRq7odDvSm8jFOJTcZ2yICjjz1OUk8mDAUr3I1/UYv2lTNmVlSQ6fFptXpz2Nf8GgCrkpYh+Nf/I33maK5MZHlBlYDMDQNIPTmw5U6EeinxdiiXthoGUDTpX/Odol4ujX+8KLxBelK+XIGAIelRo9Fo1NGBFaA6624Q4c3jLGYr2qBxG7SxAFSdTscpIXzUqKjatgFiGQSZJwrhRb5NqhjRB5j22B169bFuIOGPu8aGEB5ZCUJrRZMlCGkXYSFd3G5150s0cEXMQveoy6yZWVQwNQVIqN9jrqOvWyzxTxwkUbhbr4gu8/hSl1YKMwYUrTqtOW4se+pi0DcOcC487XIRslGgqjLWvUrrzG49rLOPcZRreiqTDPm8yHRUAVmIrzJpSn7w5mwXDr8RdVvGsIkckICfhUEJqNx3PQ2WXuOcmUjMxJYdSdxr60Bs0H2hosPxcipb2F4VBPcMPvRhZ2jGcUGpcihJ6gMp+hsk8T4T/8A60ESkPLMiM4Uf6Wvwk+wNdKVtYn2dM8GHBJAaxsSob8rBWFOg8xtzixW6JfLx4a5pZUEkjkaFVVMoU/l8wbTcn0spqPcfhytjPJe4Lx65wwZVWQvIAWkP4R0AH+9q+xr7QZmXwS5KIdBTX52eOJcdj8JkjRVrVs/fmTQEmm/M2rXHsEhu15FHeVQAxZqDOeoUaqtakZtTtrQ21Is0LJjRg84ZATo1NRzHr3tbl+xFILuiVyrlUAAVPIAAcybULw9i6oTEoFXNS9Ktyyr2A6ClSda6WchgN6c+NI7Bz8AdjnPKpP4BTkNacuum0gqOZ1PeKeEI5Q14dWQgEIlfMda666HfS1cYn4qEIAdNdB/lPe1mYRhs89++7zySsIUzsIY6CpOi1fqDXM29NALFMU4Vu8paMy+Hm00IbL7n4mr7C2pkYibkwqp38SnrnjgTQrmY6GjZSe2cAsFPMKQe4sck4+vNERQiqooIYEyoPUCrN7sK2dMU4Iju11pDI70GpQRR5675n8MsPXNZUwziFYo1hhucXiF/ikcvqTQUVqD3NbY1/UJOJGj1F6PF2vL+Ykmug79ABz+Z72ISYW0cieNGwWusZJV3rsooCwr2FbXLwXw/FdoVzQRxSnVm8hc131X4R+6NBbteRdxeQ4jQuopny5m1/eO3tbQOIuCdmJOBx4hEWeG43a6QkfAxIdulSaua/vBbFTheJTmt5vUcUHOG7A1I6Fzr9SO1jeM8RXZfLJqPyqRU/2tHuGNGUZYYgo5En+tixgN3Ocldia5ILmgbIKDYE0HrSlK+gFkniP7R3kLRx/DzyjftXUmzheuGDNremVhWoRC1Pc+W3kNxuUXlECL6ioPqFAr7k2FgF0sNW5bYykr9jDM9SoHLVjX/qH6Wy13zotf2caKvIJBGB9VP62yw8TGeosSpuDnlZiI30OlQf1Ff1t1XhGOJP28Er5qUZZWXL8qj5g2CXfiKe7yULPG66FSCD7i06L7Qb48gUMrKdw0Vf0IP1tYcJXaEfz/ALzyseUk0y/yJtinAcQj8S5mZpBTyStCy99SVO3Y2FXaOVfI0UakcwCp/wCVsp+VnS73G+S5pBeY6H8DIy9/xMadLCkwOR3PiqEatKGSinutKih7WWDkUypxiYf8qQcIu3hPmqCabH/K2ebrjLiNaRORTlz9DZcvvDUkdKFR1BkzfLyg2buFr+giRX3ApvZYdhqYVX/OBLtjV3imLSRNrrmdPMPQ0qR72bIseu14XKhDilcpGvbQ7WSuL7sIWaaGSorUq4DjvpobLEH2ieXLQI3J4q/9LEj5WEIW6hkqO7hHHbk8V8KQXWZgwzHyMefIhdRXrW29942vN2rEKow0KSodNK7aMPn7WDx8ZJLfEe8broHRnX5gPT6We7/j9VDRg0O7EGp9a6myXYodz1fF8H/yEsGLuG4dfJVLS3eRi/mBCVBFK6Ur8jr2t7Jgeg/YsmceQlSAe21Pbl0sfvmPXhYVk8OQRrqXiZajvQmtPRTY7w1xYt5hIY5mND5jv9B+liNyAgKSP6Tv4zvdIxODFKFofKQQaV0/XSoNqzw3jVla8pmmczMAQczklNCSooV8ooStCKDQ0pZoxm53qSQ/c38WRV/0WmFCKg0CkAVB55wdtxWyVw/iN4gvEcpEglhZkYDVyASGQ6HMK6UNdhSlBRoKlYqip1GLg7H5IsRC3lSFliA2pqNUNCBmBHlr1pZq+0LH4Y7q0bxqzXpSuU0pUFR5ueYVBHemo3tO4mweOe6SCQ53kTNFmp5GAJBU00qdD1GhsrS3G73+53XxXEvhFjMEy0LUplL1JUgAVoaMNdiLZRJ+oJYDuJbXXeFgUCaBdRStCaqRoa/PQ87ELpdFUWn8R38POPh8qKoy9NwO4FaDtbSChHawn6mA3uEMExgK3gSsRDL8bEknKBTw16M5YDsocjaoHz4zHDfVDRysJFERghJZyxc0XznWihVJzVqCNM1ba4pCGhcD4gKrpqGGq07127mwXBTM8U16u6t94aVYVVDRspo8gU6Evoq6bAv1FO3GKRX5ml5ab7xelYGNkldVQsH8MfhWoqDSu/XvaFhtymvOVLzI6ogOQBVHqzadKAE62OvdHjdldMsgNXVt6nzGtDqda1rbDdSSSDQntoLYSR1NTj/7SDgeB/dr1HNHIpFaLWjHU0rtQc9vna0r1iz1BhBMlKA00Ff3jQD0tXceEAKQrUNPiOtPqP1sR4fvamSASzM+Vvx11OtB5dgfW2+oBo9yzF4ObyAcuJfaO/8AqHoLksbu94lmMrDzlj5TzyrsANhsa9bLfE3EVCqlMkVd6Ur6Dcizxi9+aQ+GIhU6IFG+nUn9TZQxn7Nb46mUwK8lPh8UEj2rl+tjxucYNCSuOWpBvGONeV8K7Nn01zEqo96fQWXpsIYPlJkMpPwxR5te7M6hRTnQ7Wk4Rh3hSMl4zxOpoANdfVSR72lFyswcvmCmoBJB/SxEM5uWePj8JfFYs1PCFx4kvNyTLKgbzZVFasOmbKtD8rRsexl5wrTLIik7EMqmnSoAPyNjWFY3fpszXNIyy6O2dVy6cwxFfUVtJl4LkvAVr9eJZjuUVxkWvShap9DZeTl1O8PJhxnk63FvhqZHlzyUKjRBv/TX5WerlGHcACQqOQOX60sk3uGC5SssLz56eT9mACeQLM9SPQWkSvfCoo0yGTejhffRq7WDoAyV155SRofQjhxNxF90iJIijB0UyO7EmlaCgAr72r7D+LGmmpJVxz0I/wCkizVcPsuusiBpmnlemtZNPoK/W2mPcO4fdI8yq6U3EcYYn1Lm2s1wVAvUKwwQMoI09/71P1t7aosZ4pgMn7BZilB8ZVTXnotRS2W2ZX5ha8Ldcwee5zIdyGqAevMG084vh1QUw4MOiSSRkH20+du83Dt6v+UzzsByXKBT2VQLcJ/s0WIH9vGx/ejr8yWFPlag4QnZgHMHb2jUjS8TSxOfDR40O0bEmn8xOvytMw7iC8sQy5t9vKPoT9bK+JxtC+Ryi/8A5UAPzX+9iHDk7mTJFWRt/O1Mo9h/Sy2L1dxyLhZgPg93HO+Y5M9VcAHlXLr2JBtKwO7XhkqoNa6lRUE9hqPe0LE8GvbRVyoB+VSzE/8AJT62icNcP+HIJJfEh1BYNGQDQ150r72DHkLaaWeV4vjY0D4mF/PcmY3wfiF51QiM11zr4dfdQf6WRuIeCnu5pJKplI2XzA9TWoI9xa8ZcZRUoCDXntX662QuIsHvl6kzx3aUKo0cLSo7lwPpYrInmlRKlmjZWGYa7jSlfnazuGr0t4gyu3h5ep/qaWWZ8LLscxavOpPpYthuG+GNDT0sDUxsiUYfJy4QQhq54nEU0rm7Rwm9A1osZfNQbkFG1HtZoixS7wqqSXAQSKoqrNIp1HlJGh1PPWutoOH4FKj+LE0cen+omr9wa00NtbhHe3ldPG8QyasWYVY7aDptpbC4Y6EY3jOqc3OocwjELvMpmmupu0i1Wiuwzg7MKZa1rvStk7FbpHd5THCWEfxIDoyZjWnsa0P9recUYdeICqy+LE76xqKCtCBpQk/pbTD+HlMDXu93sRrXLlOaSbMCRlKMVCdfiOlisEdbkrIwPeo73zipxc4ZJFKnws6EmokC0DMCCxJFQStMw1NKA2RcLxBJ7vNEWkSOUlz4dK1rSuU/GugBWoqO4tHPFMsVzpHmWjMEfYqD8YHMAmh0O4prYHdrw4u5ldiSXOpJqQac61IJtoO9wTQ0BDmC3URhlSRXjLZq11JAoGy0GQEEgqTWq61oDZggBsgxysyZhosrU0NKZa6kkHnrtZsvXHSLdEhMYdovKHC6hVFKZ613AGopQjWutlvYOhcIANC96vccIVp45HjkOXIimr9lOlDUABgagkU10s14z9nkZ8G8Ry+DPF52AUFZXFHFQdR5gBXUlQAakVtUOM8TRXlV8UyK0K/s6GtdScu9FG3m3FDo1RQlcOP8QkaOCdyKLmzsmWRl5ebSoP5qVPU2NSePumcRy1MTGg8xDEl2JJJINTue9bO97wgw3WHxVSJmLMSwGY/lWo1rTWldLI9xny3vxY0DTmtCToaa1odK0HUWs/DOIor7Aq3pUAO4cjflSv4ulNbKDctCej5ngnwyOTAg/XcV7ogYkaDQmp3A7CtgE+HypKpoVQNXPVPUaV09DafjX2cXlr3I8RBuooyszipH5aUB0PUUpTU2kcR3SiRyG9RzMaDw0RlKildSSRpoOVuKg9zvF87L4yMuM6MO8PcQQzzmVy+ZKqtAuUV3NRXzfLS0/Fsclu8bsl4dlJJCmmlgeGXUoiJlzqfM7IasKiu3052Xscn85WJpDHz8TevpQWH1CWnmt+nfqAc5demd62QPz9QRf768rM7MKnmxGloXDWAXu9zMLsniFfiatFX1ZqCvYa2lTXMshCmledj/ANlFyMN4ld3KgAACtAe9K62rRjcU6ip5ivCl8ukLPeYImQasVkBI9gNrZgfGLmQI8phhpqyoG+hFfrazsc4qgjjYORt1H97VjhvCyYjJM8c63dc3lUxlgRQaghgN+VlZASeQM9TwmxBSmUf5Rqw3DxJGZbuZbzqfM0arXXXdwRT0tGx3iea5oEasbOKqCsbGnOh1+tj9ywiG7QrHngJA1bw8ub181q440wCZ3aVULx18pijcj0FFI+ts47k5bvjGXCvtGalZlLU2pQfpYTxLxxBMrL4IOYUqSTT01sJ4P4MlvZah8ELzdDU/y1XTvZgf7M1iYyXmfxY1BqqAxse9c5tSyYwLEnTI5bYiEt+GyXSFgOZizH3Itlmq8YZh6MRHBf6HXyyoRby09iVVH254oooG8NT3cf3tyxEpKpIliQjnoR9LIUN0knaipU8qvlA+QPysewn7OZZVo0i1BrRczb99BZ54kXsGQAMG+CP6yZI9Mi+OHLGnkVgP1IFuWGYXJDePEzMiMPNlLDNTUV11/wB7a45gf3D9oJwGNCY6KCeWm7fOgtwvfHcaxUmrtpu36W7ZWrjCQrWBHm74yrKAlWPI1J/U2WOOPFMTZpWQU2BGv9fkbIqcYXjOEumYZjQVQAnsASK/KxnBuD8Svc6yXto/DUgskrqajp4cZ/6qWjOJr7lPqrXUWcLDLKpDEvUZSzE6g6UrX5WvfB4JfADXx2qR5lDClfRRWwzEcOu12hKmGClNaRLr9Km1eYl9oQSQ0iBA2FaD5ZamzwG+IpOLGiahjiKKAylruuVRUMKU1HOlmjhvhmkeZ0hcnXXU/VaD2tT8fEDzykqqgsakKKCz3wzxK8RyOaLyPL/BZQJPcr8nAmEjg13JXG8fgJ5IRGpBzEOTU+7HKPYWk8I4pdXusNVCzADzUFSQKEhtzXrYzJBemyyRojJprMBQg8wtamm+1oGNkor3uWPPIAEEpGiDllWuUb7gV13sasB8RJd3TgW1OmIwvKfFCBowGQSMwrU+UhFJNW6mmlOe1q0xTEpYoPEhokZcxsa6sRsTpXkR07CzXw7jIKl47kJJQ2UyHM5Zue9AqioJVdBpm5G0G9XGZ2GHm7wqhcku7khpD5qDygkgHZRpQ6gC3WGuFRSvqV7hwkadSQ5zNmYIKs3oDv72l4uPHDZVYEgUBpv7E2eftH4TigSF4USFkARljBANfrWuuY6nnyss3W7kKrFSFYVUkEAipFQdiKgio6W4gDqSjIcm5Dwe7GPwfGiLxJInjKNQY8wz1prShFfXpYfxtdRHe51SPw4jI7RBSSuTdSpO4I/tytaPBXC6XhZJnKuYzlWJtiSK5m7dB1Ha0bjvhNJbvdolCrLF4ruwbRUPKp2UGgHShtlmMAFfmVDcrgWlhWmbxStB1q2Wnz0teXFuAtIM0pM148NYru5kIVSqipblWRqkkg6U1FK2RMO4VvCxzeJd5I1uyr52HxVahodjSoaq6UFedj16x2jUGdWRV9vStd9/ezsaK98jUi8rNlwgemnK/wC0rgRyQusU3iRsHcMF3BppTWmh6HaxjAUkjPiG8MWQho0oSK1qa1NFINNKEHWzg1wuM2a8rA94ZEqRM9FB7qijXnoSLL8VHGZU8MMPhBJy15VOp9TZPzLSzlRyNw9//K0kqrmhXOSVqDVTSuuUio9Km0KS9GV6vzOtNALBrjgipKpILoK1GYg1OxBHTv8AK3e+o5vKeHQR11AILD1DAj101sRF7Ed4/jZMykp8Sx7zxDIYcl1F3OUAZm8rKPbRtNOVkHE7x4khLPmc76j9KWsLBsNuiRVrKpIFX+GpG/IqR/lbL+PQXGYGSOMrIpK51AFab1y6H3slhRlKZX4FF19/mKkjZBr8hbvFeJRGZIopSF3KxsQPUhdPe3CTBLxe5PCgAOmpY0A9TrZv4Vwe9XCGk15a7tn8y1DKw7NU7jY7jpZyuVNieaVVhTQPj3DWKSRZ/DSRCuasUitQAaihymvpWyZhPE80I8khUdBt8rWRxcLlIZJmvMokCADyhlry80KhqfxVsB4Kwu5SO6vHHI2mVqsR9QKfKw8uI3HPbGxBEfGckmkjB/8Ah/vbWPFJkYCKeWJSQWVHZaiuvwmlT1s/4/ixukYjW4wyQ0O6KwB9tR60tXnEmHXmUreEw9rtGVGsSMUP72gov0sAN7Ep9VSnFhv7lpYFxDd0oTNeW0+KdkenYEUanraTifHN0YMhyty3GvtW1O4Jjfh6S0cfla2Ylf7uxJWGjcsrVHsDZqMejJ8uKvdUO4hDcHct4Q16SOPpW2W43LhK9SRq6x3Ygj/7cv0qNfa2WEk/UaFSv3RzwniSIHKyNoPiAr9BrYhfvtIusa+cymmgC0X/ALj/AEsKxT7PMy0heSg3zyUHvQAfSytiH2frF5nnhmYUrFDVqer1FPlajI+M6UGebhxZhtyI0ScRXSUqcqBX1zOQW/qfrYHOt3nvBTxxEuuUpEXLH8oAI19T7WNYBhUUV38t2jYtqS+pHbUU/W2mJ8VFSBomXYIAAPp+lLCjXoRrgDbbg69cK4dHGzN968TTzTo1DrrljQLXTmWpYrgnEMcZC3VRlO7zFQdNqImY0/iNe9gmGeLe5qCJ5lr5hQ5a/vOSFG/M2b7xcnSLwk+7wqvxuXVUWutK0qx9K+tlvYMYptdCAOJeLPHlW7kojNUGeQ5Il0J13PoOZpZex/7Po47uHu8st7mz+bLFljA50rUn1qBbXHYY1vKxxTrO2hzhMq5hrRcxNQKb09LSb/j95CpHDIrsT5gT5V9Qf812sQJI1ApR33IvA00iXqBJI8oZjpIhytQGoppmPT52t/ijh174kSIQpj1GYZVUEagKBav8J41S6TIHZZpDp5fhiB3AJ6nkLWFc+M0dczaKBU0IFPUnRR3NsIF9zgW+pvwphJhVxeWzZNFLOcuUc9Tpv9LDeJcfE90lF2ZSoBUMwNNuQOp7WHPxfdZZ2eZmy7RxgHLSnxnSpBrvoNB2sSia6CFYkjCwEmuUVpXkK8+Wm1s5AQuJOpXOA8YXgXZYAxgEQpmjABbcVLGtK6Go1rYZ/wC7HVwQxLxKwjYt+bc1PNjWrbnXUVraZi0sLX5/u138S7xMCYwXkDInxsxFSAef4R1NTaxxgT3maC/mOJRRVo34IwGpkA8obU8uZpTSym1uVnKnohOIsHZ+T+IucS8Wxz4b4ZdHvBiDOF8wB5CuxNenIHtV7xLhWC8eHeDK6x+CB4akBKFKBqU0oNqaaC1N37BJZL46pGcr3h4buApVCcxJAYihIJ110obN+EcYvC6YdMEZUaSJnDE1CAqqAUHxEZAeldK2ZdjcjRQp9t7nl0xArLd4LmEjVVEd9vTKSoLP5CdQAcwZVqd2psLDrril4uF8nvDl7yFMiaiivGMwXQVC1JrrubDsMv8ALeble4yPDJkiahFCSh84PoWz06mxPi3E1jDLdyBHKSJFJrWnMfL9LKOQilli+PyBf4E6Y/8AaMn3GSGOaN6JCkYoc1KecknRqg0I5UYGyuWYlyDXPTT0FLCcLwqIXqJpixh8QGQJuFrr30GumtAaa2cMbwFrs8jxkNd2LeAxIJdSocU55lBprQmnexycm6AEY8JukEOGszP5w2q/mJpUDvQ7dB72X8TnVmXKuUBaWE4fcSxKNNkV2jzMRXQnVwBvRST3BsZ4gwI3GQrI6umhWQcweZFTlpqDqdq2Z6mqMVwvYm2C3JZZVSRyiH4nG6im+um9N7D8d4Rv10vJljyXiFf/AJFFND+ZK1Vh2qNjWlptwUlwA1CflTnZmN3CQALM0ZWtNaqRr5TzA+npbgjFbEZjz+mSoYiG+E/Ba4qZDmDqcynluCLIHFE13iYxwIRTQH31qefTW0XE8Tvd1IC5QkmpZNY5NBqANFfqVpXmvMhZpmdszGtuNAVF8mJsxh4M4pEU4jYqAx0J0NeQrz7WsXGxDeYCkqhgRz5HqDytQ+K3VmGgqLaYZxBek8izOB+VjmHpQ1+VgqcTGHGcLwssUrebq+2df20Td8pPiD50tF4VRmkVIvM5JC0IFaep0r3sLnujSPnbc8uVpmHQBJFfLquxH+V+thK8hUMMBsxl4gvV5iJF6jmiQU1ZDT2dar9ba3Tikxxjwb0y0/CTv8qfWxFuMSIWRpGo4IIzZgQeXmBtV+NRqXrGQB0s0YuA2IIzBv2ncIcQXq8XycsayuAAGVRsPQa/WwKJ3DUoSa0pTWvpvYphuWgzqwYbMpIPzU1s48LY4ElAlginWujuo8Re4fQn0+ts48diM9QsKJgG7TXxVAF2npypG/8AQWy30Hc5lZAVDUO1CLZYbH1B90ribi+AEKAZSeW4qeg/F6Utvd+HJZJBI8Txq1PIFCCnWh859NrQuDJb1JHS6wxwLXWbJ5m9ZH3HpWzTLe5qiOMiSWnmck+9NKn20txYnuFxCdTEuKRGgjy1/HOcwX0jG59aWhXbg64uXaTxLzIak5jlVa9I1On8xNu16IU1vl5RKbRIau3yOn19rQF48iiUqi07AUr07mxKtxOTIV1UmYfhpuq0DrHAtaIKsRXckk0HU7+tueIxsYJJVjHhAEmac5Af4QfMfXUWiYbxFHM5aSVI/DoaUzEnllU6Ejrr6WHcaY4kxTJGzEa5pCWZuW2oUdgK+ltIAjsWU1uIUV3vF+mEd3iaRz+Ubd2OgA7sRtYzimEjDyIGaNrwQDI2bPkr+HQfFzp9bWFwlP8Ad7rlzBHbzOijWp2LEE007+9lO88A+PK14ldbvBqwIGZ5T+6vfq2/IHeyC3LUYvtPLuQLnc0eFvAiBJU57zeKBUruV/CvY6nalbL10aVpVgVzKA1FCgkNTY0NPm30sew27xlGWWQqtT5mNWqNgFrkSn5v6Wi4nC1zCNd0cMSc0h1JGlNeQO+gpZeLTEE9wvI8gOBQ2I+SQSpc5LrHGIA8dLxeM2Z5OwbpuKDyqCaWVsEut8vtLrGfBgjH7SZhRVUbnU6k8hXrqACRl94oUXSjylnOpPU9KdB9bAZeKit3eMGrSgKwB8qpp5aD4mJ3roNtSSLV5MXCvmTY83O61HXBL9DdLleIBIlJBI00wFGeMVVUAOozVAFNsx5mthcX2uyJdViCVaNQBrUaDc9QOna1c3q/s53Pz39bEpOH7xd44nmjaNLypMZNKsoprStQDUHUa1Fl8bG4TsDodRy/9dxCS43GVFK+E7rCYxSrE5TI1a1zVdajmXPOxPiAi7yx3hQrS5g0lebAEg9u9p98vUkUF3R0CfAkUCavqKID0J+nPW3bhTA1vN7v0N9UZ4QoEeavmYFswpyApTuxsyhViJBcmjoSHj+JQT3X71VlkGaIhSaZiCQCNqnqdaGvIUWuCsFS9X1YJZGjR0ko1RXNTQeavc07WZsQwCe7YM0MuTS9CQlCfMKUBNe9NOgFlvFOHgIEaOWkoIOnem2tQV62U1L3LsWHLksY+pCiu52I823vt+trd+0G5Xaa6RreFMTplcAGhRiuq6GhG62rPFr2kpLru2jgc2FQx9yCfe0vjS9SXm5rO0wZvCUFaAfAcrc96kv/AMQ2AtoYdmLbAyOV+tyEt6CuCoFFIygio02FOnKnSxzi2SGS7JUkFsrKd9DyJ50NVJ6ge6jdiTGrHcgE+tNfnZs4c4YS8wLIzM1TIEQ7AqTt1JArT1NhaZivYE7cIYNFe0lTxWjnRQY9srDmDpvX6UOutlv75LIJoQ1WjqGB0NQaFddNdwexBpobdmxf/wBOvKyhc0bAq6ndan/aor1ItExTiKO9P40QKODQ1/EPw1A3y7BjrTQ1oLUI5UaMUcaHbdzjA5ygEmnSunytJSK0W7gnexiB41WtKmmoY/pZWyYMjx3XMQOppZ7vH2dXfwVJTz01cfF/vZQ4Zx+7JMy3hSVNKNs0Z69161tak15zXctE4kAB1U/5tYSfiMKVVypL1h+R8mtQaUYUI9Rys0R/Z82RWzZ0I8yqKMO4P9PrYTjXGPiIRPErOB+ylIKspB6/iFeVjHDX2qQMoSb9jINBX4G/hbl6NT3szGL7gtQNiJXFHCMkGZ0kzx9G+IfLQ/SyneIso1BHQ2uPiHiaCUGoDU6DX1tK4bwO7tDklQTRPUiq1C16aBkP+VtrhlrdwlQN0KlN4DF4sojL5QfxU/rtZrvPBEsEiPn8aMGrBaI9O1aqfmLHMe4DS5MbxdJciLq0cnmFOzAV+dfW3S5cYQyR0koB1BqPmLS5smRTrqKPtO5yhvF2UAR4o8A/+uWJsynmKqwB9QLZaHNwvBMTIjUDd6/9wtltD2Ooz1UjjLNGSqvKQeSkkntRB/axDC7miZjWoP4jof8APnZEwi6NLmfNHAifG7HKo/lrVz/EwtPvPEMSwsl2EkrEGt4lBCn/APNNz60A7mz0Fbc7jmKsPZCvEUd3CsVyB9TmPL+tqdvjnxCc1dd/82s2QYe0pDXqUom+RdZGHc7JX3NjGBwXQMzG7RgAjwwxzKO7Dd2r1qLE1DcRROorYLh8iJ486SLA1FVz5Q9fy8yO4FLTuMcWC3dUaMRqR5EPxHvl3AHU/WztimHzXp88hyqo8jOKkfwpsPU62qriXh4tesiymaRzqzbD1bt22svvc4mvaJNwbjFqCGCMBm5MaKKDUk7mgFnp4oljQXidix18MH4iNab6IPayldOBAsCmEeLeK1Z60C9lH9T/ALWYLpwjdrrSW8/t5Cvku4NF/ic/kXvpXkxoLYCpjVsdxNvGJXNL1mVWkCmrCvld68hsQOpFNt7MmHu+KOWl/Z3WM+YL+Nh+AHenVt+Q7Vve480zlQKFj8IoN+Q5Dp2s24djJSHIPKvb9LFwDG5O1KZN474Uul1hFWIvUjBliQ+WOP8Ae6k/rtopJD3DgMvEsksnghyuWo2UkVc9qagdKdRaLJjAaSpXOxP4tf8ANPoLFLxxMWWhNbC4YVUdjKtZMeJuGLneHu6RRr91uaHl5p2OUksaVK6VPUkDY2E8dpJJe4b1LTQBVTkig1UU661Pex/hLER9zpEMzlczN/nLpZV4pxUsmpqRpr9bORDskzxs/wCo/wCIqY10SRf9pIvfEZW9wzLR2D56OdBQamvIKAbdODb5JesXaSIgNPnZi1aBdDt/winftYPwdgiXqSQzH9msdKVpUsQAPTRj8ra8N4uLnieaJqR5njJ3qu//AFINbcws2BPWS+IDHsxpxriY39BBApkZifKu5K1GlfQn0FkhryQTWvp3Fp/AvEK3K9CZlLZY3oK08zUpvtoW+dgL33M/8R/Wyjs7jwzLtDGDgfAzLKS/+kCWFfxULfSpqfS2nGVxia+zGMFUJRwo0XVAHoNviBP8xtwuOMtCFCmlCR6g1J/W0eW/+Jq29T+p/rZY5cvxL8mHB6HqK/uoa/PRhjh3BvvUvghsvkJqR0oAPr+tmK6k3K45CG8ruQaa75gR/C2/UG0j7J5ITDeQ1PEDAMT+UrVCPcN8rDeOseAVYkowJIanLoa/MEc69rMIueUmQobETsWvjXhizU13A2NuFzw4LtbvBDaZFFbfioJNm55ElLa32bYD4v1tLEenbrbe44essyI5IVmAJHex424sDFuLGoLjwi8zBZUgbTZiND/sbEuH8evF3nXwi0UmYCSMjyHqCtfkRQ9DrrdMeDgQKg/AKDvSyVil9u+dYr0oilU1hvAHw6/C3VCdCCdOxobDlycmsiPwr7auHprsssDZrvGynVowAQa7leh/W1VcQcExODJdGcKDQxSghh6V1+dnu4/aBCc6Z0zxsQ2U1B7qeYPWy1xLxEkjhlGo59bdKSigG5y+z3CY1BeY7HKKmtP3exHS1hDGlhWtVy8utqX+/usjOjEFt+YPqNj/AJSlsv2KySUqTT8tdPb+x+dsuTKeJlkcR8WwujKQWBGoNbVMuH+JMfArGCeRsZwaN2cE1ZVIrpW1mx4VA6KVVa0+Ibj+1iq5uXNyFCKeGYVIkYU0J61I+lDb2zeuHZdKi3tioSTcW8Pwy6QxgORJJuWJrr25fIWg41j6AUUUHXnZSjxPQE1r0G/+1o16vLSsFVSSTRVUVJ7ADc2TKQpnbEOIST5BvZ++zq4Z0SUjO25dj5Ix6ncj9bV5euGJYHUTLkLDNlJqfcCzI3ETJdlhz0iQaRqN/wCL8x+na3Gbx+DGzjHiqNdElLgDVhoD6du9q4nxr9qHOlNvSzNL92uIWe+qJ5yuaG6KahejyH/yByBpUJt7vDuzXuRVzSsWVaUHqB0HL+ttHW4S47PtjddOMSFoq+Y7Danc2nvhDz3OW8STiKGmshHmmbkqA/hrpXnyFKmyJC7LR21rqV5EV59j0sexfiKe8BbxPkRFGWGJR5Y+WYA7udh09rCuMct9Q2alIHcn8IcMQRRG93vLIoB8OKuhP5n7b0U+p5Cy9NdWdGmAojMdhQVJrQDt9LH8CvEbRiPTwiczV3Y9T/QWm45e0KqsQCxoKAfqbXLg5N+J5uTyAq1W4kxxhQco1O5pbtfcBkh8silT+Icwd8p7jSo5HTcGxDAcSjSYTOtQgzINxmqMjEcwNWA6hbEcdxhHhJY+bc9T29amp7k9LR5chBAluDCpBYzfgjiEQ1DHQ0oeWgpSwfHJjPNIw8qsdB+vz/vbjhNCoUDzbADUkk/Uk2mw3RpCQoOluA3cUUXVjqDVlkjByEiv+CwaYmtOlnSfBvDpmIqeVuuFcORTSsr1yiN3ah10pT9a+1mHP6aktOXEcjBVidmLUK/5pS2RqS4PIf8Aixe73cUGnIWZcb4YZUu/hxUZYR4gA8xJOpPXUGyWYBgK7jlBKsb6inHASQehrazuD+FYHuYldQxcvWo6MwA+lkOCG1hcKYgUuiowO8hHpmr/AFs/HRNGTuSKI+Ih43hU1xvBkhaiSAqO43ofQ117WFwqzGrmps28XYpnCoQaHzISNxtUHnvSy2i2zIoU0DORy4sip1jS0qO3KMW7gWXDjLwlIsni3aUVSQVHVSOY+h7EetobXQXS9LFeFoa1Rxs46/3HL9cjxIUSdaCaHKsg2zjZX9aeVvn0sx4neIL5ArNtWoPNGHL1/UW1ganIRdQunEpiXJKdaVR+TjoejDn87Vv9oGOJePKu/Xv/AENmKWZWgKq3iDl1BH/Sw+v0NeX67ftGp11FKf56WEXC12IHuOGNnGX4iaCx+7YLK75CCGG4bce39bcYUykGtO45e9rGwDEEnVfHoWUUDjQ+9P8AxYxuAbETcQ4RliTOKOo+IDce3SwlI+m9rZxCEopcHMvX+4srLhyM+cqBXcAUr3tlfE4mt3POGsPMZD/CT8j6izTAmtdjaNc46UptaTPeBTSzR9RRNm53a8i3tgrymtvbbUy5U8BCrkXmdSd7ME+Nw4Z5bsPEvWXzTOukdeSqdz9OtbZbLT/M9EaW4rXW8z3mfRi8sjasx1JPUn/OlnnGeFbrcIInvTPeJmo3hrVUPav5ep3Pba2Wy2mLUe0tEy83173eQzICzkJHEtAo1AVdeQrTU2OcT8Nm5yRRyyeLNlzOiiiJX4VDH4va2Wy23GKxCmoNe8iuor1G36dLZiM+YBeQ2H+f5sLZbLce43xzxxMw7kCK9tGdOdiLO0go2gO4r9LZbLNLsBQnmBFJsyQ13Crr62LcbcG/dUuyFy0rIXkGmVSaZQOZp5tedK87ZbLIlA0DGD7MeHPAV8RmoyxB1jXerfCW9vMo9SelhxupimMlag1c9yan9TbLZY0FmBkNKIuvijSXtg2yrp7mxrhXFSk96alQIcuv7zf2B+dstlmKAxIMHkVAIkP7NB96xJFb4QxkI/hq1PnS1szYeqXySWp1jpTprW2WywZP3TlMrC/XoB5CNBmY7dybWYcMC3W60/CgB9xqfrbLZYANSvCBcTuLFDXC6jQPd5HiIH5SDz/kSy5dLiXUmu23e2WywA6mZlHOpqnK3Wtstlik00fW0rDrwaNCTRZaAH8rbKfQ/CfUHlbLZbQZxEgYfeZIXauu4ZeR/wBx1t7Mxdix3NstltPcwTxk0s1YThJijSQHNG9PMNCD0K8/UW9tluA1N/EPpLl8prS3KW6BjTpby2WZEVMkky6WjkV1G1vLZbps2EVstlsscGf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C:\Users\talasman\AppData\Local\Microsoft\Windows\Temporary Internet Files\Content.IE5\UW03YSLX\MC91021636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44" y="3859307"/>
            <a:ext cx="3201039" cy="27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22373829"/>
              </p:ext>
            </p:extLst>
          </p:nvPr>
        </p:nvGraphicFramePr>
        <p:xfrm>
          <a:off x="5091276" y="3972463"/>
          <a:ext cx="1935858" cy="217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334336" y="1497107"/>
            <a:ext cx="5334000" cy="5029200"/>
            <a:chOff x="3810336" y="1752600"/>
            <a:chExt cx="5334000" cy="5029200"/>
          </a:xfrm>
        </p:grpSpPr>
        <p:graphicFrame>
          <p:nvGraphicFramePr>
            <p:cNvPr id="24" name="Chart 23"/>
            <p:cNvGraphicFramePr/>
            <p:nvPr>
              <p:extLst/>
            </p:nvPr>
          </p:nvGraphicFramePr>
          <p:xfrm>
            <a:off x="3810336" y="1752600"/>
            <a:ext cx="5334000" cy="4724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8001000" y="6474023"/>
              <a:ext cx="1143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Source: IDC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6399"/>
            <a:ext cx="2974515" cy="21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8" y="4316508"/>
            <a:ext cx="3429000" cy="17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urved Connector 21"/>
          <p:cNvCxnSpPr>
            <a:endCxn id="23" idx="2"/>
          </p:cNvCxnSpPr>
          <p:nvPr/>
        </p:nvCxnSpPr>
        <p:spPr>
          <a:xfrm rot="5400000" flipH="1" flipV="1">
            <a:off x="6977595" y="3354495"/>
            <a:ext cx="1644670" cy="914399"/>
          </a:xfrm>
          <a:prstGeom prst="curvedConnector2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>
            <a:off x="8257130" y="2411507"/>
            <a:ext cx="854212" cy="1155702"/>
          </a:xfrm>
          <a:prstGeom prst="ca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Sensed Data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620001" y="3402108"/>
            <a:ext cx="533399" cy="121920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23" idx="4"/>
          </p:cNvCxnSpPr>
          <p:nvPr/>
        </p:nvCxnSpPr>
        <p:spPr>
          <a:xfrm rot="16200000" flipV="1">
            <a:off x="8623912" y="3476789"/>
            <a:ext cx="2101852" cy="1126991"/>
          </a:xfrm>
          <a:prstGeom prst="curvedConnector2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620001" y="3478309"/>
            <a:ext cx="685799" cy="1676398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9144000" y="3402109"/>
            <a:ext cx="952500" cy="1752598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8991600" y="3478308"/>
            <a:ext cx="533400" cy="144780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000999" y="3554508"/>
            <a:ext cx="457200" cy="137160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000999" y="3630709"/>
            <a:ext cx="533400" cy="1828798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381999" y="3706908"/>
            <a:ext cx="228600" cy="152400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686799" y="3706909"/>
            <a:ext cx="0" cy="1752598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8839199" y="3630709"/>
            <a:ext cx="228600" cy="1828798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762205" y="3631502"/>
            <a:ext cx="1588" cy="106680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991600" y="3630709"/>
            <a:ext cx="628651" cy="1981199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915399" y="3630708"/>
            <a:ext cx="152400" cy="1143000"/>
          </a:xfrm>
          <a:prstGeom prst="straightConnector1">
            <a:avLst/>
          </a:prstGeom>
          <a:ln w="254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7075492" y="1746762"/>
            <a:ext cx="925845" cy="925845"/>
          </a:xfrm>
          <a:custGeom>
            <a:avLst/>
            <a:gdLst>
              <a:gd name="connsiteX0" fmla="*/ 122721 w 925845"/>
              <a:gd name="connsiteY0" fmla="*/ 190724 h 925845"/>
              <a:gd name="connsiteX1" fmla="*/ 803124 w 925845"/>
              <a:gd name="connsiteY1" fmla="*/ 190724 h 925845"/>
              <a:gd name="connsiteX2" fmla="*/ 803124 w 925845"/>
              <a:gd name="connsiteY2" fmla="*/ 408483 h 925845"/>
              <a:gd name="connsiteX3" fmla="*/ 122721 w 925845"/>
              <a:gd name="connsiteY3" fmla="*/ 408483 h 925845"/>
              <a:gd name="connsiteX4" fmla="*/ 122721 w 925845"/>
              <a:gd name="connsiteY4" fmla="*/ 190724 h 925845"/>
              <a:gd name="connsiteX5" fmla="*/ 122721 w 925845"/>
              <a:gd name="connsiteY5" fmla="*/ 517362 h 925845"/>
              <a:gd name="connsiteX6" fmla="*/ 803124 w 925845"/>
              <a:gd name="connsiteY6" fmla="*/ 517362 h 925845"/>
              <a:gd name="connsiteX7" fmla="*/ 803124 w 925845"/>
              <a:gd name="connsiteY7" fmla="*/ 735121 h 925845"/>
              <a:gd name="connsiteX8" fmla="*/ 122721 w 925845"/>
              <a:gd name="connsiteY8" fmla="*/ 735121 h 925845"/>
              <a:gd name="connsiteX9" fmla="*/ 122721 w 925845"/>
              <a:gd name="connsiteY9" fmla="*/ 517362 h 92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45" h="925845">
                <a:moveTo>
                  <a:pt x="122721" y="190724"/>
                </a:moveTo>
                <a:lnTo>
                  <a:pt x="803124" y="190724"/>
                </a:lnTo>
                <a:lnTo>
                  <a:pt x="803124" y="408483"/>
                </a:lnTo>
                <a:lnTo>
                  <a:pt x="122721" y="408483"/>
                </a:lnTo>
                <a:lnTo>
                  <a:pt x="122721" y="190724"/>
                </a:lnTo>
                <a:close/>
                <a:moveTo>
                  <a:pt x="122721" y="517362"/>
                </a:moveTo>
                <a:lnTo>
                  <a:pt x="803124" y="517362"/>
                </a:lnTo>
                <a:lnTo>
                  <a:pt x="803124" y="735121"/>
                </a:lnTo>
                <a:lnTo>
                  <a:pt x="122721" y="735121"/>
                </a:lnTo>
                <a:lnTo>
                  <a:pt x="122721" y="51736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721" tIns="190724" rIns="122721" bIns="190724" numCol="1" spcCol="1270" anchor="ctr" anchorCtr="0">
            <a:noAutofit/>
          </a:bodyPr>
          <a:lstStyle/>
          <a:p>
            <a:pPr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/>
          </a:p>
        </p:txBody>
      </p:sp>
      <p:sp>
        <p:nvSpPr>
          <p:cNvPr id="10" name="Rectangle 9"/>
          <p:cNvSpPr/>
          <p:nvPr/>
        </p:nvSpPr>
        <p:spPr>
          <a:xfrm>
            <a:off x="7886700" y="1332520"/>
            <a:ext cx="25527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Crowd sensing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1211179"/>
            <a:ext cx="401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</a:rPr>
              <a:t>Crowdsensing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400" dirty="0"/>
              <a:t>Scalable and cost effective coverage of large regions</a:t>
            </a:r>
          </a:p>
        </p:txBody>
      </p:sp>
    </p:spTree>
    <p:extLst>
      <p:ext uri="{BB962C8B-B14F-4D97-AF65-F5344CB8AC3E}">
        <p14:creationId xmlns:p14="http://schemas.microsoft.com/office/powerpoint/2010/main" val="310803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11" grpId="0">
        <p:bldAsOne/>
      </p:bldGraphic>
      <p:bldP spid="23" grpId="0" animBg="1"/>
      <p:bldP spid="40" grpId="0" animBg="1"/>
      <p:bldP spid="40" grpId="1" animBg="1"/>
      <p:bldP spid="10" grpId="0"/>
      <p:bldP spid="10" grpId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471" y="152400"/>
            <a:ext cx="10775576" cy="990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What Are the Incentives for Participants?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7D7A59-36E2-48B9-B146-C1E59501F6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68941" y="1331259"/>
            <a:ext cx="11582400" cy="1478805"/>
          </a:xfrm>
        </p:spPr>
        <p:txBody>
          <a:bodyPr>
            <a:normAutofit/>
          </a:bodyPr>
          <a:lstStyle/>
          <a:p>
            <a:r>
              <a:rPr lang="en-US" dirty="0" smtClean="0"/>
              <a:t>Micro-payments: sensing tasks </a:t>
            </a:r>
            <a:r>
              <a:rPr lang="en-US" dirty="0"/>
              <a:t>are matched with small </a:t>
            </a:r>
            <a:r>
              <a:rPr lang="en-US" dirty="0" smtClean="0"/>
              <a:t>payments</a:t>
            </a:r>
          </a:p>
          <a:p>
            <a:r>
              <a:rPr lang="en-US" dirty="0" smtClean="0"/>
              <a:t>Mobile gaming: in-game </a:t>
            </a:r>
            <a:r>
              <a:rPr lang="en-US" dirty="0"/>
              <a:t>incentives to convince participants to cover </a:t>
            </a:r>
            <a:r>
              <a:rPr lang="en-US" dirty="0" smtClean="0"/>
              <a:t>the desired sensed area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traight Connector 6"/>
          <p:cNvSpPr/>
          <p:nvPr/>
        </p:nvSpPr>
        <p:spPr>
          <a:xfrm>
            <a:off x="6019801" y="3702425"/>
            <a:ext cx="4507375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6084425" y="3702425"/>
            <a:ext cx="4507375" cy="1295400"/>
          </a:xfrm>
          <a:custGeom>
            <a:avLst/>
            <a:gdLst>
              <a:gd name="connsiteX0" fmla="*/ 0 w 4507375"/>
              <a:gd name="connsiteY0" fmla="*/ 0 h 1295400"/>
              <a:gd name="connsiteX1" fmla="*/ 4507375 w 4507375"/>
              <a:gd name="connsiteY1" fmla="*/ 0 h 1295400"/>
              <a:gd name="connsiteX2" fmla="*/ 4507375 w 4507375"/>
              <a:gd name="connsiteY2" fmla="*/ 1295400 h 1295400"/>
              <a:gd name="connsiteX3" fmla="*/ 0 w 4507375"/>
              <a:gd name="connsiteY3" fmla="*/ 1295400 h 1295400"/>
              <a:gd name="connsiteX4" fmla="*/ 0 w 4507375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375" h="1295400">
                <a:moveTo>
                  <a:pt x="0" y="0"/>
                </a:moveTo>
                <a:lnTo>
                  <a:pt x="4507375" y="0"/>
                </a:lnTo>
                <a:lnTo>
                  <a:pt x="4507375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solidFill>
                  <a:srgbClr val="FF0000"/>
                </a:solidFill>
              </a:rPr>
              <a:t>Initially</a:t>
            </a:r>
            <a:r>
              <a:rPr lang="en-US" sz="2100" dirty="0">
                <a:solidFill>
                  <a:srgbClr val="FF0000"/>
                </a:solidFill>
              </a:rPr>
              <a:t>,</a:t>
            </a:r>
            <a:r>
              <a:rPr lang="en-US" sz="2100" dirty="0"/>
              <a:t> game development involves a relatively significant one-time cost.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6019801" y="4997825"/>
            <a:ext cx="4507375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084425" y="4997825"/>
            <a:ext cx="4507375" cy="1295400"/>
          </a:xfrm>
          <a:custGeom>
            <a:avLst/>
            <a:gdLst>
              <a:gd name="connsiteX0" fmla="*/ 0 w 4507375"/>
              <a:gd name="connsiteY0" fmla="*/ 0 h 1295400"/>
              <a:gd name="connsiteX1" fmla="*/ 4507375 w 4507375"/>
              <a:gd name="connsiteY1" fmla="*/ 0 h 1295400"/>
              <a:gd name="connsiteX2" fmla="*/ 4507375 w 4507375"/>
              <a:gd name="connsiteY2" fmla="*/ 1295400 h 1295400"/>
              <a:gd name="connsiteX3" fmla="*/ 0 w 4507375"/>
              <a:gd name="connsiteY3" fmla="*/ 1295400 h 1295400"/>
              <a:gd name="connsiteX4" fmla="*/ 0 w 4507375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375" h="1295400">
                <a:moveTo>
                  <a:pt x="0" y="0"/>
                </a:moveTo>
                <a:lnTo>
                  <a:pt x="4507375" y="0"/>
                </a:lnTo>
                <a:lnTo>
                  <a:pt x="4507375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Over time</a:t>
            </a:r>
            <a:r>
              <a:rPr lang="en-US" sz="2100" dirty="0"/>
              <a:t>, choosing mobile gaming over micropayments is expected to be the economical option.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562099" y="34941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676401" y="3092825"/>
            <a:ext cx="8915399" cy="2971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24200" y="304202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Mobile Gaming vs. Micro-Payments</a:t>
            </a:r>
          </a:p>
        </p:txBody>
      </p:sp>
      <p:sp>
        <p:nvSpPr>
          <p:cNvPr id="14" name="Right Triangle 13"/>
          <p:cNvSpPr/>
          <p:nvPr/>
        </p:nvSpPr>
        <p:spPr>
          <a:xfrm flipV="1">
            <a:off x="2308860" y="4807325"/>
            <a:ext cx="1485900" cy="708660"/>
          </a:xfrm>
          <a:prstGeom prst="rtTriangle">
            <a:avLst/>
          </a:prstGeom>
          <a:solidFill>
            <a:srgbClr val="E16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10800000" flipV="1">
            <a:off x="4099559" y="3946265"/>
            <a:ext cx="1784914" cy="78486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Avatar: Mobile Distributed Computing Assisted by Cloud</a:t>
            </a:r>
          </a:p>
          <a:p>
            <a:pPr>
              <a:lnSpc>
                <a:spcPct val="130000"/>
              </a:lnSpc>
            </a:pPr>
            <a:r>
              <a:rPr lang="en-US" dirty="0"/>
              <a:t>Mobile </a:t>
            </a:r>
            <a:r>
              <a:rPr lang="en-US" dirty="0" err="1"/>
              <a:t>Crowdsensing</a:t>
            </a:r>
            <a:r>
              <a:rPr lang="en-US" dirty="0"/>
              <a:t> Incentives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Alien vs. Mobile User Game</a:t>
            </a:r>
          </a:p>
          <a:p>
            <a:pPr lvl="1">
              <a:lnSpc>
                <a:spcPct val="130000"/>
              </a:lnSpc>
            </a:pPr>
            <a:r>
              <a:rPr lang="en-US" dirty="0" err="1"/>
              <a:t>McSense</a:t>
            </a:r>
            <a:r>
              <a:rPr lang="en-US" dirty="0"/>
              <a:t>: A </a:t>
            </a:r>
            <a:r>
              <a:rPr lang="en-US" dirty="0" err="1"/>
              <a:t>Crowdsensing</a:t>
            </a:r>
            <a:r>
              <a:rPr lang="en-US" dirty="0"/>
              <a:t> Platform using Micro-payments</a:t>
            </a:r>
          </a:p>
          <a:p>
            <a:pPr>
              <a:lnSpc>
                <a:spcPct val="130000"/>
              </a:lnSpc>
            </a:pPr>
            <a:r>
              <a:rPr lang="en-US" dirty="0"/>
              <a:t>DIVERT: Distributed Vehicular Traffic Re-routing for  Congestion Avoidance</a:t>
            </a:r>
          </a:p>
          <a:p>
            <a:pPr>
              <a:lnSpc>
                <a:spcPct val="130000"/>
              </a:lnSpc>
            </a:pPr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06" y="1004047"/>
            <a:ext cx="8084795" cy="555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4640045" y="2764006"/>
            <a:ext cx="979715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1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3" name="Picture 13" descr="http://www.globaldelight.com/blog/wp-content/uploads/2012/08/Boom@2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32" y="2552770"/>
            <a:ext cx="1074683" cy="7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cdn4.iconfinder.com/data/icons/gnome-desktop-icons-png/PNG/64/Gnome-Stock-Person-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4" y="2869407"/>
            <a:ext cx="711005" cy="7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39" y="3146847"/>
            <a:ext cx="343767" cy="3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405" y="-121645"/>
            <a:ext cx="8375527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Alien v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s. Mobile User Game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5" name="Picture 5" descr="C:\Manoop\docs\njit\game\graphics\icons\ic_alie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23" y="4128246"/>
            <a:ext cx="635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test-me.co.uk/computing/multimedia/spaceship-drawing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05" y="1766046"/>
            <a:ext cx="1028700" cy="10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Manoop\docs\njit\game\graphics\icons\ic_alie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07" y="3350516"/>
            <a:ext cx="635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Manoop\docs\njit\game\graphics\icons\ic_alie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1910163"/>
            <a:ext cx="635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Manoop\docs\njit\game\graphics\icons\ic_alie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94" y="1688049"/>
            <a:ext cx="635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Manoop\docs\njit\game\graphics\icons\ic_alie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05" y="2886966"/>
            <a:ext cx="635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Manoop\docs\njit\game\graphics\icons\ic_alie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44" y="2420386"/>
            <a:ext cx="635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Manoop\docs\njit\game\graphics\icons\ic_alie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75" y="4542782"/>
            <a:ext cx="635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49756" y="927847"/>
            <a:ext cx="798576" cy="969617"/>
            <a:chOff x="1625756" y="685800"/>
            <a:chExt cx="798576" cy="969617"/>
          </a:xfrm>
        </p:grpSpPr>
        <p:pic>
          <p:nvPicPr>
            <p:cNvPr id="5131" name="Picture 11" descr="http://www.clipartbest.com/cliparts/aTe/xka/aTexkaAT4.png"/>
            <p:cNvPicPr>
              <a:picLocks noChangeAspect="1" noChangeArrowheads="1"/>
            </p:cNvPicPr>
            <p:nvPr/>
          </p:nvPicPr>
          <p:blipFill>
            <a:blip r:embed="rId1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506" y="1065139"/>
              <a:ext cx="481076" cy="59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25756" y="685800"/>
              <a:ext cx="798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CGS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66190" y="5070521"/>
            <a:ext cx="10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Player</a:t>
            </a:r>
          </a:p>
        </p:txBody>
      </p:sp>
      <p:pic>
        <p:nvPicPr>
          <p:cNvPr id="27" name="Picture 6" descr="http://cdn4.iconfinder.com/data/icons/gnome-desktop-icons-png/PNG/64/Gnome-Stock-Person-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50" y="4476300"/>
            <a:ext cx="711005" cy="7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15" y="4753740"/>
            <a:ext cx="343767" cy="3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1367" y="6163019"/>
            <a:ext cx="2544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Searching aliens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1716" y="3598921"/>
            <a:ext cx="160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Found alien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6856" y="5470631"/>
            <a:ext cx="237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Alien escapes</a:t>
            </a:r>
          </a:p>
        </p:txBody>
      </p:sp>
      <p:pic>
        <p:nvPicPr>
          <p:cNvPr id="2050" name="Picture 2" descr="C:\Manoop\docs\njit\game\graphics\icons\toast\ic_alien_bloo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1" y="3678406"/>
            <a:ext cx="434779" cy="3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Manoop\docs\njit\game\graphics\icons\toast\ic_alien_bloo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11" y="3118741"/>
            <a:ext cx="434779" cy="3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Manoop\docs\njit\game\graphics\icons\toast\ic_alien_bloo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6" y="3302531"/>
            <a:ext cx="434779" cy="3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Manoop\docs\njit\game\graphics\icons\toast\ic_alien_bloo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17" y="3932471"/>
            <a:ext cx="434779" cy="3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Manoop\docs\njit\game\graphics\icons\toast\ic_alien_bloo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11" y="4066831"/>
            <a:ext cx="434779" cy="3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Manoop\docs\njit\game\graphics\icons\toast\ic_alien_bloo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00" y="4423506"/>
            <a:ext cx="434779" cy="3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Manoop\docs\njit\game\graphics\icons\toast\ic_alien_bloo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96" y="4666542"/>
            <a:ext cx="434779" cy="3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Manoop\docs\njit\game\graphics\icons\ic_alie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07" y="4954201"/>
            <a:ext cx="635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464301" y="5285965"/>
            <a:ext cx="160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Tracks alien</a:t>
            </a:r>
          </a:p>
        </p:txBody>
      </p:sp>
      <p:sp>
        <p:nvSpPr>
          <p:cNvPr id="3" name="Rectangle 2"/>
          <p:cNvSpPr/>
          <p:nvPr/>
        </p:nvSpPr>
        <p:spPr>
          <a:xfrm>
            <a:off x="9982200" y="1307186"/>
            <a:ext cx="685800" cy="6126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3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3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3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3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5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rctx="PPT">
                                        <p:cTn id="22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22448 0.2541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12708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2224 0.2544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2708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22552 0.24051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8" grpId="0"/>
      <p:bldP spid="8" grpId="1"/>
      <p:bldP spid="10" grpId="0" build="allAtOnce"/>
      <p:bldP spid="10" grpId="1" build="allAtOnce"/>
      <p:bldP spid="11" grpId="0"/>
      <p:bldP spid="11" grpId="1"/>
      <p:bldP spid="11" grpId="2"/>
      <p:bldP spid="12" grpId="0"/>
      <p:bldP spid="12" grpId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106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Game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574800" y="1524000"/>
          <a:ext cx="9067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58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508760" y="1310640"/>
          <a:ext cx="947928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6943" y="152400"/>
            <a:ext cx="10853057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Game Strategy for Uniform Area Coverage</a:t>
            </a:r>
          </a:p>
        </p:txBody>
      </p:sp>
      <p:sp>
        <p:nvSpPr>
          <p:cNvPr id="3" name="Straight Connector 2"/>
          <p:cNvSpPr/>
          <p:nvPr/>
        </p:nvSpPr>
        <p:spPr>
          <a:xfrm flipV="1">
            <a:off x="792480" y="3293265"/>
            <a:ext cx="10942320" cy="45698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899160" y="3342640"/>
            <a:ext cx="2773680" cy="1917700"/>
          </a:xfrm>
          <a:custGeom>
            <a:avLst/>
            <a:gdLst>
              <a:gd name="connsiteX0" fmla="*/ 0 w 1615440"/>
              <a:gd name="connsiteY0" fmla="*/ 0 h 1917700"/>
              <a:gd name="connsiteX1" fmla="*/ 1615440 w 1615440"/>
              <a:gd name="connsiteY1" fmla="*/ 0 h 1917700"/>
              <a:gd name="connsiteX2" fmla="*/ 1615440 w 1615440"/>
              <a:gd name="connsiteY2" fmla="*/ 1917700 h 1917700"/>
              <a:gd name="connsiteX3" fmla="*/ 0 w 1615440"/>
              <a:gd name="connsiteY3" fmla="*/ 1917700 h 1917700"/>
              <a:gd name="connsiteX4" fmla="*/ 0 w 1615440"/>
              <a:gd name="connsiteY4" fmla="*/ 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40" h="1917700">
                <a:moveTo>
                  <a:pt x="0" y="0"/>
                </a:moveTo>
                <a:lnTo>
                  <a:pt x="1615440" y="0"/>
                </a:lnTo>
                <a:lnTo>
                  <a:pt x="1615440" y="1917700"/>
                </a:lnTo>
                <a:lnTo>
                  <a:pt x="0" y="1917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dirty="0"/>
              <a:t>Sensing part of the game</a:t>
            </a:r>
          </a:p>
        </p:txBody>
      </p:sp>
      <p:sp>
        <p:nvSpPr>
          <p:cNvPr id="10" name="Freeform 9"/>
          <p:cNvSpPr/>
          <p:nvPr/>
        </p:nvSpPr>
        <p:spPr>
          <a:xfrm>
            <a:off x="3793996" y="3387211"/>
            <a:ext cx="7636004" cy="891430"/>
          </a:xfrm>
          <a:custGeom>
            <a:avLst/>
            <a:gdLst>
              <a:gd name="connsiteX0" fmla="*/ 0 w 6340602"/>
              <a:gd name="connsiteY0" fmla="*/ 0 h 891430"/>
              <a:gd name="connsiteX1" fmla="*/ 6340602 w 6340602"/>
              <a:gd name="connsiteY1" fmla="*/ 0 h 891430"/>
              <a:gd name="connsiteX2" fmla="*/ 6340602 w 6340602"/>
              <a:gd name="connsiteY2" fmla="*/ 891430 h 891430"/>
              <a:gd name="connsiteX3" fmla="*/ 0 w 6340602"/>
              <a:gd name="connsiteY3" fmla="*/ 891430 h 891430"/>
              <a:gd name="connsiteX4" fmla="*/ 0 w 6340602"/>
              <a:gd name="connsiteY4" fmla="*/ 0 h 89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602" h="891430">
                <a:moveTo>
                  <a:pt x="0" y="0"/>
                </a:moveTo>
                <a:lnTo>
                  <a:pt x="6340602" y="0"/>
                </a:lnTo>
                <a:lnTo>
                  <a:pt x="6340602" y="891430"/>
                </a:lnTo>
                <a:lnTo>
                  <a:pt x="0" y="891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Sensing data is collected periodically when the game is </a:t>
            </a:r>
            <a:r>
              <a:rPr lang="en-US" sz="2400" dirty="0" smtClean="0"/>
              <a:t>ON</a:t>
            </a:r>
            <a:endParaRPr lang="en-US" sz="2400" dirty="0"/>
          </a:p>
        </p:txBody>
      </p:sp>
      <p:sp>
        <p:nvSpPr>
          <p:cNvPr id="12" name="Freeform 11"/>
          <p:cNvSpPr/>
          <p:nvPr/>
        </p:nvSpPr>
        <p:spPr>
          <a:xfrm>
            <a:off x="3793996" y="4323213"/>
            <a:ext cx="7803643" cy="891430"/>
          </a:xfrm>
          <a:custGeom>
            <a:avLst/>
            <a:gdLst>
              <a:gd name="connsiteX0" fmla="*/ 0 w 6340602"/>
              <a:gd name="connsiteY0" fmla="*/ 0 h 891430"/>
              <a:gd name="connsiteX1" fmla="*/ 6340602 w 6340602"/>
              <a:gd name="connsiteY1" fmla="*/ 0 h 891430"/>
              <a:gd name="connsiteX2" fmla="*/ 6340602 w 6340602"/>
              <a:gd name="connsiteY2" fmla="*/ 891430 h 891430"/>
              <a:gd name="connsiteX3" fmla="*/ 0 w 6340602"/>
              <a:gd name="connsiteY3" fmla="*/ 891430 h 891430"/>
              <a:gd name="connsiteX4" fmla="*/ 0 w 6340602"/>
              <a:gd name="connsiteY4" fmla="*/ 0 h 89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602" h="891430">
                <a:moveTo>
                  <a:pt x="0" y="0"/>
                </a:moveTo>
                <a:lnTo>
                  <a:pt x="6340602" y="0"/>
                </a:lnTo>
                <a:lnTo>
                  <a:pt x="6340602" y="891430"/>
                </a:lnTo>
                <a:lnTo>
                  <a:pt x="0" y="8914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The placement of aliens on the map will ultimately ensure full sensing coverage of the </a:t>
            </a:r>
            <a:r>
              <a:rPr lang="en-US" sz="2400" dirty="0" smtClean="0"/>
              <a:t>area</a:t>
            </a:r>
            <a:endParaRPr lang="en-US" sz="2400" dirty="0"/>
          </a:p>
        </p:txBody>
      </p:sp>
      <p:sp>
        <p:nvSpPr>
          <p:cNvPr id="14" name="Straight Connector 13"/>
          <p:cNvSpPr/>
          <p:nvPr/>
        </p:nvSpPr>
        <p:spPr>
          <a:xfrm flipV="1">
            <a:off x="792480" y="5167708"/>
            <a:ext cx="10942320" cy="90762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899160" y="5260340"/>
            <a:ext cx="2773680" cy="1917700"/>
          </a:xfrm>
          <a:custGeom>
            <a:avLst/>
            <a:gdLst>
              <a:gd name="connsiteX0" fmla="*/ 0 w 1615440"/>
              <a:gd name="connsiteY0" fmla="*/ 0 h 1917700"/>
              <a:gd name="connsiteX1" fmla="*/ 1615440 w 1615440"/>
              <a:gd name="connsiteY1" fmla="*/ 0 h 1917700"/>
              <a:gd name="connsiteX2" fmla="*/ 1615440 w 1615440"/>
              <a:gd name="connsiteY2" fmla="*/ 1917700 h 1917700"/>
              <a:gd name="connsiteX3" fmla="*/ 0 w 1615440"/>
              <a:gd name="connsiteY3" fmla="*/ 1917700 h 1917700"/>
              <a:gd name="connsiteX4" fmla="*/ 0 w 1615440"/>
              <a:gd name="connsiteY4" fmla="*/ 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40" h="1917700">
                <a:moveTo>
                  <a:pt x="0" y="0"/>
                </a:moveTo>
                <a:lnTo>
                  <a:pt x="1615440" y="0"/>
                </a:lnTo>
                <a:lnTo>
                  <a:pt x="1615440" y="1917700"/>
                </a:lnTo>
                <a:lnTo>
                  <a:pt x="0" y="1917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b="1" dirty="0">
                <a:solidFill>
                  <a:srgbClr val="FF0000"/>
                </a:solidFill>
              </a:rPr>
              <a:t>How to place/move the aliens? 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819144" y="5281668"/>
            <a:ext cx="7940803" cy="1285693"/>
          </a:xfrm>
          <a:custGeom>
            <a:avLst/>
            <a:gdLst>
              <a:gd name="connsiteX0" fmla="*/ 0 w 6340602"/>
              <a:gd name="connsiteY0" fmla="*/ 0 h 1741661"/>
              <a:gd name="connsiteX1" fmla="*/ 6340602 w 6340602"/>
              <a:gd name="connsiteY1" fmla="*/ 0 h 1741661"/>
              <a:gd name="connsiteX2" fmla="*/ 6340602 w 6340602"/>
              <a:gd name="connsiteY2" fmla="*/ 1741661 h 1741661"/>
              <a:gd name="connsiteX3" fmla="*/ 0 w 6340602"/>
              <a:gd name="connsiteY3" fmla="*/ 1741661 h 1741661"/>
              <a:gd name="connsiteX4" fmla="*/ 0 w 6340602"/>
              <a:gd name="connsiteY4" fmla="*/ 0 h 174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602" h="1741661">
                <a:moveTo>
                  <a:pt x="0" y="0"/>
                </a:moveTo>
                <a:lnTo>
                  <a:pt x="6340602" y="0"/>
                </a:lnTo>
                <a:lnTo>
                  <a:pt x="6340602" y="1741661"/>
                </a:lnTo>
                <a:lnTo>
                  <a:pt x="0" y="17416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FF0000"/>
                </a:solidFill>
              </a:rPr>
              <a:t>To ensure fast and uniform coverage </a:t>
            </a:r>
            <a:r>
              <a:rPr lang="en-US" sz="2400" dirty="0" smtClean="0">
                <a:solidFill>
                  <a:srgbClr val="FF0000"/>
                </a:solidFill>
              </a:rPr>
              <a:t>while maintaining </a:t>
            </a:r>
            <a:r>
              <a:rPr lang="en-US" sz="2400" dirty="0">
                <a:solidFill>
                  <a:srgbClr val="FF0000"/>
                </a:solidFill>
              </a:rPr>
              <a:t>a high player interest in the </a:t>
            </a:r>
            <a:r>
              <a:rPr lang="en-US" sz="2400" dirty="0" smtClean="0">
                <a:solidFill>
                  <a:srgbClr val="FF0000"/>
                </a:solidFill>
              </a:rPr>
              <a:t>game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Progressive Movement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Straight Connector 6"/>
          <p:cNvSpPr/>
          <p:nvPr/>
        </p:nvSpPr>
        <p:spPr>
          <a:xfrm>
            <a:off x="5562600" y="1749707"/>
            <a:ext cx="46482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5562600" y="1749707"/>
            <a:ext cx="4648200" cy="1093164"/>
          </a:xfrm>
          <a:custGeom>
            <a:avLst/>
            <a:gdLst>
              <a:gd name="connsiteX0" fmla="*/ 0 w 4648200"/>
              <a:gd name="connsiteY0" fmla="*/ 0 h 1093164"/>
              <a:gd name="connsiteX1" fmla="*/ 4648200 w 4648200"/>
              <a:gd name="connsiteY1" fmla="*/ 0 h 1093164"/>
              <a:gd name="connsiteX2" fmla="*/ 4648200 w 4648200"/>
              <a:gd name="connsiteY2" fmla="*/ 1093164 h 1093164"/>
              <a:gd name="connsiteX3" fmla="*/ 0 w 4648200"/>
              <a:gd name="connsiteY3" fmla="*/ 1093164 h 1093164"/>
              <a:gd name="connsiteX4" fmla="*/ 0 w 4648200"/>
              <a:gd name="connsiteY4" fmla="*/ 0 h 10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200" h="1093164">
                <a:moveTo>
                  <a:pt x="0" y="0"/>
                </a:moveTo>
                <a:lnTo>
                  <a:pt x="4648200" y="0"/>
                </a:lnTo>
                <a:lnTo>
                  <a:pt x="4648200" y="1093164"/>
                </a:lnTo>
                <a:lnTo>
                  <a:pt x="0" y="1093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Aliens are moved to the nearest unpopular regions when they are </a:t>
            </a:r>
            <a:r>
              <a:rPr lang="en-US" sz="2000" dirty="0" smtClean="0"/>
              <a:t>shot</a:t>
            </a:r>
            <a:endParaRPr lang="en-US" sz="2000" dirty="0"/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/>
          </a:p>
        </p:txBody>
      </p:sp>
      <p:sp>
        <p:nvSpPr>
          <p:cNvPr id="9" name="Straight Connector 8"/>
          <p:cNvSpPr/>
          <p:nvPr/>
        </p:nvSpPr>
        <p:spPr>
          <a:xfrm>
            <a:off x="5562600" y="2842871"/>
            <a:ext cx="46482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562600" y="2842871"/>
            <a:ext cx="4648200" cy="1093164"/>
          </a:xfrm>
          <a:custGeom>
            <a:avLst/>
            <a:gdLst>
              <a:gd name="connsiteX0" fmla="*/ 0 w 4648200"/>
              <a:gd name="connsiteY0" fmla="*/ 0 h 1093164"/>
              <a:gd name="connsiteX1" fmla="*/ 4648200 w 4648200"/>
              <a:gd name="connsiteY1" fmla="*/ 0 h 1093164"/>
              <a:gd name="connsiteX2" fmla="*/ 4648200 w 4648200"/>
              <a:gd name="connsiteY2" fmla="*/ 1093164 h 1093164"/>
              <a:gd name="connsiteX3" fmla="*/ 0 w 4648200"/>
              <a:gd name="connsiteY3" fmla="*/ 1093164 h 1093164"/>
              <a:gd name="connsiteX4" fmla="*/ 0 w 4648200"/>
              <a:gd name="connsiteY4" fmla="*/ 0 h 10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200" h="1093164">
                <a:moveTo>
                  <a:pt x="0" y="0"/>
                </a:moveTo>
                <a:lnTo>
                  <a:pt x="4648200" y="0"/>
                </a:lnTo>
                <a:lnTo>
                  <a:pt x="4648200" y="1093164"/>
                </a:lnTo>
                <a:lnTo>
                  <a:pt x="0" y="1093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r>
              <a:rPr lang="en-US" sz="2000" dirty="0"/>
              <a:t>Game server swaps shot alien with closest healthy alien from an unpopular </a:t>
            </a:r>
            <a:r>
              <a:rPr lang="en-US" sz="2000" dirty="0" smtClean="0"/>
              <a:t>region</a:t>
            </a:r>
            <a:endParaRPr lang="en-US" sz="2000" dirty="0"/>
          </a:p>
        </p:txBody>
      </p:sp>
      <p:sp>
        <p:nvSpPr>
          <p:cNvPr id="11" name="Straight Connector 10"/>
          <p:cNvSpPr/>
          <p:nvPr/>
        </p:nvSpPr>
        <p:spPr>
          <a:xfrm>
            <a:off x="5562600" y="3936036"/>
            <a:ext cx="46482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5562600" y="3936036"/>
            <a:ext cx="4800600" cy="1093164"/>
          </a:xfrm>
          <a:custGeom>
            <a:avLst/>
            <a:gdLst>
              <a:gd name="connsiteX0" fmla="*/ 0 w 4648200"/>
              <a:gd name="connsiteY0" fmla="*/ 0 h 1093164"/>
              <a:gd name="connsiteX1" fmla="*/ 4648200 w 4648200"/>
              <a:gd name="connsiteY1" fmla="*/ 0 h 1093164"/>
              <a:gd name="connsiteX2" fmla="*/ 4648200 w 4648200"/>
              <a:gd name="connsiteY2" fmla="*/ 1093164 h 1093164"/>
              <a:gd name="connsiteX3" fmla="*/ 0 w 4648200"/>
              <a:gd name="connsiteY3" fmla="*/ 1093164 h 1093164"/>
              <a:gd name="connsiteX4" fmla="*/ 0 w 4648200"/>
              <a:gd name="connsiteY4" fmla="*/ 0 h 10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200" h="1093164">
                <a:moveTo>
                  <a:pt x="0" y="0"/>
                </a:moveTo>
                <a:lnTo>
                  <a:pt x="4648200" y="0"/>
                </a:lnTo>
                <a:lnTo>
                  <a:pt x="4648200" y="1093164"/>
                </a:lnTo>
                <a:lnTo>
                  <a:pt x="0" y="1093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r>
              <a:rPr lang="en-US" sz="2000" dirty="0"/>
              <a:t>This alien movement makes the  </a:t>
            </a:r>
            <a:r>
              <a:rPr lang="en-US" sz="2000" b="1" dirty="0"/>
              <a:t>game challenging</a:t>
            </a:r>
            <a:r>
              <a:rPr lang="en-US" sz="2000" dirty="0"/>
              <a:t> and </a:t>
            </a:r>
            <a:r>
              <a:rPr lang="en-US" sz="2000" dirty="0" smtClean="0"/>
              <a:t>unpredictable</a:t>
            </a:r>
            <a:endParaRPr lang="en-US" sz="2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808728" y="1519505"/>
          <a:ext cx="3429000" cy="337185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8508"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5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18538" y="3388333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baseline="-30000" dirty="0">
                <a:solidFill>
                  <a:srgbClr val="000000"/>
                </a:solidFill>
                <a:latin typeface="Calibri"/>
              </a:rPr>
              <a:t>1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88069" y="294878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baseline="-30000" dirty="0">
                <a:solidFill>
                  <a:srgbClr val="000000"/>
                </a:solidFill>
                <a:latin typeface="Calibri"/>
              </a:rPr>
              <a:t>2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06779" y="220560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A</a:t>
            </a:r>
            <a:r>
              <a:rPr lang="en-US" baseline="-30000" dirty="0">
                <a:solidFill>
                  <a:srgbClr val="000000"/>
                </a:solidFill>
                <a:latin typeface="Calibri"/>
              </a:rPr>
              <a:t>3</a:t>
            </a:r>
          </a:p>
          <a:p>
            <a:endParaRPr lang="en-US" dirty="0"/>
          </a:p>
        </p:txBody>
      </p:sp>
      <p:graphicFrame>
        <p:nvGraphicFramePr>
          <p:cNvPr id="19" name="Diagram 18"/>
          <p:cNvGraphicFramePr/>
          <p:nvPr>
            <p:extLst/>
          </p:nvPr>
        </p:nvGraphicFramePr>
        <p:xfrm>
          <a:off x="1411941" y="5029200"/>
          <a:ext cx="9278471" cy="136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1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3" y="0"/>
            <a:ext cx="1124174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Prototype Implementation &amp; User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 descr="C:\Manoop\docs\njit\game\graphics\Screenshot_2014-03-27-21-36-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19082"/>
            <a:ext cx="2002292" cy="35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674" y="3097310"/>
            <a:ext cx="641560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21" y="1134033"/>
            <a:ext cx="11796889" cy="18063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Android implementation available in Google Play app market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User study with 53 volunteer students (unpaid) for 35 days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Collected </a:t>
            </a:r>
            <a:r>
              <a:rPr lang="en-US" dirty="0" err="1"/>
              <a:t>WiFi</a:t>
            </a:r>
            <a:r>
              <a:rPr lang="en-US" dirty="0"/>
              <a:t> data both outdoors and indoors throughout the </a:t>
            </a:r>
            <a:r>
              <a:rPr lang="en-US" dirty="0" smtClean="0"/>
              <a:t>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07" y="3337560"/>
            <a:ext cx="971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83" y="2607946"/>
            <a:ext cx="23907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2" y="136022"/>
            <a:ext cx="11618259" cy="699356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McSense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Crowdsensing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with Micro-payments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7D7A59-36E2-48B9-B146-C1E59501F63F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3819190"/>
              </p:ext>
            </p:extLst>
          </p:nvPr>
        </p:nvGraphicFramePr>
        <p:xfrm>
          <a:off x="308796" y="1274445"/>
          <a:ext cx="426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57" y="1874520"/>
            <a:ext cx="952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247" y="1508760"/>
            <a:ext cx="13906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5674657" y="2928622"/>
            <a:ext cx="1466850" cy="54609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884457" y="2255521"/>
            <a:ext cx="838200" cy="825500"/>
          </a:xfrm>
          <a:prstGeom prst="straightConnector1">
            <a:avLst/>
          </a:prstGeom>
          <a:ln w="28575">
            <a:solidFill>
              <a:srgbClr val="00B0F0"/>
            </a:solidFill>
            <a:prstDash val="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884457" y="2560320"/>
            <a:ext cx="1292066" cy="520702"/>
          </a:xfrm>
          <a:prstGeom prst="straightConnector1">
            <a:avLst/>
          </a:prstGeom>
          <a:ln w="28575">
            <a:solidFill>
              <a:srgbClr val="00B0F0"/>
            </a:solidFill>
            <a:prstDash val="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884457" y="3081021"/>
            <a:ext cx="838200" cy="0"/>
          </a:xfrm>
          <a:prstGeom prst="straightConnector1">
            <a:avLst/>
          </a:prstGeom>
          <a:ln w="28575">
            <a:solidFill>
              <a:srgbClr val="00B0F0"/>
            </a:solidFill>
            <a:prstDash val="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84457" y="3093720"/>
            <a:ext cx="1314450" cy="381000"/>
          </a:xfrm>
          <a:prstGeom prst="straightConnector1">
            <a:avLst/>
          </a:prstGeom>
          <a:ln w="28575">
            <a:solidFill>
              <a:srgbClr val="00B0F0"/>
            </a:solidFill>
            <a:prstDash val="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884458" y="3093720"/>
            <a:ext cx="809625" cy="533400"/>
          </a:xfrm>
          <a:prstGeom prst="straightConnector1">
            <a:avLst/>
          </a:prstGeom>
          <a:ln w="28575">
            <a:solidFill>
              <a:srgbClr val="00B0F0"/>
            </a:solidFill>
            <a:prstDash val="dash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046508" y="2147571"/>
            <a:ext cx="1320165" cy="1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9332258" y="2560320"/>
            <a:ext cx="1034415" cy="0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32257" y="3627120"/>
            <a:ext cx="1034414" cy="76200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027458" y="3169920"/>
            <a:ext cx="1320165" cy="1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046508" y="3903345"/>
            <a:ext cx="1357311" cy="257176"/>
          </a:xfrm>
          <a:prstGeom prst="straightConnector1">
            <a:avLst/>
          </a:prstGeom>
          <a:ln w="28575">
            <a:solidFill>
              <a:srgbClr val="00B0F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8113058" y="4846320"/>
            <a:ext cx="152019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446058" y="4160522"/>
            <a:ext cx="1695451" cy="533399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98694" y="3665220"/>
            <a:ext cx="0" cy="647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944427090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98945" y="4994909"/>
            <a:ext cx="1585913" cy="336550"/>
          </a:xfrm>
          <a:prstGeom prst="rect">
            <a:avLst/>
          </a:prstGeom>
        </p:spPr>
      </p:pic>
      <p:grpSp>
        <p:nvGrpSpPr>
          <p:cNvPr id="4110" name="Group 4109"/>
          <p:cNvGrpSpPr/>
          <p:nvPr/>
        </p:nvGrpSpPr>
        <p:grpSpPr>
          <a:xfrm>
            <a:off x="7498694" y="2011680"/>
            <a:ext cx="1223964" cy="647700"/>
            <a:chOff x="5557837" y="2011680"/>
            <a:chExt cx="1223964" cy="647700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5557837" y="2026920"/>
              <a:ext cx="12239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5568314" y="2011680"/>
              <a:ext cx="0" cy="647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081501" y="1642050"/>
            <a:ext cx="1884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register</a:t>
            </a:r>
          </a:p>
        </p:txBody>
      </p:sp>
      <p:sp>
        <p:nvSpPr>
          <p:cNvPr id="60" name="TextBox 59"/>
          <p:cNvSpPr txBox="1"/>
          <p:nvPr/>
        </p:nvSpPr>
        <p:spPr>
          <a:xfrm rot="20373777">
            <a:off x="5518466" y="284897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post tasks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6703395" y="3735556"/>
            <a:ext cx="96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update</a:t>
            </a:r>
          </a:p>
        </p:txBody>
      </p:sp>
      <p:sp>
        <p:nvSpPr>
          <p:cNvPr id="62" name="TextBox 61"/>
          <p:cNvSpPr txBox="1"/>
          <p:nvPr/>
        </p:nvSpPr>
        <p:spPr>
          <a:xfrm rot="1984513">
            <a:off x="7787637" y="3389277"/>
            <a:ext cx="1199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pick task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274029" y="4457700"/>
            <a:ext cx="180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sensed data</a:t>
            </a:r>
          </a:p>
        </p:txBody>
      </p:sp>
      <p:sp>
        <p:nvSpPr>
          <p:cNvPr id="4096" name="TextBox 4095"/>
          <p:cNvSpPr txBox="1"/>
          <p:nvPr/>
        </p:nvSpPr>
        <p:spPr>
          <a:xfrm rot="1085526">
            <a:off x="5583171" y="4027937"/>
            <a:ext cx="1232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aggregated</a:t>
            </a:r>
          </a:p>
          <a:p>
            <a:r>
              <a:rPr lang="en-US" dirty="0"/>
              <a:t> data</a:t>
            </a:r>
          </a:p>
        </p:txBody>
      </p:sp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366012357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36921" y="1538288"/>
            <a:ext cx="928687" cy="3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47641"/>
            <a:ext cx="10515600" cy="92488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User Study &amp; Prototype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7D7A59-36E2-48B9-B146-C1E59501F63F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356842" y="1600200"/>
          <a:ext cx="7467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nsif.dla.gov.za/images/icons/camer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23" y="1844041"/>
            <a:ext cx="60960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22" y="2621280"/>
            <a:ext cx="685800" cy="72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://cdn-img.easyicon.net/png/5403/540362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62" y="3616527"/>
            <a:ext cx="445997" cy="4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ng-5.findicons.com/files/icons/977/rrze/720/wif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22" y="5250595"/>
            <a:ext cx="623180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3.bp.blogspot.com/-G70BIJRoGhY/ULmaX3wUJfI/AAAAAAAAJUk/KyKKBxXC1g8/s1600/low_battery_icon-999px-7587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22" y="4444800"/>
            <a:ext cx="528100" cy="4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3"/>
          <p:cNvSpPr txBox="1">
            <a:spLocks/>
          </p:cNvSpPr>
          <p:nvPr/>
        </p:nvSpPr>
        <p:spPr>
          <a:xfrm>
            <a:off x="-59384" y="1545275"/>
            <a:ext cx="4545106" cy="4588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T Sans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T Sans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T Sans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T Sans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T Sans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err="1" smtClean="0"/>
              <a:t>McSense</a:t>
            </a:r>
            <a:r>
              <a:rPr lang="en-US" sz="2000" dirty="0" smtClean="0"/>
              <a:t> prototype implemented on Android phones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58 participants for 2 months on our campus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Participants downloaded and installed application on their phones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Deployed participatory sensing tasks in real time to participants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Participants received monetary compensation based on the number/type of completed tasks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82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Area Coverage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21" y="1543596"/>
            <a:ext cx="426345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/>
          </p:nvPr>
        </p:nvGraphicFramePr>
        <p:xfrm>
          <a:off x="1075764" y="4253753"/>
          <a:ext cx="10676965" cy="231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21025" y="3669268"/>
            <a:ext cx="213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Micro-payments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1" y="3649220"/>
            <a:ext cx="213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gaming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539241" y="1524000"/>
          <a:ext cx="4467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795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Avatar: Mobile Distributed Computing Assisted by Cloud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Mobile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Crowdsensing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Incentives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Alien vs. Mobile User Game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McSense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 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Crowdsensing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Platform using Micro-payments</a:t>
            </a:r>
          </a:p>
          <a:p>
            <a:pPr>
              <a:lnSpc>
                <a:spcPct val="130000"/>
              </a:lnSpc>
            </a:pPr>
            <a:r>
              <a:rPr lang="en-US" dirty="0"/>
              <a:t>DIVERT: Distributed Vehicular Traffic Re-routing for  Congestion Avoidance</a:t>
            </a:r>
          </a:p>
          <a:p>
            <a:pPr>
              <a:lnSpc>
                <a:spcPct val="130000"/>
              </a:lnSpc>
            </a:pPr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5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C48-4DC6-4CE0-BC36-7B532193212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900" y="0"/>
            <a:ext cx="11273028" cy="125253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Traffic congestion: An Ever-increasing Problem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918138" y="3788114"/>
            <a:ext cx="4495800" cy="853965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b="1" dirty="0"/>
              <a:t>The amount of wasted </a:t>
            </a:r>
            <a:r>
              <a:rPr lang="en-US" sz="2400" b="1" dirty="0" smtClean="0"/>
              <a:t>fuel jumped </a:t>
            </a:r>
            <a:r>
              <a:rPr lang="en-US" sz="2400" b="1" dirty="0"/>
              <a:t>to </a:t>
            </a:r>
            <a:r>
              <a:rPr lang="en-US" sz="2400" b="1" dirty="0">
                <a:solidFill>
                  <a:srgbClr val="FF0000"/>
                </a:solidFill>
              </a:rPr>
              <a:t>2.5 billion </a:t>
            </a:r>
            <a:r>
              <a:rPr lang="en-US" sz="2400" b="1" dirty="0"/>
              <a:t>gallons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788114"/>
            <a:ext cx="3755936" cy="238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600200" y="4724400"/>
            <a:ext cx="4191000" cy="609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/>
              <a:t>Increase road capacity?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00200" y="5181600"/>
            <a:ext cx="7162800" cy="609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/>
              <a:t>Optimize traffic signal control?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00200" y="5638800"/>
            <a:ext cx="4724400" cy="609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/>
              <a:t>Traffic guidance to drivers?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5715000"/>
            <a:ext cx="43434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33488"/>
            <a:ext cx="37719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600200" y="1233489"/>
          <a:ext cx="4419600" cy="274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048000" y="1371600"/>
            <a:ext cx="2514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0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589"/>
            <a:ext cx="10515600" cy="10356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Mobile Distributed Apps Assisted by Cloud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2" y="1493082"/>
            <a:ext cx="6381340" cy="47914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Enable direct collaboration among mobile users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Novel apps based on huge amounts of data generated every day by mobile devices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Users are willing to share data with certain </a:t>
            </a: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communities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cloud support for efficient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execution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Examples of apps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Healthcare and wellbeing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Mobile multiplayer gaming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Collaborative sensing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Multi-user video </a:t>
            </a: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conference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Find people lost in the crowd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53" y="1629562"/>
            <a:ext cx="2659312" cy="1837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95" y="1391801"/>
            <a:ext cx="2642393" cy="2119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837" y="2010929"/>
            <a:ext cx="269932" cy="151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68" y="2350823"/>
            <a:ext cx="269932" cy="151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47" y="2609226"/>
            <a:ext cx="269932" cy="151837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0" idx="3"/>
          </p:cNvCxnSpPr>
          <p:nvPr/>
        </p:nvCxnSpPr>
        <p:spPr>
          <a:xfrm>
            <a:off x="10852769" y="2086848"/>
            <a:ext cx="366065" cy="248348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2"/>
            <a:endCxn id="14" idx="3"/>
          </p:cNvCxnSpPr>
          <p:nvPr/>
        </p:nvCxnSpPr>
        <p:spPr>
          <a:xfrm flipH="1">
            <a:off x="10849279" y="2502660"/>
            <a:ext cx="369555" cy="182485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0"/>
            <a:endCxn id="10" idx="2"/>
          </p:cNvCxnSpPr>
          <p:nvPr/>
        </p:nvCxnSpPr>
        <p:spPr>
          <a:xfrm flipV="1">
            <a:off x="10714313" y="2162766"/>
            <a:ext cx="3490" cy="44646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081440" y="1849001"/>
            <a:ext cx="1487243" cy="23784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4" idx="1"/>
          </p:cNvCxnSpPr>
          <p:nvPr/>
        </p:nvCxnSpPr>
        <p:spPr>
          <a:xfrm flipV="1">
            <a:off x="8928847" y="2685145"/>
            <a:ext cx="1650500" cy="68488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3" idx="1"/>
          </p:cNvCxnSpPr>
          <p:nvPr/>
        </p:nvCxnSpPr>
        <p:spPr>
          <a:xfrm flipV="1">
            <a:off x="7673788" y="2426742"/>
            <a:ext cx="3410080" cy="2475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99" y="3554931"/>
            <a:ext cx="5044807" cy="28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C48-4DC6-4CE0-BC36-7B532193212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495" y="155575"/>
            <a:ext cx="11404627" cy="125253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Our Solution: Congestion Avoidance using Mobile Sensing and Actuation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6864" y="1524000"/>
            <a:ext cx="8610600" cy="3048000"/>
          </a:xfrm>
        </p:spPr>
        <p:txBody>
          <a:bodyPr>
            <a:normAutofit/>
          </a:bodyPr>
          <a:lstStyle/>
          <a:p>
            <a:r>
              <a:rPr lang="en-US" dirty="0"/>
              <a:t>Smart phones (mobile sensors) &amp; road-side sensors monitor traffic at fine granularity</a:t>
            </a:r>
          </a:p>
          <a:p>
            <a:pPr lvl="1"/>
            <a:r>
              <a:rPr lang="en-US" dirty="0"/>
              <a:t>Mobile sensors can be vehicular embedded systems</a:t>
            </a:r>
          </a:p>
          <a:p>
            <a:pPr lvl="1"/>
            <a:r>
              <a:rPr lang="en-US" dirty="0"/>
              <a:t>Road-side sensors: loop detectors, cameras, etc.</a:t>
            </a:r>
          </a:p>
          <a:p>
            <a:pPr lvl="1"/>
            <a:r>
              <a:rPr lang="en-US" dirty="0"/>
              <a:t>Demonstrated by other researchers</a:t>
            </a:r>
          </a:p>
          <a:p>
            <a:r>
              <a:rPr lang="en-US" dirty="0"/>
              <a:t>Traffic management service (TMS) collects data and estimates congestion in real-time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0" y="2133601"/>
            <a:ext cx="1600200" cy="118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0000" t="16327" r="48000" b="16035"/>
          <a:stretch>
            <a:fillRect/>
          </a:stretch>
        </p:blipFill>
        <p:spPr bwMode="auto">
          <a:xfrm>
            <a:off x="9753600" y="3505201"/>
            <a:ext cx="685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3008"/>
          <a:stretch>
            <a:fillRect/>
          </a:stretch>
        </p:blipFill>
        <p:spPr bwMode="auto">
          <a:xfrm>
            <a:off x="2743200" y="4391576"/>
            <a:ext cx="6096000" cy="239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7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C48-4DC6-4CE0-BC36-7B532193212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4528" y="1506538"/>
            <a:ext cx="11058144" cy="5105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TMS provides real-time, proactive, individually-tailored re-routing guidance to drivers to prevent congestion</a:t>
            </a:r>
          </a:p>
          <a:p>
            <a:pPr lvl="1"/>
            <a:r>
              <a:rPr lang="en-US" dirty="0"/>
              <a:t>Drivers provide their trip data (e.g., origin-destination, current location)</a:t>
            </a:r>
          </a:p>
          <a:p>
            <a:pPr lvl="1"/>
            <a:r>
              <a:rPr lang="en-US" dirty="0"/>
              <a:t>Guidance is pushed to drivers’ smart phones when signs of congestion are observed on their current route</a:t>
            </a:r>
          </a:p>
          <a:p>
            <a:pPr lvl="1"/>
            <a:r>
              <a:rPr lang="en-US" dirty="0"/>
              <a:t>Drivers may or may not follow the </a:t>
            </a:r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264" y="33655"/>
            <a:ext cx="11265408" cy="125253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Our Solution: Congestion Avoidance using Mobile Sensing and Actuation (2)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095750"/>
            <a:ext cx="6878536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295401"/>
            <a:ext cx="6629400" cy="26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C48-4DC6-4CE0-BC36-7B532193212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63700" y="130175"/>
            <a:ext cx="8229600" cy="9874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0416" y="1143000"/>
            <a:ext cx="11460480" cy="57150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dirty="0"/>
              <a:t>Cost-effective and easily deployable vehicular traffic guidance </a:t>
            </a:r>
            <a:r>
              <a:rPr lang="en-US" dirty="0" smtClean="0"/>
              <a:t>systems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rgbClr val="FF0000"/>
                </a:solidFill>
              </a:rPr>
              <a:t>Centralized re-routing strategies reduce travel time to half &amp; work well for lower penetration/compliance rates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Single Shortest Path Strategies: DSP, AR*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Multiple Shortest Paths Strategies: </a:t>
            </a:r>
            <a:r>
              <a:rPr lang="en-US" dirty="0" err="1"/>
              <a:t>RkSP</a:t>
            </a:r>
            <a:r>
              <a:rPr lang="en-US" dirty="0"/>
              <a:t>, </a:t>
            </a:r>
            <a:r>
              <a:rPr lang="en-US" dirty="0" err="1"/>
              <a:t>EBkSP</a:t>
            </a:r>
            <a:r>
              <a:rPr lang="en-US" dirty="0"/>
              <a:t>, </a:t>
            </a:r>
            <a:r>
              <a:rPr lang="en-US" dirty="0" err="1"/>
              <a:t>FBkSP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en-US" dirty="0" smtClean="0">
                <a:solidFill>
                  <a:srgbClr val="FF0000"/>
                </a:solidFill>
              </a:rPr>
              <a:t>DIVERT: distributed </a:t>
            </a:r>
            <a:r>
              <a:rPr lang="en-US" dirty="0">
                <a:solidFill>
                  <a:srgbClr val="FF0000"/>
                </a:solidFill>
              </a:rPr>
              <a:t>re-routing strategies using a hybrid computing &amp; communication system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rgbClr val="FF0000"/>
                </a:solidFill>
              </a:rPr>
              <a:t>Goal: improve scalability and privacy</a:t>
            </a:r>
            <a:endParaRPr lang="en-US" dirty="0"/>
          </a:p>
          <a:p>
            <a:pPr lvl="1">
              <a:lnSpc>
                <a:spcPct val="114000"/>
              </a:lnSpc>
            </a:pPr>
            <a:r>
              <a:rPr lang="en-US" dirty="0"/>
              <a:t>Server: traffic monitoring and vehicle notification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Vehicles: privacy-aware reporting and co-operative path computation across Vehicular Ad hoc Networks (VANETs) </a:t>
            </a:r>
          </a:p>
        </p:txBody>
      </p:sp>
    </p:spTree>
    <p:extLst>
      <p:ext uri="{BB962C8B-B14F-4D97-AF65-F5344CB8AC3E}">
        <p14:creationId xmlns:p14="http://schemas.microsoft.com/office/powerpoint/2010/main" val="30147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4504" y="6561964"/>
            <a:ext cx="733864" cy="274320"/>
          </a:xfrm>
        </p:spPr>
        <p:txBody>
          <a:bodyPr/>
          <a:lstStyle/>
          <a:p>
            <a:fld id="{7D07AC48-4DC6-4CE0-BC36-7B532193212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1520" y="76200"/>
            <a:ext cx="7192248" cy="9311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DIVERT overview</a:t>
            </a:r>
          </a:p>
        </p:txBody>
      </p:sp>
      <p:sp>
        <p:nvSpPr>
          <p:cNvPr id="63" name="Content Placeholder 62"/>
          <p:cNvSpPr>
            <a:spLocks noGrp="1"/>
          </p:cNvSpPr>
          <p:nvPr>
            <p:ph idx="4294967295"/>
          </p:nvPr>
        </p:nvSpPr>
        <p:spPr>
          <a:xfrm>
            <a:off x="219456" y="1630680"/>
            <a:ext cx="4733544" cy="4782312"/>
          </a:xfrm>
        </p:spPr>
        <p:txBody>
          <a:bodyPr>
            <a:noAutofit/>
          </a:bodyPr>
          <a:lstStyle/>
          <a:p>
            <a:r>
              <a:rPr lang="en-US" sz="2000" b="1" dirty="0"/>
              <a:t>Step1:  </a:t>
            </a:r>
          </a:p>
          <a:p>
            <a:pPr lvl="1"/>
            <a:r>
              <a:rPr lang="en-US" sz="1800" dirty="0"/>
              <a:t>Server collects privacy-aware traffic reports</a:t>
            </a:r>
          </a:p>
          <a:p>
            <a:r>
              <a:rPr lang="en-US" sz="2000" b="1" dirty="0"/>
              <a:t>Step2:</a:t>
            </a:r>
          </a:p>
          <a:p>
            <a:pPr lvl="1"/>
            <a:r>
              <a:rPr lang="en-US" sz="1800" dirty="0"/>
              <a:t>Server detects signs of congestion</a:t>
            </a:r>
          </a:p>
          <a:p>
            <a:r>
              <a:rPr lang="en-US" sz="2000" b="1" dirty="0"/>
              <a:t>Step3:  </a:t>
            </a:r>
          </a:p>
          <a:p>
            <a:pPr lvl="1"/>
            <a:r>
              <a:rPr lang="en-US" sz="1800" dirty="0"/>
              <a:t>Server sends traffic map to vehicles which reported recently</a:t>
            </a:r>
          </a:p>
          <a:p>
            <a:r>
              <a:rPr lang="en-US" sz="2000" b="1" dirty="0"/>
              <a:t>Step 4:</a:t>
            </a:r>
          </a:p>
          <a:p>
            <a:pPr lvl="1"/>
            <a:r>
              <a:rPr lang="en-US" sz="1800" dirty="0"/>
              <a:t>Vehicles disseminate the traffic map to nearby vehicles </a:t>
            </a:r>
          </a:p>
          <a:p>
            <a:r>
              <a:rPr lang="en-US" sz="2000" b="1" dirty="0"/>
              <a:t>Step 5:</a:t>
            </a:r>
          </a:p>
          <a:p>
            <a:pPr lvl="1"/>
            <a:r>
              <a:rPr lang="en-US" sz="1800" dirty="0"/>
              <a:t>Vehicles form VANETs, make collaborative decisions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704088"/>
            <a:ext cx="6572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866139"/>
            <a:ext cx="5829300" cy="469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" name="Arc 55"/>
          <p:cNvSpPr/>
          <p:nvPr/>
        </p:nvSpPr>
        <p:spPr>
          <a:xfrm rot="20524314">
            <a:off x="9108038" y="2648536"/>
            <a:ext cx="1179982" cy="751321"/>
          </a:xfrm>
          <a:prstGeom prst="arc">
            <a:avLst>
              <a:gd name="adj1" fmla="val 10209388"/>
              <a:gd name="adj2" fmla="val 21141433"/>
            </a:avLst>
          </a:prstGeom>
          <a:ln w="28575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20524314">
            <a:off x="8616556" y="3092172"/>
            <a:ext cx="560166" cy="751321"/>
          </a:xfrm>
          <a:prstGeom prst="arc">
            <a:avLst>
              <a:gd name="adj1" fmla="val 10209388"/>
              <a:gd name="adj2" fmla="val 21141433"/>
            </a:avLst>
          </a:prstGeom>
          <a:ln w="28575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rot="4129197">
            <a:off x="8507521" y="3525813"/>
            <a:ext cx="313475" cy="565666"/>
          </a:xfrm>
          <a:prstGeom prst="arc">
            <a:avLst>
              <a:gd name="adj1" fmla="val 11962041"/>
              <a:gd name="adj2" fmla="val 20158939"/>
            </a:avLst>
          </a:prstGeom>
          <a:ln w="28575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rot="2760816">
            <a:off x="8819128" y="3829402"/>
            <a:ext cx="410678" cy="522669"/>
          </a:xfrm>
          <a:prstGeom prst="arc">
            <a:avLst>
              <a:gd name="adj1" fmla="val 10209388"/>
              <a:gd name="adj2" fmla="val 19872653"/>
            </a:avLst>
          </a:prstGeom>
          <a:ln w="28575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rot="20026423">
            <a:off x="7614395" y="3586771"/>
            <a:ext cx="1015959" cy="561189"/>
          </a:xfrm>
          <a:prstGeom prst="arc">
            <a:avLst>
              <a:gd name="adj1" fmla="val 10047658"/>
              <a:gd name="adj2" fmla="val 21141433"/>
            </a:avLst>
          </a:prstGeom>
          <a:ln w="28575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 rot="20524314">
            <a:off x="7355653" y="4090141"/>
            <a:ext cx="448823" cy="450585"/>
          </a:xfrm>
          <a:prstGeom prst="arc">
            <a:avLst>
              <a:gd name="adj1" fmla="val 10209388"/>
              <a:gd name="adj2" fmla="val 21141433"/>
            </a:avLst>
          </a:prstGeom>
          <a:ln w="28575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4349609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9438" y="1027939"/>
            <a:ext cx="1420812" cy="2335213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6400800" y="1866138"/>
            <a:ext cx="3810000" cy="3124200"/>
            <a:chOff x="4419600" y="1752600"/>
            <a:chExt cx="3810000" cy="3124200"/>
          </a:xfrm>
        </p:grpSpPr>
        <p:grpSp>
          <p:nvGrpSpPr>
            <p:cNvPr id="46" name="Group 45"/>
            <p:cNvGrpSpPr/>
            <p:nvPr/>
          </p:nvGrpSpPr>
          <p:grpSpPr>
            <a:xfrm>
              <a:off x="4800600" y="1752600"/>
              <a:ext cx="3429000" cy="2514600"/>
              <a:chOff x="4800600" y="1752600"/>
              <a:chExt cx="3429000" cy="25146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4800600" y="1752600"/>
                <a:ext cx="685800" cy="2514600"/>
              </a:xfrm>
              <a:prstGeom prst="straightConnector1">
                <a:avLst/>
              </a:prstGeom>
              <a:ln w="28575">
                <a:prstDash val="dash"/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800600" y="1752600"/>
                <a:ext cx="2514600" cy="1371600"/>
              </a:xfrm>
              <a:prstGeom prst="straightConnector1">
                <a:avLst/>
              </a:prstGeom>
              <a:ln w="28575">
                <a:prstDash val="dash"/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4800600" y="1752600"/>
                <a:ext cx="3429000" cy="914400"/>
              </a:xfrm>
              <a:prstGeom prst="straightConnector1">
                <a:avLst/>
              </a:prstGeom>
              <a:ln w="28575">
                <a:prstDash val="dash"/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4800600" y="1752600"/>
                <a:ext cx="2514600" cy="2347912"/>
              </a:xfrm>
              <a:prstGeom prst="straightConnector1">
                <a:avLst/>
              </a:prstGeom>
              <a:ln w="28575">
                <a:prstDash val="dash"/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/>
          </p:nvCxnSpPr>
          <p:spPr>
            <a:xfrm flipH="1">
              <a:off x="4419600" y="1752600"/>
              <a:ext cx="381000" cy="3124200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7" name="Arc 76"/>
          <p:cNvSpPr/>
          <p:nvPr/>
        </p:nvSpPr>
        <p:spPr>
          <a:xfrm rot="20041228">
            <a:off x="6257725" y="4326256"/>
            <a:ext cx="1195025" cy="629595"/>
          </a:xfrm>
          <a:prstGeom prst="arc">
            <a:avLst>
              <a:gd name="adj1" fmla="val 10642133"/>
              <a:gd name="adj2" fmla="val 21410051"/>
            </a:avLst>
          </a:prstGeom>
          <a:ln w="28575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6134100" y="1758188"/>
            <a:ext cx="3238501" cy="3232150"/>
            <a:chOff x="4419600" y="1282700"/>
            <a:chExt cx="3238501" cy="3232150"/>
          </a:xfrm>
        </p:grpSpPr>
        <p:cxnSp>
          <p:nvCxnSpPr>
            <p:cNvPr id="87" name="Straight Arrow Connector 86"/>
            <p:cNvCxnSpPr/>
            <p:nvPr/>
          </p:nvCxnSpPr>
          <p:spPr>
            <a:xfrm flipH="1" flipV="1">
              <a:off x="5331236" y="1295400"/>
              <a:ext cx="2326865" cy="1571625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4419600" y="1282700"/>
              <a:ext cx="2720658" cy="3232150"/>
              <a:chOff x="4419600" y="1282700"/>
              <a:chExt cx="2720658" cy="323215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4419600" y="1282700"/>
                <a:ext cx="2720658" cy="3232150"/>
                <a:chOff x="4419600" y="1282700"/>
                <a:chExt cx="2720658" cy="3232150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>
                <a:xfrm flipH="1" flipV="1">
                  <a:off x="5331236" y="1295400"/>
                  <a:ext cx="345664" cy="1352550"/>
                </a:xfrm>
                <a:prstGeom prst="straightConnector1">
                  <a:avLst/>
                </a:prstGeom>
                <a:ln w="28575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H="1" flipV="1">
                  <a:off x="5318536" y="1295400"/>
                  <a:ext cx="687732" cy="1466850"/>
                </a:xfrm>
                <a:prstGeom prst="straightConnector1">
                  <a:avLst/>
                </a:prstGeom>
                <a:ln w="28575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flipH="1" flipV="1">
                  <a:off x="5331236" y="1295400"/>
                  <a:ext cx="917164" cy="1620282"/>
                </a:xfrm>
                <a:prstGeom prst="straightConnector1">
                  <a:avLst/>
                </a:prstGeom>
                <a:ln w="28575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 flipV="1">
                  <a:off x="4495800" y="1282700"/>
                  <a:ext cx="822736" cy="1632982"/>
                </a:xfrm>
                <a:prstGeom prst="straightConnector1">
                  <a:avLst/>
                </a:prstGeom>
                <a:ln w="28575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4419600" y="1282700"/>
                  <a:ext cx="898936" cy="3232150"/>
                </a:xfrm>
                <a:prstGeom prst="straightConnector1">
                  <a:avLst/>
                </a:prstGeom>
                <a:ln w="28575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/>
                <p:nvPr/>
              </p:nvCxnSpPr>
              <p:spPr>
                <a:xfrm flipH="1" flipV="1">
                  <a:off x="5331236" y="1295400"/>
                  <a:ext cx="1809022" cy="304800"/>
                </a:xfrm>
                <a:prstGeom prst="straightConnector1">
                  <a:avLst/>
                </a:prstGeom>
                <a:ln w="28575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/>
                <p:nvPr/>
              </p:nvCxnSpPr>
              <p:spPr>
                <a:xfrm flipH="1" flipV="1">
                  <a:off x="5331236" y="1295400"/>
                  <a:ext cx="1809022" cy="2152650"/>
                </a:xfrm>
                <a:prstGeom prst="straightConnector1">
                  <a:avLst/>
                </a:prstGeom>
                <a:ln w="28575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" name="Straight Arrow Connector 88"/>
              <p:cNvCxnSpPr/>
              <p:nvPr/>
            </p:nvCxnSpPr>
            <p:spPr>
              <a:xfrm flipH="1" flipV="1">
                <a:off x="5331236" y="1295400"/>
                <a:ext cx="917164" cy="2443163"/>
              </a:xfrm>
              <a:prstGeom prst="straightConnector1">
                <a:avLst/>
              </a:prstGeom>
              <a:ln w="28575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Oval 4"/>
          <p:cNvSpPr/>
          <p:nvPr/>
        </p:nvSpPr>
        <p:spPr>
          <a:xfrm>
            <a:off x="8724900" y="3756850"/>
            <a:ext cx="914400" cy="91440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753600" y="2390013"/>
            <a:ext cx="914400" cy="91440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709249" y="2885313"/>
            <a:ext cx="914400" cy="91440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986302" y="3867364"/>
            <a:ext cx="914400" cy="91440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29300" y="4533138"/>
            <a:ext cx="914400" cy="914400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20041228">
            <a:off x="5944221" y="4703956"/>
            <a:ext cx="546151" cy="760745"/>
          </a:xfrm>
          <a:prstGeom prst="arc">
            <a:avLst>
              <a:gd name="adj1" fmla="val 12635465"/>
              <a:gd name="adj2" fmla="val 235178"/>
            </a:avLst>
          </a:prstGeom>
          <a:ln w="28575">
            <a:solidFill>
              <a:srgbClr val="0070C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7" grpId="0" animBg="1"/>
      <p:bldP spid="5" grpId="0" animBg="1"/>
      <p:bldP spid="5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C48-4DC6-4CE0-BC36-7B532193212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29"/>
          <p:cNvSpPr txBox="1">
            <a:spLocks/>
          </p:cNvSpPr>
          <p:nvPr/>
        </p:nvSpPr>
        <p:spPr>
          <a:xfrm>
            <a:off x="1905000" y="177800"/>
            <a:ext cx="8229600" cy="92233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C00000"/>
                </a:solidFill>
                <a:latin typeface="+mn-lt"/>
              </a:rPr>
              <a:t>Average privacy leakage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514600" y="1083628"/>
          <a:ext cx="6781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42"/>
          <p:cNvSpPr txBox="1">
            <a:spLocks/>
          </p:cNvSpPr>
          <p:nvPr/>
        </p:nvSpPr>
        <p:spPr>
          <a:xfrm>
            <a:off x="743712" y="4876800"/>
            <a:ext cx="11314176" cy="1219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>
                <a:solidFill>
                  <a:srgbClr val="FF0000"/>
                </a:solidFill>
              </a:rPr>
              <a:t>Privacy-aware reporting dramatically reduces the privacy leakage by up to 92% for both </a:t>
            </a:r>
            <a:r>
              <a:rPr lang="en-US" sz="2800" dirty="0" err="1">
                <a:solidFill>
                  <a:srgbClr val="FF0000"/>
                </a:solidFill>
              </a:rPr>
              <a:t>dEBkSP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dirty="0" err="1">
                <a:solidFill>
                  <a:srgbClr val="FF0000"/>
                </a:solidFill>
              </a:rPr>
              <a:t>dAR</a:t>
            </a:r>
            <a:r>
              <a:rPr lang="en-US" sz="28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821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8921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Server Scalability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01" y="1011936"/>
            <a:ext cx="7633453" cy="444230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6841-FA5E-4C7C-BA7A-265889F510F0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42"/>
          <p:cNvSpPr txBox="1">
            <a:spLocks/>
          </p:cNvSpPr>
          <p:nvPr/>
        </p:nvSpPr>
        <p:spPr>
          <a:xfrm>
            <a:off x="396680" y="5421313"/>
            <a:ext cx="11314176" cy="1219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solidFill>
                  <a:srgbClr val="FF0000"/>
                </a:solidFill>
              </a:rPr>
              <a:t>Network load at the server reduced by 95%</a:t>
            </a:r>
          </a:p>
          <a:p>
            <a:pPr lvl="1"/>
            <a:r>
              <a:rPr lang="en-US" sz="2400" dirty="0" smtClean="0"/>
              <a:t>CPU at the server reduced by &gt; 99%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04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AC48-4DC6-4CE0-BC36-7B532193212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Title 29"/>
          <p:cNvSpPr txBox="1">
            <a:spLocks/>
          </p:cNvSpPr>
          <p:nvPr/>
        </p:nvSpPr>
        <p:spPr>
          <a:xfrm>
            <a:off x="1905000" y="0"/>
            <a:ext cx="8229600" cy="110013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C00000"/>
                </a:solidFill>
                <a:latin typeface="+mn-lt"/>
              </a:rPr>
              <a:t>Average travel time</a:t>
            </a:r>
          </a:p>
        </p:txBody>
      </p:sp>
      <p:sp>
        <p:nvSpPr>
          <p:cNvPr id="7" name="Content Placeholder 42"/>
          <p:cNvSpPr txBox="1">
            <a:spLocks/>
          </p:cNvSpPr>
          <p:nvPr/>
        </p:nvSpPr>
        <p:spPr>
          <a:xfrm>
            <a:off x="256032" y="4535424"/>
            <a:ext cx="11814048" cy="207175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>
                <a:solidFill>
                  <a:srgbClr val="FF0000"/>
                </a:solidFill>
              </a:rPr>
              <a:t>DIVERT </a:t>
            </a:r>
            <a:r>
              <a:rPr lang="en-US" sz="2800" dirty="0">
                <a:solidFill>
                  <a:srgbClr val="FF0000"/>
                </a:solidFill>
              </a:rPr>
              <a:t>reaches similar average travel time as centralized version for both </a:t>
            </a:r>
            <a:r>
              <a:rPr lang="en-US" sz="2800" dirty="0" err="1">
                <a:solidFill>
                  <a:srgbClr val="FF0000"/>
                </a:solidFill>
              </a:rPr>
              <a:t>dEBkSP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dirty="0" err="1">
                <a:solidFill>
                  <a:srgbClr val="FF0000"/>
                </a:solidFill>
              </a:rPr>
              <a:t>dAR</a:t>
            </a:r>
            <a:r>
              <a:rPr lang="en-US" sz="2800" dirty="0">
                <a:solidFill>
                  <a:srgbClr val="FF0000"/>
                </a:solidFill>
              </a:rPr>
              <a:t>* strategies</a:t>
            </a:r>
          </a:p>
          <a:p>
            <a:pPr lvl="1"/>
            <a:r>
              <a:rPr lang="en-US" sz="2400" dirty="0" err="1"/>
              <a:t>dEBkSP</a:t>
            </a:r>
            <a:r>
              <a:rPr lang="en-US" sz="2400" dirty="0"/>
              <a:t> sacrifices 1.4% without privacy and 6.6% with privacy protection</a:t>
            </a:r>
          </a:p>
          <a:p>
            <a:pPr lvl="1"/>
            <a:r>
              <a:rPr lang="en-US" sz="2400" dirty="0" err="1"/>
              <a:t>dAR</a:t>
            </a:r>
            <a:r>
              <a:rPr lang="en-US" sz="2400" dirty="0"/>
              <a:t>* sacrifices 0.9% without privacy and 10.2% with privacy protection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019300" y="838200"/>
          <a:ext cx="79629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2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102"/>
            <a:ext cx="10515600" cy="8988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264024"/>
            <a:ext cx="11779623" cy="55939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Smart phones </a:t>
            </a:r>
            <a:r>
              <a:rPr lang="en-US" sz="2400" dirty="0" smtClean="0"/>
              <a:t>create </a:t>
            </a:r>
            <a:r>
              <a:rPr lang="en-US" sz="2400" dirty="0">
                <a:solidFill>
                  <a:srgbClr val="0070C0"/>
                </a:solidFill>
              </a:rPr>
              <a:t>large scale real-life environment for distributed computing and </a:t>
            </a:r>
            <a:r>
              <a:rPr lang="en-US" sz="2400" dirty="0" err="1">
                <a:solidFill>
                  <a:srgbClr val="0070C0"/>
                </a:solidFill>
              </a:rPr>
              <a:t>crowdsensing</a:t>
            </a:r>
            <a:endParaRPr lang="en-US" sz="2400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rgbClr val="0070C0"/>
                </a:solidFill>
              </a:rPr>
              <a:t>Mobile + cloud architectures </a:t>
            </a:r>
            <a:r>
              <a:rPr lang="en-US" sz="2000" dirty="0"/>
              <a:t>enable novel apps and make existing apps more efficient</a:t>
            </a: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Internet of Things is next (prediction: trillion of devices)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Significant amount of system/networking/algorithm research necessary to support applications in these environments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Big potential for </a:t>
            </a:r>
            <a:r>
              <a:rPr lang="en-US" sz="2000" dirty="0">
                <a:solidFill>
                  <a:srgbClr val="0070C0"/>
                </a:solidFill>
              </a:rPr>
              <a:t>data analytics over mobile sensing data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Applications must adapt to context and be robust to sensing errors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Scale, power, privacy, incentives, data reliability</a:t>
            </a:r>
            <a:r>
              <a:rPr lang="en-US" sz="2400" dirty="0"/>
              <a:t>: important issues for mobile computing and </a:t>
            </a:r>
            <a:r>
              <a:rPr lang="en-US" sz="2400" dirty="0" err="1"/>
              <a:t>crowdsensing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Testing apps/systems in real-life conditions </a:t>
            </a:r>
            <a:r>
              <a:rPr lang="en-US" sz="2400" dirty="0"/>
              <a:t>is a must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Ideally, at a decent scale as </a:t>
            </a:r>
            <a:r>
              <a:rPr lang="en-US" sz="2000" dirty="0" smtClean="0"/>
              <a:t>well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650" y="2090523"/>
            <a:ext cx="85382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2800" dirty="0" smtClean="0">
                <a:latin typeface="Calibri" panose="020F0502020204030204" pitchFamily="34" charset="0"/>
              </a:rPr>
              <a:t>Acknowledgements: </a:t>
            </a:r>
            <a:r>
              <a:rPr lang="en-US" sz="2800" dirty="0">
                <a:latin typeface="Calibri" panose="020F0502020204030204" pitchFamily="34" charset="0"/>
              </a:rPr>
              <a:t>NSF Grants CNS </a:t>
            </a:r>
            <a:r>
              <a:rPr lang="en-US" sz="2800" dirty="0" smtClean="0">
                <a:latin typeface="Calibri" panose="020F0502020204030204" pitchFamily="34" charset="0"/>
              </a:rPr>
              <a:t>1409523 and </a:t>
            </a:r>
            <a:r>
              <a:rPr lang="en-US" sz="2800" dirty="0">
                <a:latin typeface="Calibri" panose="020F0502020204030204" pitchFamily="34" charset="0"/>
              </a:rPr>
              <a:t>DGE </a:t>
            </a:r>
            <a:r>
              <a:rPr lang="en-US" sz="2800" dirty="0" smtClean="0">
                <a:latin typeface="Calibri" panose="020F0502020204030204" pitchFamily="34" charset="0"/>
              </a:rPr>
              <a:t>1565478; NSA </a:t>
            </a:r>
            <a:r>
              <a:rPr lang="en-US" sz="2800" dirty="0">
                <a:latin typeface="Calibri" panose="020F0502020204030204" pitchFamily="34" charset="0"/>
              </a:rPr>
              <a:t>Grant </a:t>
            </a:r>
            <a:r>
              <a:rPr lang="en-US" sz="2800" dirty="0" smtClean="0">
                <a:latin typeface="Calibri" panose="020F0502020204030204" pitchFamily="34" charset="0"/>
              </a:rPr>
              <a:t>H98230-15-1-0274</a:t>
            </a:r>
          </a:p>
          <a:p>
            <a:pPr algn="ctr"/>
            <a:endParaRPr lang="en-US" sz="2800" dirty="0">
              <a:latin typeface="Calibri" panose="020F0502020204030204" pitchFamily="34" charset="0"/>
            </a:endParaRPr>
          </a:p>
          <a:p>
            <a:pPr algn="ctr"/>
            <a:r>
              <a:rPr lang="en-US" sz="2800" dirty="0" smtClean="0">
                <a:latin typeface="Calibri" panose="020F0502020204030204" pitchFamily="34" charset="0"/>
                <a:hlinkClick r:id="rId2"/>
              </a:rPr>
              <a:t>http://cs.njit.edu/~borcea/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ctr"/>
            <a:endParaRPr lang="en-US" sz="2800" dirty="0" smtClean="0">
              <a:latin typeface="Calibri" panose="020F0502020204030204" pitchFamily="34" charset="0"/>
            </a:endParaRPr>
          </a:p>
          <a:p>
            <a:pPr algn="ctr"/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6841-FA5E-4C7C-BA7A-265889F510F0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8058" y="1102632"/>
            <a:ext cx="3637791" cy="1015663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You!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7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" y="0"/>
            <a:ext cx="120744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Mobile Distributed Apps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over the 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Avatar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Platform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02" y="1150233"/>
            <a:ext cx="6505769" cy="55712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Avatar platform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Each mobile device has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 associated avatar (i.e., VM)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 the cloud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Avatars execute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app components on behalf of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users’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mobile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devices</a:t>
            </a:r>
            <a:endParaRPr lang="en-US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</a:rPr>
              <a:t>Apps</a:t>
            </a:r>
            <a:endParaRPr lang="en-US" sz="24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Keep running when  mobile devices are turned </a:t>
            </a:r>
            <a:r>
              <a:rPr lang="en-US" sz="2000" dirty="0">
                <a:latin typeface="Calibri" panose="020F0502020204030204" pitchFamily="34" charset="0"/>
              </a:rPr>
              <a:t>off </a:t>
            </a:r>
            <a:r>
              <a:rPr lang="en-US" sz="2000" dirty="0" smtClean="0">
                <a:latin typeface="Calibri" panose="020F0502020204030204" pitchFamily="34" charset="0"/>
              </a:rPr>
              <a:t>or disconnected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</a:rPr>
              <a:t>ble to use mobile sensors/input devices seamlessly while running in cloud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Apps running on Avatar platform have</a:t>
            </a:r>
            <a:endParaRPr 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Low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latency/response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time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Energy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efficiency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High </a:t>
            </a: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availability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209504" y="1816443"/>
            <a:ext cx="4618435" cy="4147039"/>
            <a:chOff x="7046390" y="1666072"/>
            <a:chExt cx="4518466" cy="3928822"/>
          </a:xfrm>
        </p:grpSpPr>
        <p:grpSp>
          <p:nvGrpSpPr>
            <p:cNvPr id="38" name="Group 37"/>
            <p:cNvGrpSpPr/>
            <p:nvPr/>
          </p:nvGrpSpPr>
          <p:grpSpPr>
            <a:xfrm>
              <a:off x="7046390" y="1666072"/>
              <a:ext cx="4518466" cy="3928822"/>
              <a:chOff x="7151165" y="1666072"/>
              <a:chExt cx="4518466" cy="392882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151165" y="1666072"/>
                <a:ext cx="4518466" cy="3928822"/>
                <a:chOff x="2284262" y="312818"/>
                <a:chExt cx="6853116" cy="5361746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2738" y="389272"/>
                  <a:ext cx="609600" cy="968040"/>
                </a:xfrm>
                <a:prstGeom prst="rect">
                  <a:avLst/>
                </a:prstGeom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" name="Cloud 5"/>
                <p:cNvSpPr/>
                <p:nvPr/>
              </p:nvSpPr>
              <p:spPr>
                <a:xfrm rot="282491">
                  <a:off x="2284262" y="2057500"/>
                  <a:ext cx="6853116" cy="3617064"/>
                </a:xfrm>
                <a:prstGeom prst="cloud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PT Sans Caption" panose="020B0603020203020204" pitchFamily="34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048115" y="2991907"/>
                  <a:ext cx="5265943" cy="182222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PT Sans Caption" panose="020B0603020203020204" pitchFamily="34" charset="0"/>
                  </a:endParaRPr>
                </a:p>
              </p:txBody>
            </p:sp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5077" y="312818"/>
                  <a:ext cx="1343092" cy="993613"/>
                </a:xfrm>
                <a:prstGeom prst="rect">
                  <a:avLst/>
                </a:prstGeo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3690" y="419007"/>
                  <a:ext cx="586040" cy="1036033"/>
                </a:xfrm>
                <a:prstGeom prst="rect">
                  <a:avLst/>
                </a:prstGeo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6" name="Freeform 15"/>
                <p:cNvSpPr/>
                <p:nvPr/>
              </p:nvSpPr>
              <p:spPr>
                <a:xfrm>
                  <a:off x="3143201" y="1295400"/>
                  <a:ext cx="653043" cy="1600200"/>
                </a:xfrm>
                <a:custGeom>
                  <a:avLst/>
                  <a:gdLst>
                    <a:gd name="connsiteX0" fmla="*/ 0 w 1070897"/>
                    <a:gd name="connsiteY0" fmla="*/ 0 h 1600200"/>
                    <a:gd name="connsiteX1" fmla="*/ 1009650 w 1070897"/>
                    <a:gd name="connsiteY1" fmla="*/ 647700 h 1600200"/>
                    <a:gd name="connsiteX2" fmla="*/ 962025 w 1070897"/>
                    <a:gd name="connsiteY2" fmla="*/ 1600200 h 16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0897" h="1600200">
                      <a:moveTo>
                        <a:pt x="0" y="0"/>
                      </a:moveTo>
                      <a:cubicBezTo>
                        <a:pt x="424656" y="190500"/>
                        <a:pt x="849313" y="381000"/>
                        <a:pt x="1009650" y="647700"/>
                      </a:cubicBezTo>
                      <a:cubicBezTo>
                        <a:pt x="1169987" y="914400"/>
                        <a:pt x="965200" y="1443038"/>
                        <a:pt x="962025" y="1600200"/>
                      </a:cubicBezTo>
                    </a:path>
                  </a:pathLst>
                </a:custGeom>
                <a:ln w="19050"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PT Sans Caption" panose="020B0603020203020204" pitchFamily="34" charset="0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4200525" y="1295400"/>
                  <a:ext cx="690286" cy="2305050"/>
                </a:xfrm>
                <a:custGeom>
                  <a:avLst/>
                  <a:gdLst>
                    <a:gd name="connsiteX0" fmla="*/ 807477 w 1026552"/>
                    <a:gd name="connsiteY0" fmla="*/ 0 h 2305050"/>
                    <a:gd name="connsiteX1" fmla="*/ 578877 w 1026552"/>
                    <a:gd name="connsiteY1" fmla="*/ 314325 h 2305050"/>
                    <a:gd name="connsiteX2" fmla="*/ 7377 w 1026552"/>
                    <a:gd name="connsiteY2" fmla="*/ 685800 h 2305050"/>
                    <a:gd name="connsiteX3" fmla="*/ 1026552 w 1026552"/>
                    <a:gd name="connsiteY3" fmla="*/ 2305050 h 2305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6552" h="2305050">
                      <a:moveTo>
                        <a:pt x="807477" y="0"/>
                      </a:moveTo>
                      <a:cubicBezTo>
                        <a:pt x="759852" y="100012"/>
                        <a:pt x="712227" y="200025"/>
                        <a:pt x="578877" y="314325"/>
                      </a:cubicBezTo>
                      <a:cubicBezTo>
                        <a:pt x="445527" y="428625"/>
                        <a:pt x="-67235" y="354013"/>
                        <a:pt x="7377" y="685800"/>
                      </a:cubicBezTo>
                      <a:cubicBezTo>
                        <a:pt x="81989" y="1017587"/>
                        <a:pt x="843990" y="2093913"/>
                        <a:pt x="1026552" y="2305050"/>
                      </a:cubicBezTo>
                    </a:path>
                  </a:pathLst>
                </a:custGeom>
                <a:ln w="19050"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PT Sans Caption" panose="020B0603020203020204" pitchFamily="34" charset="0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6268211" y="1345501"/>
                  <a:ext cx="414639" cy="1600200"/>
                </a:xfrm>
                <a:custGeom>
                  <a:avLst/>
                  <a:gdLst>
                    <a:gd name="connsiteX0" fmla="*/ 0 w 1070897"/>
                    <a:gd name="connsiteY0" fmla="*/ 0 h 1600200"/>
                    <a:gd name="connsiteX1" fmla="*/ 1009650 w 1070897"/>
                    <a:gd name="connsiteY1" fmla="*/ 647700 h 1600200"/>
                    <a:gd name="connsiteX2" fmla="*/ 962025 w 1070897"/>
                    <a:gd name="connsiteY2" fmla="*/ 1600200 h 16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0897" h="1600200">
                      <a:moveTo>
                        <a:pt x="0" y="0"/>
                      </a:moveTo>
                      <a:cubicBezTo>
                        <a:pt x="424656" y="190500"/>
                        <a:pt x="849313" y="381000"/>
                        <a:pt x="1009650" y="647700"/>
                      </a:cubicBezTo>
                      <a:cubicBezTo>
                        <a:pt x="1169987" y="914400"/>
                        <a:pt x="965200" y="1443038"/>
                        <a:pt x="962025" y="1600200"/>
                      </a:cubicBezTo>
                    </a:path>
                  </a:pathLst>
                </a:custGeom>
                <a:ln w="19050"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PT Sans Caption" panose="020B0603020203020204" pitchFamily="34" charset="0"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998495" y="1455041"/>
                  <a:ext cx="645592" cy="2126359"/>
                </a:xfrm>
                <a:custGeom>
                  <a:avLst/>
                  <a:gdLst>
                    <a:gd name="connsiteX0" fmla="*/ 807477 w 1026552"/>
                    <a:gd name="connsiteY0" fmla="*/ 0 h 2305050"/>
                    <a:gd name="connsiteX1" fmla="*/ 578877 w 1026552"/>
                    <a:gd name="connsiteY1" fmla="*/ 314325 h 2305050"/>
                    <a:gd name="connsiteX2" fmla="*/ 7377 w 1026552"/>
                    <a:gd name="connsiteY2" fmla="*/ 685800 h 2305050"/>
                    <a:gd name="connsiteX3" fmla="*/ 1026552 w 1026552"/>
                    <a:gd name="connsiteY3" fmla="*/ 2305050 h 2305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6552" h="2305050">
                      <a:moveTo>
                        <a:pt x="807477" y="0"/>
                      </a:moveTo>
                      <a:cubicBezTo>
                        <a:pt x="759852" y="100012"/>
                        <a:pt x="712227" y="200025"/>
                        <a:pt x="578877" y="314325"/>
                      </a:cubicBezTo>
                      <a:cubicBezTo>
                        <a:pt x="445527" y="428625"/>
                        <a:pt x="-67235" y="354013"/>
                        <a:pt x="7377" y="685800"/>
                      </a:cubicBezTo>
                      <a:cubicBezTo>
                        <a:pt x="81989" y="1017587"/>
                        <a:pt x="843990" y="2093913"/>
                        <a:pt x="1026552" y="2305050"/>
                      </a:cubicBezTo>
                    </a:path>
                  </a:pathLst>
                </a:custGeom>
                <a:ln w="19050"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PT Sans Caption" panose="020B0603020203020204" pitchFamily="34" charset="0"/>
                  </a:endParaRP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194383" y="3852897"/>
                  <a:ext cx="2056197" cy="9601"/>
                </a:xfrm>
                <a:prstGeom prst="straightConnector1">
                  <a:avLst/>
                </a:prstGeom>
                <a:ln w="19050"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3999334" y="3182021"/>
                  <a:ext cx="2114612" cy="9281"/>
                </a:xfrm>
                <a:prstGeom prst="straightConnector1">
                  <a:avLst/>
                </a:prstGeom>
                <a:ln w="19050"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3929559" y="3392880"/>
                  <a:ext cx="662393" cy="469618"/>
                </a:xfrm>
                <a:prstGeom prst="straightConnector1">
                  <a:avLst/>
                </a:prstGeom>
                <a:ln w="19050"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5194383" y="3409873"/>
                  <a:ext cx="1028098" cy="452626"/>
                </a:xfrm>
                <a:prstGeom prst="straightConnector1">
                  <a:avLst/>
                </a:prstGeom>
                <a:ln w="19050"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5169847" y="5025920"/>
                  <a:ext cx="1030424" cy="417823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>
                      <a:latin typeface="Ubuntu" panose="020B0504030602030204" pitchFamily="34" charset="0"/>
                    </a:rPr>
                    <a:t>Cloud</a:t>
                  </a:r>
                  <a:endParaRPr lang="en-US" sz="1500" dirty="0">
                    <a:latin typeface="Ubuntu" panose="020B0504030602030204" pitchFamily="34" charset="0"/>
                  </a:endParaRPr>
                </a:p>
              </p:txBody>
            </p: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0955" y="2686238"/>
                <a:ext cx="342018" cy="4017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79938" y="2607345"/>
                <a:ext cx="342018" cy="401700"/>
              </a:xfrm>
              <a:prstGeom prst="rect">
                <a:avLst/>
              </a:prstGeom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7"/>
            <a:srcRect l="25867" t="7246" r="24812"/>
            <a:stretch/>
          </p:blipFill>
          <p:spPr>
            <a:xfrm>
              <a:off x="9488820" y="1743882"/>
              <a:ext cx="402807" cy="74224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6841-FA5E-4C7C-BA7A-265889F510F0}" type="slidenum">
              <a:rPr lang="en-US" smtClean="0"/>
              <a:t>4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19784" y="4317031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a</a:t>
            </a:r>
            <a:r>
              <a:rPr lang="en-US" sz="1400" dirty="0" smtClean="0">
                <a:latin typeface="Ubuntu" panose="020B0504030602030204" pitchFamily="34" charset="0"/>
              </a:rPr>
              <a:t>vatar1</a:t>
            </a:r>
            <a:endParaRPr lang="en-US" sz="1400" dirty="0">
              <a:latin typeface="Ubuntu" panose="020B05040306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52743" y="4027566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a</a:t>
            </a:r>
            <a:r>
              <a:rPr lang="en-US" sz="1400" dirty="0" smtClean="0">
                <a:latin typeface="Ubuntu" panose="020B0504030602030204" pitchFamily="34" charset="0"/>
              </a:rPr>
              <a:t>vatar3</a:t>
            </a:r>
            <a:endParaRPr lang="en-US" sz="1400" dirty="0">
              <a:latin typeface="Ubuntu" panose="020B05040306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19341" y="4682017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a</a:t>
            </a:r>
            <a:r>
              <a:rPr lang="en-US" sz="1400" dirty="0" smtClean="0">
                <a:latin typeface="Ubuntu" panose="020B0504030602030204" pitchFamily="34" charset="0"/>
              </a:rPr>
              <a:t>vatar4</a:t>
            </a:r>
            <a:endParaRPr lang="en-US" sz="1400" dirty="0">
              <a:latin typeface="Ubuntu" panose="020B05040306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55353" y="486778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a</a:t>
            </a:r>
            <a:r>
              <a:rPr lang="en-US" sz="1400" dirty="0" smtClean="0">
                <a:latin typeface="Ubuntu" panose="020B0504030602030204" pitchFamily="34" charset="0"/>
              </a:rPr>
              <a:t>vatar2</a:t>
            </a:r>
            <a:endParaRPr lang="en-US" sz="1400" dirty="0">
              <a:latin typeface="Ubuntu" panose="020B0504030602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664" y="4202138"/>
            <a:ext cx="394896" cy="46202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4" y="3864959"/>
            <a:ext cx="394896" cy="46202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513" y="4458828"/>
            <a:ext cx="394896" cy="46202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81" y="3926759"/>
            <a:ext cx="394896" cy="462028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9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System Challenges for Avatar Platform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556683"/>
            <a:ext cx="11725835" cy="515339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Programmability</a:t>
            </a:r>
            <a:r>
              <a:rPr lang="en-US" sz="2400" dirty="0"/>
              <a:t>: provide programming abstractions to shield programmers from complex distributed execution environment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Environment: </a:t>
            </a:r>
            <a:r>
              <a:rPr lang="en-US" sz="2000" dirty="0">
                <a:solidFill>
                  <a:srgbClr val="FF0000"/>
                </a:solidFill>
              </a:rPr>
              <a:t>distributed and synchronized (mobile, avatar) pairs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Apps have multiple options to divide components between mobiles and avatars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Cloud scalability</a:t>
            </a:r>
            <a:r>
              <a:rPr lang="en-US" sz="2400" dirty="0"/>
              <a:t>: design scalable and cost efficient cloud architecture and protocols, tailored for Avatar architecture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Potentially </a:t>
            </a:r>
            <a:r>
              <a:rPr lang="en-US" sz="2000" dirty="0">
                <a:solidFill>
                  <a:srgbClr val="FF0000"/>
                </a:solidFill>
              </a:rPr>
              <a:t>billions of avatars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Mobile distributed apps generate </a:t>
            </a:r>
            <a:r>
              <a:rPr lang="en-US" sz="2000" dirty="0">
                <a:solidFill>
                  <a:srgbClr val="FF0000"/>
                </a:solidFill>
              </a:rPr>
              <a:t>different cloud workloads </a:t>
            </a:r>
            <a:r>
              <a:rPr lang="en-US" sz="2000" dirty="0"/>
              <a:t>compared with typical enterprise applications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Privacy</a:t>
            </a:r>
            <a:r>
              <a:rPr lang="en-US" sz="2400" dirty="0"/>
              <a:t>: create mechanisms to efficiently store data and execute apps while protecting sensitive data and results from cloud providers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Data needs to be used by Avatars: </a:t>
            </a:r>
            <a:r>
              <a:rPr lang="en-US" sz="2000" dirty="0">
                <a:solidFill>
                  <a:srgbClr val="FF0000"/>
                </a:solidFill>
              </a:rPr>
              <a:t>not good enough to just encrypt the </a:t>
            </a:r>
            <a:r>
              <a:rPr lang="en-US" sz="2000" dirty="0" smtClean="0">
                <a:solidFill>
                  <a:srgbClr val="FF0000"/>
                </a:solidFill>
              </a:rPr>
              <a:t>data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67" y="1580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Programming Challenges for Avatar Platform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47" y="1593206"/>
            <a:ext cx="11457354" cy="46535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How to provide an API to transparently use mobile-avatar pairs in apps?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What programming abstractions are needed to write apps over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distributed mobile-avatar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pairs?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How to integrate dynamic context such as location, time, and social relationships into the programming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abstractions?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How to offload mobile-to-mobile communication to the cloud?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6841-FA5E-4C7C-BA7A-265889F510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5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Moitree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 Middleware for Avatar Platform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92" y="1540564"/>
            <a:ext cx="11464120" cy="451904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Provides an API that implements a high-level distributed programming model for developing Avatar apps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Communication end-points are mapped transparently to mobile-avatar pairs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Common app execution environment on mobiles and avatars allows seamless offloading of app components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Context-aware group-based abstractions to manage user collaboration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Calibri" panose="020F0502020204030204" pitchFamily="34" charset="0"/>
              </a:rPr>
              <a:t>Abstract communication channels to offload mobile-to-mobile communication to the cloud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09" y="98907"/>
            <a:ext cx="11571428" cy="10129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Context-aware 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G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roups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AC09-EA66-4417-A1E2-55252E9153CD}" type="slidenum">
              <a:rPr lang="en-US" smtClean="0"/>
              <a:t>8</a:t>
            </a:fld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8631" y="1220201"/>
            <a:ext cx="10869706" cy="2021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anose="020F0502020204030204" pitchFamily="34" charset="0"/>
              </a:rPr>
              <a:t>Human collaboration breaks down into groups and sub-groups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</a:rPr>
              <a:t>Moitree’s</a:t>
            </a:r>
            <a:r>
              <a:rPr lang="en-US" sz="2400" dirty="0" smtClean="0">
                <a:latin typeface="Calibri" panose="020F0502020204030204" pitchFamily="34" charset="0"/>
              </a:rPr>
              <a:t> programming model structures user collaboration within apps over context-aware groups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Formed and maintained dynamically based on context parameters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Structured hierarchically</a:t>
            </a:r>
            <a:endParaRPr 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191" y="3889852"/>
            <a:ext cx="3156798" cy="1951077"/>
          </a:xfrm>
        </p:spPr>
      </p:pic>
      <p:sp>
        <p:nvSpPr>
          <p:cNvPr id="23" name="TextBox 22"/>
          <p:cNvSpPr txBox="1"/>
          <p:nvPr/>
        </p:nvSpPr>
        <p:spPr>
          <a:xfrm>
            <a:off x="5753484" y="6062572"/>
            <a:ext cx="559044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Free parking spot app</a:t>
            </a:r>
            <a:r>
              <a:rPr lang="en-US" sz="2000" dirty="0" smtClean="0"/>
              <a:t>: hierarchical groups of drivers</a:t>
            </a:r>
          </a:p>
          <a:p>
            <a:r>
              <a:rPr lang="en-US" sz="2000" dirty="0" smtClean="0"/>
              <a:t>(hierarchy: city, district, block, street)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8256896" y="5165159"/>
            <a:ext cx="1569492" cy="8974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791570" y="2960323"/>
            <a:ext cx="11132180" cy="3763341"/>
            <a:chOff x="791570" y="2960323"/>
            <a:chExt cx="11132180" cy="3763341"/>
          </a:xfrm>
        </p:grpSpPr>
        <p:grpSp>
          <p:nvGrpSpPr>
            <p:cNvPr id="27" name="Group 26"/>
            <p:cNvGrpSpPr/>
            <p:nvPr/>
          </p:nvGrpSpPr>
          <p:grpSpPr>
            <a:xfrm>
              <a:off x="791570" y="2960323"/>
              <a:ext cx="11132180" cy="3763341"/>
              <a:chOff x="791570" y="2960323"/>
              <a:chExt cx="11132180" cy="3763341"/>
            </a:xfrm>
          </p:grpSpPr>
          <p:pic>
            <p:nvPicPr>
              <p:cNvPr id="1026" name="Picture 2" descr="macys parad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570" y="3606654"/>
                <a:ext cx="4681182" cy="3117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1078173" y="5431809"/>
                <a:ext cx="4258101" cy="118735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75171" y="2960323"/>
                <a:ext cx="6048579" cy="707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/>
                  <a:t>Lost child app</a:t>
                </a:r>
                <a:r>
                  <a:rPr lang="en-US" sz="2000" dirty="0" smtClean="0"/>
                  <a:t>: group defined by location and time</a:t>
                </a:r>
              </a:p>
              <a:p>
                <a:r>
                  <a:rPr lang="en-US" sz="2000" dirty="0"/>
                  <a:t>(</a:t>
                </a:r>
                <a:r>
                  <a:rPr lang="en-US" sz="2000" dirty="0" smtClean="0"/>
                  <a:t>find people who took photos in this location since 1pm)</a:t>
                </a: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V="1">
              <a:off x="5145206" y="3574354"/>
              <a:ext cx="859809" cy="21304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98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33878"/>
            <a:ext cx="11791666" cy="94365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Communication Channels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81" y="1275584"/>
            <a:ext cx="6919425" cy="522464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Communication c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hannels</a:t>
            </a:r>
          </a:p>
          <a:p>
            <a:pPr lvl="1">
              <a:buClr>
                <a:srgbClr val="0070C0"/>
              </a:buClr>
            </a:pPr>
            <a:r>
              <a:rPr lang="en-US" dirty="0" smtClean="0">
                <a:latin typeface="Calibri" panose="020F0502020204030204" pitchFamily="34" charset="0"/>
              </a:rPr>
              <a:t>Communication abstraction for group collaboration</a:t>
            </a:r>
          </a:p>
          <a:p>
            <a:pPr lvl="1">
              <a:buClr>
                <a:srgbClr val="0070C0"/>
              </a:buClr>
            </a:pPr>
            <a:r>
              <a:rPr lang="en-US" dirty="0" smtClean="0">
                <a:latin typeface="Calibri" panose="020F0502020204030204" pitchFamily="34" charset="0"/>
              </a:rPr>
              <a:t>Mobile-mobile communication offloaded to the cloud</a:t>
            </a:r>
          </a:p>
          <a:p>
            <a:pPr lvl="1">
              <a:buClr>
                <a:srgbClr val="0070C0"/>
              </a:buClr>
            </a:pPr>
            <a:r>
              <a:rPr lang="en-US" dirty="0" smtClean="0">
                <a:latin typeface="Calibri" panose="020F0502020204030204" pitchFamily="34" charset="0"/>
              </a:rPr>
              <a:t>Hides programming complexity for distributed communication</a:t>
            </a:r>
          </a:p>
          <a:p>
            <a:pPr>
              <a:buClr>
                <a:srgbClr val="0070C0"/>
              </a:buClr>
            </a:pP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Four asynchronous communication channels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0070C0"/>
              </a:buClr>
            </a:pPr>
            <a:r>
              <a:rPr lang="en-US" dirty="0">
                <a:latin typeface="Calibri" panose="020F0502020204030204" pitchFamily="34" charset="0"/>
              </a:rPr>
              <a:t>broadcast </a:t>
            </a:r>
            <a:endParaRPr lang="en-US" dirty="0" smtClean="0">
              <a:latin typeface="Calibri" panose="020F0502020204030204" pitchFamily="34" charset="0"/>
            </a:endParaRPr>
          </a:p>
          <a:p>
            <a:pPr lvl="1">
              <a:buClr>
                <a:srgbClr val="0070C0"/>
              </a:buClr>
            </a:pPr>
            <a:r>
              <a:rPr lang="en-US" dirty="0" smtClean="0">
                <a:latin typeface="Calibri" panose="020F0502020204030204" pitchFamily="34" charset="0"/>
              </a:rPr>
              <a:t>point2point</a:t>
            </a:r>
          </a:p>
          <a:p>
            <a:pPr lvl="1">
              <a:buClr>
                <a:srgbClr val="0070C0"/>
              </a:buClr>
            </a:pPr>
            <a:r>
              <a:rPr lang="en-US" dirty="0" err="1" smtClean="0">
                <a:latin typeface="Calibri" panose="020F0502020204030204" pitchFamily="34" charset="0"/>
              </a:rPr>
              <a:t>anycast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buClr>
                <a:srgbClr val="0070C0"/>
              </a:buClr>
            </a:pPr>
            <a:r>
              <a:rPr lang="en-US" dirty="0" smtClean="0">
                <a:latin typeface="Calibri" panose="020F0502020204030204" pitchFamily="34" charset="0"/>
              </a:rPr>
              <a:t>scatter-gather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27C6841-FA5E-4C7C-BA7A-265889F510F0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94285" y="3230021"/>
            <a:ext cx="186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Scatter-gather channel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179346" y="763678"/>
            <a:ext cx="4798663" cy="2797788"/>
            <a:chOff x="690985" y="2628689"/>
            <a:chExt cx="4798663" cy="279778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85" y="3845154"/>
              <a:ext cx="416699" cy="54463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337" y="2628689"/>
              <a:ext cx="440311" cy="75915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442" y="3617189"/>
              <a:ext cx="440311" cy="75915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443" y="4667319"/>
              <a:ext cx="440311" cy="759158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>
              <a:stCxn id="41" idx="7"/>
            </p:cNvCxnSpPr>
            <p:nvPr/>
          </p:nvCxnSpPr>
          <p:spPr>
            <a:xfrm flipV="1">
              <a:off x="3317035" y="3115944"/>
              <a:ext cx="1665126" cy="6209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514304" y="4074239"/>
              <a:ext cx="1360163" cy="35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41" idx="5"/>
              <a:endCxn id="34" idx="1"/>
            </p:cNvCxnSpPr>
            <p:nvPr/>
          </p:nvCxnSpPr>
          <p:spPr>
            <a:xfrm>
              <a:off x="3317035" y="4470520"/>
              <a:ext cx="1705408" cy="5763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165004" y="3809470"/>
              <a:ext cx="959224" cy="313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Request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158626" y="3584985"/>
              <a:ext cx="1357160" cy="1037469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Channel in the cloud</a:t>
              </a:r>
              <a:endParaRPr lang="en-US" sz="1600" dirty="0"/>
            </a:p>
          </p:txBody>
        </p:sp>
        <p:cxnSp>
          <p:nvCxnSpPr>
            <p:cNvPr id="42" name="Straight Arrow Connector 41"/>
            <p:cNvCxnSpPr>
              <a:stCxn id="31" idx="3"/>
              <a:endCxn id="41" idx="2"/>
            </p:cNvCxnSpPr>
            <p:nvPr/>
          </p:nvCxnSpPr>
          <p:spPr>
            <a:xfrm flipV="1">
              <a:off x="1107684" y="4103720"/>
              <a:ext cx="1050942" cy="1375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288306" y="3755967"/>
            <a:ext cx="4689703" cy="2755886"/>
            <a:chOff x="6455307" y="2365278"/>
            <a:chExt cx="4689703" cy="275588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307" y="3491078"/>
              <a:ext cx="416699" cy="54463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7804" y="2365278"/>
              <a:ext cx="440311" cy="75915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074" y="3383009"/>
              <a:ext cx="440311" cy="75915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4699" y="4362006"/>
              <a:ext cx="440311" cy="759158"/>
            </a:xfrm>
            <a:prstGeom prst="rect">
              <a:avLst/>
            </a:prstGeom>
          </p:spPr>
        </p:pic>
        <p:cxnSp>
          <p:nvCxnSpPr>
            <p:cNvPr id="51" name="Straight Arrow Connector 50"/>
            <p:cNvCxnSpPr>
              <a:stCxn id="59" idx="2"/>
              <a:endCxn id="45" idx="3"/>
            </p:cNvCxnSpPr>
            <p:nvPr/>
          </p:nvCxnSpPr>
          <p:spPr>
            <a:xfrm flipH="1">
              <a:off x="6872006" y="3748289"/>
              <a:ext cx="1310729" cy="1510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6" idx="1"/>
            </p:cNvCxnSpPr>
            <p:nvPr/>
          </p:nvCxnSpPr>
          <p:spPr>
            <a:xfrm flipH="1">
              <a:off x="9539895" y="2744857"/>
              <a:ext cx="1137909" cy="82278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8" idx="1"/>
            </p:cNvCxnSpPr>
            <p:nvPr/>
          </p:nvCxnSpPr>
          <p:spPr>
            <a:xfrm flipH="1" flipV="1">
              <a:off x="9539895" y="3982427"/>
              <a:ext cx="1164804" cy="75915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urved Connector 6"/>
          <p:cNvCxnSpPr>
            <a:stCxn id="59" idx="1"/>
            <a:endCxn id="45" idx="0"/>
          </p:cNvCxnSpPr>
          <p:nvPr/>
        </p:nvCxnSpPr>
        <p:spPr>
          <a:xfrm rot="16200000" flipH="1" flipV="1">
            <a:off x="8300776" y="3968057"/>
            <a:ext cx="109590" cy="1717829"/>
          </a:xfrm>
          <a:prstGeom prst="curvedConnector3">
            <a:avLst>
              <a:gd name="adj1" fmla="val -347234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002665" y="1150376"/>
            <a:ext cx="959224" cy="313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017391" y="1823261"/>
            <a:ext cx="959224" cy="313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006015" y="2453337"/>
            <a:ext cx="959224" cy="313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9015734" y="4620243"/>
            <a:ext cx="1357160" cy="103746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Channel in the cloud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7705005" y="4773698"/>
            <a:ext cx="1100928" cy="298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707277" y="4107225"/>
            <a:ext cx="1100928" cy="298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111561" y="4109497"/>
            <a:ext cx="1100928" cy="298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209369" y="5913280"/>
            <a:ext cx="1100928" cy="298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0" grpId="0"/>
      <p:bldP spid="52" grpId="0"/>
      <p:bldP spid="54" grpId="0"/>
      <p:bldP spid="59" grpId="0" animBg="1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2136</Words>
  <Application>Microsoft Office PowerPoint</Application>
  <PresentationFormat>Widescreen</PresentationFormat>
  <Paragraphs>505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Consolas</vt:lpstr>
      <vt:lpstr>PT Sans</vt:lpstr>
      <vt:lpstr>PT Sans Caption</vt:lpstr>
      <vt:lpstr>Ubuntu</vt:lpstr>
      <vt:lpstr>Wingdings</vt:lpstr>
      <vt:lpstr>Wingdings 2</vt:lpstr>
      <vt:lpstr>Office Theme</vt:lpstr>
      <vt:lpstr>Mobile Computing and Crowdsensing with Avatars and Aliens</vt:lpstr>
      <vt:lpstr>Outline</vt:lpstr>
      <vt:lpstr>Mobile Distributed Apps Assisted by Cloud</vt:lpstr>
      <vt:lpstr>Mobile Distributed Apps over the Avatar Platform</vt:lpstr>
      <vt:lpstr>System Challenges for Avatar Platform</vt:lpstr>
      <vt:lpstr>Programming Challenges for Avatar Platform</vt:lpstr>
      <vt:lpstr>Moitree Middleware for Avatar Platform</vt:lpstr>
      <vt:lpstr>Context-aware Groups</vt:lpstr>
      <vt:lpstr>Communication Channels</vt:lpstr>
      <vt:lpstr>Persistent Messages</vt:lpstr>
      <vt:lpstr>Examples of Moitree API </vt:lpstr>
      <vt:lpstr>LostChild Programming in Moitree</vt:lpstr>
      <vt:lpstr>Moitree Architecture</vt:lpstr>
      <vt:lpstr>Middleware Components</vt:lpstr>
      <vt:lpstr>Prototype Implementation</vt:lpstr>
      <vt:lpstr>End-to-end Response Time and Power Consumption for LostChild App</vt:lpstr>
      <vt:lpstr>Outline</vt:lpstr>
      <vt:lpstr>Mobile Crowdsensing</vt:lpstr>
      <vt:lpstr>What Are the Incentives for Participants?</vt:lpstr>
      <vt:lpstr>Alien vs. Mobile User Game</vt:lpstr>
      <vt:lpstr>Game Overview</vt:lpstr>
      <vt:lpstr>Game Strategy for Uniform Area Coverage</vt:lpstr>
      <vt:lpstr>Progressive Movement Strategy</vt:lpstr>
      <vt:lpstr>Prototype Implementation &amp; User Study</vt:lpstr>
      <vt:lpstr>McSense: Crowdsensing with Micro-payments</vt:lpstr>
      <vt:lpstr>User Study &amp; Prototype Implementation</vt:lpstr>
      <vt:lpstr>Area Coverage Efficiency</vt:lpstr>
      <vt:lpstr>Outline</vt:lpstr>
      <vt:lpstr>Traffic congestion: An Ever-increasing Problem</vt:lpstr>
      <vt:lpstr>Our Solution: Congestion Avoidance using Mobile Sensing and Actuation (1)</vt:lpstr>
      <vt:lpstr>Our Solution: Congestion Avoidance using Mobile Sensing and Actuation (2)</vt:lpstr>
      <vt:lpstr>Contributions</vt:lpstr>
      <vt:lpstr>DIVERT overview</vt:lpstr>
      <vt:lpstr>PowerPoint Presentation</vt:lpstr>
      <vt:lpstr>Server Scalability</vt:lpstr>
      <vt:lpstr>PowerPoint Presentation</vt:lpstr>
      <vt:lpstr>Conclusions</vt:lpstr>
      <vt:lpstr>PowerPoint Presentation</vt:lpstr>
    </vt:vector>
  </TitlesOfParts>
  <Company>NJIT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</dc:creator>
  <cp:lastModifiedBy>Administrator</cp:lastModifiedBy>
  <cp:revision>312</cp:revision>
  <dcterms:created xsi:type="dcterms:W3CDTF">2016-03-03T04:08:32Z</dcterms:created>
  <dcterms:modified xsi:type="dcterms:W3CDTF">2018-03-29T17:29:47Z</dcterms:modified>
</cp:coreProperties>
</file>