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32"/>
  </p:notesMasterIdLst>
  <p:sldIdLst>
    <p:sldId id="257" r:id="rId3"/>
    <p:sldId id="313" r:id="rId4"/>
    <p:sldId id="328" r:id="rId5"/>
    <p:sldId id="315" r:id="rId6"/>
    <p:sldId id="318" r:id="rId7"/>
    <p:sldId id="317" r:id="rId8"/>
    <p:sldId id="314" r:id="rId9"/>
    <p:sldId id="324" r:id="rId10"/>
    <p:sldId id="340" r:id="rId11"/>
    <p:sldId id="273" r:id="rId12"/>
    <p:sldId id="341" r:id="rId13"/>
    <p:sldId id="353" r:id="rId14"/>
    <p:sldId id="343" r:id="rId15"/>
    <p:sldId id="258" r:id="rId16"/>
    <p:sldId id="351" r:id="rId17"/>
    <p:sldId id="352" r:id="rId18"/>
    <p:sldId id="345" r:id="rId19"/>
    <p:sldId id="346" r:id="rId20"/>
    <p:sldId id="267" r:id="rId21"/>
    <p:sldId id="307" r:id="rId22"/>
    <p:sldId id="285" r:id="rId23"/>
    <p:sldId id="287" r:id="rId24"/>
    <p:sldId id="305" r:id="rId25"/>
    <p:sldId id="306" r:id="rId26"/>
    <p:sldId id="295" r:id="rId27"/>
    <p:sldId id="297" r:id="rId28"/>
    <p:sldId id="300" r:id="rId29"/>
    <p:sldId id="326" r:id="rId30"/>
    <p:sldId id="3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CD0"/>
    <a:srgbClr val="FF2600"/>
    <a:srgbClr val="3366FF"/>
    <a:srgbClr val="9B0001"/>
    <a:srgbClr val="ED989D"/>
    <a:srgbClr val="EDA1A2"/>
    <a:srgbClr val="EDAEB5"/>
    <a:srgbClr val="FF85FF"/>
    <a:srgbClr val="FF8AD8"/>
    <a:srgbClr val="D3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82642" autoAdjust="0"/>
  </p:normalViewPr>
  <p:slideViewPr>
    <p:cSldViewPr>
      <p:cViewPr varScale="1">
        <p:scale>
          <a:sx n="61" d="100"/>
          <a:sy n="61" d="100"/>
        </p:scale>
        <p:origin x="1286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D843-BAE5-4A52-B4E6-71413E0237E3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F092-22F4-4779-97E2-94D81B9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01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50ED1-7C97-5042-9D83-CF321B0B61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1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50ED1-7C97-5042-9D83-CF321B0B61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Mention: system and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slow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slow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44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Scalability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60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5533" y="912818"/>
            <a:ext cx="2590800" cy="5183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3" y="912818"/>
            <a:ext cx="7569200" cy="5183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24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12039600" cy="114299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1"/>
            <a:ext cx="12039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09600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0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3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0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2400" y="609600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9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3133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333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37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130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3133" y="912818"/>
            <a:ext cx="103632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36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2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12192000" cy="800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44736" y="6092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YWCCv3.jpg">
            <a:extLst>
              <a:ext uri="{FF2B5EF4-FFF2-40B4-BE49-F238E27FC236}">
                <a16:creationId xmlns:a16="http://schemas.microsoft.com/office/drawing/2014/main" id="{F1D94AD6-68DA-4BA2-B1A7-31ACA4100E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1219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0" Type="http://schemas.openxmlformats.org/officeDocument/2006/relationships/image" Target="../media/image19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2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s.njit.edu/~borcea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70218"/>
            <a:ext cx="11049000" cy="18443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Federated Learning for Resource-Constrained IoT Devices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786063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latin typeface="Times New Roman"/>
                <a:ea typeface="+mj-ea"/>
                <a:cs typeface="Times New Roman"/>
              </a:rPr>
              <a:t>Cristian Borcea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971800" y="4282786"/>
            <a:ext cx="63246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Department of Computer Science</a:t>
            </a:r>
          </a:p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 New Jersey Institute of Technology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0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778" y="917728"/>
            <a:ext cx="1378698" cy="137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4">
            <a:alphaModFix/>
          </a:blip>
          <a:srcRect l="27011" t="16285" r="20859" b="15849"/>
          <a:stretch/>
        </p:blipFill>
        <p:spPr>
          <a:xfrm>
            <a:off x="2418751" y="4393882"/>
            <a:ext cx="312908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 l="27011" t="16285" r="20859" b="15849"/>
          <a:stretch/>
        </p:blipFill>
        <p:spPr>
          <a:xfrm>
            <a:off x="3681629" y="4393882"/>
            <a:ext cx="312908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7496" y="2647378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19"/>
          <p:cNvCxnSpPr/>
          <p:nvPr/>
        </p:nvCxnSpPr>
        <p:spPr>
          <a:xfrm flipH="1">
            <a:off x="2623468" y="3452050"/>
            <a:ext cx="448056" cy="859536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42" name="Google Shape;242;p19"/>
          <p:cNvCxnSpPr/>
          <p:nvPr/>
        </p:nvCxnSpPr>
        <p:spPr>
          <a:xfrm>
            <a:off x="3385455" y="3470338"/>
            <a:ext cx="434340" cy="879094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3" name="Google Shape;243;p19"/>
          <p:cNvSpPr txBox="1"/>
          <p:nvPr/>
        </p:nvSpPr>
        <p:spPr>
          <a:xfrm>
            <a:off x="2327825" y="4969954"/>
            <a:ext cx="82167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3566837" y="4969954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2947331" y="5253793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2671245" y="3715322"/>
            <a:ext cx="10764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dirty="0"/>
          </a:p>
        </p:txBody>
      </p:sp>
      <p:sp>
        <p:nvSpPr>
          <p:cNvPr id="263" name="Google Shape;263;p19"/>
          <p:cNvSpPr txBox="1"/>
          <p:nvPr/>
        </p:nvSpPr>
        <p:spPr>
          <a:xfrm>
            <a:off x="3326975" y="2911123"/>
            <a:ext cx="10764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 Zone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5024684" y="685800"/>
            <a:ext cx="19697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Partition Keeper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19"/>
          <p:cNvCxnSpPr>
            <a:stCxn id="236" idx="1"/>
            <a:endCxn id="238" idx="1"/>
          </p:cNvCxnSpPr>
          <p:nvPr/>
        </p:nvCxnSpPr>
        <p:spPr>
          <a:xfrm rot="10800000" flipV="1">
            <a:off x="2418752" y="1607076"/>
            <a:ext cx="2922027" cy="3074841"/>
          </a:xfrm>
          <a:prstGeom prst="curvedConnector3">
            <a:avLst>
              <a:gd name="adj1" fmla="val 10782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67" name="Google Shape;267;p19"/>
          <p:cNvPicPr preferRelativeResize="0"/>
          <p:nvPr/>
        </p:nvPicPr>
        <p:blipFill rotWithShape="1">
          <a:blip r:embed="rId4">
            <a:alphaModFix/>
          </a:blip>
          <a:srcRect l="27011" t="16285" r="20859" b="15849"/>
          <a:stretch/>
        </p:blipFill>
        <p:spPr>
          <a:xfrm>
            <a:off x="5218871" y="4413304"/>
            <a:ext cx="312908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 rotWithShape="1">
          <a:blip r:embed="rId4">
            <a:alphaModFix amt="35000"/>
          </a:blip>
          <a:srcRect l="27011" t="16285" r="20859" b="15849"/>
          <a:stretch/>
        </p:blipFill>
        <p:spPr>
          <a:xfrm>
            <a:off x="6481749" y="4413304"/>
            <a:ext cx="312908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7616" y="2666800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9"/>
          <p:cNvCxnSpPr/>
          <p:nvPr/>
        </p:nvCxnSpPr>
        <p:spPr>
          <a:xfrm flipH="1">
            <a:off x="5423588" y="3471472"/>
            <a:ext cx="448056" cy="859536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1" name="Google Shape;271;p19"/>
          <p:cNvCxnSpPr/>
          <p:nvPr/>
        </p:nvCxnSpPr>
        <p:spPr>
          <a:xfrm>
            <a:off x="6185575" y="3489760"/>
            <a:ext cx="434340" cy="879094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2" name="Google Shape;272;p19"/>
          <p:cNvSpPr txBox="1"/>
          <p:nvPr/>
        </p:nvSpPr>
        <p:spPr>
          <a:xfrm>
            <a:off x="5127945" y="4989376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6366957" y="4989376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5747451" y="5273215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5471365" y="3734744"/>
            <a:ext cx="10764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6127095" y="2930545"/>
            <a:ext cx="10764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 Zone Manager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3687382" y="1825015"/>
            <a:ext cx="178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Latest Zone Partition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6344016" y="1837984"/>
            <a:ext cx="17853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Partition  Update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67;p19">
            <a:extLst>
              <a:ext uri="{FF2B5EF4-FFF2-40B4-BE49-F238E27FC236}">
                <a16:creationId xmlns:a16="http://schemas.microsoft.com/office/drawing/2014/main" id="{429BEF60-4348-3B35-4011-F27F03505A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011" t="16285" r="20859" b="15849"/>
          <a:stretch/>
        </p:blipFill>
        <p:spPr>
          <a:xfrm>
            <a:off x="8057081" y="4409735"/>
            <a:ext cx="312908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68;p19">
            <a:extLst>
              <a:ext uri="{FF2B5EF4-FFF2-40B4-BE49-F238E27FC236}">
                <a16:creationId xmlns:a16="http://schemas.microsoft.com/office/drawing/2014/main" id="{AEBC470A-4E73-290E-F632-355E87C1E2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011" t="16285" r="20859" b="15849"/>
          <a:stretch/>
        </p:blipFill>
        <p:spPr>
          <a:xfrm>
            <a:off x="9235116" y="4409735"/>
            <a:ext cx="312908" cy="57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69;p19">
            <a:extLst>
              <a:ext uri="{FF2B5EF4-FFF2-40B4-BE49-F238E27FC236}">
                <a16:creationId xmlns:a16="http://schemas.microsoft.com/office/drawing/2014/main" id="{DAD43D1D-57A3-9031-7BB2-2643426B3D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5826" y="2663231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270;p19">
            <a:extLst>
              <a:ext uri="{FF2B5EF4-FFF2-40B4-BE49-F238E27FC236}">
                <a16:creationId xmlns:a16="http://schemas.microsoft.com/office/drawing/2014/main" id="{F070A174-2FE8-AF4C-5541-F194FFD91EA3}"/>
              </a:ext>
            </a:extLst>
          </p:cNvPr>
          <p:cNvCxnSpPr/>
          <p:nvPr/>
        </p:nvCxnSpPr>
        <p:spPr>
          <a:xfrm flipH="1">
            <a:off x="8261798" y="3467903"/>
            <a:ext cx="448056" cy="859536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" name="Google Shape;271;p19">
            <a:extLst>
              <a:ext uri="{FF2B5EF4-FFF2-40B4-BE49-F238E27FC236}">
                <a16:creationId xmlns:a16="http://schemas.microsoft.com/office/drawing/2014/main" id="{E30379C8-860D-FC90-08BF-4326FB5C8248}"/>
              </a:ext>
            </a:extLst>
          </p:cNvPr>
          <p:cNvCxnSpPr/>
          <p:nvPr/>
        </p:nvCxnSpPr>
        <p:spPr>
          <a:xfrm>
            <a:off x="8891807" y="3486191"/>
            <a:ext cx="434340" cy="879094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" name="Google Shape;272;p19">
            <a:extLst>
              <a:ext uri="{FF2B5EF4-FFF2-40B4-BE49-F238E27FC236}">
                <a16:creationId xmlns:a16="http://schemas.microsoft.com/office/drawing/2014/main" id="{5CB36120-7974-D5D2-C40A-2DF939FB30DD}"/>
              </a:ext>
            </a:extLst>
          </p:cNvPr>
          <p:cNvSpPr txBox="1"/>
          <p:nvPr/>
        </p:nvSpPr>
        <p:spPr>
          <a:xfrm>
            <a:off x="7966155" y="4985807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73;p19">
            <a:extLst>
              <a:ext uri="{FF2B5EF4-FFF2-40B4-BE49-F238E27FC236}">
                <a16:creationId xmlns:a16="http://schemas.microsoft.com/office/drawing/2014/main" id="{DF4D6704-819B-C644-916A-C155A4E5C46C}"/>
              </a:ext>
            </a:extLst>
          </p:cNvPr>
          <p:cNvSpPr txBox="1"/>
          <p:nvPr/>
        </p:nvSpPr>
        <p:spPr>
          <a:xfrm>
            <a:off x="9063762" y="4985807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4;p19">
            <a:extLst>
              <a:ext uri="{FF2B5EF4-FFF2-40B4-BE49-F238E27FC236}">
                <a16:creationId xmlns:a16="http://schemas.microsoft.com/office/drawing/2014/main" id="{8E0EE0CB-3FDE-9F2A-19D8-42AD9ACC1901}"/>
              </a:ext>
            </a:extLst>
          </p:cNvPr>
          <p:cNvSpPr txBox="1"/>
          <p:nvPr/>
        </p:nvSpPr>
        <p:spPr>
          <a:xfrm>
            <a:off x="8585661" y="5269646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5;p19">
            <a:extLst>
              <a:ext uri="{FF2B5EF4-FFF2-40B4-BE49-F238E27FC236}">
                <a16:creationId xmlns:a16="http://schemas.microsoft.com/office/drawing/2014/main" id="{3C0E36CC-5254-30EB-A3B1-CDCFBA881B34}"/>
              </a:ext>
            </a:extLst>
          </p:cNvPr>
          <p:cNvSpPr txBox="1"/>
          <p:nvPr/>
        </p:nvSpPr>
        <p:spPr>
          <a:xfrm>
            <a:off x="8273307" y="3885483"/>
            <a:ext cx="10764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dirty="0"/>
          </a:p>
        </p:txBody>
      </p:sp>
      <p:sp>
        <p:nvSpPr>
          <p:cNvPr id="12" name="Google Shape;276;p19">
            <a:extLst>
              <a:ext uri="{FF2B5EF4-FFF2-40B4-BE49-F238E27FC236}">
                <a16:creationId xmlns:a16="http://schemas.microsoft.com/office/drawing/2014/main" id="{2893A691-9075-FFC7-D106-919FBE5B4759}"/>
              </a:ext>
            </a:extLst>
          </p:cNvPr>
          <p:cNvSpPr txBox="1"/>
          <p:nvPr/>
        </p:nvSpPr>
        <p:spPr>
          <a:xfrm>
            <a:off x="8965305" y="2926976"/>
            <a:ext cx="10764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 Zone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B4CE8A-256E-9180-EBA8-629BE4E9C8C4}"/>
              </a:ext>
            </a:extLst>
          </p:cNvPr>
          <p:cNvCxnSpPr>
            <a:cxnSpLocks/>
          </p:cNvCxnSpPr>
          <p:nvPr/>
        </p:nvCxnSpPr>
        <p:spPr>
          <a:xfrm flipV="1">
            <a:off x="6852011" y="4726596"/>
            <a:ext cx="1114144" cy="19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oogle Shape;281;p19">
            <a:extLst>
              <a:ext uri="{FF2B5EF4-FFF2-40B4-BE49-F238E27FC236}">
                <a16:creationId xmlns:a16="http://schemas.microsoft.com/office/drawing/2014/main" id="{238ACE0F-81EC-251E-B717-229025CAF591}"/>
              </a:ext>
            </a:extLst>
          </p:cNvPr>
          <p:cNvCxnSpPr>
            <a:cxnSpLocks/>
          </p:cNvCxnSpPr>
          <p:nvPr/>
        </p:nvCxnSpPr>
        <p:spPr>
          <a:xfrm flipH="1">
            <a:off x="6833788" y="3316007"/>
            <a:ext cx="1848575" cy="1303962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" name="Google Shape;273;p19">
            <a:extLst>
              <a:ext uri="{FF2B5EF4-FFF2-40B4-BE49-F238E27FC236}">
                <a16:creationId xmlns:a16="http://schemas.microsoft.com/office/drawing/2014/main" id="{8FA341EF-30A9-7D0D-4FD5-EB0D4E795701}"/>
              </a:ext>
            </a:extLst>
          </p:cNvPr>
          <p:cNvSpPr txBox="1"/>
          <p:nvPr/>
        </p:nvSpPr>
        <p:spPr>
          <a:xfrm>
            <a:off x="7208770" y="4726596"/>
            <a:ext cx="8216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19"/>
          <p:cNvCxnSpPr>
            <a:cxnSpLocks/>
            <a:stCxn id="5" idx="0"/>
            <a:endCxn id="236" idx="3"/>
          </p:cNvCxnSpPr>
          <p:nvPr/>
        </p:nvCxnSpPr>
        <p:spPr>
          <a:xfrm rot="16200000" flipV="1">
            <a:off x="7257454" y="1069099"/>
            <a:ext cx="1056154" cy="2132110"/>
          </a:xfrm>
          <a:prstGeom prst="curvedConnector2">
            <a:avLst/>
          </a:prstGeom>
          <a:noFill/>
          <a:ln w="28575" cap="flat" cmpd="sng">
            <a:solidFill>
              <a:srgbClr val="6CAB4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282;p19">
            <a:extLst>
              <a:ext uri="{FF2B5EF4-FFF2-40B4-BE49-F238E27FC236}">
                <a16:creationId xmlns:a16="http://schemas.microsoft.com/office/drawing/2014/main" id="{488DB168-9CFD-64C4-9EEB-A3DA23C72A96}"/>
              </a:ext>
            </a:extLst>
          </p:cNvPr>
          <p:cNvCxnSpPr/>
          <p:nvPr/>
        </p:nvCxnSpPr>
        <p:spPr>
          <a:xfrm>
            <a:off x="6431976" y="3491462"/>
            <a:ext cx="1730009" cy="864534"/>
          </a:xfrm>
          <a:prstGeom prst="straightConnector1">
            <a:avLst/>
          </a:prstGeom>
          <a:noFill/>
          <a:ln w="2857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250FCF7-3F73-427B-B9A4-A5F22C2A4CF1}"/>
              </a:ext>
            </a:extLst>
          </p:cNvPr>
          <p:cNvCxnSpPr>
            <a:cxnSpLocks/>
          </p:cNvCxnSpPr>
          <p:nvPr/>
        </p:nvCxnSpPr>
        <p:spPr>
          <a:xfrm>
            <a:off x="1968135" y="3715322"/>
            <a:ext cx="8162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7D7B52-9BF1-4B1B-8ABE-60BE1FF2B41B}"/>
              </a:ext>
            </a:extLst>
          </p:cNvPr>
          <p:cNvSpPr txBox="1"/>
          <p:nvPr/>
        </p:nvSpPr>
        <p:spPr>
          <a:xfrm>
            <a:off x="9107781" y="901351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Cloud Layer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382F66-5AB4-48E5-B52F-49898728BB23}"/>
              </a:ext>
            </a:extLst>
          </p:cNvPr>
          <p:cNvSpPr txBox="1"/>
          <p:nvPr/>
        </p:nvSpPr>
        <p:spPr>
          <a:xfrm>
            <a:off x="9166053" y="2256683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Edge Layer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28792C-5C15-46B4-AA4A-6CE66AEAEF2E}"/>
              </a:ext>
            </a:extLst>
          </p:cNvPr>
          <p:cNvSpPr txBox="1"/>
          <p:nvPr/>
        </p:nvSpPr>
        <p:spPr>
          <a:xfrm>
            <a:off x="9166127" y="366555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Mobile Layer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B535BB-C2D2-789F-4801-867BF8A0F234}"/>
              </a:ext>
            </a:extLst>
          </p:cNvPr>
          <p:cNvCxnSpPr>
            <a:cxnSpLocks/>
          </p:cNvCxnSpPr>
          <p:nvPr/>
        </p:nvCxnSpPr>
        <p:spPr>
          <a:xfrm>
            <a:off x="2078305" y="2302874"/>
            <a:ext cx="8162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294;p4">
            <a:extLst>
              <a:ext uri="{FF2B5EF4-FFF2-40B4-BE49-F238E27FC236}">
                <a16:creationId xmlns:a16="http://schemas.microsoft.com/office/drawing/2014/main" id="{89AF00C7-D107-7D95-D9AD-0F77A1BEE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0"/>
            <a:ext cx="91440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Training Architecture</a:t>
            </a:r>
            <a:endParaRPr dirty="0"/>
          </a:p>
        </p:txBody>
      </p:sp>
      <p:sp>
        <p:nvSpPr>
          <p:cNvPr id="2" name="Google Shape;311;p6">
            <a:extLst>
              <a:ext uri="{FF2B5EF4-FFF2-40B4-BE49-F238E27FC236}">
                <a16:creationId xmlns:a16="http://schemas.microsoft.com/office/drawing/2014/main" id="{4A7C61C7-648B-50E5-EC59-150C25E343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2600" y="6096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3B8A19-827F-DE36-B18C-2045FBA64B23}"/>
              </a:ext>
            </a:extLst>
          </p:cNvPr>
          <p:cNvSpPr/>
          <p:nvPr/>
        </p:nvSpPr>
        <p:spPr>
          <a:xfrm>
            <a:off x="2171700" y="2488260"/>
            <a:ext cx="2270064" cy="329112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96843D-1A58-5A70-AAAD-1E62BC82C425}"/>
              </a:ext>
            </a:extLst>
          </p:cNvPr>
          <p:cNvSpPr/>
          <p:nvPr/>
        </p:nvSpPr>
        <p:spPr>
          <a:xfrm>
            <a:off x="4943931" y="2490835"/>
            <a:ext cx="2270064" cy="329112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4472AE-5DA9-82B8-2F20-48745B0A5F23}"/>
              </a:ext>
            </a:extLst>
          </p:cNvPr>
          <p:cNvSpPr/>
          <p:nvPr/>
        </p:nvSpPr>
        <p:spPr>
          <a:xfrm>
            <a:off x="7830727" y="2528451"/>
            <a:ext cx="2270064" cy="329112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62" grpId="0"/>
      <p:bldP spid="263" grpId="0"/>
      <p:bldP spid="264" grpId="0"/>
      <p:bldP spid="272" grpId="0"/>
      <p:bldP spid="273" grpId="0"/>
      <p:bldP spid="274" grpId="0"/>
      <p:bldP spid="275" grpId="0"/>
      <p:bldP spid="276" grpId="0"/>
      <p:bldP spid="280" grpId="0"/>
      <p:bldP spid="283" grpId="0"/>
      <p:bldP spid="8" grpId="0"/>
      <p:bldP spid="9" grpId="0"/>
      <p:bldP spid="10" grpId="0"/>
      <p:bldP spid="11" grpId="0"/>
      <p:bldP spid="12" grpId="0"/>
      <p:bldP spid="21" grpId="0"/>
      <p:bldP spid="18" grpId="0"/>
      <p:bldP spid="53" grpId="0"/>
      <p:bldP spid="54" grpId="0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"/>
          <p:cNvSpPr txBox="1">
            <a:spLocks noGrp="1"/>
          </p:cNvSpPr>
          <p:nvPr>
            <p:ph type="title"/>
          </p:nvPr>
        </p:nvSpPr>
        <p:spPr>
          <a:xfrm>
            <a:off x="672445" y="342900"/>
            <a:ext cx="98713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Results</a:t>
            </a:r>
            <a:endParaRPr dirty="0"/>
          </a:p>
        </p:txBody>
      </p:sp>
      <p:sp>
        <p:nvSpPr>
          <p:cNvPr id="372" name="Google Shape;372;p12"/>
          <p:cNvSpPr txBox="1">
            <a:spLocks noGrp="1"/>
          </p:cNvSpPr>
          <p:nvPr>
            <p:ph type="sldNum" idx="12"/>
          </p:nvPr>
        </p:nvSpPr>
        <p:spPr>
          <a:xfrm>
            <a:off x="9363245" y="61210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2D807-7801-DF1D-90C3-23C4CEEC0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391385"/>
            <a:ext cx="3943691" cy="903554"/>
          </a:xfrm>
          <a:prstGeom prst="rect">
            <a:avLst/>
          </a:prstGeom>
        </p:spPr>
      </p:pic>
      <p:sp>
        <p:nvSpPr>
          <p:cNvPr id="2" name="Google Shape;327;p8">
            <a:extLst>
              <a:ext uri="{FF2B5EF4-FFF2-40B4-BE49-F238E27FC236}">
                <a16:creationId xmlns:a16="http://schemas.microsoft.com/office/drawing/2014/main" id="{4F27C6DC-E23B-D412-F50B-AB0216F996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0" y="3427841"/>
            <a:ext cx="4387516" cy="97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Scalability: ZoneFL has </a:t>
            </a:r>
            <a:r>
              <a:rPr lang="en-US" sz="2200" dirty="0">
                <a:solidFill>
                  <a:srgbClr val="0070C0"/>
                </a:solidFill>
              </a:rPr>
              <a:t>lower </a:t>
            </a:r>
            <a:r>
              <a:rPr lang="en-US" sz="2200" dirty="0">
                <a:solidFill>
                  <a:srgbClr val="1E1E1E"/>
                </a:solidFill>
              </a:rPr>
              <a:t>server load than global FL</a:t>
            </a:r>
          </a:p>
        </p:txBody>
      </p:sp>
      <p:sp>
        <p:nvSpPr>
          <p:cNvPr id="3" name="Google Shape;327;p8">
            <a:extLst>
              <a:ext uri="{FF2B5EF4-FFF2-40B4-BE49-F238E27FC236}">
                <a16:creationId xmlns:a16="http://schemas.microsoft.com/office/drawing/2014/main" id="{C91FD7B8-AE13-2576-F69F-D80CAE075E34}"/>
              </a:ext>
            </a:extLst>
          </p:cNvPr>
          <p:cNvSpPr txBox="1">
            <a:spLocks/>
          </p:cNvSpPr>
          <p:nvPr/>
        </p:nvSpPr>
        <p:spPr>
          <a:xfrm>
            <a:off x="843566" y="1309171"/>
            <a:ext cx="6018272" cy="7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lnSpc>
                <a:spcPct val="114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dirty="0">
                <a:solidFill>
                  <a:srgbClr val="1E1E1E"/>
                </a:solidFill>
                <a:latin typeface="+mn-lt"/>
              </a:rPr>
              <a:t>Field study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with 63 users for 4 months</a:t>
            </a:r>
          </a:p>
          <a:p>
            <a:pPr marL="800100" lvl="1">
              <a:lnSpc>
                <a:spcPct val="114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Prototype runs robustly </a:t>
            </a:r>
          </a:p>
          <a:p>
            <a:pPr marL="342900">
              <a:lnSpc>
                <a:spcPct val="114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Large-scale simulations with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FitRec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dataset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46459-9202-4906-BC90-B9403EA9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15906"/>
            <a:ext cx="2271357" cy="224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E9555-8A1C-446F-80C1-FA39234B1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02" y="2896718"/>
            <a:ext cx="5283298" cy="3059840"/>
          </a:xfrm>
          <a:prstGeom prst="rect">
            <a:avLst/>
          </a:prstGeom>
        </p:spPr>
      </p:pic>
      <p:sp>
        <p:nvSpPr>
          <p:cNvPr id="12" name="Google Shape;327;p8">
            <a:extLst>
              <a:ext uri="{FF2B5EF4-FFF2-40B4-BE49-F238E27FC236}">
                <a16:creationId xmlns:a16="http://schemas.microsoft.com/office/drawing/2014/main" id="{7C8D7A12-6074-4E23-BFA9-B1563BC84C02}"/>
              </a:ext>
            </a:extLst>
          </p:cNvPr>
          <p:cNvSpPr txBox="1">
            <a:spLocks/>
          </p:cNvSpPr>
          <p:nvPr/>
        </p:nvSpPr>
        <p:spPr>
          <a:xfrm>
            <a:off x="6079132" y="5029200"/>
            <a:ext cx="5239823" cy="64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lnSpc>
                <a:spcPct val="114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sz="2400" dirty="0" err="1">
                <a:solidFill>
                  <a:srgbClr val="1E1E1E"/>
                </a:solidFill>
                <a:latin typeface="+mn-lt"/>
              </a:rPr>
              <a:t>ZoneFL</a:t>
            </a:r>
            <a:r>
              <a:rPr lang="en-US" sz="2400" dirty="0">
                <a:solidFill>
                  <a:srgbClr val="1E1E1E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outperforms </a:t>
            </a:r>
            <a:r>
              <a:rPr lang="en-US" sz="2400" dirty="0">
                <a:solidFill>
                  <a:srgbClr val="1E1E1E"/>
                </a:solidFill>
                <a:latin typeface="+mn-lt"/>
              </a:rPr>
              <a:t>global FL</a:t>
            </a:r>
            <a:endParaRPr lang="en-US" dirty="0">
              <a:solidFill>
                <a:srgbClr val="1E1E1E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38CF3D-4AE6-448D-89D0-5E4D9D876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654" y="496406"/>
            <a:ext cx="1373792" cy="13160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5A36-A1AA-4925-9A2B-F9296E9F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088"/>
            <a:ext cx="12039600" cy="1142999"/>
          </a:xfrm>
        </p:spPr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0996-DDD4-4F67-BA07-2A4819BB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11887200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3"/>
                </a:solidFill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3"/>
                </a:solidFill>
              </a:rPr>
              <a:t>FL systems for mobile/IoT devices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solidFill>
                  <a:schemeClr val="accent3"/>
                </a:solidFill>
              </a:rPr>
              <a:t>FLSys</a:t>
            </a:r>
            <a:r>
              <a:rPr lang="en-US" dirty="0">
                <a:solidFill>
                  <a:schemeClr val="accent3"/>
                </a:solidFill>
              </a:rPr>
              <a:t> &amp; </a:t>
            </a:r>
            <a:r>
              <a:rPr lang="en-US" dirty="0" err="1">
                <a:solidFill>
                  <a:schemeClr val="accent3"/>
                </a:solidFill>
              </a:rPr>
              <a:t>ZoneFL</a:t>
            </a:r>
            <a:endParaRPr lang="en-US" dirty="0">
              <a:solidFill>
                <a:schemeClr val="accent3"/>
              </a:solidFill>
            </a:endParaRP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chemeClr val="accent3"/>
                </a:solidFill>
              </a:rPr>
              <a:t>Human activity recognition &amp; heart-rate prediction models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FL optimizations for resource-constrained devices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Complement </a:t>
            </a:r>
            <a:r>
              <a:rPr lang="en-US" sz="2000" dirty="0" err="1"/>
              <a:t>Sparsification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FedX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1169-904F-4A52-B848-0EE980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2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106680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FL Overhead on Mobile/IoT Devices</a:t>
            </a:r>
            <a:endParaRPr dirty="0"/>
          </a:p>
        </p:txBody>
      </p:sp>
      <p:sp>
        <p:nvSpPr>
          <p:cNvPr id="228" name="Google Shape;228;p2"/>
          <p:cNvSpPr txBox="1">
            <a:spLocks noGrp="1"/>
          </p:cNvSpPr>
          <p:nvPr>
            <p:ph type="body" idx="1"/>
          </p:nvPr>
        </p:nvSpPr>
        <p:spPr>
          <a:xfrm>
            <a:off x="186612" y="1387846"/>
            <a:ext cx="1184054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Traditional FL uses </a:t>
            </a:r>
            <a:r>
              <a:rPr lang="en-US" sz="2400" dirty="0">
                <a:solidFill>
                  <a:srgbClr val="0070C0"/>
                </a:solidFill>
              </a:rPr>
              <a:t>dense and over-parameterized </a:t>
            </a:r>
            <a:r>
              <a:rPr lang="en-US" sz="2400" dirty="0">
                <a:solidFill>
                  <a:srgbClr val="1E1E1E"/>
                </a:solidFill>
              </a:rPr>
              <a:t>DL models</a:t>
            </a:r>
            <a:endParaRPr dirty="0"/>
          </a:p>
          <a:p>
            <a:pPr marL="34290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Over-parameterization comes at cost of significant </a:t>
            </a:r>
            <a:r>
              <a:rPr lang="en-US" sz="2400" dirty="0">
                <a:solidFill>
                  <a:srgbClr val="0070C0"/>
                </a:solidFill>
              </a:rPr>
              <a:t>memory, computation, and communication overhead</a:t>
            </a:r>
          </a:p>
          <a:p>
            <a:pPr marL="34290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Overhead </a:t>
            </a:r>
            <a:r>
              <a:rPr lang="en-US" sz="2400" dirty="0">
                <a:solidFill>
                  <a:schemeClr val="tx1"/>
                </a:solidFill>
              </a:rPr>
              <a:t>makes it difficult to run FL on </a:t>
            </a:r>
            <a:r>
              <a:rPr lang="en-US" sz="2400" dirty="0">
                <a:solidFill>
                  <a:srgbClr val="1E1E1E"/>
                </a:solidFill>
              </a:rPr>
              <a:t>resource-constrained mobile/IoT devices</a:t>
            </a:r>
            <a:endParaRPr sz="2400" dirty="0"/>
          </a:p>
          <a:p>
            <a:pPr marL="34290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Reducing overhead </a:t>
            </a:r>
            <a:r>
              <a:rPr lang="en-US" sz="2400" dirty="0">
                <a:solidFill>
                  <a:srgbClr val="1E1E1E"/>
                </a:solidFill>
              </a:rPr>
              <a:t>in FL, while maintaining good model performance is essential</a:t>
            </a:r>
            <a:endParaRPr dirty="0"/>
          </a:p>
          <a:p>
            <a:pPr marL="342900" lvl="0" indent="-19050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229" name="Google Shape;229;p2"/>
          <p:cNvSpPr txBox="1">
            <a:spLocks noGrp="1"/>
          </p:cNvSpPr>
          <p:nvPr>
            <p:ph type="sldNum" idx="12"/>
          </p:nvPr>
        </p:nvSpPr>
        <p:spPr>
          <a:xfrm>
            <a:off x="9372600" y="6096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10972800" cy="271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Produces sparse neural networks without sacrificing model performance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Three stages: training (a dense model), </a:t>
            </a:r>
            <a:r>
              <a:rPr lang="en-US" sz="2400" dirty="0">
                <a:solidFill>
                  <a:srgbClr val="0070C0"/>
                </a:solidFill>
              </a:rPr>
              <a:t>removing weights, and fine-tuning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Requires fine-turning to recover performance loss of removing weights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Fine-tuning together with removal of weights represents computation overhead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Cannot </a:t>
            </a:r>
            <a:r>
              <a:rPr lang="en-US" sz="2400" dirty="0">
                <a:solidFill>
                  <a:srgbClr val="1E1E1E"/>
                </a:solidFill>
              </a:rPr>
              <a:t>be used directly in FL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Server does </a:t>
            </a:r>
            <a:r>
              <a:rPr lang="en-US" dirty="0">
                <a:solidFill>
                  <a:srgbClr val="0070C0"/>
                </a:solidFill>
              </a:rPr>
              <a:t>not have access </a:t>
            </a:r>
            <a:r>
              <a:rPr lang="en-US" dirty="0">
                <a:solidFill>
                  <a:srgbClr val="1E1E1E"/>
                </a:solidFill>
              </a:rPr>
              <a:t>to raw training data for fine-tuning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Clients are </a:t>
            </a:r>
            <a:r>
              <a:rPr lang="en-US" dirty="0">
                <a:solidFill>
                  <a:srgbClr val="0070C0"/>
                </a:solidFill>
              </a:rPr>
              <a:t>resource-constraint</a:t>
            </a:r>
            <a:r>
              <a:rPr lang="en-US" dirty="0">
                <a:solidFill>
                  <a:srgbClr val="1E1E1E"/>
                </a:solidFill>
              </a:rPr>
              <a:t> to perform fine-tuning</a:t>
            </a:r>
            <a:endParaRPr dirty="0"/>
          </a:p>
          <a:p>
            <a:pPr marL="742950" lvl="1" indent="-158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solidFill>
                <a:srgbClr val="1E1E1E"/>
              </a:solidFill>
            </a:endParaRPr>
          </a:p>
          <a:p>
            <a:pPr marL="342900" lvl="0" indent="-190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1E1E1E"/>
              </a:solidFill>
            </a:endParaRPr>
          </a:p>
          <a:p>
            <a:pPr marL="342900" lvl="0" indent="-190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1E1E1E"/>
              </a:solidFill>
            </a:endParaRPr>
          </a:p>
          <a:p>
            <a:pPr marL="742950" lvl="1" indent="-158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solidFill>
                <a:srgbClr val="1E1E1E"/>
              </a:solidFill>
            </a:endParaRPr>
          </a:p>
        </p:txBody>
      </p:sp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109728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Model Pruning as Potential Solution</a:t>
            </a:r>
            <a:endParaRPr b="1" dirty="0"/>
          </a:p>
        </p:txBody>
      </p:sp>
      <p:grpSp>
        <p:nvGrpSpPr>
          <p:cNvPr id="237" name="Google Shape;237;p3"/>
          <p:cNvGrpSpPr/>
          <p:nvPr/>
        </p:nvGrpSpPr>
        <p:grpSpPr>
          <a:xfrm>
            <a:off x="6274555" y="4225229"/>
            <a:ext cx="1706693" cy="1557171"/>
            <a:chOff x="8489711" y="2074493"/>
            <a:chExt cx="2108200" cy="2311400"/>
          </a:xfrm>
        </p:grpSpPr>
        <p:pic>
          <p:nvPicPr>
            <p:cNvPr id="238" name="Google Shape;23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89711" y="2074493"/>
              <a:ext cx="2108200" cy="2311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9" name="Google Shape;239;p3"/>
            <p:cNvCxnSpPr/>
            <p:nvPr/>
          </p:nvCxnSpPr>
          <p:spPr>
            <a:xfrm flipH="1">
              <a:off x="8961926" y="2476500"/>
              <a:ext cx="309074" cy="587351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3"/>
            <p:cNvCxnSpPr/>
            <p:nvPr/>
          </p:nvCxnSpPr>
          <p:spPr>
            <a:xfrm>
              <a:off x="9842500" y="2476500"/>
              <a:ext cx="241300" cy="587351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3"/>
            <p:cNvCxnSpPr/>
            <p:nvPr/>
          </p:nvCxnSpPr>
          <p:spPr>
            <a:xfrm>
              <a:off x="9271000" y="2476500"/>
              <a:ext cx="812800" cy="587351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3"/>
            <p:cNvCxnSpPr/>
            <p:nvPr/>
          </p:nvCxnSpPr>
          <p:spPr>
            <a:xfrm>
              <a:off x="10090150" y="3432054"/>
              <a:ext cx="311150" cy="555889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3"/>
            <p:cNvCxnSpPr/>
            <p:nvPr/>
          </p:nvCxnSpPr>
          <p:spPr>
            <a:xfrm>
              <a:off x="9518650" y="3439216"/>
              <a:ext cx="311150" cy="555889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3"/>
            <p:cNvCxnSpPr/>
            <p:nvPr/>
          </p:nvCxnSpPr>
          <p:spPr>
            <a:xfrm>
              <a:off x="8959850" y="3439216"/>
              <a:ext cx="311150" cy="555889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3"/>
            <p:cNvCxnSpPr/>
            <p:nvPr/>
          </p:nvCxnSpPr>
          <p:spPr>
            <a:xfrm>
              <a:off x="9556511" y="3451916"/>
              <a:ext cx="844789" cy="525381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3"/>
            <p:cNvCxnSpPr/>
            <p:nvPr/>
          </p:nvCxnSpPr>
          <p:spPr>
            <a:xfrm>
              <a:off x="8997711" y="3460820"/>
              <a:ext cx="844789" cy="525381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3"/>
            <p:cNvCxnSpPr/>
            <p:nvPr/>
          </p:nvCxnSpPr>
          <p:spPr>
            <a:xfrm rot="10800000" flipH="1">
              <a:off x="8685201" y="3454471"/>
              <a:ext cx="1417650" cy="540635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" name="Google Shape;248;p3"/>
            <p:cNvCxnSpPr/>
            <p:nvPr/>
          </p:nvCxnSpPr>
          <p:spPr>
            <a:xfrm rot="10800000" flipH="1">
              <a:off x="9838515" y="3454470"/>
              <a:ext cx="257985" cy="527148"/>
            </a:xfrm>
            <a:prstGeom prst="straightConnector1">
              <a:avLst/>
            </a:prstGeom>
            <a:noFill/>
            <a:ln w="50800" cap="flat" cmpd="sng">
              <a:solidFill>
                <a:srgbClr val="5778A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9" name="Google Shape;24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6010" y="4191005"/>
            <a:ext cx="1675849" cy="15913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3"/>
          <p:cNvGrpSpPr/>
          <p:nvPr/>
        </p:nvGrpSpPr>
        <p:grpSpPr>
          <a:xfrm>
            <a:off x="2438405" y="4201716"/>
            <a:ext cx="1675849" cy="1591395"/>
            <a:chOff x="954886" y="2023693"/>
            <a:chExt cx="2070100" cy="2362200"/>
          </a:xfrm>
        </p:grpSpPr>
        <p:pic>
          <p:nvPicPr>
            <p:cNvPr id="251" name="Google Shape;25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4886" y="2023693"/>
              <a:ext cx="2070100" cy="2362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2" name="Google Shape;252;p3"/>
            <p:cNvCxnSpPr/>
            <p:nvPr/>
          </p:nvCxnSpPr>
          <p:spPr>
            <a:xfrm flipH="1">
              <a:off x="1404304" y="2432050"/>
              <a:ext cx="284797" cy="59221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3"/>
            <p:cNvCxnSpPr/>
            <p:nvPr/>
          </p:nvCxnSpPr>
          <p:spPr>
            <a:xfrm>
              <a:off x="1702992" y="2433292"/>
              <a:ext cx="271619" cy="59245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3"/>
            <p:cNvCxnSpPr/>
            <p:nvPr/>
          </p:nvCxnSpPr>
          <p:spPr>
            <a:xfrm>
              <a:off x="2261291" y="2432050"/>
              <a:ext cx="271619" cy="59245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3"/>
            <p:cNvCxnSpPr/>
            <p:nvPr/>
          </p:nvCxnSpPr>
          <p:spPr>
            <a:xfrm flipH="1">
              <a:off x="1975803" y="2425700"/>
              <a:ext cx="298701" cy="59245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3"/>
            <p:cNvCxnSpPr/>
            <p:nvPr/>
          </p:nvCxnSpPr>
          <p:spPr>
            <a:xfrm flipH="1">
              <a:off x="1399884" y="2431946"/>
              <a:ext cx="857081" cy="592323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3"/>
            <p:cNvCxnSpPr/>
            <p:nvPr/>
          </p:nvCxnSpPr>
          <p:spPr>
            <a:xfrm>
              <a:off x="1717397" y="2432050"/>
              <a:ext cx="815513" cy="59880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3"/>
            <p:cNvCxnSpPr/>
            <p:nvPr/>
          </p:nvCxnSpPr>
          <p:spPr>
            <a:xfrm flipH="1">
              <a:off x="1140479" y="3432865"/>
              <a:ext cx="240346" cy="544431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3"/>
            <p:cNvCxnSpPr/>
            <p:nvPr/>
          </p:nvCxnSpPr>
          <p:spPr>
            <a:xfrm flipH="1">
              <a:off x="1111250" y="3435350"/>
              <a:ext cx="829269" cy="541947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" name="Google Shape;260;p3"/>
            <p:cNvCxnSpPr/>
            <p:nvPr/>
          </p:nvCxnSpPr>
          <p:spPr>
            <a:xfrm flipH="1">
              <a:off x="1132642" y="3434108"/>
              <a:ext cx="1369832" cy="54318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3"/>
            <p:cNvCxnSpPr/>
            <p:nvPr/>
          </p:nvCxnSpPr>
          <p:spPr>
            <a:xfrm flipH="1">
              <a:off x="1691537" y="3435350"/>
              <a:ext cx="841373" cy="53048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3"/>
            <p:cNvCxnSpPr/>
            <p:nvPr/>
          </p:nvCxnSpPr>
          <p:spPr>
            <a:xfrm>
              <a:off x="2536566" y="3429000"/>
              <a:ext cx="304295" cy="541947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" name="Google Shape;263;p3"/>
            <p:cNvCxnSpPr/>
            <p:nvPr/>
          </p:nvCxnSpPr>
          <p:spPr>
            <a:xfrm>
              <a:off x="1974611" y="3439216"/>
              <a:ext cx="866250" cy="526623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4" name="Google Shape;264;p3"/>
            <p:cNvCxnSpPr/>
            <p:nvPr/>
          </p:nvCxnSpPr>
          <p:spPr>
            <a:xfrm>
              <a:off x="1989936" y="3432866"/>
              <a:ext cx="284568" cy="532973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3"/>
            <p:cNvCxnSpPr/>
            <p:nvPr/>
          </p:nvCxnSpPr>
          <p:spPr>
            <a:xfrm rot="10800000" flipH="1">
              <a:off x="2269647" y="3412574"/>
              <a:ext cx="263263" cy="553265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3"/>
            <p:cNvCxnSpPr/>
            <p:nvPr/>
          </p:nvCxnSpPr>
          <p:spPr>
            <a:xfrm rot="10800000">
              <a:off x="1396188" y="3439216"/>
              <a:ext cx="1362599" cy="490766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" name="Google Shape;267;p3"/>
            <p:cNvCxnSpPr/>
            <p:nvPr/>
          </p:nvCxnSpPr>
          <p:spPr>
            <a:xfrm>
              <a:off x="1415336" y="3439216"/>
              <a:ext cx="287656" cy="526623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3"/>
            <p:cNvCxnSpPr/>
            <p:nvPr/>
          </p:nvCxnSpPr>
          <p:spPr>
            <a:xfrm flipH="1">
              <a:off x="1702038" y="3409950"/>
              <a:ext cx="272536" cy="555889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3"/>
            <p:cNvCxnSpPr/>
            <p:nvPr/>
          </p:nvCxnSpPr>
          <p:spPr>
            <a:xfrm>
              <a:off x="1463567" y="3445566"/>
              <a:ext cx="753153" cy="494632"/>
            </a:xfrm>
            <a:prstGeom prst="straightConnector1">
              <a:avLst/>
            </a:prstGeom>
            <a:noFill/>
            <a:ln w="508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0" name="Google Shape;270;p3"/>
          <p:cNvGrpSpPr/>
          <p:nvPr/>
        </p:nvGrpSpPr>
        <p:grpSpPr>
          <a:xfrm>
            <a:off x="8252064" y="4242341"/>
            <a:ext cx="1706693" cy="1557171"/>
            <a:chOff x="8489711" y="2074493"/>
            <a:chExt cx="2108200" cy="2311400"/>
          </a:xfrm>
        </p:grpSpPr>
        <p:pic>
          <p:nvPicPr>
            <p:cNvPr id="271" name="Google Shape;27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89711" y="2074493"/>
              <a:ext cx="2108200" cy="2311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2" name="Google Shape;272;p3"/>
            <p:cNvCxnSpPr/>
            <p:nvPr/>
          </p:nvCxnSpPr>
          <p:spPr>
            <a:xfrm flipH="1">
              <a:off x="8961927" y="2476500"/>
              <a:ext cx="309074" cy="587350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3"/>
            <p:cNvCxnSpPr/>
            <p:nvPr/>
          </p:nvCxnSpPr>
          <p:spPr>
            <a:xfrm>
              <a:off x="9271000" y="2476500"/>
              <a:ext cx="812800" cy="587351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3"/>
            <p:cNvCxnSpPr/>
            <p:nvPr/>
          </p:nvCxnSpPr>
          <p:spPr>
            <a:xfrm>
              <a:off x="10090150" y="3432054"/>
              <a:ext cx="311150" cy="555889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3"/>
            <p:cNvCxnSpPr/>
            <p:nvPr/>
          </p:nvCxnSpPr>
          <p:spPr>
            <a:xfrm>
              <a:off x="9518650" y="3439216"/>
              <a:ext cx="311150" cy="555889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3"/>
            <p:cNvCxnSpPr/>
            <p:nvPr/>
          </p:nvCxnSpPr>
          <p:spPr>
            <a:xfrm>
              <a:off x="8959850" y="3439216"/>
              <a:ext cx="311150" cy="555889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3"/>
            <p:cNvCxnSpPr/>
            <p:nvPr/>
          </p:nvCxnSpPr>
          <p:spPr>
            <a:xfrm>
              <a:off x="9556511" y="3468695"/>
              <a:ext cx="844789" cy="525381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3"/>
            <p:cNvCxnSpPr/>
            <p:nvPr/>
          </p:nvCxnSpPr>
          <p:spPr>
            <a:xfrm>
              <a:off x="8997711" y="3460820"/>
              <a:ext cx="844789" cy="525381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3"/>
            <p:cNvCxnSpPr/>
            <p:nvPr/>
          </p:nvCxnSpPr>
          <p:spPr>
            <a:xfrm rot="10800000" flipH="1">
              <a:off x="8685201" y="3454471"/>
              <a:ext cx="1417649" cy="540634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3"/>
            <p:cNvCxnSpPr/>
            <p:nvPr/>
          </p:nvCxnSpPr>
          <p:spPr>
            <a:xfrm rot="10800000" flipH="1">
              <a:off x="9838515" y="3454470"/>
              <a:ext cx="257985" cy="527148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3"/>
            <p:cNvCxnSpPr/>
            <p:nvPr/>
          </p:nvCxnSpPr>
          <p:spPr>
            <a:xfrm>
              <a:off x="9842501" y="2476499"/>
              <a:ext cx="253999" cy="584629"/>
            </a:xfrm>
            <a:prstGeom prst="straightConnector1">
              <a:avLst/>
            </a:prstGeom>
            <a:noFill/>
            <a:ln w="508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82" name="Google Shape;282;p3"/>
          <p:cNvCxnSpPr/>
          <p:nvPr/>
        </p:nvCxnSpPr>
        <p:spPr>
          <a:xfrm rot="10800000" flipH="1">
            <a:off x="3898748" y="4997413"/>
            <a:ext cx="649924" cy="805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83" name="Google Shape;283;p3"/>
          <p:cNvCxnSpPr/>
          <p:nvPr/>
        </p:nvCxnSpPr>
        <p:spPr>
          <a:xfrm rot="10800000" flipH="1">
            <a:off x="5842771" y="5013720"/>
            <a:ext cx="649924" cy="805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84" name="Google Shape;284;p3"/>
          <p:cNvCxnSpPr/>
          <p:nvPr/>
        </p:nvCxnSpPr>
        <p:spPr>
          <a:xfrm rot="10800000" flipH="1">
            <a:off x="7786956" y="5020926"/>
            <a:ext cx="649924" cy="805"/>
          </a:xfrm>
          <a:prstGeom prst="straightConnector1">
            <a:avLst/>
          </a:prstGeom>
          <a:noFill/>
          <a:ln w="57150" cap="flat" cmpd="sng">
            <a:solidFill>
              <a:srgbClr val="B5DADD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85" name="Google Shape;285;p3"/>
          <p:cNvSpPr txBox="1"/>
          <p:nvPr/>
        </p:nvSpPr>
        <p:spPr>
          <a:xfrm>
            <a:off x="3800924" y="4723368"/>
            <a:ext cx="8262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</p:txBody>
      </p:sp>
      <p:sp>
        <p:nvSpPr>
          <p:cNvPr id="286" name="Google Shape;286;p3"/>
          <p:cNvSpPr txBox="1"/>
          <p:nvPr/>
        </p:nvSpPr>
        <p:spPr>
          <a:xfrm>
            <a:off x="5726444" y="4504112"/>
            <a:ext cx="8262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removal</a:t>
            </a:r>
            <a:endParaRPr/>
          </a:p>
        </p:txBody>
      </p:sp>
      <p:sp>
        <p:nvSpPr>
          <p:cNvPr id="287" name="Google Shape;287;p3"/>
          <p:cNvSpPr txBox="1"/>
          <p:nvPr/>
        </p:nvSpPr>
        <p:spPr>
          <a:xfrm>
            <a:off x="7590803" y="4742626"/>
            <a:ext cx="11559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fine-tuning</a:t>
            </a:r>
            <a:endParaRPr/>
          </a:p>
        </p:txBody>
      </p:sp>
      <p:sp>
        <p:nvSpPr>
          <p:cNvPr id="288" name="Google Shape;288;p3"/>
          <p:cNvSpPr txBox="1">
            <a:spLocks noGrp="1"/>
          </p:cNvSpPr>
          <p:nvPr>
            <p:ph type="sldNum" idx="12"/>
          </p:nvPr>
        </p:nvSpPr>
        <p:spPr>
          <a:xfrm>
            <a:off x="9372600" y="6111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8966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Model Pruning Requirements for FL</a:t>
            </a:r>
            <a:endParaRPr dirty="0"/>
          </a:p>
        </p:txBody>
      </p:sp>
      <p:sp>
        <p:nvSpPr>
          <p:cNvPr id="295" name="Google Shape;295;p4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109992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(R1) Reduce size of global model transferred from </a:t>
            </a:r>
            <a:r>
              <a:rPr lang="en-US" sz="2400" dirty="0">
                <a:solidFill>
                  <a:srgbClr val="0070C0"/>
                </a:solidFill>
              </a:rPr>
              <a:t>server to clients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(R2) Reduce size of local updates from </a:t>
            </a:r>
            <a:r>
              <a:rPr lang="en-US" sz="2400" dirty="0">
                <a:solidFill>
                  <a:srgbClr val="0070C0"/>
                </a:solidFill>
              </a:rPr>
              <a:t>clients to server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(R3) Reduce pruning </a:t>
            </a:r>
            <a:r>
              <a:rPr lang="en-US" sz="2400" dirty="0">
                <a:solidFill>
                  <a:srgbClr val="0070C0"/>
                </a:solidFill>
              </a:rPr>
              <a:t>computation overhead </a:t>
            </a:r>
            <a:r>
              <a:rPr lang="en-US" sz="2400" dirty="0">
                <a:solidFill>
                  <a:srgbClr val="1E1E1E"/>
                </a:solidFill>
              </a:rPr>
              <a:t>at clients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(R4) Achieve </a:t>
            </a:r>
            <a:r>
              <a:rPr lang="en-US" sz="2400" dirty="0">
                <a:solidFill>
                  <a:srgbClr val="0070C0"/>
                </a:solidFill>
              </a:rPr>
              <a:t>comparable model performance </a:t>
            </a:r>
            <a:r>
              <a:rPr lang="en-US" sz="2400" dirty="0">
                <a:solidFill>
                  <a:srgbClr val="1E1E1E"/>
                </a:solidFill>
              </a:rPr>
              <a:t>with dense models in vanilla FL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None/>
            </a:pPr>
            <a:endParaRPr lang="en-US" sz="2400" dirty="0">
              <a:solidFill>
                <a:srgbClr val="1E1E1E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None/>
            </a:pPr>
            <a:r>
              <a:rPr lang="en-US" sz="2400" dirty="0">
                <a:solidFill>
                  <a:srgbClr val="1E1E1E"/>
                </a:solidFill>
              </a:rPr>
              <a:t>Under the regular FL assumption that server does </a:t>
            </a:r>
            <a:r>
              <a:rPr lang="en-US" sz="2400" dirty="0">
                <a:solidFill>
                  <a:srgbClr val="0070C0"/>
                </a:solidFill>
              </a:rPr>
              <a:t>not have access </a:t>
            </a:r>
            <a:r>
              <a:rPr lang="en-US" sz="2400" dirty="0">
                <a:solidFill>
                  <a:srgbClr val="1E1E1E"/>
                </a:solidFill>
              </a:rPr>
              <a:t>to raw data due to privacy concerns</a:t>
            </a:r>
            <a:endParaRPr dirty="0"/>
          </a:p>
        </p:txBody>
      </p:sp>
      <p:sp>
        <p:nvSpPr>
          <p:cNvPr id="296" name="Google Shape;296;p4"/>
          <p:cNvSpPr txBox="1">
            <a:spLocks noGrp="1"/>
          </p:cNvSpPr>
          <p:nvPr>
            <p:ph type="sldNum" idx="12"/>
          </p:nvPr>
        </p:nvSpPr>
        <p:spPr>
          <a:xfrm>
            <a:off x="9448800" y="6096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104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Complement </a:t>
            </a:r>
            <a:r>
              <a:rPr lang="en-US" b="1" dirty="0" err="1"/>
              <a:t>Sparsification</a:t>
            </a:r>
            <a:r>
              <a:rPr lang="en-US" b="1" dirty="0"/>
              <a:t> (CS) Overview</a:t>
            </a:r>
            <a:endParaRPr dirty="0"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205273" y="1371599"/>
            <a:ext cx="11784564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+mj-lt"/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Start </a:t>
            </a:r>
            <a:r>
              <a:rPr lang="en-US" sz="2400" dirty="0">
                <a:solidFill>
                  <a:srgbClr val="0070C0"/>
                </a:solidFill>
              </a:rPr>
              <a:t>from vanilla FL</a:t>
            </a:r>
            <a:r>
              <a:rPr lang="en-US" sz="2400" dirty="0">
                <a:solidFill>
                  <a:srgbClr val="1E1E1E"/>
                </a:solidFill>
              </a:rPr>
              <a:t>: clients train a dense model, server aggregates clients’ models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rgbClr val="1E1E1E"/>
                </a:solidFill>
              </a:rPr>
              <a:t>Server creates global sparse model with </a:t>
            </a:r>
            <a:r>
              <a:rPr lang="en-US" sz="2400" dirty="0">
                <a:solidFill>
                  <a:srgbClr val="0070C0"/>
                </a:solidFill>
              </a:rPr>
              <a:t>low magnitude weights removed </a:t>
            </a:r>
            <a:r>
              <a:rPr lang="en-US" sz="2400" dirty="0">
                <a:solidFill>
                  <a:schemeClr val="tx1"/>
                </a:solidFill>
              </a:rPr>
              <a:t>and sends it to clients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1E1E1E"/>
                </a:solidFill>
              </a:rPr>
              <a:t>(R1)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rgbClr val="1E1E1E"/>
                </a:solidFill>
              </a:rPr>
              <a:t>Clients train from global sparse model,  and only send </a:t>
            </a:r>
            <a:r>
              <a:rPr lang="en-US" sz="2400" dirty="0">
                <a:solidFill>
                  <a:srgbClr val="0070C0"/>
                </a:solidFill>
              </a:rPr>
              <a:t>weights that were originally zero </a:t>
            </a:r>
            <a:r>
              <a:rPr lang="en-US" sz="2400" dirty="0">
                <a:solidFill>
                  <a:srgbClr val="1E1E1E"/>
                </a:solidFill>
              </a:rPr>
              <a:t>in global sparse model (R2 and R3)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+mj-lt"/>
              <a:buAutoNum type="arabicPeriod"/>
            </a:pPr>
            <a:r>
              <a:rPr lang="en-US" sz="2400" dirty="0">
                <a:solidFill>
                  <a:srgbClr val="1E1E1E"/>
                </a:solidFill>
              </a:rPr>
              <a:t>Server aggregates </a:t>
            </a:r>
            <a:r>
              <a:rPr lang="en-US" sz="2400" dirty="0">
                <a:solidFill>
                  <a:srgbClr val="0070C0"/>
                </a:solidFill>
              </a:rPr>
              <a:t>clients’ models together with global sparse model </a:t>
            </a:r>
            <a:r>
              <a:rPr lang="en-US" sz="2400" dirty="0">
                <a:solidFill>
                  <a:srgbClr val="1E1E1E"/>
                </a:solidFill>
              </a:rPr>
              <a:t>from previous round, and goes to step 2</a:t>
            </a:r>
            <a:endParaRPr dirty="0"/>
          </a:p>
          <a:p>
            <a:pPr marL="571500" lvl="1" indent="-342900">
              <a:lnSpc>
                <a:spcPct val="120000"/>
              </a:lnSpc>
              <a:spcBef>
                <a:spcPts val="480"/>
              </a:spcBef>
              <a:buClr>
                <a:srgbClr val="1E1E1E"/>
              </a:buClr>
              <a:buSzPts val="2400"/>
            </a:pPr>
            <a:r>
              <a:rPr lang="en-US" sz="2200" dirty="0">
                <a:solidFill>
                  <a:srgbClr val="1E1E1E"/>
                </a:solidFill>
              </a:rPr>
              <a:t>Aggregation </a:t>
            </a:r>
            <a:r>
              <a:rPr lang="en-US" sz="2200" dirty="0">
                <a:solidFill>
                  <a:srgbClr val="0070C0"/>
                </a:solidFill>
              </a:rPr>
              <a:t>amplifies</a:t>
            </a:r>
            <a:r>
              <a:rPr lang="en-US" sz="2200" dirty="0">
                <a:solidFill>
                  <a:srgbClr val="1E1E1E"/>
                </a:solidFill>
              </a:rPr>
              <a:t> client sparse models to update all weights over time (R4)</a:t>
            </a:r>
            <a:endParaRPr dirty="0"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9448800" y="6096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4EDD7-4EC5-4A37-BD68-5A6860291258}"/>
              </a:ext>
            </a:extLst>
          </p:cNvPr>
          <p:cNvSpPr txBox="1"/>
          <p:nvPr/>
        </p:nvSpPr>
        <p:spPr>
          <a:xfrm>
            <a:off x="1066800" y="563880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/>
              <a:t>Paper: “Complement </a:t>
            </a:r>
            <a:r>
              <a:rPr lang="en-US" i="1" u="sng" dirty="0" err="1"/>
              <a:t>Sparsification</a:t>
            </a:r>
            <a:r>
              <a:rPr lang="en-US" i="1" u="sng" dirty="0"/>
              <a:t>: Low-Overhead Model Pruning for Federated Learning”, AAAI 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19;p7">
            <a:extLst>
              <a:ext uri="{FF2B5EF4-FFF2-40B4-BE49-F238E27FC236}">
                <a16:creationId xmlns:a16="http://schemas.microsoft.com/office/drawing/2014/main" id="{B05A0FAE-254F-1398-7C63-C370A0EAB1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72600" y="6111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18" name="Google Shape;101;p2">
            <a:extLst>
              <a:ext uri="{FF2B5EF4-FFF2-40B4-BE49-F238E27FC236}">
                <a16:creationId xmlns:a16="http://schemas.microsoft.com/office/drawing/2014/main" id="{18D82936-2116-3F83-94F8-A7FFCCBEC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341216"/>
              </p:ext>
            </p:extLst>
          </p:nvPr>
        </p:nvGraphicFramePr>
        <p:xfrm>
          <a:off x="10824952" y="2787284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Google Shape;107;p2">
            <a:extLst>
              <a:ext uri="{FF2B5EF4-FFF2-40B4-BE49-F238E27FC236}">
                <a16:creationId xmlns:a16="http://schemas.microsoft.com/office/drawing/2014/main" id="{552950E0-7058-6372-5E44-8DE6A6B1154A}"/>
              </a:ext>
            </a:extLst>
          </p:cNvPr>
          <p:cNvSpPr txBox="1"/>
          <p:nvPr/>
        </p:nvSpPr>
        <p:spPr>
          <a:xfrm>
            <a:off x="2065029" y="5181600"/>
            <a:ext cx="7520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Prune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" name="Google Shape;108;p2">
            <a:extLst>
              <a:ext uri="{FF2B5EF4-FFF2-40B4-BE49-F238E27FC236}">
                <a16:creationId xmlns:a16="http://schemas.microsoft.com/office/drawing/2014/main" id="{D056973E-5C9B-2E68-5C49-9871CECF5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459139"/>
              </p:ext>
            </p:extLst>
          </p:nvPr>
        </p:nvGraphicFramePr>
        <p:xfrm>
          <a:off x="6867683" y="2162560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0.6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0.7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0.7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0.3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0.2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0.1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0.9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0.8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Google Shape;109;p2">
            <a:extLst>
              <a:ext uri="{FF2B5EF4-FFF2-40B4-BE49-F238E27FC236}">
                <a16:creationId xmlns:a16="http://schemas.microsoft.com/office/drawing/2014/main" id="{C7F48378-3E4D-408E-2675-D8EDC6929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38498"/>
              </p:ext>
            </p:extLst>
          </p:nvPr>
        </p:nvGraphicFramePr>
        <p:xfrm>
          <a:off x="9562599" y="2162560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0.8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0.9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0.4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0.2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Google Shape;110;p2">
            <a:extLst>
              <a:ext uri="{FF2B5EF4-FFF2-40B4-BE49-F238E27FC236}">
                <a16:creationId xmlns:a16="http://schemas.microsoft.com/office/drawing/2014/main" id="{6695C785-0325-2D28-E083-A3992F0CA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738531"/>
              </p:ext>
            </p:extLst>
          </p:nvPr>
        </p:nvGraphicFramePr>
        <p:xfrm>
          <a:off x="8215141" y="2162560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0.8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0.3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0.5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0.8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0.1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Google Shape;111;p2">
            <a:extLst>
              <a:ext uri="{FF2B5EF4-FFF2-40B4-BE49-F238E27FC236}">
                <a16:creationId xmlns:a16="http://schemas.microsoft.com/office/drawing/2014/main" id="{77DAF664-F84F-1C88-1008-CEEE9EF0A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781950"/>
              </p:ext>
            </p:extLst>
          </p:nvPr>
        </p:nvGraphicFramePr>
        <p:xfrm>
          <a:off x="7576204" y="4983691"/>
          <a:ext cx="1097250" cy="10972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0.6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0.6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0.7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0.7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0.7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0.4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2" name="Google Shape;113;p2">
            <a:extLst>
              <a:ext uri="{FF2B5EF4-FFF2-40B4-BE49-F238E27FC236}">
                <a16:creationId xmlns:a16="http://schemas.microsoft.com/office/drawing/2014/main" id="{12C610D6-80EE-CC4E-CEB6-E14B71674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947253"/>
              </p:ext>
            </p:extLst>
          </p:nvPr>
        </p:nvGraphicFramePr>
        <p:xfrm>
          <a:off x="9013372" y="4979771"/>
          <a:ext cx="1097250" cy="11097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2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3" name="Google Shape;114;p2">
            <a:extLst>
              <a:ext uri="{FF2B5EF4-FFF2-40B4-BE49-F238E27FC236}">
                <a16:creationId xmlns:a16="http://schemas.microsoft.com/office/drawing/2014/main" id="{44042680-0C37-0CAC-7012-AB725B231AEB}"/>
              </a:ext>
            </a:extLst>
          </p:cNvPr>
          <p:cNvCxnSpPr>
            <a:cxnSpLocks/>
            <a:stCxn id="31" idx="2"/>
            <a:endCxn id="91" idx="0"/>
          </p:cNvCxnSpPr>
          <p:nvPr/>
        </p:nvCxnSpPr>
        <p:spPr>
          <a:xfrm flipH="1">
            <a:off x="7406896" y="3259810"/>
            <a:ext cx="9412" cy="2755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" name="Google Shape;115;p2">
            <a:extLst>
              <a:ext uri="{FF2B5EF4-FFF2-40B4-BE49-F238E27FC236}">
                <a16:creationId xmlns:a16="http://schemas.microsoft.com/office/drawing/2014/main" id="{7193B002-6BA6-DE03-CEB9-D1C0DAF8B8D4}"/>
              </a:ext>
            </a:extLst>
          </p:cNvPr>
          <p:cNvCxnSpPr>
            <a:stCxn id="49" idx="2"/>
            <a:endCxn id="95" idx="0"/>
          </p:cNvCxnSpPr>
          <p:nvPr/>
        </p:nvCxnSpPr>
        <p:spPr>
          <a:xfrm>
            <a:off x="8763766" y="3259810"/>
            <a:ext cx="5498" cy="2755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5" name="Google Shape;116;p2">
            <a:extLst>
              <a:ext uri="{FF2B5EF4-FFF2-40B4-BE49-F238E27FC236}">
                <a16:creationId xmlns:a16="http://schemas.microsoft.com/office/drawing/2014/main" id="{10F5CF83-80C9-6072-1371-BCD57883D743}"/>
              </a:ext>
            </a:extLst>
          </p:cNvPr>
          <p:cNvCxnSpPr>
            <a:stCxn id="32" idx="2"/>
            <a:endCxn id="92" idx="0"/>
          </p:cNvCxnSpPr>
          <p:nvPr/>
        </p:nvCxnSpPr>
        <p:spPr>
          <a:xfrm>
            <a:off x="10111224" y="3259810"/>
            <a:ext cx="528" cy="2755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" name="Google Shape;117;p2">
            <a:extLst>
              <a:ext uri="{FF2B5EF4-FFF2-40B4-BE49-F238E27FC236}">
                <a16:creationId xmlns:a16="http://schemas.microsoft.com/office/drawing/2014/main" id="{F9AE7530-FFAB-8229-A34C-DC9204721307}"/>
              </a:ext>
            </a:extLst>
          </p:cNvPr>
          <p:cNvSpPr txBox="1"/>
          <p:nvPr/>
        </p:nvSpPr>
        <p:spPr>
          <a:xfrm>
            <a:off x="6273325" y="5998349"/>
            <a:ext cx="1371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18;p2">
            <a:extLst>
              <a:ext uri="{FF2B5EF4-FFF2-40B4-BE49-F238E27FC236}">
                <a16:creationId xmlns:a16="http://schemas.microsoft.com/office/drawing/2014/main" id="{27354958-AF57-6CAA-A998-7E7355EC1656}"/>
              </a:ext>
            </a:extLst>
          </p:cNvPr>
          <p:cNvSpPr txBox="1"/>
          <p:nvPr/>
        </p:nvSpPr>
        <p:spPr>
          <a:xfrm>
            <a:off x="8452333" y="4706919"/>
            <a:ext cx="91489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Prune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" name="Google Shape;121;p2">
            <a:extLst>
              <a:ext uri="{FF2B5EF4-FFF2-40B4-BE49-F238E27FC236}">
                <a16:creationId xmlns:a16="http://schemas.microsoft.com/office/drawing/2014/main" id="{9074F253-E153-DF81-8E97-592903ECD54C}"/>
              </a:ext>
            </a:extLst>
          </p:cNvPr>
          <p:cNvCxnSpPr>
            <a:cxnSpLocks/>
            <a:stCxn id="87" idx="2"/>
            <a:endCxn id="31" idx="0"/>
          </p:cNvCxnSpPr>
          <p:nvPr/>
        </p:nvCxnSpPr>
        <p:spPr>
          <a:xfrm flipH="1">
            <a:off x="7416308" y="1447990"/>
            <a:ext cx="1318749" cy="71457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5" name="Google Shape;122;p2">
            <a:extLst>
              <a:ext uri="{FF2B5EF4-FFF2-40B4-BE49-F238E27FC236}">
                <a16:creationId xmlns:a16="http://schemas.microsoft.com/office/drawing/2014/main" id="{D39C90BD-EBEB-811F-B30D-95D8C54C1515}"/>
              </a:ext>
            </a:extLst>
          </p:cNvPr>
          <p:cNvCxnSpPr>
            <a:cxnSpLocks/>
            <a:stCxn id="87" idx="2"/>
            <a:endCxn id="49" idx="0"/>
          </p:cNvCxnSpPr>
          <p:nvPr/>
        </p:nvCxnSpPr>
        <p:spPr>
          <a:xfrm>
            <a:off x="8735057" y="1447990"/>
            <a:ext cx="28709" cy="71457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" name="Google Shape;123;p2">
            <a:extLst>
              <a:ext uri="{FF2B5EF4-FFF2-40B4-BE49-F238E27FC236}">
                <a16:creationId xmlns:a16="http://schemas.microsoft.com/office/drawing/2014/main" id="{19B955A0-3172-DAC6-367E-3C5B05192F05}"/>
              </a:ext>
            </a:extLst>
          </p:cNvPr>
          <p:cNvCxnSpPr>
            <a:cxnSpLocks/>
            <a:stCxn id="87" idx="2"/>
            <a:endCxn id="32" idx="0"/>
          </p:cNvCxnSpPr>
          <p:nvPr/>
        </p:nvCxnSpPr>
        <p:spPr>
          <a:xfrm>
            <a:off x="8735057" y="1447990"/>
            <a:ext cx="1376167" cy="71457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8" name="Google Shape;124;p2">
            <a:extLst>
              <a:ext uri="{FF2B5EF4-FFF2-40B4-BE49-F238E27FC236}">
                <a16:creationId xmlns:a16="http://schemas.microsoft.com/office/drawing/2014/main" id="{7951125A-5639-AE04-134B-DE477D3DE4C9}"/>
              </a:ext>
            </a:extLst>
          </p:cNvPr>
          <p:cNvSpPr txBox="1"/>
          <p:nvPr/>
        </p:nvSpPr>
        <p:spPr>
          <a:xfrm>
            <a:off x="7728118" y="1848486"/>
            <a:ext cx="67670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127;p2">
            <a:extLst>
              <a:ext uri="{FF2B5EF4-FFF2-40B4-BE49-F238E27FC236}">
                <a16:creationId xmlns:a16="http://schemas.microsoft.com/office/drawing/2014/main" id="{794E2754-CA93-FD60-B725-45379E9287A7}"/>
              </a:ext>
            </a:extLst>
          </p:cNvPr>
          <p:cNvSpPr txBox="1"/>
          <p:nvPr/>
        </p:nvSpPr>
        <p:spPr>
          <a:xfrm>
            <a:off x="10066839" y="3250165"/>
            <a:ext cx="28971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100" dirty="0"/>
              <a:t>⊙</a:t>
            </a:r>
            <a:endParaRPr lang="en-US" b="1" dirty="0"/>
          </a:p>
        </p:txBody>
      </p:sp>
      <p:sp>
        <p:nvSpPr>
          <p:cNvPr id="81" name="Google Shape;133;p2">
            <a:extLst>
              <a:ext uri="{FF2B5EF4-FFF2-40B4-BE49-F238E27FC236}">
                <a16:creationId xmlns:a16="http://schemas.microsoft.com/office/drawing/2014/main" id="{AA4D20A8-533D-A566-866E-461F93B647F0}"/>
              </a:ext>
            </a:extLst>
          </p:cNvPr>
          <p:cNvSpPr txBox="1"/>
          <p:nvPr/>
        </p:nvSpPr>
        <p:spPr>
          <a:xfrm>
            <a:off x="5058986" y="5740706"/>
            <a:ext cx="86226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134;p2">
            <a:extLst>
              <a:ext uri="{FF2B5EF4-FFF2-40B4-BE49-F238E27FC236}">
                <a16:creationId xmlns:a16="http://schemas.microsoft.com/office/drawing/2014/main" id="{E3EC0B8A-C8C6-0884-7EB1-29DAB203CB77}"/>
              </a:ext>
            </a:extLst>
          </p:cNvPr>
          <p:cNvSpPr txBox="1"/>
          <p:nvPr/>
        </p:nvSpPr>
        <p:spPr>
          <a:xfrm>
            <a:off x="2366120" y="1117693"/>
            <a:ext cx="146852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Round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135;p2">
            <a:extLst>
              <a:ext uri="{FF2B5EF4-FFF2-40B4-BE49-F238E27FC236}">
                <a16:creationId xmlns:a16="http://schemas.microsoft.com/office/drawing/2014/main" id="{63547F7A-6BBF-786B-96FA-5F633C7F82CE}"/>
              </a:ext>
            </a:extLst>
          </p:cNvPr>
          <p:cNvSpPr txBox="1"/>
          <p:nvPr/>
        </p:nvSpPr>
        <p:spPr>
          <a:xfrm>
            <a:off x="7362433" y="74863"/>
            <a:ext cx="204765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Consecutive  Round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141;p2">
            <a:extLst>
              <a:ext uri="{FF2B5EF4-FFF2-40B4-BE49-F238E27FC236}">
                <a16:creationId xmlns:a16="http://schemas.microsoft.com/office/drawing/2014/main" id="{AA999B4C-6471-A57C-92FB-E83D54DEB56E}"/>
              </a:ext>
            </a:extLst>
          </p:cNvPr>
          <p:cNvSpPr txBox="1"/>
          <p:nvPr/>
        </p:nvSpPr>
        <p:spPr>
          <a:xfrm>
            <a:off x="10578637" y="2463526"/>
            <a:ext cx="16866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Inverted mask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" name="Google Shape;100;p2">
            <a:extLst>
              <a:ext uri="{FF2B5EF4-FFF2-40B4-BE49-F238E27FC236}">
                <a16:creationId xmlns:a16="http://schemas.microsoft.com/office/drawing/2014/main" id="{427B03F3-BD9C-88DD-7EAE-2ED217BDB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678204"/>
              </p:ext>
            </p:extLst>
          </p:nvPr>
        </p:nvGraphicFramePr>
        <p:xfrm>
          <a:off x="8186432" y="350740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0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" name="Google Shape;108;p2">
            <a:extLst>
              <a:ext uri="{FF2B5EF4-FFF2-40B4-BE49-F238E27FC236}">
                <a16:creationId xmlns:a16="http://schemas.microsoft.com/office/drawing/2014/main" id="{2B373F20-5DE7-C1EE-1B1A-6979743E1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317445"/>
              </p:ext>
            </p:extLst>
          </p:nvPr>
        </p:nvGraphicFramePr>
        <p:xfrm>
          <a:off x="6858271" y="3535409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0.3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0.2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0.1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0.8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2" name="Google Shape;109;p2">
            <a:extLst>
              <a:ext uri="{FF2B5EF4-FFF2-40B4-BE49-F238E27FC236}">
                <a16:creationId xmlns:a16="http://schemas.microsoft.com/office/drawing/2014/main" id="{E5062E7B-4010-DA12-AA3E-C611CA8AC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253997"/>
              </p:ext>
            </p:extLst>
          </p:nvPr>
        </p:nvGraphicFramePr>
        <p:xfrm>
          <a:off x="9563127" y="3535409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0.8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0.9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0.8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0.2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5" name="Google Shape;110;p2">
            <a:extLst>
              <a:ext uri="{FF2B5EF4-FFF2-40B4-BE49-F238E27FC236}">
                <a16:creationId xmlns:a16="http://schemas.microsoft.com/office/drawing/2014/main" id="{B7F82DB2-8597-8AD5-1260-A3ED23654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743242"/>
              </p:ext>
            </p:extLst>
          </p:nvPr>
        </p:nvGraphicFramePr>
        <p:xfrm>
          <a:off x="8220639" y="3535409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0.3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0.1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6" name="Google Shape;114;p2">
            <a:extLst>
              <a:ext uri="{FF2B5EF4-FFF2-40B4-BE49-F238E27FC236}">
                <a16:creationId xmlns:a16="http://schemas.microsoft.com/office/drawing/2014/main" id="{E76BD719-58B1-EC68-E4B8-1D1DB05B96EB}"/>
              </a:ext>
            </a:extLst>
          </p:cNvPr>
          <p:cNvCxnSpPr>
            <a:cxnSpLocks/>
            <a:stCxn id="91" idx="2"/>
            <a:endCxn id="101" idx="0"/>
          </p:cNvCxnSpPr>
          <p:nvPr/>
        </p:nvCxnSpPr>
        <p:spPr>
          <a:xfrm flipH="1">
            <a:off x="6601410" y="4632659"/>
            <a:ext cx="805486" cy="351092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7" name="Google Shape;115;p2">
            <a:extLst>
              <a:ext uri="{FF2B5EF4-FFF2-40B4-BE49-F238E27FC236}">
                <a16:creationId xmlns:a16="http://schemas.microsoft.com/office/drawing/2014/main" id="{8DE10CCB-4EB0-9B6B-52CF-0E241A2CED58}"/>
              </a:ext>
            </a:extLst>
          </p:cNvPr>
          <p:cNvCxnSpPr>
            <a:cxnSpLocks/>
            <a:stCxn id="95" idx="2"/>
            <a:endCxn id="101" idx="0"/>
          </p:cNvCxnSpPr>
          <p:nvPr/>
        </p:nvCxnSpPr>
        <p:spPr>
          <a:xfrm flipH="1">
            <a:off x="6601410" y="4632659"/>
            <a:ext cx="2167854" cy="351092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116;p2">
            <a:extLst>
              <a:ext uri="{FF2B5EF4-FFF2-40B4-BE49-F238E27FC236}">
                <a16:creationId xmlns:a16="http://schemas.microsoft.com/office/drawing/2014/main" id="{FC6EA6D6-ABB8-C5D1-7442-05DE75EFE14D}"/>
              </a:ext>
            </a:extLst>
          </p:cNvPr>
          <p:cNvCxnSpPr>
            <a:cxnSpLocks/>
            <a:stCxn id="92" idx="2"/>
            <a:endCxn id="101" idx="0"/>
          </p:cNvCxnSpPr>
          <p:nvPr/>
        </p:nvCxnSpPr>
        <p:spPr>
          <a:xfrm flipH="1">
            <a:off x="6601410" y="4632659"/>
            <a:ext cx="3510342" cy="351092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100" name="Google Shape;101;p2">
            <a:extLst>
              <a:ext uri="{FF2B5EF4-FFF2-40B4-BE49-F238E27FC236}">
                <a16:creationId xmlns:a16="http://schemas.microsoft.com/office/drawing/2014/main" id="{DD7EC39D-B6B5-41AC-2D19-27DD9B717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13693"/>
              </p:ext>
            </p:extLst>
          </p:nvPr>
        </p:nvGraphicFramePr>
        <p:xfrm>
          <a:off x="9387133" y="352639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Google Shape;108;p2">
            <a:extLst>
              <a:ext uri="{FF2B5EF4-FFF2-40B4-BE49-F238E27FC236}">
                <a16:creationId xmlns:a16="http://schemas.microsoft.com/office/drawing/2014/main" id="{0B43CD1A-7A0B-9DA4-6523-642A187AB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293779"/>
              </p:ext>
            </p:extLst>
          </p:nvPr>
        </p:nvGraphicFramePr>
        <p:xfrm>
          <a:off x="6052785" y="4983751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0.7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0.7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0.4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" name="Google Shape;101;p2">
            <a:extLst>
              <a:ext uri="{FF2B5EF4-FFF2-40B4-BE49-F238E27FC236}">
                <a16:creationId xmlns:a16="http://schemas.microsoft.com/office/drawing/2014/main" id="{39BD45E4-F715-B95B-7175-3ED1B0B46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172544"/>
              </p:ext>
            </p:extLst>
          </p:nvPr>
        </p:nvGraphicFramePr>
        <p:xfrm>
          <a:off x="10134310" y="4983721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" name="Google Shape;122;p5">
            <a:extLst>
              <a:ext uri="{FF2B5EF4-FFF2-40B4-BE49-F238E27FC236}">
                <a16:creationId xmlns:a16="http://schemas.microsoft.com/office/drawing/2014/main" id="{B71BA3CC-4008-7897-06DE-D3D100C64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335" t="11259" r="11161" b="11031"/>
          <a:stretch/>
        </p:blipFill>
        <p:spPr>
          <a:xfrm>
            <a:off x="4989261" y="5179623"/>
            <a:ext cx="935831" cy="66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41;p2">
            <a:extLst>
              <a:ext uri="{FF2B5EF4-FFF2-40B4-BE49-F238E27FC236}">
                <a16:creationId xmlns:a16="http://schemas.microsoft.com/office/drawing/2014/main" id="{15122A48-4507-AA81-3D51-050A65C3A3C0}"/>
              </a:ext>
            </a:extLst>
          </p:cNvPr>
          <p:cNvSpPr txBox="1"/>
          <p:nvPr/>
        </p:nvSpPr>
        <p:spPr>
          <a:xfrm>
            <a:off x="3669984" y="4667675"/>
            <a:ext cx="153227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Pruning mask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41;p2">
            <a:extLst>
              <a:ext uri="{FF2B5EF4-FFF2-40B4-BE49-F238E27FC236}">
                <a16:creationId xmlns:a16="http://schemas.microsoft.com/office/drawing/2014/main" id="{100C8E8E-C484-4366-0333-E3D442610BBD}"/>
              </a:ext>
            </a:extLst>
          </p:cNvPr>
          <p:cNvSpPr txBox="1"/>
          <p:nvPr/>
        </p:nvSpPr>
        <p:spPr>
          <a:xfrm>
            <a:off x="9344486" y="53444"/>
            <a:ext cx="153227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Pruning mask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17;p2">
            <a:extLst>
              <a:ext uri="{FF2B5EF4-FFF2-40B4-BE49-F238E27FC236}">
                <a16:creationId xmlns:a16="http://schemas.microsoft.com/office/drawing/2014/main" id="{20CA8D43-8060-E3F1-AB19-623D71D1E917}"/>
              </a:ext>
            </a:extLst>
          </p:cNvPr>
          <p:cNvSpPr txBox="1"/>
          <p:nvPr/>
        </p:nvSpPr>
        <p:spPr>
          <a:xfrm>
            <a:off x="6766065" y="4598298"/>
            <a:ext cx="100153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30;p2">
            <a:extLst>
              <a:ext uri="{FF2B5EF4-FFF2-40B4-BE49-F238E27FC236}">
                <a16:creationId xmlns:a16="http://schemas.microsoft.com/office/drawing/2014/main" id="{1B26A6E8-D5CB-D6F5-98CC-B416C6F8F7A4}"/>
              </a:ext>
            </a:extLst>
          </p:cNvPr>
          <p:cNvCxnSpPr>
            <a:stCxn id="101" idx="3"/>
            <a:endCxn id="51" idx="1"/>
          </p:cNvCxnSpPr>
          <p:nvPr/>
        </p:nvCxnSpPr>
        <p:spPr>
          <a:xfrm flipV="1">
            <a:off x="7150035" y="5532321"/>
            <a:ext cx="426169" cy="5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9" name="Google Shape;130;p2">
            <a:extLst>
              <a:ext uri="{FF2B5EF4-FFF2-40B4-BE49-F238E27FC236}">
                <a16:creationId xmlns:a16="http://schemas.microsoft.com/office/drawing/2014/main" id="{F6DCB39A-9AC6-14BF-152C-12BEDF1E734D}"/>
              </a:ext>
            </a:extLst>
          </p:cNvPr>
          <p:cNvCxnSpPr>
            <a:stCxn id="51" idx="3"/>
            <a:endCxn id="52" idx="1"/>
          </p:cNvCxnSpPr>
          <p:nvPr/>
        </p:nvCxnSpPr>
        <p:spPr>
          <a:xfrm>
            <a:off x="8673454" y="5532321"/>
            <a:ext cx="339918" cy="234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0" name="Google Shape;141;p2">
            <a:extLst>
              <a:ext uri="{FF2B5EF4-FFF2-40B4-BE49-F238E27FC236}">
                <a16:creationId xmlns:a16="http://schemas.microsoft.com/office/drawing/2014/main" id="{C2B1F326-E702-0F89-939B-CF149E32DC42}"/>
              </a:ext>
            </a:extLst>
          </p:cNvPr>
          <p:cNvSpPr txBox="1"/>
          <p:nvPr/>
        </p:nvSpPr>
        <p:spPr>
          <a:xfrm>
            <a:off x="9841304" y="4664664"/>
            <a:ext cx="21678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pruning mask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Elbow Connector 8">
            <a:extLst>
              <a:ext uri="{FF2B5EF4-FFF2-40B4-BE49-F238E27FC236}">
                <a16:creationId xmlns:a16="http://schemas.microsoft.com/office/drawing/2014/main" id="{C5DBB746-3F13-FB51-C2E9-05DEB1902220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3196833" y="899365"/>
            <a:ext cx="4989599" cy="3711240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6A2FC4C-786C-435D-3BDB-748B3E7EA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01" y="1756398"/>
            <a:ext cx="355521" cy="35552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22A2BEDA-2804-4AC5-4528-358C5CE1B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76" y="1749194"/>
            <a:ext cx="355521" cy="35552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775C8DE-9E1A-7DF1-2B96-955AFF03F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06" y="1749193"/>
            <a:ext cx="355521" cy="355521"/>
          </a:xfrm>
          <a:prstGeom prst="rect">
            <a:avLst/>
          </a:prstGeom>
        </p:spPr>
      </p:pic>
      <p:pic>
        <p:nvPicPr>
          <p:cNvPr id="115" name="Google Shape;133;p5">
            <a:extLst>
              <a:ext uri="{FF2B5EF4-FFF2-40B4-BE49-F238E27FC236}">
                <a16:creationId xmlns:a16="http://schemas.microsoft.com/office/drawing/2014/main" id="{1CEC6778-6654-E8E2-8B9A-DB76FB8C49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744" t="18130" r="27559" b="22584"/>
          <a:stretch/>
        </p:blipFill>
        <p:spPr>
          <a:xfrm>
            <a:off x="7058647" y="1649097"/>
            <a:ext cx="306065" cy="485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23;p2">
            <a:extLst>
              <a:ext uri="{FF2B5EF4-FFF2-40B4-BE49-F238E27FC236}">
                <a16:creationId xmlns:a16="http://schemas.microsoft.com/office/drawing/2014/main" id="{138FBE1F-AB9A-0078-9A03-DD862EFC8110}"/>
              </a:ext>
            </a:extLst>
          </p:cNvPr>
          <p:cNvCxnSpPr>
            <a:cxnSpLocks/>
            <a:stCxn id="100" idx="3"/>
            <a:endCxn id="18" idx="0"/>
          </p:cNvCxnSpPr>
          <p:nvPr/>
        </p:nvCxnSpPr>
        <p:spPr>
          <a:xfrm>
            <a:off x="10484383" y="901264"/>
            <a:ext cx="889194" cy="188602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17" name="Google Shape;133;p5">
            <a:extLst>
              <a:ext uri="{FF2B5EF4-FFF2-40B4-BE49-F238E27FC236}">
                <a16:creationId xmlns:a16="http://schemas.microsoft.com/office/drawing/2014/main" id="{03DAAD2D-5472-9053-0EBC-A9640CFB94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744" t="18130" r="27559" b="22584"/>
          <a:stretch/>
        </p:blipFill>
        <p:spPr>
          <a:xfrm>
            <a:off x="9626168" y="1652043"/>
            <a:ext cx="306065" cy="485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D24309A-5058-9E38-EA95-8E153D4ACA7B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410262" y="3335909"/>
            <a:ext cx="3414690" cy="1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Google Shape;127;p2">
            <a:extLst>
              <a:ext uri="{FF2B5EF4-FFF2-40B4-BE49-F238E27FC236}">
                <a16:creationId xmlns:a16="http://schemas.microsoft.com/office/drawing/2014/main" id="{B8A2F110-814B-E14D-B168-64EAAB94F7AD}"/>
              </a:ext>
            </a:extLst>
          </p:cNvPr>
          <p:cNvSpPr txBox="1"/>
          <p:nvPr/>
        </p:nvSpPr>
        <p:spPr>
          <a:xfrm>
            <a:off x="8704015" y="3247728"/>
            <a:ext cx="28971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100" dirty="0"/>
              <a:t>⊙</a:t>
            </a:r>
            <a:endParaRPr lang="en-US" b="1" dirty="0"/>
          </a:p>
        </p:txBody>
      </p:sp>
      <p:sp>
        <p:nvSpPr>
          <p:cNvPr id="120" name="Google Shape;127;p2">
            <a:extLst>
              <a:ext uri="{FF2B5EF4-FFF2-40B4-BE49-F238E27FC236}">
                <a16:creationId xmlns:a16="http://schemas.microsoft.com/office/drawing/2014/main" id="{6F076E80-DEBD-9062-51D9-131DDBF20ABD}"/>
              </a:ext>
            </a:extLst>
          </p:cNvPr>
          <p:cNvSpPr txBox="1"/>
          <p:nvPr/>
        </p:nvSpPr>
        <p:spPr>
          <a:xfrm>
            <a:off x="7367967" y="3246773"/>
            <a:ext cx="28971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100" dirty="0"/>
              <a:t>⊙</a:t>
            </a:r>
            <a:endParaRPr lang="en-US" b="1" dirty="0"/>
          </a:p>
        </p:txBody>
      </p:sp>
      <p:graphicFrame>
        <p:nvGraphicFramePr>
          <p:cNvPr id="121" name="Google Shape;95;p2">
            <a:extLst>
              <a:ext uri="{FF2B5EF4-FFF2-40B4-BE49-F238E27FC236}">
                <a16:creationId xmlns:a16="http://schemas.microsoft.com/office/drawing/2014/main" id="{7B5D62C8-FC85-B766-0980-308A8911E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747292"/>
              </p:ext>
            </p:extLst>
          </p:nvPr>
        </p:nvGraphicFramePr>
        <p:xfrm>
          <a:off x="1095565" y="2291847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0.2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0.6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0.9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0.8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0.1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0.3</a:t>
                      </a:r>
                      <a:endParaRPr sz="100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2" name="Google Shape;96;p2">
            <a:extLst>
              <a:ext uri="{FF2B5EF4-FFF2-40B4-BE49-F238E27FC236}">
                <a16:creationId xmlns:a16="http://schemas.microsoft.com/office/drawing/2014/main" id="{1723D78E-4A99-4EBD-A641-5F80D8804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20480"/>
              </p:ext>
            </p:extLst>
          </p:nvPr>
        </p:nvGraphicFramePr>
        <p:xfrm>
          <a:off x="3790481" y="2291847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0.9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0.3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0.1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0.2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0.1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0.3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0.2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3" name="Google Shape;97;p2">
            <a:extLst>
              <a:ext uri="{FF2B5EF4-FFF2-40B4-BE49-F238E27FC236}">
                <a16:creationId xmlns:a16="http://schemas.microsoft.com/office/drawing/2014/main" id="{1EC8E7A3-BCBD-548A-721F-AB5B2A0B7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910530"/>
              </p:ext>
            </p:extLst>
          </p:nvPr>
        </p:nvGraphicFramePr>
        <p:xfrm>
          <a:off x="2443023" y="2291847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0.8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0.9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0.1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0.2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</a:t>
                      </a: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0.4</a:t>
                      </a:r>
                      <a:endParaRPr sz="1000" b="0" dirty="0"/>
                    </a:p>
                  </a:txBody>
                  <a:tcPr marL="91450" marR="91450" marT="45725" marB="45725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4" name="Google Shape;98;p2">
            <a:extLst>
              <a:ext uri="{FF2B5EF4-FFF2-40B4-BE49-F238E27FC236}">
                <a16:creationId xmlns:a16="http://schemas.microsoft.com/office/drawing/2014/main" id="{3D26F377-135A-9565-BD7B-D18933448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792797"/>
              </p:ext>
            </p:extLst>
          </p:nvPr>
        </p:nvGraphicFramePr>
        <p:xfrm>
          <a:off x="1019583" y="4998740"/>
          <a:ext cx="1097250" cy="10972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0.6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0.6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0.7</a:t>
                      </a:r>
                      <a:endParaRPr sz="10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0.2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0.4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0.3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0.3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5" name="Google Shape;100;p2">
            <a:extLst>
              <a:ext uri="{FF2B5EF4-FFF2-40B4-BE49-F238E27FC236}">
                <a16:creationId xmlns:a16="http://schemas.microsoft.com/office/drawing/2014/main" id="{9C39ABAB-54D5-0572-B133-74A732BA9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86705"/>
              </p:ext>
            </p:extLst>
          </p:nvPr>
        </p:nvGraphicFramePr>
        <p:xfrm>
          <a:off x="2646110" y="4998436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0.6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0.7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0.5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</a:t>
                      </a:r>
                      <a:endParaRPr sz="1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6" name="Google Shape;102;p2">
            <a:extLst>
              <a:ext uri="{FF2B5EF4-FFF2-40B4-BE49-F238E27FC236}">
                <a16:creationId xmlns:a16="http://schemas.microsoft.com/office/drawing/2014/main" id="{EA429EEA-AAD9-A75B-3673-9A56796D4CDC}"/>
              </a:ext>
            </a:extLst>
          </p:cNvPr>
          <p:cNvCxnSpPr>
            <a:stCxn id="121" idx="2"/>
            <a:endCxn id="124" idx="0"/>
          </p:cNvCxnSpPr>
          <p:nvPr/>
        </p:nvCxnSpPr>
        <p:spPr>
          <a:xfrm flipH="1">
            <a:off x="1568208" y="3389097"/>
            <a:ext cx="75982" cy="1609643"/>
          </a:xfrm>
          <a:prstGeom prst="straightConnector1">
            <a:avLst/>
          </a:prstGeom>
          <a:ln>
            <a:solidFill>
              <a:srgbClr val="00B050"/>
            </a:solidFill>
            <a:headEnd type="none" w="sm" len="sm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Google Shape;103;p2">
            <a:extLst>
              <a:ext uri="{FF2B5EF4-FFF2-40B4-BE49-F238E27FC236}">
                <a16:creationId xmlns:a16="http://schemas.microsoft.com/office/drawing/2014/main" id="{C079FEB0-A96A-BA1F-B84B-D872F3D1F627}"/>
              </a:ext>
            </a:extLst>
          </p:cNvPr>
          <p:cNvCxnSpPr>
            <a:stCxn id="123" idx="2"/>
            <a:endCxn id="124" idx="0"/>
          </p:cNvCxnSpPr>
          <p:nvPr/>
        </p:nvCxnSpPr>
        <p:spPr>
          <a:xfrm flipH="1">
            <a:off x="1568208" y="3389097"/>
            <a:ext cx="1423440" cy="1609643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04;p2">
            <a:extLst>
              <a:ext uri="{FF2B5EF4-FFF2-40B4-BE49-F238E27FC236}">
                <a16:creationId xmlns:a16="http://schemas.microsoft.com/office/drawing/2014/main" id="{3405554F-650C-5801-02DE-6FFF69D9AD1F}"/>
              </a:ext>
            </a:extLst>
          </p:cNvPr>
          <p:cNvCxnSpPr>
            <a:stCxn id="122" idx="2"/>
            <a:endCxn id="124" idx="0"/>
          </p:cNvCxnSpPr>
          <p:nvPr/>
        </p:nvCxnSpPr>
        <p:spPr>
          <a:xfrm flipH="1">
            <a:off x="1568208" y="3389097"/>
            <a:ext cx="2770898" cy="1609643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05;p2">
            <a:extLst>
              <a:ext uri="{FF2B5EF4-FFF2-40B4-BE49-F238E27FC236}">
                <a16:creationId xmlns:a16="http://schemas.microsoft.com/office/drawing/2014/main" id="{43095093-F9B8-7B5C-9764-8E032329BD29}"/>
              </a:ext>
            </a:extLst>
          </p:cNvPr>
          <p:cNvSpPr txBox="1"/>
          <p:nvPr/>
        </p:nvSpPr>
        <p:spPr>
          <a:xfrm>
            <a:off x="1098609" y="4604254"/>
            <a:ext cx="95441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0;p2">
            <a:extLst>
              <a:ext uri="{FF2B5EF4-FFF2-40B4-BE49-F238E27FC236}">
                <a16:creationId xmlns:a16="http://schemas.microsoft.com/office/drawing/2014/main" id="{327E520E-0AD8-1BAE-BACF-7FB3EDE9D61F}"/>
              </a:ext>
            </a:extLst>
          </p:cNvPr>
          <p:cNvCxnSpPr>
            <a:stCxn id="124" idx="3"/>
            <a:endCxn id="125" idx="1"/>
          </p:cNvCxnSpPr>
          <p:nvPr/>
        </p:nvCxnSpPr>
        <p:spPr>
          <a:xfrm flipV="1">
            <a:off x="2116833" y="5547061"/>
            <a:ext cx="529277" cy="3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2;p2">
            <a:extLst>
              <a:ext uri="{FF2B5EF4-FFF2-40B4-BE49-F238E27FC236}">
                <a16:creationId xmlns:a16="http://schemas.microsoft.com/office/drawing/2014/main" id="{1DDB9A57-09C2-9B3E-C285-C1E6F6BC63F7}"/>
              </a:ext>
            </a:extLst>
          </p:cNvPr>
          <p:cNvSpPr txBox="1"/>
          <p:nvPr/>
        </p:nvSpPr>
        <p:spPr>
          <a:xfrm>
            <a:off x="982166" y="1479195"/>
            <a:ext cx="984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40;p2">
            <a:extLst>
              <a:ext uri="{FF2B5EF4-FFF2-40B4-BE49-F238E27FC236}">
                <a16:creationId xmlns:a16="http://schemas.microsoft.com/office/drawing/2014/main" id="{69142023-4BAA-A614-F1C2-530A5DADB12A}"/>
              </a:ext>
            </a:extLst>
          </p:cNvPr>
          <p:cNvSpPr txBox="1"/>
          <p:nvPr/>
        </p:nvSpPr>
        <p:spPr>
          <a:xfrm>
            <a:off x="1977187" y="1974061"/>
            <a:ext cx="70477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Google Shape;101;p2">
            <a:extLst>
              <a:ext uri="{FF2B5EF4-FFF2-40B4-BE49-F238E27FC236}">
                <a16:creationId xmlns:a16="http://schemas.microsoft.com/office/drawing/2014/main" id="{A6B53286-5E3F-71FC-A674-C559E4232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384153"/>
              </p:ext>
            </p:extLst>
          </p:nvPr>
        </p:nvGraphicFramePr>
        <p:xfrm>
          <a:off x="3782902" y="4998376"/>
          <a:ext cx="1097250" cy="1097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1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/>
                        <a:t>0</a:t>
                      </a:r>
                      <a:endParaRPr sz="10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6" name="Picture 135">
            <a:extLst>
              <a:ext uri="{FF2B5EF4-FFF2-40B4-BE49-F238E27FC236}">
                <a16:creationId xmlns:a16="http://schemas.microsoft.com/office/drawing/2014/main" id="{67609E62-E2DB-1A84-C443-9B0E33FFD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39" y="1860441"/>
            <a:ext cx="355521" cy="355521"/>
          </a:xfrm>
          <a:prstGeom prst="rect">
            <a:avLst/>
          </a:prstGeom>
        </p:spPr>
      </p:pic>
      <p:sp>
        <p:nvSpPr>
          <p:cNvPr id="137" name="Google Shape;132;p2">
            <a:extLst>
              <a:ext uri="{FF2B5EF4-FFF2-40B4-BE49-F238E27FC236}">
                <a16:creationId xmlns:a16="http://schemas.microsoft.com/office/drawing/2014/main" id="{058A5DCE-B003-8D53-FE84-AF8992474D59}"/>
              </a:ext>
            </a:extLst>
          </p:cNvPr>
          <p:cNvSpPr txBox="1"/>
          <p:nvPr/>
        </p:nvSpPr>
        <p:spPr>
          <a:xfrm>
            <a:off x="2328531" y="1495654"/>
            <a:ext cx="93071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2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2;p2">
            <a:extLst>
              <a:ext uri="{FF2B5EF4-FFF2-40B4-BE49-F238E27FC236}">
                <a16:creationId xmlns:a16="http://schemas.microsoft.com/office/drawing/2014/main" id="{DF335AD8-7E76-86B2-8881-64DC326ECC86}"/>
              </a:ext>
            </a:extLst>
          </p:cNvPr>
          <p:cNvSpPr txBox="1"/>
          <p:nvPr/>
        </p:nvSpPr>
        <p:spPr>
          <a:xfrm>
            <a:off x="3593809" y="1498534"/>
            <a:ext cx="984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9693946B-6C54-DCA8-41F6-56E721796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08" y="1862744"/>
            <a:ext cx="355521" cy="35552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B462294E-D668-3725-4243-7D8DC4AD1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57" y="1889246"/>
            <a:ext cx="355521" cy="355521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A9A7946-9A77-E986-0B6C-E8365D516941}"/>
              </a:ext>
            </a:extLst>
          </p:cNvPr>
          <p:cNvCxnSpPr>
            <a:cxnSpLocks/>
            <a:endCxn id="125" idx="0"/>
          </p:cNvCxnSpPr>
          <p:nvPr/>
        </p:nvCxnSpPr>
        <p:spPr>
          <a:xfrm>
            <a:off x="3194735" y="4604254"/>
            <a:ext cx="0" cy="3941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Google Shape;133;p5">
            <a:extLst>
              <a:ext uri="{FF2B5EF4-FFF2-40B4-BE49-F238E27FC236}">
                <a16:creationId xmlns:a16="http://schemas.microsoft.com/office/drawing/2014/main" id="{A7CE77C0-BF3A-A694-78F8-268FBEB0EFF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744" t="18130" r="27559" b="22584"/>
          <a:stretch/>
        </p:blipFill>
        <p:spPr>
          <a:xfrm>
            <a:off x="1312984" y="1775626"/>
            <a:ext cx="306065" cy="48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33;p5">
            <a:extLst>
              <a:ext uri="{FF2B5EF4-FFF2-40B4-BE49-F238E27FC236}">
                <a16:creationId xmlns:a16="http://schemas.microsoft.com/office/drawing/2014/main" id="{139EB8B0-1315-CC64-BD29-88D78F9002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744" t="18130" r="27559" b="22584"/>
          <a:stretch/>
        </p:blipFill>
        <p:spPr>
          <a:xfrm>
            <a:off x="2643287" y="1787458"/>
            <a:ext cx="306065" cy="48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33;p5">
            <a:extLst>
              <a:ext uri="{FF2B5EF4-FFF2-40B4-BE49-F238E27FC236}">
                <a16:creationId xmlns:a16="http://schemas.microsoft.com/office/drawing/2014/main" id="{78AA0005-CE89-00EE-7FFC-119884039FF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744" t="18130" r="27559" b="22584"/>
          <a:stretch/>
        </p:blipFill>
        <p:spPr>
          <a:xfrm>
            <a:off x="3780049" y="1795659"/>
            <a:ext cx="306065" cy="48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33;p5">
            <a:extLst>
              <a:ext uri="{FF2B5EF4-FFF2-40B4-BE49-F238E27FC236}">
                <a16:creationId xmlns:a16="http://schemas.microsoft.com/office/drawing/2014/main" id="{2E157E61-BC4C-3985-9B76-E0EB9CD97B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744" t="18130" r="27559" b="22584"/>
          <a:stretch/>
        </p:blipFill>
        <p:spPr>
          <a:xfrm>
            <a:off x="8426960" y="1651652"/>
            <a:ext cx="306065" cy="48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32;p2">
            <a:extLst>
              <a:ext uri="{FF2B5EF4-FFF2-40B4-BE49-F238E27FC236}">
                <a16:creationId xmlns:a16="http://schemas.microsoft.com/office/drawing/2014/main" id="{945397BD-D0A6-9781-0E30-2582EA897DD2}"/>
              </a:ext>
            </a:extLst>
          </p:cNvPr>
          <p:cNvSpPr txBox="1"/>
          <p:nvPr/>
        </p:nvSpPr>
        <p:spPr>
          <a:xfrm>
            <a:off x="6876799" y="1375974"/>
            <a:ext cx="984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32;p2">
            <a:extLst>
              <a:ext uri="{FF2B5EF4-FFF2-40B4-BE49-F238E27FC236}">
                <a16:creationId xmlns:a16="http://schemas.microsoft.com/office/drawing/2014/main" id="{77165D25-395A-E227-DE3A-93FA4C51D6AB}"/>
              </a:ext>
            </a:extLst>
          </p:cNvPr>
          <p:cNvSpPr txBox="1"/>
          <p:nvPr/>
        </p:nvSpPr>
        <p:spPr>
          <a:xfrm>
            <a:off x="8237926" y="1397349"/>
            <a:ext cx="984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2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32;p2">
            <a:extLst>
              <a:ext uri="{FF2B5EF4-FFF2-40B4-BE49-F238E27FC236}">
                <a16:creationId xmlns:a16="http://schemas.microsoft.com/office/drawing/2014/main" id="{EF29D14B-251D-3733-62B8-2C33FD0A3389}"/>
              </a:ext>
            </a:extLst>
          </p:cNvPr>
          <p:cNvSpPr txBox="1"/>
          <p:nvPr/>
        </p:nvSpPr>
        <p:spPr>
          <a:xfrm>
            <a:off x="9492243" y="1389941"/>
            <a:ext cx="984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27;p2">
            <a:extLst>
              <a:ext uri="{FF2B5EF4-FFF2-40B4-BE49-F238E27FC236}">
                <a16:creationId xmlns:a16="http://schemas.microsoft.com/office/drawing/2014/main" id="{5298E523-DA11-F250-B61F-F49FD2484E90}"/>
              </a:ext>
            </a:extLst>
          </p:cNvPr>
          <p:cNvSpPr txBox="1"/>
          <p:nvPr/>
        </p:nvSpPr>
        <p:spPr>
          <a:xfrm>
            <a:off x="7195019" y="5260653"/>
            <a:ext cx="2897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/>
              <a:t>+</a:t>
            </a:r>
            <a:endParaRPr lang="en-US" sz="1800" b="1" dirty="0"/>
          </a:p>
        </p:txBody>
      </p:sp>
      <p:cxnSp>
        <p:nvCxnSpPr>
          <p:cNvPr id="156" name="Elbow Connector 80">
            <a:extLst>
              <a:ext uri="{FF2B5EF4-FFF2-40B4-BE49-F238E27FC236}">
                <a16:creationId xmlns:a16="http://schemas.microsoft.com/office/drawing/2014/main" id="{CCDBC64D-EC72-5591-F1D8-F928ED132372}"/>
              </a:ext>
            </a:extLst>
          </p:cNvPr>
          <p:cNvCxnSpPr>
            <a:cxnSpLocks/>
            <a:stCxn id="125" idx="2"/>
            <a:endCxn id="155" idx="2"/>
          </p:cNvCxnSpPr>
          <p:nvPr/>
        </p:nvCxnSpPr>
        <p:spPr>
          <a:xfrm rot="5400000" flipH="1" flipV="1">
            <a:off x="5003656" y="3759468"/>
            <a:ext cx="527297" cy="4145140"/>
          </a:xfrm>
          <a:prstGeom prst="bentConnector3">
            <a:avLst>
              <a:gd name="adj1" fmla="val -4335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" name="Table 18">
            <a:extLst>
              <a:ext uri="{FF2B5EF4-FFF2-40B4-BE49-F238E27FC236}">
                <a16:creationId xmlns:a16="http://schemas.microsoft.com/office/drawing/2014/main" id="{78471799-1333-8876-9B66-8B7FE8C8B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43520"/>
              </p:ext>
            </p:extLst>
          </p:nvPr>
        </p:nvGraphicFramePr>
        <p:xfrm>
          <a:off x="4822649" y="210644"/>
          <a:ext cx="274320" cy="274320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658882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99939"/>
                  </a:ext>
                </a:extLst>
              </a:tr>
            </a:tbl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0786E90E-B74C-D719-88DA-5201DD3DC079}"/>
              </a:ext>
            </a:extLst>
          </p:cNvPr>
          <p:cNvSpPr txBox="1"/>
          <p:nvPr/>
        </p:nvSpPr>
        <p:spPr>
          <a:xfrm>
            <a:off x="5059993" y="187068"/>
            <a:ext cx="2597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Removed weights</a:t>
            </a:r>
          </a:p>
        </p:txBody>
      </p:sp>
      <p:graphicFrame>
        <p:nvGraphicFramePr>
          <p:cNvPr id="160" name="Table 18">
            <a:extLst>
              <a:ext uri="{FF2B5EF4-FFF2-40B4-BE49-F238E27FC236}">
                <a16:creationId xmlns:a16="http://schemas.microsoft.com/office/drawing/2014/main" id="{164AF93E-4CEF-327F-DC73-859AE864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42062"/>
              </p:ext>
            </p:extLst>
          </p:nvPr>
        </p:nvGraphicFramePr>
        <p:xfrm>
          <a:off x="4821642" y="575491"/>
          <a:ext cx="274320" cy="274320"/>
        </p:xfrm>
        <a:graphic>
          <a:graphicData uri="http://schemas.openxmlformats.org/drawingml/2006/table">
            <a:tbl>
              <a:tblPr firstRow="1" bandRow="1">
                <a:solidFill>
                  <a:srgbClr val="92D050"/>
                </a:solidFill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658882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100" b="0" i="0" u="none" strike="noStrike" cap="none" dirty="0">
                        <a:solidFill>
                          <a:srgbClr val="000000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99939"/>
                  </a:ext>
                </a:extLst>
              </a:tr>
            </a:tbl>
          </a:graphicData>
        </a:graphic>
      </p:graphicFrame>
      <p:sp>
        <p:nvSpPr>
          <p:cNvPr id="161" name="TextBox 160">
            <a:extLst>
              <a:ext uri="{FF2B5EF4-FFF2-40B4-BE49-F238E27FC236}">
                <a16:creationId xmlns:a16="http://schemas.microsoft.com/office/drawing/2014/main" id="{DF849893-C163-9510-1964-3705410D8015}"/>
              </a:ext>
            </a:extLst>
          </p:cNvPr>
          <p:cNvSpPr txBox="1"/>
          <p:nvPr/>
        </p:nvSpPr>
        <p:spPr>
          <a:xfrm>
            <a:off x="5058986" y="551915"/>
            <a:ext cx="2425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Remaining weights</a:t>
            </a:r>
          </a:p>
        </p:txBody>
      </p:sp>
      <p:sp>
        <p:nvSpPr>
          <p:cNvPr id="162" name="Google Shape;310;p6">
            <a:extLst>
              <a:ext uri="{FF2B5EF4-FFF2-40B4-BE49-F238E27FC236}">
                <a16:creationId xmlns:a16="http://schemas.microsoft.com/office/drawing/2014/main" id="{CCE8F239-5761-CCF3-F183-9650CA2E1098}"/>
              </a:ext>
            </a:extLst>
          </p:cNvPr>
          <p:cNvSpPr txBox="1">
            <a:spLocks/>
          </p:cNvSpPr>
          <p:nvPr/>
        </p:nvSpPr>
        <p:spPr>
          <a:xfrm>
            <a:off x="411525" y="2943"/>
            <a:ext cx="3758267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Complement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Sparsification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(CS)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4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6" grpId="0"/>
      <p:bldP spid="63" grpId="0"/>
      <p:bldP spid="68" grpId="0"/>
      <p:bldP spid="79" grpId="0"/>
      <p:bldP spid="81" grpId="0"/>
      <p:bldP spid="83" grpId="0"/>
      <p:bldP spid="85" grpId="0"/>
      <p:bldP spid="86" grpId="0"/>
      <p:bldP spid="104" grpId="0"/>
      <p:bldP spid="105" grpId="0"/>
      <p:bldP spid="107" grpId="0"/>
      <p:bldP spid="110" grpId="0"/>
      <p:bldP spid="119" grpId="0"/>
      <p:bldP spid="120" grpId="0"/>
      <p:bldP spid="130" grpId="0"/>
      <p:bldP spid="133" grpId="0"/>
      <p:bldP spid="134" grpId="0"/>
      <p:bldP spid="137" grpId="0"/>
      <p:bldP spid="138" grpId="0"/>
      <p:bldP spid="147" grpId="0"/>
      <p:bldP spid="151" grpId="0"/>
      <p:bldP spid="153" grpId="0"/>
      <p:bldP spid="155" grpId="0"/>
      <p:bldP spid="159" grpId="0"/>
      <p:bldP spid="1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10591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Technical Insights</a:t>
            </a:r>
            <a:endParaRPr dirty="0"/>
          </a:p>
        </p:txBody>
      </p:sp>
      <p:sp>
        <p:nvSpPr>
          <p:cNvPr id="326" name="Google Shape;326;p8"/>
          <p:cNvSpPr txBox="1">
            <a:spLocks noGrp="1"/>
          </p:cNvSpPr>
          <p:nvPr>
            <p:ph type="sldNum" idx="12"/>
          </p:nvPr>
        </p:nvSpPr>
        <p:spPr>
          <a:xfrm>
            <a:off x="9372600" y="6111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27" name="Google Shape;327;p8"/>
          <p:cNvSpPr txBox="1">
            <a:spLocks noGrp="1"/>
          </p:cNvSpPr>
          <p:nvPr>
            <p:ph type="body" idx="1"/>
          </p:nvPr>
        </p:nvSpPr>
        <p:spPr>
          <a:xfrm>
            <a:off x="608029" y="1371600"/>
            <a:ext cx="9829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FL clients and server are in a </a:t>
            </a:r>
            <a:r>
              <a:rPr lang="en-US" sz="2400" dirty="0">
                <a:solidFill>
                  <a:srgbClr val="0070C0"/>
                </a:solidFill>
              </a:rPr>
              <a:t>complementary relationship</a:t>
            </a:r>
            <a:endParaRPr dirty="0">
              <a:solidFill>
                <a:srgbClr val="0070C0"/>
              </a:solidFill>
            </a:endParaRPr>
          </a:p>
          <a:p>
            <a:pPr marL="742950" lvl="1" indent="-2857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Clients perturb global model to follow their local data distribution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Server conciliates client models to capture global data distribution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CS exploits </a:t>
            </a:r>
            <a:r>
              <a:rPr lang="en-US" sz="2400" dirty="0">
                <a:solidFill>
                  <a:srgbClr val="0070C0"/>
                </a:solidFill>
              </a:rPr>
              <a:t>complementary sparse models</a:t>
            </a:r>
            <a:endParaRPr dirty="0">
              <a:solidFill>
                <a:srgbClr val="0070C0"/>
              </a:solidFill>
            </a:endParaRPr>
          </a:p>
          <a:p>
            <a:pPr marL="742950" lvl="1" indent="-2857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Low overhead in computation and communication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Clients perform implicit fine-tuning</a:t>
            </a:r>
            <a:endParaRPr dirty="0"/>
          </a:p>
          <a:p>
            <a:pPr marL="342900" lvl="0" indent="-34290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Update all weights </a:t>
            </a:r>
            <a:r>
              <a:rPr lang="en-US" sz="2400" dirty="0">
                <a:solidFill>
                  <a:srgbClr val="1E1E1E"/>
                </a:solidFill>
              </a:rPr>
              <a:t>over time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Complementary server-clients models aggregate to a new dense model</a:t>
            </a:r>
            <a:endParaRPr dirty="0"/>
          </a:p>
          <a:p>
            <a:pPr marL="742950" lvl="1" indent="-28575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Arial"/>
              <a:buChar char="–"/>
            </a:pPr>
            <a:r>
              <a:rPr lang="en-US" dirty="0">
                <a:solidFill>
                  <a:srgbClr val="1E1E1E"/>
                </a:solidFill>
              </a:rPr>
              <a:t>Aggregation ratio to ensure previously pruned weights outgrow others</a:t>
            </a:r>
            <a:endParaRPr dirty="0"/>
          </a:p>
          <a:p>
            <a:pPr marL="742950" lvl="1" indent="-146050" algn="l" rtl="0">
              <a:lnSpc>
                <a:spcPct val="114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rgbClr val="1E1E1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"/>
          <p:cNvSpPr txBox="1">
            <a:spLocks noGrp="1"/>
          </p:cNvSpPr>
          <p:nvPr>
            <p:ph type="title"/>
          </p:nvPr>
        </p:nvSpPr>
        <p:spPr>
          <a:xfrm>
            <a:off x="672444" y="208440"/>
            <a:ext cx="10909955" cy="7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CS Effectiveness </a:t>
            </a:r>
            <a:endParaRPr dirty="0"/>
          </a:p>
        </p:txBody>
      </p:sp>
      <p:sp>
        <p:nvSpPr>
          <p:cNvPr id="368" name="Google Shape;368;p12"/>
          <p:cNvSpPr txBox="1">
            <a:spLocks noGrp="1"/>
          </p:cNvSpPr>
          <p:nvPr>
            <p:ph type="body" idx="1"/>
          </p:nvPr>
        </p:nvSpPr>
        <p:spPr>
          <a:xfrm>
            <a:off x="685800" y="4716905"/>
            <a:ext cx="10781036" cy="122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/>
              <a:t>Global sparse model </a:t>
            </a:r>
            <a:r>
              <a:rPr lang="en-US" sz="2400" dirty="0">
                <a:solidFill>
                  <a:srgbClr val="0070C0"/>
                </a:solidFill>
              </a:rPr>
              <a:t>outperforms</a:t>
            </a:r>
            <a:r>
              <a:rPr lang="en-US" sz="2400" dirty="0"/>
              <a:t> aggregated dense model with </a:t>
            </a:r>
            <a:r>
              <a:rPr lang="en-US" sz="2400" dirty="0">
                <a:solidFill>
                  <a:srgbClr val="0070C0"/>
                </a:solidFill>
              </a:rPr>
              <a:t>less fluctuation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CS saves </a:t>
            </a:r>
            <a:r>
              <a:rPr lang="en-US" sz="2400" dirty="0">
                <a:solidFill>
                  <a:srgbClr val="0070C0"/>
                </a:solidFill>
              </a:rPr>
              <a:t>computation</a:t>
            </a:r>
            <a:r>
              <a:rPr lang="en-US" sz="2400" dirty="0">
                <a:solidFill>
                  <a:srgbClr val="1E1E1E"/>
                </a:solidFill>
              </a:rPr>
              <a:t> on devices , i.e., </a:t>
            </a:r>
            <a:r>
              <a:rPr lang="en-US" sz="2400" dirty="0"/>
              <a:t>training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1E1E1E"/>
                </a:solidFill>
              </a:rPr>
              <a:t>floating point operations (FLOPs)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1E1E1E"/>
                </a:solidFill>
              </a:rPr>
              <a:t>CS saves </a:t>
            </a:r>
            <a:r>
              <a:rPr lang="en-US" sz="2400" dirty="0">
                <a:solidFill>
                  <a:srgbClr val="0070C0"/>
                </a:solidFill>
              </a:rPr>
              <a:t>communication</a:t>
            </a:r>
            <a:r>
              <a:rPr lang="en-US" sz="2400" dirty="0">
                <a:solidFill>
                  <a:srgbClr val="1E1E1E"/>
                </a:solidFill>
              </a:rPr>
              <a:t> between server and clients bidirectionally</a:t>
            </a:r>
            <a:br>
              <a:rPr lang="en-US" sz="2400" dirty="0"/>
            </a:br>
            <a:endParaRPr sz="2400" dirty="0">
              <a:solidFill>
                <a:srgbClr val="1E1E1E"/>
              </a:solidFill>
            </a:endParaRPr>
          </a:p>
        </p:txBody>
      </p:sp>
      <p:sp>
        <p:nvSpPr>
          <p:cNvPr id="369" name="Google Shape;369;p12"/>
          <p:cNvSpPr txBox="1"/>
          <p:nvPr/>
        </p:nvSpPr>
        <p:spPr>
          <a:xfrm>
            <a:off x="1651000" y="1066800"/>
            <a:ext cx="137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 SA</a:t>
            </a:r>
            <a:endParaRPr dirty="0"/>
          </a:p>
        </p:txBody>
      </p:sp>
      <p:sp>
        <p:nvSpPr>
          <p:cNvPr id="370" name="Google Shape;370;p12"/>
          <p:cNvSpPr txBox="1"/>
          <p:nvPr/>
        </p:nvSpPr>
        <p:spPr>
          <a:xfrm>
            <a:off x="5537200" y="107103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FEMNIS IC</a:t>
            </a:r>
            <a:endParaRPr/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99974"/>
            <a:ext cx="7569200" cy="315861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2"/>
          <p:cNvSpPr txBox="1">
            <a:spLocks noGrp="1"/>
          </p:cNvSpPr>
          <p:nvPr>
            <p:ph type="sldNum" idx="12"/>
          </p:nvPr>
        </p:nvSpPr>
        <p:spPr>
          <a:xfrm>
            <a:off x="9372600" y="6096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8" name="Google Shape;384;p13">
            <a:extLst>
              <a:ext uri="{FF2B5EF4-FFF2-40B4-BE49-F238E27FC236}">
                <a16:creationId xmlns:a16="http://schemas.microsoft.com/office/drawing/2014/main" id="{17511C4D-0518-48B7-AD36-EF3CD3B06E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365" y="1399974"/>
            <a:ext cx="4303669" cy="10295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69;p12">
            <a:extLst>
              <a:ext uri="{FF2B5EF4-FFF2-40B4-BE49-F238E27FC236}">
                <a16:creationId xmlns:a16="http://schemas.microsoft.com/office/drawing/2014/main" id="{F7F0AC5D-C522-4DED-8594-FA30474D4ABB}"/>
              </a:ext>
            </a:extLst>
          </p:cNvPr>
          <p:cNvSpPr txBox="1"/>
          <p:nvPr/>
        </p:nvSpPr>
        <p:spPr>
          <a:xfrm>
            <a:off x="9448800" y="1066800"/>
            <a:ext cx="137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 SA</a:t>
            </a:r>
            <a:endParaRPr dirty="0"/>
          </a:p>
        </p:txBody>
      </p:sp>
      <p:pic>
        <p:nvPicPr>
          <p:cNvPr id="10" name="Google Shape;385;p13">
            <a:extLst>
              <a:ext uri="{FF2B5EF4-FFF2-40B4-BE49-F238E27FC236}">
                <a16:creationId xmlns:a16="http://schemas.microsoft.com/office/drawing/2014/main" id="{8CB9535E-318B-4AB8-8298-0C556FEBA7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0" y="2973061"/>
            <a:ext cx="4050514" cy="146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70;p12">
            <a:extLst>
              <a:ext uri="{FF2B5EF4-FFF2-40B4-BE49-F238E27FC236}">
                <a16:creationId xmlns:a16="http://schemas.microsoft.com/office/drawing/2014/main" id="{BB67055E-28FF-4637-9CC7-D48592302782}"/>
              </a:ext>
            </a:extLst>
          </p:cNvPr>
          <p:cNvSpPr txBox="1"/>
          <p:nvPr/>
        </p:nvSpPr>
        <p:spPr>
          <a:xfrm>
            <a:off x="9728200" y="25878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FEMNIS 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4F26-AD7A-420F-BF0A-EE9DA9E0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"/>
            <a:ext cx="12039600" cy="1142999"/>
          </a:xfrm>
        </p:spPr>
        <p:txBody>
          <a:bodyPr/>
          <a:lstStyle/>
          <a:p>
            <a:r>
              <a:rPr lang="en-US" dirty="0">
                <a:latin typeface="+mn-lt"/>
              </a:rPr>
              <a:t>Federated Learning (FL)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B282-2B42-4A96-B1C9-795F55CC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1203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Distributed machine learning </a:t>
            </a:r>
            <a:r>
              <a:rPr lang="en-US" sz="2400" dirty="0"/>
              <a:t>paradigm that enables </a:t>
            </a:r>
            <a:r>
              <a:rPr lang="en-US" sz="2400" dirty="0">
                <a:solidFill>
                  <a:srgbClr val="0070C0"/>
                </a:solidFill>
              </a:rPr>
              <a:t>privacy-aware training </a:t>
            </a:r>
            <a:r>
              <a:rPr lang="en-US" sz="2400" dirty="0"/>
              <a:t>on mobile &amp; IoT devices with help from the cloud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Uses data from all users in the system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Enables a wide range of </a:t>
            </a:r>
            <a:r>
              <a:rPr lang="en-US" sz="2400" dirty="0">
                <a:solidFill>
                  <a:srgbClr val="0070C0"/>
                </a:solidFill>
              </a:rPr>
              <a:t>new apps that benefit from running machine learning models on mobile/IoT sensing data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Mobile health and wellbeing (e.g., predict people’s health risks based on their behavior and mobility)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Smart phone optimizations (e.g., predict network quality based on user mobility)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Asset/fleet tracking using heterogeneous IoT devices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Transportation (e.g., predict pedestrian intent for autonomous vehicles)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Significant </a:t>
            </a:r>
            <a:r>
              <a:rPr lang="en-US" sz="2500" dirty="0">
                <a:solidFill>
                  <a:schemeClr val="accent1"/>
                </a:solidFill>
              </a:rPr>
              <a:t>interest from industry</a:t>
            </a:r>
            <a:r>
              <a:rPr lang="en-US" sz="2500" dirty="0"/>
              <a:t>: started by Google</a:t>
            </a:r>
          </a:p>
          <a:p>
            <a:pPr lvl="1">
              <a:lnSpc>
                <a:spcPct val="114000"/>
              </a:lnSpc>
            </a:pPr>
            <a:r>
              <a:rPr lang="en-US" sz="2100" dirty="0"/>
              <a:t>Our research done in collaboration with Qualcomm and ATT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18DA5-3D7E-4A00-B46D-F630C29C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8F4B-0FEC-F211-70C5-6764B010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</p:spPr>
        <p:txBody>
          <a:bodyPr/>
          <a:lstStyle/>
          <a:p>
            <a:r>
              <a:rPr lang="en-US" b="1" dirty="0"/>
              <a:t>IoT Heterogeneity Problem for 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56D3-E737-3384-A463-12409DB6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24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IoT devices are heterogeneous in computation, communication, and storage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Challenge: </a:t>
            </a:r>
            <a:r>
              <a:rPr lang="en-US" sz="2400" dirty="0"/>
              <a:t>How to </a:t>
            </a:r>
            <a:r>
              <a:rPr lang="en-US" sz="2400" dirty="0">
                <a:solidFill>
                  <a:srgbClr val="0070C0"/>
                </a:solidFill>
              </a:rPr>
              <a:t>balance FL model utility with computation and communication overhead</a:t>
            </a:r>
            <a:r>
              <a:rPr lang="en-US" sz="2400" dirty="0"/>
              <a:t>, given heterogeneous and limited on-device resources?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7ED1D-C99E-A047-ED89-C10E2860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E9AB1-35AD-409A-93AD-D8D3273C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28" y="2223751"/>
            <a:ext cx="6139619" cy="22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F78B-BD8A-DE1B-9F79-BBCF9BC76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867D-BD10-3AF7-5239-FF3E3585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</p:spPr>
        <p:txBody>
          <a:bodyPr/>
          <a:lstStyle/>
          <a:p>
            <a:r>
              <a:rPr lang="en-US" b="1" dirty="0"/>
              <a:t>Existing Work Didn’t Find a Good Balance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2CDB-8A84-3E5E-0F1C-F11C1FEC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509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Quantization-based compression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Reduces parameter/gradient precision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Pros: </a:t>
            </a:r>
            <a:r>
              <a:rPr lang="en-US" sz="2000" dirty="0"/>
              <a:t>Addresses computation and/or communication overhead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Cons: </a:t>
            </a:r>
            <a:r>
              <a:rPr lang="en-US" sz="2000" dirty="0"/>
              <a:t>Often sacrifices utility or focuses on communication reduction at computation cost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Model and knowledge distillation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Trains on public data, then retrains locally on private data, or conducts model shrinking to align utility among global and local models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Pros: </a:t>
            </a:r>
            <a:r>
              <a:rPr lang="en-US" sz="2000" dirty="0"/>
              <a:t>Effective and fair utility across clients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Cons: </a:t>
            </a:r>
            <a:r>
              <a:rPr lang="en-US" sz="2000" dirty="0"/>
              <a:t>Impose significant computational overhead on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AFA30-E338-14AF-725E-6D4C2203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F0316-03AB-D89E-DE74-E03C0DB8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A2F6-7691-7640-4D6E-EDAAFE3A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</p:spPr>
        <p:txBody>
          <a:bodyPr/>
          <a:lstStyle/>
          <a:p>
            <a:r>
              <a:rPr lang="en-US" b="1" dirty="0"/>
              <a:t>Our Solution: </a:t>
            </a:r>
            <a:r>
              <a:rPr lang="en-US" b="1" dirty="0" err="1"/>
              <a:t>FedX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E2CC-B3B8-82AC-49F5-3EEF8330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90" y="1475666"/>
            <a:ext cx="11300178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Decompose a global model into different sub-networks with different quantization levels for different devices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To balance utility and resource constraints, </a:t>
            </a:r>
            <a:r>
              <a:rPr lang="en-US" sz="2400" dirty="0" err="1"/>
              <a:t>FedX</a:t>
            </a:r>
            <a:r>
              <a:rPr lang="en-US" sz="2400" dirty="0"/>
              <a:t> assigns </a:t>
            </a:r>
            <a:r>
              <a:rPr lang="en-US" sz="2400" dirty="0">
                <a:solidFill>
                  <a:srgbClr val="0070C0"/>
                </a:solidFill>
              </a:rPr>
              <a:t>sub-networks and quantization levels based on device capabilities</a:t>
            </a:r>
            <a:r>
              <a:rPr lang="en-US" sz="24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 device with fewer resources receives a smaller sub-network but higher quantization levels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 device with more resources receives a larger sub-network but lower quantization levels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To reduce on-device burden, </a:t>
            </a:r>
            <a:r>
              <a:rPr lang="en-US" sz="2400" dirty="0" err="1"/>
              <a:t>FedX</a:t>
            </a:r>
            <a:r>
              <a:rPr lang="en-US" sz="2400" dirty="0"/>
              <a:t> performs server-side quantization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To foster knowledge sharing, </a:t>
            </a:r>
            <a:r>
              <a:rPr lang="en-US" sz="2400" dirty="0" err="1"/>
              <a:t>FedX</a:t>
            </a:r>
            <a:r>
              <a:rPr lang="en-US" sz="2400" dirty="0"/>
              <a:t> adds a regularization in fine-tuning the global model 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5C95C-8262-365A-0FE3-9247ECCB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90874-1673-4C76-80AE-423B543C7C82}"/>
              </a:ext>
            </a:extLst>
          </p:cNvPr>
          <p:cNvSpPr txBox="1"/>
          <p:nvPr/>
        </p:nvSpPr>
        <p:spPr>
          <a:xfrm>
            <a:off x="76200" y="5638800"/>
            <a:ext cx="1203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/>
              <a:t>Paper: “</a:t>
            </a:r>
            <a:r>
              <a:rPr lang="en-US" i="1" u="sng" dirty="0" err="1"/>
              <a:t>FedX</a:t>
            </a:r>
            <a:r>
              <a:rPr lang="en-US" i="1" u="sng" dirty="0"/>
              <a:t>: Adaptive Model Decomposition and Quantization for IoT Federated Learning,” IEEE DCOSS-IoT 2025</a:t>
            </a:r>
          </a:p>
        </p:txBody>
      </p:sp>
    </p:spTree>
    <p:extLst>
      <p:ext uri="{BB962C8B-B14F-4D97-AF65-F5344CB8AC3E}">
        <p14:creationId xmlns:p14="http://schemas.microsoft.com/office/powerpoint/2010/main" val="325703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31E7-ABE6-5A9F-908A-A7AEBD27C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D708-487E-04C7-1743-7C03F8B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Adaptive Model Decomposition and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8A318-A97E-F496-8FA2-C5BB192A1E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2018"/>
                <a:ext cx="10969978" cy="3612567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Decompose the global model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into smaller sub-networks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Nested sub-networks</a:t>
                </a:r>
                <a:r>
                  <a:rPr lang="en-US" sz="2400" dirty="0"/>
                  <a:t>: a smaller sub-network is always contained inside a larger sub-network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Devices with fewer resources receive smaller sub-networks and more quantized bits (and vice versa)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Selection Metrics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Utility drop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On-device training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E8A318-A97E-F496-8FA2-C5BB192A1E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2018"/>
                <a:ext cx="10969978" cy="3612567"/>
              </a:xfrm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2B66C-457D-E6B9-9417-12DD0CAC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96EE3B-7740-6109-2A85-7D14D2172870}"/>
                  </a:ext>
                </a:extLst>
              </p:cNvPr>
              <p:cNvSpPr/>
              <p:nvPr/>
            </p:nvSpPr>
            <p:spPr>
              <a:xfrm>
                <a:off x="5382243" y="4370997"/>
                <a:ext cx="1552983" cy="1166884"/>
              </a:xfrm>
              <a:prstGeom prst="rect">
                <a:avLst/>
              </a:prstGeom>
              <a:pattFill prst="wdDnDiag">
                <a:fgClr>
                  <a:srgbClr val="FFC000">
                    <a:lumMod val="40000"/>
                    <a:lumOff val="60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4 layers, 6 channels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96EE3B-7740-6109-2A85-7D14D2172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243" y="4370997"/>
                <a:ext cx="1552983" cy="1166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BF4B93-BD14-73F0-C277-AA14E735A566}"/>
                  </a:ext>
                </a:extLst>
              </p:cNvPr>
              <p:cNvSpPr/>
              <p:nvPr/>
            </p:nvSpPr>
            <p:spPr>
              <a:xfrm>
                <a:off x="5382243" y="3582556"/>
                <a:ext cx="1195880" cy="506384"/>
              </a:xfrm>
              <a:prstGeom prst="rect">
                <a:avLst/>
              </a:prstGeom>
              <a:solidFill>
                <a:srgbClr val="4472C4">
                  <a:alpha val="32121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2 layers, 3 channels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BF4B93-BD14-73F0-C277-AA14E735A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243" y="3582556"/>
                <a:ext cx="1195880" cy="506384"/>
              </a:xfrm>
              <a:prstGeom prst="rect">
                <a:avLst/>
              </a:prstGeom>
              <a:blipFill>
                <a:blip r:embed="rId5"/>
                <a:stretch>
                  <a:fillRect r="-505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F03325-6EB7-5C30-4D3B-3F58E134CE52}"/>
                  </a:ext>
                </a:extLst>
              </p:cNvPr>
              <p:cNvSpPr/>
              <p:nvPr/>
            </p:nvSpPr>
            <p:spPr>
              <a:xfrm>
                <a:off x="5382244" y="4370997"/>
                <a:ext cx="1195880" cy="506384"/>
              </a:xfrm>
              <a:prstGeom prst="rect">
                <a:avLst/>
              </a:prstGeom>
              <a:solidFill>
                <a:srgbClr val="4472C4">
                  <a:alpha val="38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2 layers, 3 channels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F03325-6EB7-5C30-4D3B-3F58E134C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244" y="4370997"/>
                <a:ext cx="1195880" cy="506384"/>
              </a:xfrm>
              <a:prstGeom prst="rect">
                <a:avLst/>
              </a:prstGeom>
              <a:blipFill>
                <a:blip r:embed="rId6"/>
                <a:stretch>
                  <a:fillRect r="-505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AE30CC-D454-B670-A7CB-D7254F6D0A4A}"/>
                  </a:ext>
                </a:extLst>
              </p:cNvPr>
              <p:cNvSpPr txBox="1"/>
              <p:nvPr/>
            </p:nvSpPr>
            <p:spPr>
              <a:xfrm>
                <a:off x="5396938" y="3366168"/>
                <a:ext cx="1195880" cy="24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Sub-network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AE30CC-D454-B670-A7CB-D7254F6D0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38" y="3366168"/>
                <a:ext cx="1195880" cy="247650"/>
              </a:xfrm>
              <a:prstGeom prst="rect">
                <a:avLst/>
              </a:prstGeom>
              <a:blipFill>
                <a:blip r:embed="rId7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79B051-D566-7138-6E7C-24C0D84A4AE4}"/>
                  </a:ext>
                </a:extLst>
              </p:cNvPr>
              <p:cNvSpPr txBox="1"/>
              <p:nvPr/>
            </p:nvSpPr>
            <p:spPr>
              <a:xfrm>
                <a:off x="5204180" y="4161058"/>
                <a:ext cx="20833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Sub-network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79B051-D566-7138-6E7C-24C0D84A4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80" y="4161058"/>
                <a:ext cx="2083356" cy="246221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17CFD6-6DD2-0192-3926-71966419DC59}"/>
                  </a:ext>
                </a:extLst>
              </p:cNvPr>
              <p:cNvSpPr/>
              <p:nvPr/>
            </p:nvSpPr>
            <p:spPr>
              <a:xfrm>
                <a:off x="7645298" y="4370997"/>
                <a:ext cx="1552983" cy="1166884"/>
              </a:xfrm>
              <a:prstGeom prst="rect">
                <a:avLst/>
              </a:prstGeom>
              <a:pattFill prst="wdDnDiag">
                <a:fgClr>
                  <a:srgbClr val="FFC000">
                    <a:lumMod val="40000"/>
                    <a:lumOff val="60000"/>
                  </a:srgbClr>
                </a:fgClr>
                <a:bgClr>
                  <a:sysClr val="window" lastClr="FFFFFF"/>
                </a:bgClr>
              </a:patt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4 layers, 6 channels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1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17CFD6-6DD2-0192-3926-71966419D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98" y="4370997"/>
                <a:ext cx="1552983" cy="1166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4D62C60-9FED-6415-CB75-21A8E715C6DB}"/>
                  </a:ext>
                </a:extLst>
              </p:cNvPr>
              <p:cNvSpPr/>
              <p:nvPr/>
            </p:nvSpPr>
            <p:spPr>
              <a:xfrm>
                <a:off x="7645299" y="4370997"/>
                <a:ext cx="1195880" cy="506384"/>
              </a:xfrm>
              <a:prstGeom prst="rect">
                <a:avLst/>
              </a:prstGeom>
              <a:solidFill>
                <a:srgbClr val="4472C4">
                  <a:alpha val="38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2 layers, 3 channels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</m:acc>
                    <m:r>
                      <a:rPr kumimoji="0" lang="en-US" sz="1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0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1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4D62C60-9FED-6415-CB75-21A8E715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99" y="4370997"/>
                <a:ext cx="1195880" cy="506384"/>
              </a:xfrm>
              <a:prstGeom prst="rect">
                <a:avLst/>
              </a:prstGeom>
              <a:blipFill>
                <a:blip r:embed="rId10"/>
                <a:stretch>
                  <a:fillRect r="-505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8A58C-AB92-8E4A-CBF1-9A470E270F70}"/>
                  </a:ext>
                </a:extLst>
              </p:cNvPr>
              <p:cNvSpPr txBox="1"/>
              <p:nvPr/>
            </p:nvSpPr>
            <p:spPr>
              <a:xfrm>
                <a:off x="5428440" y="5537881"/>
                <a:ext cx="14634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a) Two subnets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8A58C-AB92-8E4A-CBF1-9A470E270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40" y="5537881"/>
                <a:ext cx="1463421" cy="246221"/>
              </a:xfrm>
              <a:prstGeom prst="rect">
                <a:avLst/>
              </a:prstGeom>
              <a:blipFill>
                <a:blip r:embed="rId1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58F482-9FD3-1F28-7855-3F96986AD997}"/>
                  </a:ext>
                </a:extLst>
              </p:cNvPr>
              <p:cNvSpPr txBox="1"/>
              <p:nvPr/>
            </p:nvSpPr>
            <p:spPr>
              <a:xfrm>
                <a:off x="7699093" y="5543548"/>
                <a:ext cx="155298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b) Aggregation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C58F482-9FD3-1F28-7855-3F96986AD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93" y="5543548"/>
                <a:ext cx="1552982" cy="246221"/>
              </a:xfrm>
              <a:prstGeom prst="rect">
                <a:avLst/>
              </a:prstGeom>
              <a:blipFill>
                <a:blip r:embed="rId12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8FD2-D249-73C5-0C51-FF6B6F26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9192-B64C-556A-CDF4-5BE81289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91800" cy="1074585"/>
          </a:xfrm>
        </p:spPr>
        <p:txBody>
          <a:bodyPr/>
          <a:lstStyle/>
          <a:p>
            <a:r>
              <a:rPr lang="en-US" b="1" dirty="0" err="1"/>
              <a:t>FedX</a:t>
            </a:r>
            <a:r>
              <a:rPr lang="en-US" b="1" dirty="0"/>
              <a:t> Training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011CB-A508-0356-D098-3EDB0F8D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C652A6C-454D-E626-8E73-90126271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39" y="990600"/>
            <a:ext cx="804335" cy="848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91B28-A3DB-BA2E-7E4B-560A9ACDC02C}"/>
              </a:ext>
            </a:extLst>
          </p:cNvPr>
          <p:cNvSpPr txBox="1"/>
          <p:nvPr/>
        </p:nvSpPr>
        <p:spPr>
          <a:xfrm>
            <a:off x="5516719" y="1265413"/>
            <a:ext cx="368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Coordinating Server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34808-3890-01D8-CCB3-AEED149F7EFE}"/>
              </a:ext>
            </a:extLst>
          </p:cNvPr>
          <p:cNvGrpSpPr/>
          <p:nvPr/>
        </p:nvGrpSpPr>
        <p:grpSpPr>
          <a:xfrm>
            <a:off x="5747140" y="1262891"/>
            <a:ext cx="556753" cy="489516"/>
            <a:chOff x="5000899" y="672459"/>
            <a:chExt cx="1601130" cy="15114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EA058E-810E-9983-0C92-6DB521564158}"/>
                </a:ext>
              </a:extLst>
            </p:cNvPr>
            <p:cNvSpPr/>
            <p:nvPr/>
          </p:nvSpPr>
          <p:spPr>
            <a:xfrm>
              <a:off x="5001826" y="1945940"/>
              <a:ext cx="237994" cy="2379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8FF16-CA79-59E6-47D4-EB716527DCC7}"/>
                </a:ext>
              </a:extLst>
            </p:cNvPr>
            <p:cNvSpPr/>
            <p:nvPr/>
          </p:nvSpPr>
          <p:spPr>
            <a:xfrm>
              <a:off x="5454851" y="1945939"/>
              <a:ext cx="237994" cy="2379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46A8DC-5E72-8BE3-F7B3-DD98667B63D4}"/>
                </a:ext>
              </a:extLst>
            </p:cNvPr>
            <p:cNvSpPr/>
            <p:nvPr/>
          </p:nvSpPr>
          <p:spPr>
            <a:xfrm>
              <a:off x="5907876" y="1945939"/>
              <a:ext cx="237994" cy="2379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053303-A810-ACD5-C6C2-0489D16B5EE4}"/>
                </a:ext>
              </a:extLst>
            </p:cNvPr>
            <p:cNvSpPr/>
            <p:nvPr/>
          </p:nvSpPr>
          <p:spPr>
            <a:xfrm>
              <a:off x="5000899" y="1309201"/>
              <a:ext cx="237994" cy="2379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A1367E-96D6-4FE3-9EAF-106EA9A96796}"/>
                </a:ext>
              </a:extLst>
            </p:cNvPr>
            <p:cNvSpPr/>
            <p:nvPr/>
          </p:nvSpPr>
          <p:spPr>
            <a:xfrm>
              <a:off x="5453924" y="1309200"/>
              <a:ext cx="237994" cy="2379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BEF2E3-4CD8-6779-3D4E-EF0F675BE1F3}"/>
                </a:ext>
              </a:extLst>
            </p:cNvPr>
            <p:cNvSpPr/>
            <p:nvPr/>
          </p:nvSpPr>
          <p:spPr>
            <a:xfrm>
              <a:off x="5906949" y="1309200"/>
              <a:ext cx="237994" cy="2379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6ECA4-F2F5-273A-A941-E3A4563FFF14}"/>
                </a:ext>
              </a:extLst>
            </p:cNvPr>
            <p:cNvSpPr/>
            <p:nvPr/>
          </p:nvSpPr>
          <p:spPr>
            <a:xfrm>
              <a:off x="6359974" y="1309200"/>
              <a:ext cx="237994" cy="23799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5D523C-4736-EEA9-C1ED-D79954E196B2}"/>
                </a:ext>
              </a:extLst>
            </p:cNvPr>
            <p:cNvSpPr/>
            <p:nvPr/>
          </p:nvSpPr>
          <p:spPr>
            <a:xfrm>
              <a:off x="5000899" y="672460"/>
              <a:ext cx="237994" cy="23799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A3DF9-25B3-69CE-009A-0C9ECCE0E067}"/>
                </a:ext>
              </a:extLst>
            </p:cNvPr>
            <p:cNvSpPr/>
            <p:nvPr/>
          </p:nvSpPr>
          <p:spPr>
            <a:xfrm>
              <a:off x="5453924" y="672459"/>
              <a:ext cx="237994" cy="23799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FB02A6-490F-63D7-C228-3A56886FB55C}"/>
                </a:ext>
              </a:extLst>
            </p:cNvPr>
            <p:cNvSpPr/>
            <p:nvPr/>
          </p:nvSpPr>
          <p:spPr>
            <a:xfrm>
              <a:off x="5906949" y="672459"/>
              <a:ext cx="237994" cy="23799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E20357-E868-82EF-A0A2-80FA44B48DED}"/>
                </a:ext>
              </a:extLst>
            </p:cNvPr>
            <p:cNvSpPr/>
            <p:nvPr/>
          </p:nvSpPr>
          <p:spPr>
            <a:xfrm>
              <a:off x="6359974" y="672459"/>
              <a:ext cx="237994" cy="23799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42EA29-286D-126B-74D9-5DCFE6B5E533}"/>
                </a:ext>
              </a:extLst>
            </p:cNvPr>
            <p:cNvSpPr/>
            <p:nvPr/>
          </p:nvSpPr>
          <p:spPr>
            <a:xfrm>
              <a:off x="6364035" y="1945940"/>
              <a:ext cx="237994" cy="2379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B599BA-6AEE-39E5-A83A-54B6C81FE0AA}"/>
                </a:ext>
              </a:extLst>
            </p:cNvPr>
            <p:cNvCxnSpPr>
              <a:stCxn id="15" idx="4"/>
              <a:endCxn id="11" idx="0"/>
            </p:cNvCxnSpPr>
            <p:nvPr/>
          </p:nvCxnSpPr>
          <p:spPr>
            <a:xfrm>
              <a:off x="5119896" y="910455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7206E4-3A61-12A0-8042-47B96F5B2DA9}"/>
                </a:ext>
              </a:extLst>
            </p:cNvPr>
            <p:cNvCxnSpPr>
              <a:cxnSpLocks/>
              <a:stCxn id="15" idx="4"/>
              <a:endCxn id="12" idx="0"/>
            </p:cNvCxnSpPr>
            <p:nvPr/>
          </p:nvCxnSpPr>
          <p:spPr>
            <a:xfrm>
              <a:off x="5119896" y="910455"/>
              <a:ext cx="453025" cy="39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134430-5B5D-CCA4-EF00-1E41BAF94424}"/>
                </a:ext>
              </a:extLst>
            </p:cNvPr>
            <p:cNvCxnSpPr>
              <a:stCxn id="15" idx="4"/>
              <a:endCxn id="13" idx="0"/>
            </p:cNvCxnSpPr>
            <p:nvPr/>
          </p:nvCxnSpPr>
          <p:spPr>
            <a:xfrm>
              <a:off x="5119896" y="910455"/>
              <a:ext cx="906050" cy="39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99EEBF-78FE-9439-410E-C8684B740BD1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5119896" y="910455"/>
              <a:ext cx="1359075" cy="39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9A5954-32D5-579C-B1DD-1614785DFDFA}"/>
                </a:ext>
              </a:extLst>
            </p:cNvPr>
            <p:cNvCxnSpPr>
              <a:stCxn id="11" idx="0"/>
              <a:endCxn id="16" idx="4"/>
            </p:cNvCxnSpPr>
            <p:nvPr/>
          </p:nvCxnSpPr>
          <p:spPr>
            <a:xfrm flipV="1">
              <a:off x="5119896" y="910454"/>
              <a:ext cx="453025" cy="398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C8179C-55D7-CD69-FB42-FC8949FF0553}"/>
                </a:ext>
              </a:extLst>
            </p:cNvPr>
            <p:cNvCxnSpPr>
              <a:stCxn id="11" idx="0"/>
              <a:endCxn id="17" idx="4"/>
            </p:cNvCxnSpPr>
            <p:nvPr/>
          </p:nvCxnSpPr>
          <p:spPr>
            <a:xfrm flipV="1">
              <a:off x="5119896" y="910454"/>
              <a:ext cx="906050" cy="398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20C6A1-0146-615E-5AB6-3CE5F1382214}"/>
                </a:ext>
              </a:extLst>
            </p:cNvPr>
            <p:cNvCxnSpPr>
              <a:stCxn id="11" idx="0"/>
              <a:endCxn id="18" idx="4"/>
            </p:cNvCxnSpPr>
            <p:nvPr/>
          </p:nvCxnSpPr>
          <p:spPr>
            <a:xfrm flipV="1">
              <a:off x="5119896" y="910454"/>
              <a:ext cx="1359075" cy="398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B99CF4-B291-418F-D81D-724039BBFD91}"/>
                </a:ext>
              </a:extLst>
            </p:cNvPr>
            <p:cNvCxnSpPr>
              <a:stCxn id="12" idx="0"/>
              <a:endCxn id="16" idx="4"/>
            </p:cNvCxnSpPr>
            <p:nvPr/>
          </p:nvCxnSpPr>
          <p:spPr>
            <a:xfrm flipV="1">
              <a:off x="5572921" y="910454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7689E-8AD8-A519-F55B-B4B0A9DDC7ED}"/>
                </a:ext>
              </a:extLst>
            </p:cNvPr>
            <p:cNvCxnSpPr>
              <a:stCxn id="12" idx="0"/>
              <a:endCxn id="17" idx="4"/>
            </p:cNvCxnSpPr>
            <p:nvPr/>
          </p:nvCxnSpPr>
          <p:spPr>
            <a:xfrm flipV="1">
              <a:off x="5572921" y="910454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0606AED-F81E-A250-55DB-AB713812F67E}"/>
                </a:ext>
              </a:extLst>
            </p:cNvPr>
            <p:cNvCxnSpPr>
              <a:stCxn id="12" idx="0"/>
              <a:endCxn id="18" idx="4"/>
            </p:cNvCxnSpPr>
            <p:nvPr/>
          </p:nvCxnSpPr>
          <p:spPr>
            <a:xfrm flipV="1">
              <a:off x="5572921" y="910454"/>
              <a:ext cx="90605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40E4F8-56D7-FA97-D3A4-B4B843F1A2C6}"/>
                </a:ext>
              </a:extLst>
            </p:cNvPr>
            <p:cNvCxnSpPr>
              <a:stCxn id="13" idx="0"/>
              <a:endCxn id="16" idx="4"/>
            </p:cNvCxnSpPr>
            <p:nvPr/>
          </p:nvCxnSpPr>
          <p:spPr>
            <a:xfrm flipH="1" flipV="1">
              <a:off x="5572921" y="910454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1378DD-1A2F-E314-02F0-DA13B3E0F69A}"/>
                </a:ext>
              </a:extLst>
            </p:cNvPr>
            <p:cNvCxnSpPr>
              <a:stCxn id="13" idx="0"/>
              <a:endCxn id="17" idx="4"/>
            </p:cNvCxnSpPr>
            <p:nvPr/>
          </p:nvCxnSpPr>
          <p:spPr>
            <a:xfrm flipV="1">
              <a:off x="6025946" y="910454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FA331E0-E66F-DF2C-9818-2AAE9F25D050}"/>
                </a:ext>
              </a:extLst>
            </p:cNvPr>
            <p:cNvCxnSpPr>
              <a:stCxn id="13" idx="0"/>
              <a:endCxn id="18" idx="4"/>
            </p:cNvCxnSpPr>
            <p:nvPr/>
          </p:nvCxnSpPr>
          <p:spPr>
            <a:xfrm flipV="1">
              <a:off x="6025946" y="910454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6D9F1C-07D2-E450-693E-2CBE2E050C4E}"/>
                </a:ext>
              </a:extLst>
            </p:cNvPr>
            <p:cNvCxnSpPr>
              <a:stCxn id="14" idx="0"/>
              <a:endCxn id="18" idx="4"/>
            </p:cNvCxnSpPr>
            <p:nvPr/>
          </p:nvCxnSpPr>
          <p:spPr>
            <a:xfrm flipV="1">
              <a:off x="6478971" y="910454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4D77F9-BAD2-78D3-857E-927A708826B8}"/>
                </a:ext>
              </a:extLst>
            </p:cNvPr>
            <p:cNvCxnSpPr>
              <a:stCxn id="14" idx="0"/>
              <a:endCxn id="17" idx="4"/>
            </p:cNvCxnSpPr>
            <p:nvPr/>
          </p:nvCxnSpPr>
          <p:spPr>
            <a:xfrm flipH="1" flipV="1">
              <a:off x="6025946" y="910454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785A2E-4104-71FF-230A-B2A8BFF69CE3}"/>
                </a:ext>
              </a:extLst>
            </p:cNvPr>
            <p:cNvCxnSpPr>
              <a:stCxn id="14" idx="0"/>
              <a:endCxn id="16" idx="4"/>
            </p:cNvCxnSpPr>
            <p:nvPr/>
          </p:nvCxnSpPr>
          <p:spPr>
            <a:xfrm flipH="1" flipV="1">
              <a:off x="5572921" y="910454"/>
              <a:ext cx="90605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3FE3AC0-524E-C813-579C-39988B30A487}"/>
                </a:ext>
              </a:extLst>
            </p:cNvPr>
            <p:cNvCxnSpPr>
              <a:cxnSpLocks/>
            </p:cNvCxnSpPr>
            <p:nvPr/>
          </p:nvCxnSpPr>
          <p:spPr>
            <a:xfrm>
              <a:off x="5119896" y="1547193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B6ABE-E85B-7653-D34A-A715B2084C01}"/>
                </a:ext>
              </a:extLst>
            </p:cNvPr>
            <p:cNvCxnSpPr>
              <a:cxnSpLocks/>
            </p:cNvCxnSpPr>
            <p:nvPr/>
          </p:nvCxnSpPr>
          <p:spPr>
            <a:xfrm>
              <a:off x="5119896" y="1547193"/>
              <a:ext cx="453025" cy="39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54368EE-ED43-4AA0-A78D-7266AEE5679E}"/>
                </a:ext>
              </a:extLst>
            </p:cNvPr>
            <p:cNvCxnSpPr>
              <a:cxnSpLocks/>
            </p:cNvCxnSpPr>
            <p:nvPr/>
          </p:nvCxnSpPr>
          <p:spPr>
            <a:xfrm>
              <a:off x="5119896" y="1547193"/>
              <a:ext cx="906050" cy="39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F874FB-5281-21AD-A0AB-EABAC3B75A16}"/>
                </a:ext>
              </a:extLst>
            </p:cNvPr>
            <p:cNvCxnSpPr>
              <a:cxnSpLocks/>
            </p:cNvCxnSpPr>
            <p:nvPr/>
          </p:nvCxnSpPr>
          <p:spPr>
            <a:xfrm>
              <a:off x="5119896" y="1547193"/>
              <a:ext cx="1359075" cy="39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2C73F4-5E57-7C04-9538-29764AADE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9896" y="1547192"/>
              <a:ext cx="453025" cy="398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5FB4CC9-B507-9999-0395-7BAE00BFE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9896" y="1547192"/>
              <a:ext cx="906050" cy="398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780E1-989D-A172-1EAF-3CF802912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9896" y="1547192"/>
              <a:ext cx="1359075" cy="398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839B88-0E04-B79C-F8E3-309FDC8BB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2921" y="1547192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5DE89DF-FF6D-7FC4-ABA3-AFCD4863A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2921" y="1547192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3DB959C-6211-2FA8-2390-6EF02AF0E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2921" y="1547192"/>
              <a:ext cx="90605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4744C3-C8EF-A27B-BCCA-6E02191D72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921" y="1547192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D61FF7-8F74-23E8-797C-EB8B2DE00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5946" y="1547192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83E023-29F3-2D45-FB06-774EE0E48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5946" y="1547192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DAA17A3-BF44-972A-D958-EAB9B6F1A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8971" y="1547192"/>
              <a:ext cx="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209FFE5-9AE5-91AA-D805-7FF57CB3D3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5946" y="1547192"/>
              <a:ext cx="453025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EC46834-4E84-45AA-1294-84A502F04B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921" y="1547192"/>
              <a:ext cx="906050" cy="398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103E29-7DF2-AC97-D20D-4E10847DB590}"/>
              </a:ext>
            </a:extLst>
          </p:cNvPr>
          <p:cNvGrpSpPr/>
          <p:nvPr/>
        </p:nvGrpSpPr>
        <p:grpSpPr>
          <a:xfrm>
            <a:off x="2428082" y="5091803"/>
            <a:ext cx="1650670" cy="785707"/>
            <a:chOff x="624864" y="4542819"/>
            <a:chExt cx="1650670" cy="78570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9DD80C-E965-430C-43C0-AA65A8F56E0B}"/>
                </a:ext>
              </a:extLst>
            </p:cNvPr>
            <p:cNvSpPr txBox="1"/>
            <p:nvPr/>
          </p:nvSpPr>
          <p:spPr>
            <a:xfrm>
              <a:off x="624864" y="4959194"/>
              <a:ext cx="165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Device 1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E19C9E-0082-D4FA-FAEF-BDB1045D6012}"/>
                </a:ext>
              </a:extLst>
            </p:cNvPr>
            <p:cNvGrpSpPr/>
            <p:nvPr/>
          </p:nvGrpSpPr>
          <p:grpSpPr>
            <a:xfrm>
              <a:off x="651808" y="4542819"/>
              <a:ext cx="1051320" cy="664310"/>
              <a:chOff x="844797" y="3018596"/>
              <a:chExt cx="1051320" cy="664310"/>
            </a:xfrm>
          </p:grpSpPr>
          <p:pic>
            <p:nvPicPr>
              <p:cNvPr id="55" name="Picture 54" descr="A black rectangular object with a white screen&#10;&#10;Description automatically generated">
                <a:extLst>
                  <a:ext uri="{FF2B5EF4-FFF2-40B4-BE49-F238E27FC236}">
                    <a16:creationId xmlns:a16="http://schemas.microsoft.com/office/drawing/2014/main" id="{0F24710D-E5D9-CCA3-81FE-CBF8A27AD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797" y="3036576"/>
                <a:ext cx="392874" cy="646330"/>
              </a:xfrm>
              <a:prstGeom prst="rect">
                <a:avLst/>
              </a:prstGeom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59D27B8-B75D-A617-B661-BB020484B1B7}"/>
                  </a:ext>
                </a:extLst>
              </p:cNvPr>
              <p:cNvGrpSpPr/>
              <p:nvPr/>
            </p:nvGrpSpPr>
            <p:grpSpPr>
              <a:xfrm>
                <a:off x="1339364" y="3018596"/>
                <a:ext cx="556753" cy="489516"/>
                <a:chOff x="5000899" y="672459"/>
                <a:chExt cx="1601130" cy="1511476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53506ACC-BC1D-48C9-E12A-484D049FE85A}"/>
                    </a:ext>
                  </a:extLst>
                </p:cNvPr>
                <p:cNvSpPr/>
                <p:nvPr/>
              </p:nvSpPr>
              <p:spPr>
                <a:xfrm>
                  <a:off x="5001826" y="1945940"/>
                  <a:ext cx="237994" cy="23799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4F9B44C-D813-B132-E4C2-83570B3FE9F7}"/>
                    </a:ext>
                  </a:extLst>
                </p:cNvPr>
                <p:cNvSpPr/>
                <p:nvPr/>
              </p:nvSpPr>
              <p:spPr>
                <a:xfrm>
                  <a:off x="5454851" y="1945939"/>
                  <a:ext cx="237994" cy="23799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A7215A04-386C-C14A-C234-CA1E8A64E037}"/>
                    </a:ext>
                  </a:extLst>
                </p:cNvPr>
                <p:cNvSpPr/>
                <p:nvPr/>
              </p:nvSpPr>
              <p:spPr>
                <a:xfrm>
                  <a:off x="5907876" y="1945939"/>
                  <a:ext cx="237994" cy="23799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7AAD0D6-D6F9-AD38-0F78-F9F66AA5AB51}"/>
                    </a:ext>
                  </a:extLst>
                </p:cNvPr>
                <p:cNvSpPr/>
                <p:nvPr/>
              </p:nvSpPr>
              <p:spPr>
                <a:xfrm>
                  <a:off x="5000899" y="1309201"/>
                  <a:ext cx="237994" cy="23799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2F17E18-551A-32C7-D6C6-A2C467B08B2E}"/>
                    </a:ext>
                  </a:extLst>
                </p:cNvPr>
                <p:cNvSpPr/>
                <p:nvPr/>
              </p:nvSpPr>
              <p:spPr>
                <a:xfrm>
                  <a:off x="5453924" y="1309200"/>
                  <a:ext cx="237994" cy="23799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167EB75-5AF4-E0E2-072F-4598DC145E34}"/>
                    </a:ext>
                  </a:extLst>
                </p:cNvPr>
                <p:cNvSpPr/>
                <p:nvPr/>
              </p:nvSpPr>
              <p:spPr>
                <a:xfrm>
                  <a:off x="5906949" y="1309200"/>
                  <a:ext cx="237994" cy="23799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7C97F5A-4796-8351-DA01-B199E09F28C4}"/>
                    </a:ext>
                  </a:extLst>
                </p:cNvPr>
                <p:cNvSpPr/>
                <p:nvPr/>
              </p:nvSpPr>
              <p:spPr>
                <a:xfrm>
                  <a:off x="6359974" y="1309200"/>
                  <a:ext cx="237994" cy="23799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228F9EA-2BC1-74AE-6944-66EF4E0F8DCA}"/>
                    </a:ext>
                  </a:extLst>
                </p:cNvPr>
                <p:cNvSpPr/>
                <p:nvPr/>
              </p:nvSpPr>
              <p:spPr>
                <a:xfrm>
                  <a:off x="5000899" y="672460"/>
                  <a:ext cx="237994" cy="23799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D37733E5-04B2-EB3A-2FB0-A0B171587E18}"/>
                    </a:ext>
                  </a:extLst>
                </p:cNvPr>
                <p:cNvSpPr/>
                <p:nvPr/>
              </p:nvSpPr>
              <p:spPr>
                <a:xfrm>
                  <a:off x="5453924" y="672459"/>
                  <a:ext cx="237994" cy="23799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C295C87-CE29-55CA-2554-D1DCB43A390E}"/>
                    </a:ext>
                  </a:extLst>
                </p:cNvPr>
                <p:cNvSpPr/>
                <p:nvPr/>
              </p:nvSpPr>
              <p:spPr>
                <a:xfrm>
                  <a:off x="5906949" y="672459"/>
                  <a:ext cx="237994" cy="23799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C32C4EE-BCA4-8CF2-0EF4-09A4BCFFC8AB}"/>
                    </a:ext>
                  </a:extLst>
                </p:cNvPr>
                <p:cNvSpPr/>
                <p:nvPr/>
              </p:nvSpPr>
              <p:spPr>
                <a:xfrm>
                  <a:off x="6359974" y="672459"/>
                  <a:ext cx="237994" cy="23799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CDDE2A71-D476-512E-F4EC-AC198B82CBF6}"/>
                    </a:ext>
                  </a:extLst>
                </p:cNvPr>
                <p:cNvSpPr/>
                <p:nvPr/>
              </p:nvSpPr>
              <p:spPr>
                <a:xfrm>
                  <a:off x="6364035" y="1945940"/>
                  <a:ext cx="237994" cy="23799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839AF93-5B3C-AD63-64A3-832440FE8D0B}"/>
                    </a:ext>
                  </a:extLst>
                </p:cNvPr>
                <p:cNvCxnSpPr>
                  <a:stCxn id="64" idx="4"/>
                  <a:endCxn id="60" idx="0"/>
                </p:cNvCxnSpPr>
                <p:nvPr/>
              </p:nvCxnSpPr>
              <p:spPr>
                <a:xfrm>
                  <a:off x="5119896" y="910455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003FA4C-E621-FB00-BB60-A268D90D7235}"/>
                    </a:ext>
                  </a:extLst>
                </p:cNvPr>
                <p:cNvCxnSpPr>
                  <a:cxnSpLocks/>
                  <a:stCxn id="64" idx="4"/>
                  <a:endCxn id="61" idx="0"/>
                </p:cNvCxnSpPr>
                <p:nvPr/>
              </p:nvCxnSpPr>
              <p:spPr>
                <a:xfrm>
                  <a:off x="5119896" y="910455"/>
                  <a:ext cx="453025" cy="3987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8BA4E7DA-C7B2-C352-804C-A3402F129988}"/>
                    </a:ext>
                  </a:extLst>
                </p:cNvPr>
                <p:cNvCxnSpPr>
                  <a:stCxn id="64" idx="4"/>
                  <a:endCxn id="62" idx="0"/>
                </p:cNvCxnSpPr>
                <p:nvPr/>
              </p:nvCxnSpPr>
              <p:spPr>
                <a:xfrm>
                  <a:off x="5119896" y="910455"/>
                  <a:ext cx="906050" cy="3987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D0B783F2-A444-A5A9-86FF-5885634A0886}"/>
                    </a:ext>
                  </a:extLst>
                </p:cNvPr>
                <p:cNvCxnSpPr>
                  <a:stCxn id="64" idx="4"/>
                  <a:endCxn id="63" idx="0"/>
                </p:cNvCxnSpPr>
                <p:nvPr/>
              </p:nvCxnSpPr>
              <p:spPr>
                <a:xfrm>
                  <a:off x="5119896" y="910455"/>
                  <a:ext cx="1359075" cy="3987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EEA4A91-21EC-AB76-2D19-35530190B833}"/>
                    </a:ext>
                  </a:extLst>
                </p:cNvPr>
                <p:cNvCxnSpPr>
                  <a:stCxn id="60" idx="0"/>
                  <a:endCxn id="65" idx="4"/>
                </p:cNvCxnSpPr>
                <p:nvPr/>
              </p:nvCxnSpPr>
              <p:spPr>
                <a:xfrm flipV="1">
                  <a:off x="5119896" y="910454"/>
                  <a:ext cx="453025" cy="3987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6331B0F-8265-5203-2A1B-BDE4133CA0ED}"/>
                    </a:ext>
                  </a:extLst>
                </p:cNvPr>
                <p:cNvCxnSpPr>
                  <a:stCxn id="60" idx="0"/>
                  <a:endCxn id="66" idx="4"/>
                </p:cNvCxnSpPr>
                <p:nvPr/>
              </p:nvCxnSpPr>
              <p:spPr>
                <a:xfrm flipV="1">
                  <a:off x="5119896" y="910454"/>
                  <a:ext cx="906050" cy="3987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D5D664A9-4915-F77A-8D8A-5FE129961030}"/>
                    </a:ext>
                  </a:extLst>
                </p:cNvPr>
                <p:cNvCxnSpPr>
                  <a:stCxn id="60" idx="0"/>
                  <a:endCxn id="67" idx="4"/>
                </p:cNvCxnSpPr>
                <p:nvPr/>
              </p:nvCxnSpPr>
              <p:spPr>
                <a:xfrm flipV="1">
                  <a:off x="5119896" y="910454"/>
                  <a:ext cx="1359075" cy="3987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4110237-BD73-C783-6D90-C1F1F741E660}"/>
                    </a:ext>
                  </a:extLst>
                </p:cNvPr>
                <p:cNvCxnSpPr>
                  <a:stCxn id="61" idx="0"/>
                  <a:endCxn id="65" idx="4"/>
                </p:cNvCxnSpPr>
                <p:nvPr/>
              </p:nvCxnSpPr>
              <p:spPr>
                <a:xfrm flipV="1">
                  <a:off x="5572921" y="910454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11AC44D-A36A-00AD-24F0-E85747095FBE}"/>
                    </a:ext>
                  </a:extLst>
                </p:cNvPr>
                <p:cNvCxnSpPr>
                  <a:stCxn id="61" idx="0"/>
                  <a:endCxn id="66" idx="4"/>
                </p:cNvCxnSpPr>
                <p:nvPr/>
              </p:nvCxnSpPr>
              <p:spPr>
                <a:xfrm flipV="1">
                  <a:off x="5572921" y="910454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6BF85A1F-0A9A-6313-98F1-FD41AE29560D}"/>
                    </a:ext>
                  </a:extLst>
                </p:cNvPr>
                <p:cNvCxnSpPr>
                  <a:stCxn id="61" idx="0"/>
                  <a:endCxn id="67" idx="4"/>
                </p:cNvCxnSpPr>
                <p:nvPr/>
              </p:nvCxnSpPr>
              <p:spPr>
                <a:xfrm flipV="1">
                  <a:off x="5572921" y="910454"/>
                  <a:ext cx="90605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6778347B-8246-9DA7-1281-FCB209F869F0}"/>
                    </a:ext>
                  </a:extLst>
                </p:cNvPr>
                <p:cNvCxnSpPr>
                  <a:stCxn id="62" idx="0"/>
                  <a:endCxn id="65" idx="4"/>
                </p:cNvCxnSpPr>
                <p:nvPr/>
              </p:nvCxnSpPr>
              <p:spPr>
                <a:xfrm flipH="1" flipV="1">
                  <a:off x="5572921" y="910454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E735785A-7B2B-6102-F203-095CFBB1B5C9}"/>
                    </a:ext>
                  </a:extLst>
                </p:cNvPr>
                <p:cNvCxnSpPr>
                  <a:stCxn id="62" idx="0"/>
                  <a:endCxn id="66" idx="4"/>
                </p:cNvCxnSpPr>
                <p:nvPr/>
              </p:nvCxnSpPr>
              <p:spPr>
                <a:xfrm flipV="1">
                  <a:off x="6025946" y="910454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7C4CDB76-0539-4592-F2DA-308C43CA0BB9}"/>
                    </a:ext>
                  </a:extLst>
                </p:cNvPr>
                <p:cNvCxnSpPr>
                  <a:stCxn id="62" idx="0"/>
                  <a:endCxn id="67" idx="4"/>
                </p:cNvCxnSpPr>
                <p:nvPr/>
              </p:nvCxnSpPr>
              <p:spPr>
                <a:xfrm flipV="1">
                  <a:off x="6025946" y="910454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E855D066-4FE9-E881-728E-75AD36ADF320}"/>
                    </a:ext>
                  </a:extLst>
                </p:cNvPr>
                <p:cNvCxnSpPr>
                  <a:stCxn id="63" idx="0"/>
                  <a:endCxn id="67" idx="4"/>
                </p:cNvCxnSpPr>
                <p:nvPr/>
              </p:nvCxnSpPr>
              <p:spPr>
                <a:xfrm flipV="1">
                  <a:off x="6478971" y="910454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66A095A-4DBB-0730-6B96-68BAB60DB31E}"/>
                    </a:ext>
                  </a:extLst>
                </p:cNvPr>
                <p:cNvCxnSpPr>
                  <a:stCxn id="63" idx="0"/>
                  <a:endCxn id="66" idx="4"/>
                </p:cNvCxnSpPr>
                <p:nvPr/>
              </p:nvCxnSpPr>
              <p:spPr>
                <a:xfrm flipH="1" flipV="1">
                  <a:off x="6025946" y="910454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21897A36-7A8A-7D5E-D63D-31B7B4C1A41E}"/>
                    </a:ext>
                  </a:extLst>
                </p:cNvPr>
                <p:cNvCxnSpPr>
                  <a:stCxn id="63" idx="0"/>
                  <a:endCxn id="65" idx="4"/>
                </p:cNvCxnSpPr>
                <p:nvPr/>
              </p:nvCxnSpPr>
              <p:spPr>
                <a:xfrm flipH="1" flipV="1">
                  <a:off x="5572921" y="910454"/>
                  <a:ext cx="90605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F5480409-3553-283D-FB14-1E16A0F41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9896" y="1547193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B4412D11-25A1-D8F1-967E-736D0D717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9896" y="1547193"/>
                  <a:ext cx="453025" cy="3987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C394D0EE-1E74-D9AC-051E-F18B6547E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9896" y="1547193"/>
                  <a:ext cx="906050" cy="3987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39A9D2C5-B138-5606-05C7-C02F2F5CD8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9896" y="1547193"/>
                  <a:ext cx="1359075" cy="3987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D48A53B5-9491-B4A9-1646-653158A85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19896" y="1547192"/>
                  <a:ext cx="453025" cy="3987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85460EF2-637B-FA18-A46A-D7EA38F59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19896" y="1547192"/>
                  <a:ext cx="906050" cy="3987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94BD2E9-A451-26BA-A4A2-12442A4BD7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19896" y="1547192"/>
                  <a:ext cx="1359075" cy="39874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3FBD3108-C20B-1A2F-F4DB-91B73F9B0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2921" y="1547192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39A0F148-3A66-A2E0-1389-4B1028D2D1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2921" y="1547192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1F593665-8DF2-3F4B-5235-E84DE6E59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2921" y="1547192"/>
                  <a:ext cx="90605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4C40B807-692D-1C95-E845-16B7BF82F6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72921" y="1547192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E354E1F-A5B8-E853-3F27-089FF014A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25946" y="1547192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2D0B2454-6064-2DF1-EEAD-D30805B320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25946" y="1547192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FE808A8E-34D2-0310-6B97-F77460FD7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8971" y="1547192"/>
                  <a:ext cx="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4042A93-D9B8-892F-0970-78B846E360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025946" y="1547192"/>
                  <a:ext cx="453025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D7982511-D416-65D7-7496-DD4BA02FE1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72921" y="1547192"/>
                  <a:ext cx="906050" cy="39874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11C695-D3A7-7CCA-7213-70695EEBE951}"/>
              </a:ext>
            </a:extLst>
          </p:cNvPr>
          <p:cNvGrpSpPr/>
          <p:nvPr/>
        </p:nvGrpSpPr>
        <p:grpSpPr>
          <a:xfrm>
            <a:off x="7813668" y="5110019"/>
            <a:ext cx="1650670" cy="764642"/>
            <a:chOff x="792552" y="5043284"/>
            <a:chExt cx="1650670" cy="764642"/>
          </a:xfrm>
        </p:grpSpPr>
        <p:pic>
          <p:nvPicPr>
            <p:cNvPr id="102" name="Picture 101" descr="A black cell phone with a white screen&#10;&#10;Description automatically generated">
              <a:extLst>
                <a:ext uri="{FF2B5EF4-FFF2-40B4-BE49-F238E27FC236}">
                  <a16:creationId xmlns:a16="http://schemas.microsoft.com/office/drawing/2014/main" id="{8E46DC2A-AD92-2B5C-D09A-145EFE6BE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735" y="5050771"/>
              <a:ext cx="307402" cy="646331"/>
            </a:xfrm>
            <a:prstGeom prst="rect">
              <a:avLst/>
            </a:prstGeom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FFE0EAE-96FB-4D7C-365C-4EC036DDD914}"/>
                </a:ext>
              </a:extLst>
            </p:cNvPr>
            <p:cNvGrpSpPr/>
            <p:nvPr/>
          </p:nvGrpSpPr>
          <p:grpSpPr>
            <a:xfrm>
              <a:off x="1367073" y="5043284"/>
              <a:ext cx="396989" cy="420089"/>
              <a:chOff x="2435158" y="3191005"/>
              <a:chExt cx="1148105" cy="1511476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39AFD71-9FB6-8A64-10C7-56F4BD2306D7}"/>
                  </a:ext>
                </a:extLst>
              </p:cNvPr>
              <p:cNvSpPr/>
              <p:nvPr/>
            </p:nvSpPr>
            <p:spPr>
              <a:xfrm>
                <a:off x="2436085" y="4464485"/>
                <a:ext cx="237994" cy="23799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49970BE-F9EC-B904-5DB9-626AEEE90A8E}"/>
                  </a:ext>
                </a:extLst>
              </p:cNvPr>
              <p:cNvSpPr/>
              <p:nvPr/>
            </p:nvSpPr>
            <p:spPr>
              <a:xfrm>
                <a:off x="2889110" y="4464485"/>
                <a:ext cx="237994" cy="23799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5C6CF2B-E492-603D-BE3F-4E4FEC449C49}"/>
                  </a:ext>
                </a:extLst>
              </p:cNvPr>
              <p:cNvSpPr/>
              <p:nvPr/>
            </p:nvSpPr>
            <p:spPr>
              <a:xfrm>
                <a:off x="2435158" y="3827746"/>
                <a:ext cx="237994" cy="23799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E11A0480-1E78-DA57-9C27-1F36830E6155}"/>
                  </a:ext>
                </a:extLst>
              </p:cNvPr>
              <p:cNvSpPr/>
              <p:nvPr/>
            </p:nvSpPr>
            <p:spPr>
              <a:xfrm>
                <a:off x="2888183" y="3827746"/>
                <a:ext cx="237994" cy="23799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BA4755B-17A9-A769-08D4-E381BDF94798}"/>
                  </a:ext>
                </a:extLst>
              </p:cNvPr>
              <p:cNvSpPr/>
              <p:nvPr/>
            </p:nvSpPr>
            <p:spPr>
              <a:xfrm>
                <a:off x="3341208" y="3827746"/>
                <a:ext cx="237994" cy="23799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F8F79A3-EB21-1E68-1363-77D26492B20E}"/>
                  </a:ext>
                </a:extLst>
              </p:cNvPr>
              <p:cNvSpPr/>
              <p:nvPr/>
            </p:nvSpPr>
            <p:spPr>
              <a:xfrm>
                <a:off x="2888183" y="3191005"/>
                <a:ext cx="237994" cy="23799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E69A73DD-E0FB-AF4C-9BE4-426681287E0E}"/>
                  </a:ext>
                </a:extLst>
              </p:cNvPr>
              <p:cNvSpPr/>
              <p:nvPr/>
            </p:nvSpPr>
            <p:spPr>
              <a:xfrm>
                <a:off x="3341208" y="3191005"/>
                <a:ext cx="237994" cy="23799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1AA951E-6A4B-330E-A2E1-A585431F5583}"/>
                  </a:ext>
                </a:extLst>
              </p:cNvPr>
              <p:cNvSpPr/>
              <p:nvPr/>
            </p:nvSpPr>
            <p:spPr>
              <a:xfrm>
                <a:off x="3345269" y="4464486"/>
                <a:ext cx="237994" cy="23799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4A2787E-89A9-B119-230E-4ACE1EF4016D}"/>
                  </a:ext>
                </a:extLst>
              </p:cNvPr>
              <p:cNvCxnSpPr>
                <a:stCxn id="107" idx="0"/>
                <a:endCxn id="110" idx="4"/>
              </p:cNvCxnSpPr>
              <p:nvPr/>
            </p:nvCxnSpPr>
            <p:spPr>
              <a:xfrm flipV="1">
                <a:off x="2554155" y="3429000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81B21B6-C50B-65C4-C698-4C301413D7F3}"/>
                  </a:ext>
                </a:extLst>
              </p:cNvPr>
              <p:cNvCxnSpPr>
                <a:stCxn id="107" idx="0"/>
                <a:endCxn id="111" idx="4"/>
              </p:cNvCxnSpPr>
              <p:nvPr/>
            </p:nvCxnSpPr>
            <p:spPr>
              <a:xfrm flipV="1">
                <a:off x="2554155" y="3429000"/>
                <a:ext cx="90605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9AB2FA5-9EC9-B917-237B-C98429E457ED}"/>
                  </a:ext>
                </a:extLst>
              </p:cNvPr>
              <p:cNvCxnSpPr>
                <a:stCxn id="108" idx="0"/>
                <a:endCxn id="110" idx="4"/>
              </p:cNvCxnSpPr>
              <p:nvPr/>
            </p:nvCxnSpPr>
            <p:spPr>
              <a:xfrm flipV="1">
                <a:off x="3007180" y="3429000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AAA70EB-F2E1-43E7-8D1B-45797C93950E}"/>
                  </a:ext>
                </a:extLst>
              </p:cNvPr>
              <p:cNvCxnSpPr>
                <a:stCxn id="108" idx="0"/>
                <a:endCxn id="111" idx="4"/>
              </p:cNvCxnSpPr>
              <p:nvPr/>
            </p:nvCxnSpPr>
            <p:spPr>
              <a:xfrm flipV="1">
                <a:off x="3007180" y="3429000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B549597-731C-D589-B34C-59F7141C3C93}"/>
                  </a:ext>
                </a:extLst>
              </p:cNvPr>
              <p:cNvCxnSpPr>
                <a:stCxn id="109" idx="0"/>
                <a:endCxn id="111" idx="4"/>
              </p:cNvCxnSpPr>
              <p:nvPr/>
            </p:nvCxnSpPr>
            <p:spPr>
              <a:xfrm flipV="1">
                <a:off x="3460205" y="3429000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87655DF-03B3-E8D8-94FA-96B1D1780CDD}"/>
                  </a:ext>
                </a:extLst>
              </p:cNvPr>
              <p:cNvCxnSpPr>
                <a:stCxn id="109" idx="0"/>
                <a:endCxn id="110" idx="4"/>
              </p:cNvCxnSpPr>
              <p:nvPr/>
            </p:nvCxnSpPr>
            <p:spPr>
              <a:xfrm flipH="1" flipV="1">
                <a:off x="3007180" y="3429000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238C78A-596E-10B3-9CC3-0152A3777FCD}"/>
                  </a:ext>
                </a:extLst>
              </p:cNvPr>
              <p:cNvCxnSpPr/>
              <p:nvPr/>
            </p:nvCxnSpPr>
            <p:spPr>
              <a:xfrm flipV="1">
                <a:off x="2554155" y="4065738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356654E-580D-8886-1FA7-C28DA29FB58C}"/>
                  </a:ext>
                </a:extLst>
              </p:cNvPr>
              <p:cNvCxnSpPr/>
              <p:nvPr/>
            </p:nvCxnSpPr>
            <p:spPr>
              <a:xfrm flipV="1">
                <a:off x="2554155" y="4065738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42439E2-5D41-1CEE-AC02-993277F504B4}"/>
                  </a:ext>
                </a:extLst>
              </p:cNvPr>
              <p:cNvCxnSpPr/>
              <p:nvPr/>
            </p:nvCxnSpPr>
            <p:spPr>
              <a:xfrm flipV="1">
                <a:off x="2554155" y="4065738"/>
                <a:ext cx="90605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A092ABB-773A-6646-B5A3-F402C1B85A21}"/>
                  </a:ext>
                </a:extLst>
              </p:cNvPr>
              <p:cNvCxnSpPr/>
              <p:nvPr/>
            </p:nvCxnSpPr>
            <p:spPr>
              <a:xfrm flipH="1" flipV="1">
                <a:off x="2554155" y="4065738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9B5BD07-D59A-051A-5FE0-8F95DBA99F89}"/>
                  </a:ext>
                </a:extLst>
              </p:cNvPr>
              <p:cNvCxnSpPr/>
              <p:nvPr/>
            </p:nvCxnSpPr>
            <p:spPr>
              <a:xfrm flipV="1">
                <a:off x="3007180" y="4065738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A9743AB-9C20-0236-61AF-DCE48D3E452D}"/>
                  </a:ext>
                </a:extLst>
              </p:cNvPr>
              <p:cNvCxnSpPr/>
              <p:nvPr/>
            </p:nvCxnSpPr>
            <p:spPr>
              <a:xfrm flipV="1">
                <a:off x="3007180" y="4065738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C0F7961-52B6-8050-9AB9-B41F9F762955}"/>
                  </a:ext>
                </a:extLst>
              </p:cNvPr>
              <p:cNvCxnSpPr/>
              <p:nvPr/>
            </p:nvCxnSpPr>
            <p:spPr>
              <a:xfrm flipV="1">
                <a:off x="3460205" y="4065738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2BAFBFF-2AC3-4015-3892-E841F672160F}"/>
                  </a:ext>
                </a:extLst>
              </p:cNvPr>
              <p:cNvCxnSpPr/>
              <p:nvPr/>
            </p:nvCxnSpPr>
            <p:spPr>
              <a:xfrm flipH="1" flipV="1">
                <a:off x="3007180" y="4065738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C2A50F8-AA6E-9287-4FB9-B33BF40F27DB}"/>
                  </a:ext>
                </a:extLst>
              </p:cNvPr>
              <p:cNvCxnSpPr/>
              <p:nvPr/>
            </p:nvCxnSpPr>
            <p:spPr>
              <a:xfrm flipH="1" flipV="1">
                <a:off x="2554155" y="4065738"/>
                <a:ext cx="90605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14EA22-A702-925C-2BD2-6D567FBBF4BF}"/>
                </a:ext>
              </a:extLst>
            </p:cNvPr>
            <p:cNvSpPr txBox="1"/>
            <p:nvPr/>
          </p:nvSpPr>
          <p:spPr>
            <a:xfrm>
              <a:off x="792552" y="5438594"/>
              <a:ext cx="165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Device </a:t>
              </a:r>
              <a:r>
                <a:rPr lang="en-US" b="1" i="1" dirty="0"/>
                <a:t>N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D800AF3-1DD7-A493-6F9D-E7FE1CC4D314}"/>
              </a:ext>
            </a:extLst>
          </p:cNvPr>
          <p:cNvGrpSpPr/>
          <p:nvPr/>
        </p:nvGrpSpPr>
        <p:grpSpPr>
          <a:xfrm>
            <a:off x="4609313" y="5122483"/>
            <a:ext cx="1669800" cy="752178"/>
            <a:chOff x="877046" y="4000292"/>
            <a:chExt cx="1669800" cy="752178"/>
          </a:xfrm>
        </p:grpSpPr>
        <p:pic>
          <p:nvPicPr>
            <p:cNvPr id="129" name="Picture 128" descr="A black and white computer chip&#10;&#10;Description automatically generated">
              <a:extLst>
                <a:ext uri="{FF2B5EF4-FFF2-40B4-BE49-F238E27FC236}">
                  <a16:creationId xmlns:a16="http://schemas.microsoft.com/office/drawing/2014/main" id="{AA1708D5-7ED9-D5C6-5D43-DB9A280E2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046" y="4000292"/>
              <a:ext cx="498870" cy="495588"/>
            </a:xfrm>
            <a:prstGeom prst="rect">
              <a:avLst/>
            </a:prstGeom>
          </p:spPr>
        </p:pic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CB5C74C-4D4D-98A6-9114-657572B96278}"/>
                </a:ext>
              </a:extLst>
            </p:cNvPr>
            <p:cNvGrpSpPr/>
            <p:nvPr/>
          </p:nvGrpSpPr>
          <p:grpSpPr>
            <a:xfrm>
              <a:off x="1604391" y="4058438"/>
              <a:ext cx="248935" cy="361676"/>
              <a:chOff x="8200544" y="3191005"/>
              <a:chExt cx="691946" cy="1511475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9CDCB4E-0E2D-1853-DAE4-7DFB8A7912B9}"/>
                  </a:ext>
                </a:extLst>
              </p:cNvPr>
              <p:cNvSpPr/>
              <p:nvPr/>
            </p:nvSpPr>
            <p:spPr>
              <a:xfrm>
                <a:off x="8201471" y="4464485"/>
                <a:ext cx="237994" cy="23799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1F4D8C3-FBF2-F7A7-9B20-E71A4C666867}"/>
                  </a:ext>
                </a:extLst>
              </p:cNvPr>
              <p:cNvSpPr/>
              <p:nvPr/>
            </p:nvSpPr>
            <p:spPr>
              <a:xfrm>
                <a:off x="8654496" y="4464485"/>
                <a:ext cx="237994" cy="23799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BB4C37F-8ED9-8EC8-5D19-86BF42B2C61F}"/>
                  </a:ext>
                </a:extLst>
              </p:cNvPr>
              <p:cNvSpPr/>
              <p:nvPr/>
            </p:nvSpPr>
            <p:spPr>
              <a:xfrm>
                <a:off x="8200544" y="3827746"/>
                <a:ext cx="237994" cy="23799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AFC04D2-3E73-D3D5-EA0C-756C292AFCA1}"/>
                  </a:ext>
                </a:extLst>
              </p:cNvPr>
              <p:cNvSpPr/>
              <p:nvPr/>
            </p:nvSpPr>
            <p:spPr>
              <a:xfrm>
                <a:off x="8653569" y="3827746"/>
                <a:ext cx="237994" cy="23799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B9D353A-0DCB-EE52-81F2-66F0F58D93E0}"/>
                  </a:ext>
                </a:extLst>
              </p:cNvPr>
              <p:cNvSpPr/>
              <p:nvPr/>
            </p:nvSpPr>
            <p:spPr>
              <a:xfrm>
                <a:off x="8200544" y="3191005"/>
                <a:ext cx="237994" cy="23799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7D369F1-84E1-71C8-7927-D1A6E4DAC469}"/>
                  </a:ext>
                </a:extLst>
              </p:cNvPr>
              <p:cNvSpPr/>
              <p:nvPr/>
            </p:nvSpPr>
            <p:spPr>
              <a:xfrm>
                <a:off x="8653569" y="3191005"/>
                <a:ext cx="237994" cy="23799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397484BB-ED78-5943-7767-40698542985C}"/>
                  </a:ext>
                </a:extLst>
              </p:cNvPr>
              <p:cNvCxnSpPr>
                <a:stCxn id="134" idx="0"/>
                <a:endCxn id="136" idx="4"/>
              </p:cNvCxnSpPr>
              <p:nvPr/>
            </p:nvCxnSpPr>
            <p:spPr>
              <a:xfrm flipV="1">
                <a:off x="8319541" y="3429000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F955CBB-5F4B-D4FB-8CEA-C67C5C76FB12}"/>
                  </a:ext>
                </a:extLst>
              </p:cNvPr>
              <p:cNvCxnSpPr>
                <a:stCxn id="134" idx="0"/>
                <a:endCxn id="137" idx="4"/>
              </p:cNvCxnSpPr>
              <p:nvPr/>
            </p:nvCxnSpPr>
            <p:spPr>
              <a:xfrm flipV="1">
                <a:off x="8319541" y="3429000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79C5B8A-2FCA-905B-A485-3982A0A619C9}"/>
                  </a:ext>
                </a:extLst>
              </p:cNvPr>
              <p:cNvCxnSpPr>
                <a:stCxn id="135" idx="0"/>
                <a:endCxn id="136" idx="4"/>
              </p:cNvCxnSpPr>
              <p:nvPr/>
            </p:nvCxnSpPr>
            <p:spPr>
              <a:xfrm flipH="1" flipV="1">
                <a:off x="8319541" y="3429000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FF4B2D2-2EB0-5175-9C27-91E542A4871E}"/>
                  </a:ext>
                </a:extLst>
              </p:cNvPr>
              <p:cNvCxnSpPr>
                <a:stCxn id="135" idx="0"/>
                <a:endCxn id="137" idx="4"/>
              </p:cNvCxnSpPr>
              <p:nvPr/>
            </p:nvCxnSpPr>
            <p:spPr>
              <a:xfrm flipV="1">
                <a:off x="8772566" y="3429000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AFE3441-9A8E-04D8-D735-951275AA70C0}"/>
                  </a:ext>
                </a:extLst>
              </p:cNvPr>
              <p:cNvCxnSpPr/>
              <p:nvPr/>
            </p:nvCxnSpPr>
            <p:spPr>
              <a:xfrm flipV="1">
                <a:off x="8319541" y="4065738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BBC6768-9483-A721-22F7-00C0D1101781}"/>
                  </a:ext>
                </a:extLst>
              </p:cNvPr>
              <p:cNvCxnSpPr/>
              <p:nvPr/>
            </p:nvCxnSpPr>
            <p:spPr>
              <a:xfrm flipV="1">
                <a:off x="8319541" y="4065738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598A51C-AAF1-D527-C005-FD815C55A2EF}"/>
                  </a:ext>
                </a:extLst>
              </p:cNvPr>
              <p:cNvCxnSpPr/>
              <p:nvPr/>
            </p:nvCxnSpPr>
            <p:spPr>
              <a:xfrm flipH="1" flipV="1">
                <a:off x="8319541" y="4065738"/>
                <a:ext cx="453025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83A73D0-62FF-1AC5-AE91-7A11F51F61A0}"/>
                  </a:ext>
                </a:extLst>
              </p:cNvPr>
              <p:cNvCxnSpPr/>
              <p:nvPr/>
            </p:nvCxnSpPr>
            <p:spPr>
              <a:xfrm flipV="1">
                <a:off x="8772566" y="4065738"/>
                <a:ext cx="0" cy="3987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FD8DDA-B0A0-8E33-0D5E-1B82E13BA1E5}"/>
                </a:ext>
              </a:extLst>
            </p:cNvPr>
            <p:cNvSpPr txBox="1"/>
            <p:nvPr/>
          </p:nvSpPr>
          <p:spPr>
            <a:xfrm>
              <a:off x="896176" y="4383138"/>
              <a:ext cx="1650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Device 2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07AFA7EE-6611-E747-5C94-B83A69C897AA}"/>
              </a:ext>
            </a:extLst>
          </p:cNvPr>
          <p:cNvSpPr txBox="1"/>
          <p:nvPr/>
        </p:nvSpPr>
        <p:spPr>
          <a:xfrm>
            <a:off x="6442008" y="4642542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sp>
        <p:nvSpPr>
          <p:cNvPr id="147" name="Rounded Rectangle 184">
            <a:extLst>
              <a:ext uri="{FF2B5EF4-FFF2-40B4-BE49-F238E27FC236}">
                <a16:creationId xmlns:a16="http://schemas.microsoft.com/office/drawing/2014/main" id="{9C0D2D4C-2DFF-7EA4-CD21-A59399556246}"/>
              </a:ext>
            </a:extLst>
          </p:cNvPr>
          <p:cNvSpPr/>
          <p:nvPr/>
        </p:nvSpPr>
        <p:spPr>
          <a:xfrm>
            <a:off x="2266443" y="2220493"/>
            <a:ext cx="1448789" cy="663279"/>
          </a:xfrm>
          <a:prstGeom prst="roundRect">
            <a:avLst/>
          </a:prstGeom>
          <a:noFill/>
          <a:ln w="349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4913CEB-81DD-15F1-5394-BDE8D99E5112}"/>
              </a:ext>
            </a:extLst>
          </p:cNvPr>
          <p:cNvSpPr txBox="1"/>
          <p:nvPr/>
        </p:nvSpPr>
        <p:spPr>
          <a:xfrm>
            <a:off x="2205358" y="2252939"/>
            <a:ext cx="158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Adaptive Model Decomposition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53F254B-200D-5879-A1B8-64623036B3CD}"/>
              </a:ext>
            </a:extLst>
          </p:cNvPr>
          <p:cNvCxnSpPr>
            <a:cxnSpLocks/>
          </p:cNvCxnSpPr>
          <p:nvPr/>
        </p:nvCxnSpPr>
        <p:spPr>
          <a:xfrm>
            <a:off x="2797635" y="2877565"/>
            <a:ext cx="0" cy="1433338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C8EB9182-813A-1E6F-CE81-756B514EA865}"/>
              </a:ext>
            </a:extLst>
          </p:cNvPr>
          <p:cNvSpPr txBox="1"/>
          <p:nvPr/>
        </p:nvSpPr>
        <p:spPr>
          <a:xfrm>
            <a:off x="2139876" y="1489088"/>
            <a:ext cx="193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federated training 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3B84FAF-1722-F4CF-862C-BEFE2AB7CABB}"/>
              </a:ext>
            </a:extLst>
          </p:cNvPr>
          <p:cNvCxnSpPr>
            <a:cxnSpLocks/>
            <a:stCxn id="147" idx="2"/>
          </p:cNvCxnSpPr>
          <p:nvPr/>
        </p:nvCxnSpPr>
        <p:spPr>
          <a:xfrm>
            <a:off x="2990838" y="2883772"/>
            <a:ext cx="4672087" cy="1648063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39AEADD-83E9-80A8-CA16-05022805C47F}"/>
              </a:ext>
            </a:extLst>
          </p:cNvPr>
          <p:cNvCxnSpPr>
            <a:cxnSpLocks/>
          </p:cNvCxnSpPr>
          <p:nvPr/>
        </p:nvCxnSpPr>
        <p:spPr>
          <a:xfrm>
            <a:off x="2907145" y="2916319"/>
            <a:ext cx="1540610" cy="1449177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2023971-4A49-8C30-A88C-A26A78D7B6E6}"/>
              </a:ext>
            </a:extLst>
          </p:cNvPr>
          <p:cNvGrpSpPr/>
          <p:nvPr/>
        </p:nvGrpSpPr>
        <p:grpSpPr>
          <a:xfrm>
            <a:off x="2165636" y="4310903"/>
            <a:ext cx="1650670" cy="670571"/>
            <a:chOff x="6990129" y="3025479"/>
            <a:chExt cx="1650670" cy="670571"/>
          </a:xfrm>
        </p:grpSpPr>
        <p:sp>
          <p:nvSpPr>
            <p:cNvPr id="154" name="Rounded Rectangle 209">
              <a:extLst>
                <a:ext uri="{FF2B5EF4-FFF2-40B4-BE49-F238E27FC236}">
                  <a16:creationId xmlns:a16="http://schemas.microsoft.com/office/drawing/2014/main" id="{B47210B0-0C03-2A5B-30A7-237AA536533F}"/>
                </a:ext>
              </a:extLst>
            </p:cNvPr>
            <p:cNvSpPr/>
            <p:nvPr/>
          </p:nvSpPr>
          <p:spPr>
            <a:xfrm>
              <a:off x="7083408" y="3025479"/>
              <a:ext cx="1448789" cy="663279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B4A11FE-5BC5-3256-6A77-58D447D1880A}"/>
                </a:ext>
              </a:extLst>
            </p:cNvPr>
            <p:cNvSpPr txBox="1"/>
            <p:nvPr/>
          </p:nvSpPr>
          <p:spPr>
            <a:xfrm>
              <a:off x="6990129" y="3049719"/>
              <a:ext cx="1650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On-device Training 1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F32B6FE-2354-4846-F215-D7913D10977A}"/>
              </a:ext>
            </a:extLst>
          </p:cNvPr>
          <p:cNvGrpSpPr/>
          <p:nvPr/>
        </p:nvGrpSpPr>
        <p:grpSpPr>
          <a:xfrm>
            <a:off x="4341217" y="4306411"/>
            <a:ext cx="1650670" cy="670571"/>
            <a:chOff x="6975615" y="3025479"/>
            <a:chExt cx="1650670" cy="670571"/>
          </a:xfrm>
        </p:grpSpPr>
        <p:sp>
          <p:nvSpPr>
            <p:cNvPr id="157" name="Rounded Rectangle 212">
              <a:extLst>
                <a:ext uri="{FF2B5EF4-FFF2-40B4-BE49-F238E27FC236}">
                  <a16:creationId xmlns:a16="http://schemas.microsoft.com/office/drawing/2014/main" id="{BA8EF5A7-9927-0E69-0A66-13F819AAD5CE}"/>
                </a:ext>
              </a:extLst>
            </p:cNvPr>
            <p:cNvSpPr/>
            <p:nvPr/>
          </p:nvSpPr>
          <p:spPr>
            <a:xfrm>
              <a:off x="7083408" y="3025479"/>
              <a:ext cx="1448789" cy="663279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678EC2A-FE70-DFBE-A60F-469BD002FF9E}"/>
                </a:ext>
              </a:extLst>
            </p:cNvPr>
            <p:cNvSpPr txBox="1"/>
            <p:nvPr/>
          </p:nvSpPr>
          <p:spPr>
            <a:xfrm>
              <a:off x="6975615" y="3049719"/>
              <a:ext cx="1650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On-device Training 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2BD484D-87DD-76A6-AA3A-085B5C3B80A4}"/>
              </a:ext>
            </a:extLst>
          </p:cNvPr>
          <p:cNvGrpSpPr/>
          <p:nvPr/>
        </p:nvGrpSpPr>
        <p:grpSpPr>
          <a:xfrm>
            <a:off x="7562854" y="4300416"/>
            <a:ext cx="1650670" cy="670571"/>
            <a:chOff x="6975615" y="3025479"/>
            <a:chExt cx="1650670" cy="670571"/>
          </a:xfrm>
        </p:grpSpPr>
        <p:sp>
          <p:nvSpPr>
            <p:cNvPr id="160" name="Rounded Rectangle 215">
              <a:extLst>
                <a:ext uri="{FF2B5EF4-FFF2-40B4-BE49-F238E27FC236}">
                  <a16:creationId xmlns:a16="http://schemas.microsoft.com/office/drawing/2014/main" id="{11C7E720-AE2A-D618-0A8C-20EE7989A407}"/>
                </a:ext>
              </a:extLst>
            </p:cNvPr>
            <p:cNvSpPr/>
            <p:nvPr/>
          </p:nvSpPr>
          <p:spPr>
            <a:xfrm>
              <a:off x="7083408" y="3025479"/>
              <a:ext cx="1448789" cy="663279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442B64C-F974-DA51-2532-83AAA68CAC39}"/>
                </a:ext>
              </a:extLst>
            </p:cNvPr>
            <p:cNvSpPr txBox="1"/>
            <p:nvPr/>
          </p:nvSpPr>
          <p:spPr>
            <a:xfrm>
              <a:off x="6975615" y="3049719"/>
              <a:ext cx="1650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On-device Training N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0466708-F986-4523-8D5A-77A8B9BE96D5}"/>
              </a:ext>
            </a:extLst>
          </p:cNvPr>
          <p:cNvGrpSpPr/>
          <p:nvPr/>
        </p:nvGrpSpPr>
        <p:grpSpPr>
          <a:xfrm>
            <a:off x="3915213" y="2257070"/>
            <a:ext cx="1650670" cy="668951"/>
            <a:chOff x="7004643" y="3019807"/>
            <a:chExt cx="1650670" cy="668951"/>
          </a:xfrm>
        </p:grpSpPr>
        <p:sp>
          <p:nvSpPr>
            <p:cNvPr id="163" name="Rounded Rectangle 206">
              <a:extLst>
                <a:ext uri="{FF2B5EF4-FFF2-40B4-BE49-F238E27FC236}">
                  <a16:creationId xmlns:a16="http://schemas.microsoft.com/office/drawing/2014/main" id="{FE343721-7A43-D3A0-4D42-AC61AAA09966}"/>
                </a:ext>
              </a:extLst>
            </p:cNvPr>
            <p:cNvSpPr/>
            <p:nvPr/>
          </p:nvSpPr>
          <p:spPr>
            <a:xfrm>
              <a:off x="7083408" y="3025479"/>
              <a:ext cx="1448789" cy="663279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382915C2-7C4B-11B1-D0EF-1BDB02173768}"/>
                    </a:ext>
                  </a:extLst>
                </p:cNvPr>
                <p:cNvSpPr txBox="1"/>
                <p:nvPr/>
              </p:nvSpPr>
              <p:spPr>
                <a:xfrm>
                  <a:off x="7004643" y="3019807"/>
                  <a:ext cx="16506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Quantization </a:t>
                  </a:r>
                  <a:br>
                    <a:rPr lang="en-US" dirty="0"/>
                  </a:b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8CFA6367-85D8-2242-DEAA-AB9D6AC2CE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643" y="3019807"/>
                  <a:ext cx="1650670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392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ACB0966-D116-7163-FB68-E451BC2DA4A4}"/>
              </a:ext>
            </a:extLst>
          </p:cNvPr>
          <p:cNvGrpSpPr/>
          <p:nvPr/>
        </p:nvGrpSpPr>
        <p:grpSpPr>
          <a:xfrm>
            <a:off x="5749687" y="2252150"/>
            <a:ext cx="1650670" cy="668951"/>
            <a:chOff x="7004643" y="3019807"/>
            <a:chExt cx="1650670" cy="668951"/>
          </a:xfrm>
        </p:grpSpPr>
        <p:sp>
          <p:nvSpPr>
            <p:cNvPr id="166" name="Rounded Rectangle 218">
              <a:extLst>
                <a:ext uri="{FF2B5EF4-FFF2-40B4-BE49-F238E27FC236}">
                  <a16:creationId xmlns:a16="http://schemas.microsoft.com/office/drawing/2014/main" id="{D9418B53-4DAC-259B-E3C9-E6FCA92922E5}"/>
                </a:ext>
              </a:extLst>
            </p:cNvPr>
            <p:cNvSpPr/>
            <p:nvPr/>
          </p:nvSpPr>
          <p:spPr>
            <a:xfrm>
              <a:off x="7083408" y="3025479"/>
              <a:ext cx="1448789" cy="663279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0406BF7-3A46-AED4-8BEF-FD66D6FB3C89}"/>
                </a:ext>
              </a:extLst>
            </p:cNvPr>
            <p:cNvSpPr txBox="1"/>
            <p:nvPr/>
          </p:nvSpPr>
          <p:spPr>
            <a:xfrm>
              <a:off x="7004643" y="3019807"/>
              <a:ext cx="1650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 Aggregation 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E29891C-5A58-9B6D-4B5D-9B8B4E947B18}"/>
              </a:ext>
            </a:extLst>
          </p:cNvPr>
          <p:cNvGrpSpPr/>
          <p:nvPr/>
        </p:nvGrpSpPr>
        <p:grpSpPr>
          <a:xfrm>
            <a:off x="7584161" y="2231737"/>
            <a:ext cx="1650670" cy="668951"/>
            <a:chOff x="7004643" y="3019807"/>
            <a:chExt cx="1650670" cy="668951"/>
          </a:xfrm>
        </p:grpSpPr>
        <p:sp>
          <p:nvSpPr>
            <p:cNvPr id="169" name="Rounded Rectangle 221">
              <a:extLst>
                <a:ext uri="{FF2B5EF4-FFF2-40B4-BE49-F238E27FC236}">
                  <a16:creationId xmlns:a16="http://schemas.microsoft.com/office/drawing/2014/main" id="{78F8D0F8-C2C8-B440-7BAA-2E5083730DAD}"/>
                </a:ext>
              </a:extLst>
            </p:cNvPr>
            <p:cNvSpPr/>
            <p:nvPr/>
          </p:nvSpPr>
          <p:spPr>
            <a:xfrm>
              <a:off x="7083408" y="3025479"/>
              <a:ext cx="1448789" cy="663279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9473561B-8A01-BE0C-8D88-467088EB4380}"/>
                </a:ext>
              </a:extLst>
            </p:cNvPr>
            <p:cNvSpPr txBox="1"/>
            <p:nvPr/>
          </p:nvSpPr>
          <p:spPr>
            <a:xfrm>
              <a:off x="7004643" y="3019807"/>
              <a:ext cx="1650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Model </a:t>
              </a:r>
              <a:br>
                <a:rPr lang="en-US" dirty="0"/>
              </a:br>
              <a:r>
                <a:rPr lang="en-US" dirty="0"/>
                <a:t>Fine-tuning </a:t>
              </a:r>
            </a:p>
          </p:txBody>
        </p:sp>
      </p:grp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1F4B809-2BD8-28F1-6B39-F63853A9FCF6}"/>
              </a:ext>
            </a:extLst>
          </p:cNvPr>
          <p:cNvCxnSpPr/>
          <p:nvPr/>
        </p:nvCxnSpPr>
        <p:spPr>
          <a:xfrm>
            <a:off x="7297569" y="2593883"/>
            <a:ext cx="35316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ounded Rectangle 240">
            <a:extLst>
              <a:ext uri="{FF2B5EF4-FFF2-40B4-BE49-F238E27FC236}">
                <a16:creationId xmlns:a16="http://schemas.microsoft.com/office/drawing/2014/main" id="{661F88A2-FC0F-45BD-015E-57D698FF5C08}"/>
              </a:ext>
            </a:extLst>
          </p:cNvPr>
          <p:cNvSpPr/>
          <p:nvPr/>
        </p:nvSpPr>
        <p:spPr>
          <a:xfrm>
            <a:off x="2165636" y="990601"/>
            <a:ext cx="7047888" cy="2108426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245">
            <a:extLst>
              <a:ext uri="{FF2B5EF4-FFF2-40B4-BE49-F238E27FC236}">
                <a16:creationId xmlns:a16="http://schemas.microsoft.com/office/drawing/2014/main" id="{150E7590-0009-7E7D-CDA1-379FF37D912C}"/>
              </a:ext>
            </a:extLst>
          </p:cNvPr>
          <p:cNvSpPr/>
          <p:nvPr/>
        </p:nvSpPr>
        <p:spPr>
          <a:xfrm>
            <a:off x="2165636" y="4181004"/>
            <a:ext cx="1650670" cy="1693657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246">
            <a:extLst>
              <a:ext uri="{FF2B5EF4-FFF2-40B4-BE49-F238E27FC236}">
                <a16:creationId xmlns:a16="http://schemas.microsoft.com/office/drawing/2014/main" id="{8D0307FA-8A38-AB56-AF81-B51C3F9EB517}"/>
              </a:ext>
            </a:extLst>
          </p:cNvPr>
          <p:cNvSpPr/>
          <p:nvPr/>
        </p:nvSpPr>
        <p:spPr>
          <a:xfrm>
            <a:off x="4348069" y="4181004"/>
            <a:ext cx="1650670" cy="1693657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247">
            <a:extLst>
              <a:ext uri="{FF2B5EF4-FFF2-40B4-BE49-F238E27FC236}">
                <a16:creationId xmlns:a16="http://schemas.microsoft.com/office/drawing/2014/main" id="{97F95C7D-CD5B-643D-6BB1-34512CE789B3}"/>
              </a:ext>
            </a:extLst>
          </p:cNvPr>
          <p:cNvSpPr/>
          <p:nvPr/>
        </p:nvSpPr>
        <p:spPr>
          <a:xfrm>
            <a:off x="7562854" y="4169129"/>
            <a:ext cx="1650670" cy="1693657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660091D-4DCB-B025-1952-E97FCB63418B}"/>
              </a:ext>
            </a:extLst>
          </p:cNvPr>
          <p:cNvCxnSpPr>
            <a:cxnSpLocks/>
            <a:stCxn id="163" idx="2"/>
          </p:cNvCxnSpPr>
          <p:nvPr/>
        </p:nvCxnSpPr>
        <p:spPr>
          <a:xfrm flipH="1">
            <a:off x="3579198" y="2926021"/>
            <a:ext cx="1139175" cy="13696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E1B1641B-5660-F83B-D5BB-39F67882F54E}"/>
              </a:ext>
            </a:extLst>
          </p:cNvPr>
          <p:cNvCxnSpPr>
            <a:cxnSpLocks/>
            <a:stCxn id="163" idx="2"/>
          </p:cNvCxnSpPr>
          <p:nvPr/>
        </p:nvCxnSpPr>
        <p:spPr>
          <a:xfrm>
            <a:off x="4718373" y="2926021"/>
            <a:ext cx="0" cy="13743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93CD1D97-EA1E-0CA4-7ED5-3BB2E47DFC9B}"/>
              </a:ext>
            </a:extLst>
          </p:cNvPr>
          <p:cNvCxnSpPr>
            <a:cxnSpLocks/>
            <a:stCxn id="163" idx="2"/>
          </p:cNvCxnSpPr>
          <p:nvPr/>
        </p:nvCxnSpPr>
        <p:spPr>
          <a:xfrm>
            <a:off x="4718373" y="2926021"/>
            <a:ext cx="2994548" cy="14046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674D37E-FB40-8BDA-DD8C-BA204D081C84}"/>
              </a:ext>
            </a:extLst>
          </p:cNvPr>
          <p:cNvCxnSpPr>
            <a:cxnSpLocks/>
          </p:cNvCxnSpPr>
          <p:nvPr/>
        </p:nvCxnSpPr>
        <p:spPr>
          <a:xfrm flipV="1">
            <a:off x="3695810" y="2944769"/>
            <a:ext cx="2486529" cy="146519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C40EF42-7A47-6146-DBBA-DC165551DCB2}"/>
              </a:ext>
            </a:extLst>
          </p:cNvPr>
          <p:cNvCxnSpPr>
            <a:cxnSpLocks/>
          </p:cNvCxnSpPr>
          <p:nvPr/>
        </p:nvCxnSpPr>
        <p:spPr>
          <a:xfrm flipV="1">
            <a:off x="5542449" y="2941074"/>
            <a:ext cx="1150613" cy="138358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76232EE6-E26C-E734-3237-A5E7728DB6B3}"/>
              </a:ext>
            </a:extLst>
          </p:cNvPr>
          <p:cNvCxnSpPr>
            <a:cxnSpLocks/>
          </p:cNvCxnSpPr>
          <p:nvPr/>
        </p:nvCxnSpPr>
        <p:spPr>
          <a:xfrm flipH="1" flipV="1">
            <a:off x="6989198" y="2930015"/>
            <a:ext cx="1913021" cy="137040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273">
            <a:extLst>
              <a:ext uri="{FF2B5EF4-FFF2-40B4-BE49-F238E27FC236}">
                <a16:creationId xmlns:a16="http://schemas.microsoft.com/office/drawing/2014/main" id="{0F993C2C-AD6A-D8DC-217D-114AB8C35081}"/>
              </a:ext>
            </a:extLst>
          </p:cNvPr>
          <p:cNvCxnSpPr>
            <a:cxnSpLocks/>
            <a:stCxn id="170" idx="0"/>
            <a:endCxn id="163" idx="0"/>
          </p:cNvCxnSpPr>
          <p:nvPr/>
        </p:nvCxnSpPr>
        <p:spPr>
          <a:xfrm rot="16200000" flipH="1" flipV="1">
            <a:off x="6548432" y="401677"/>
            <a:ext cx="31005" cy="3691123"/>
          </a:xfrm>
          <a:prstGeom prst="bentConnector3">
            <a:avLst>
              <a:gd name="adj1" fmla="val -123522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62E5C0C-29CB-2C13-9579-D0E9C1EF99E2}"/>
                  </a:ext>
                </a:extLst>
              </p:cNvPr>
              <p:cNvSpPr txBox="1"/>
              <p:nvPr/>
            </p:nvSpPr>
            <p:spPr>
              <a:xfrm>
                <a:off x="5754393" y="3146979"/>
                <a:ext cx="612925" cy="343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62E5C0C-29CB-2C13-9579-D0E9C1EF9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393" y="3146979"/>
                <a:ext cx="612925" cy="343556"/>
              </a:xfrm>
              <a:prstGeom prst="rect">
                <a:avLst/>
              </a:prstGeom>
              <a:blipFill>
                <a:blip r:embed="rId7"/>
                <a:stretch>
                  <a:fillRect l="-9901" t="-1754" r="-3960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89AF733-3D29-1EE7-F223-41C7E90E55F1}"/>
                  </a:ext>
                </a:extLst>
              </p:cNvPr>
              <p:cNvSpPr txBox="1"/>
              <p:nvPr/>
            </p:nvSpPr>
            <p:spPr>
              <a:xfrm>
                <a:off x="6491338" y="3159599"/>
                <a:ext cx="612925" cy="344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89AF733-3D29-1EE7-F223-41C7E90E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338" y="3159599"/>
                <a:ext cx="612925" cy="344261"/>
              </a:xfrm>
              <a:prstGeom prst="rect">
                <a:avLst/>
              </a:prstGeom>
              <a:blipFill>
                <a:blip r:embed="rId8"/>
                <a:stretch>
                  <a:fillRect l="-10000" r="-500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BF253FD-32A3-18F4-1702-FFB765518910}"/>
                  </a:ext>
                </a:extLst>
              </p:cNvPr>
              <p:cNvSpPr txBox="1"/>
              <p:nvPr/>
            </p:nvSpPr>
            <p:spPr>
              <a:xfrm>
                <a:off x="7712921" y="3146979"/>
                <a:ext cx="612925" cy="34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DBF253FD-32A3-18F4-1702-FFB76551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921" y="3146979"/>
                <a:ext cx="612925" cy="344453"/>
              </a:xfrm>
              <a:prstGeom prst="rect">
                <a:avLst/>
              </a:prstGeom>
              <a:blipFill>
                <a:blip r:embed="rId9"/>
                <a:stretch>
                  <a:fillRect l="-9901" t="-1754" r="-39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FCACB893-D227-AB6F-3BA0-089490861D7E}"/>
                  </a:ext>
                </a:extLst>
              </p:cNvPr>
              <p:cNvSpPr txBox="1"/>
              <p:nvPr/>
            </p:nvSpPr>
            <p:spPr>
              <a:xfrm>
                <a:off x="2847194" y="3840280"/>
                <a:ext cx="959558" cy="278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FCACB893-D227-AB6F-3BA0-08949086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94" y="3840280"/>
                <a:ext cx="959558" cy="278218"/>
              </a:xfrm>
              <a:prstGeom prst="rect">
                <a:avLst/>
              </a:prstGeom>
              <a:blipFill>
                <a:blip r:embed="rId10"/>
                <a:stretch>
                  <a:fillRect l="-7643" r="-891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1F8482B3-75A3-2C62-AD00-253F9E746288}"/>
                  </a:ext>
                </a:extLst>
              </p:cNvPr>
              <p:cNvSpPr txBox="1"/>
              <p:nvPr/>
            </p:nvSpPr>
            <p:spPr>
              <a:xfrm>
                <a:off x="4694805" y="3877782"/>
                <a:ext cx="965071" cy="278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1F8482B3-75A3-2C62-AD00-253F9E746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805" y="3877782"/>
                <a:ext cx="965071" cy="278794"/>
              </a:xfrm>
              <a:prstGeom prst="rect">
                <a:avLst/>
              </a:prstGeom>
              <a:blipFill>
                <a:blip r:embed="rId11"/>
                <a:stretch>
                  <a:fillRect l="-7595" r="-88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22AF14F1-6B6D-0563-D575-440F2A479E50}"/>
                  </a:ext>
                </a:extLst>
              </p:cNvPr>
              <p:cNvSpPr txBox="1"/>
              <p:nvPr/>
            </p:nvSpPr>
            <p:spPr>
              <a:xfrm>
                <a:off x="7147625" y="3839928"/>
                <a:ext cx="1030602" cy="278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22AF14F1-6B6D-0563-D575-440F2A479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625" y="3839928"/>
                <a:ext cx="1030602" cy="278923"/>
              </a:xfrm>
              <a:prstGeom prst="rect">
                <a:avLst/>
              </a:prstGeom>
              <a:blipFill>
                <a:blip r:embed="rId12"/>
                <a:stretch>
                  <a:fillRect l="-7101" r="-828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>
            <a:extLst>
              <a:ext uri="{FF2B5EF4-FFF2-40B4-BE49-F238E27FC236}">
                <a16:creationId xmlns:a16="http://schemas.microsoft.com/office/drawing/2014/main" id="{99A97CCD-E702-5FF9-DEE9-64F304B60959}"/>
              </a:ext>
            </a:extLst>
          </p:cNvPr>
          <p:cNvSpPr txBox="1"/>
          <p:nvPr/>
        </p:nvSpPr>
        <p:spPr>
          <a:xfrm>
            <a:off x="7051419" y="3109866"/>
            <a:ext cx="54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65859F2-EEAB-5071-56EE-B4873AF368FC}"/>
                  </a:ext>
                </a:extLst>
              </p:cNvPr>
              <p:cNvSpPr txBox="1"/>
              <p:nvPr/>
            </p:nvSpPr>
            <p:spPr>
              <a:xfrm>
                <a:off x="8447902" y="1890501"/>
                <a:ext cx="61292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65859F2-EEAB-5071-56EE-B4873AF3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02" y="1890501"/>
                <a:ext cx="612924" cy="338554"/>
              </a:xfrm>
              <a:prstGeom prst="rect">
                <a:avLst/>
              </a:prstGeom>
              <a:blipFill>
                <a:blip r:embed="rId13"/>
                <a:stretch>
                  <a:fillRect l="-10000" t="-1786" r="-5000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76D5061-AA99-6A6B-7DE9-7C96674261ED}"/>
                  </a:ext>
                </a:extLst>
              </p:cNvPr>
              <p:cNvSpPr txBox="1"/>
              <p:nvPr/>
            </p:nvSpPr>
            <p:spPr>
              <a:xfrm>
                <a:off x="2335987" y="3249315"/>
                <a:ext cx="366960" cy="344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76D5061-AA99-6A6B-7DE9-7C9667426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87" y="3249315"/>
                <a:ext cx="366960" cy="344582"/>
              </a:xfrm>
              <a:prstGeom prst="rect">
                <a:avLst/>
              </a:prstGeom>
              <a:blipFill>
                <a:blip r:embed="rId14"/>
                <a:stretch>
                  <a:fillRect l="-18333" t="-3509" r="-833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C1B7DFA6-DC59-C536-C557-8A66E3FAACEF}"/>
                  </a:ext>
                </a:extLst>
              </p:cNvPr>
              <p:cNvSpPr txBox="1"/>
              <p:nvPr/>
            </p:nvSpPr>
            <p:spPr>
              <a:xfrm>
                <a:off x="2903239" y="3249315"/>
                <a:ext cx="366960" cy="345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C1B7DFA6-DC59-C536-C557-8A66E3FA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239" y="3249315"/>
                <a:ext cx="366960" cy="345287"/>
              </a:xfrm>
              <a:prstGeom prst="rect">
                <a:avLst/>
              </a:prstGeom>
              <a:blipFill>
                <a:blip r:embed="rId15"/>
                <a:stretch>
                  <a:fillRect l="-18333" t="-3509" r="-833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8F0E9C57-3997-1104-26FD-7002EACA5A4F}"/>
                  </a:ext>
                </a:extLst>
              </p:cNvPr>
              <p:cNvSpPr txBox="1"/>
              <p:nvPr/>
            </p:nvSpPr>
            <p:spPr>
              <a:xfrm>
                <a:off x="3769984" y="3277039"/>
                <a:ext cx="384913" cy="345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8F0E9C57-3997-1104-26FD-7002EACA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84" y="3277039"/>
                <a:ext cx="384913" cy="345479"/>
              </a:xfrm>
              <a:prstGeom prst="rect">
                <a:avLst/>
              </a:prstGeom>
              <a:blipFill>
                <a:blip r:embed="rId16"/>
                <a:stretch>
                  <a:fillRect l="-17188" t="-3571" r="-4688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TextBox 193">
            <a:extLst>
              <a:ext uri="{FF2B5EF4-FFF2-40B4-BE49-F238E27FC236}">
                <a16:creationId xmlns:a16="http://schemas.microsoft.com/office/drawing/2014/main" id="{4600695E-C877-A3EB-F2E2-4F6DE0D5DA9B}"/>
              </a:ext>
            </a:extLst>
          </p:cNvPr>
          <p:cNvSpPr txBox="1"/>
          <p:nvPr/>
        </p:nvSpPr>
        <p:spPr>
          <a:xfrm>
            <a:off x="3394219" y="3081400"/>
            <a:ext cx="83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99D1641-9BE7-2100-BA78-C0BBDEDEC010}"/>
                  </a:ext>
                </a:extLst>
              </p:cNvPr>
              <p:cNvSpPr txBox="1"/>
              <p:nvPr/>
            </p:nvSpPr>
            <p:spPr>
              <a:xfrm>
                <a:off x="6869050" y="1913596"/>
                <a:ext cx="2310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99D1641-9BE7-2100-BA78-C0BBDEDE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050" y="1913596"/>
                <a:ext cx="231089" cy="338554"/>
              </a:xfrm>
              <a:prstGeom prst="rect">
                <a:avLst/>
              </a:prstGeom>
              <a:blipFill>
                <a:blip r:embed="rId17"/>
                <a:stretch>
                  <a:fillRect l="-28947" r="-2368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5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6" grpId="0"/>
      <p:bldP spid="147" grpId="0" animBg="1"/>
      <p:bldP spid="148" grpId="0"/>
      <p:bldP spid="150" grpId="0"/>
      <p:bldP spid="172" grpId="0" animBg="1"/>
      <p:bldP spid="173" grpId="0" animBg="1"/>
      <p:bldP spid="174" grpId="0" animBg="1"/>
      <p:bldP spid="175" grpId="0" animBg="1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3E85-4F58-C718-6667-4F67881D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7FA9-223E-9223-CB1E-4A9C9608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040345"/>
          </a:xfrm>
        </p:spPr>
        <p:txBody>
          <a:bodyPr/>
          <a:lstStyle/>
          <a:p>
            <a:r>
              <a:rPr lang="en-US" b="1" dirty="0"/>
              <a:t>Experimental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CD79-BF56-AA1D-50EA-7AA34142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46656"/>
            <a:ext cx="11311467" cy="55149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Devices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Simulation: GPU node with 4 NVIDIA GeForce Titan </a:t>
            </a:r>
            <a:r>
              <a:rPr lang="en-US" sz="2000" dirty="0" err="1"/>
              <a:t>Xp</a:t>
            </a:r>
            <a:r>
              <a:rPr lang="en-US" sz="2000" dirty="0"/>
              <a:t> GPUs (12G each), Intel Xeon E5-2637 v4 CPU (3.50GHz), Linux (Ubuntu 16.04), and CUDA 11.3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Prototype: Qualcomm QCS605 AI kit, NVIDIA Jetson Nano, and </a:t>
            </a:r>
            <a:r>
              <a:rPr lang="en-US" sz="2000" dirty="0" err="1">
                <a:solidFill>
                  <a:srgbClr val="0070C0"/>
                </a:solidFill>
              </a:rPr>
              <a:t>Rasberry</a:t>
            </a:r>
            <a:r>
              <a:rPr lang="en-US" sz="2000" dirty="0">
                <a:solidFill>
                  <a:srgbClr val="0070C0"/>
                </a:solidFill>
              </a:rPr>
              <a:t> Pi 5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Datasets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Image classification</a:t>
            </a:r>
            <a:r>
              <a:rPr lang="en-US" sz="2000" dirty="0"/>
              <a:t>: Tiny-ImageNet, Cifar-10, FEMNIST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Human activity recognition</a:t>
            </a:r>
            <a:r>
              <a:rPr lang="en-US" sz="2000" dirty="0">
                <a:sym typeface="Wingdings" pitchFamily="2" charset="2"/>
              </a:rPr>
              <a:t>: HAR dataset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Model architectures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MobileNetV3</a:t>
            </a:r>
            <a:r>
              <a:rPr lang="en-US" sz="2000" dirty="0"/>
              <a:t> for image datasets and </a:t>
            </a:r>
            <a:r>
              <a:rPr lang="en-US" sz="2000" dirty="0">
                <a:solidFill>
                  <a:srgbClr val="0070C0"/>
                </a:solidFill>
              </a:rPr>
              <a:t>HAR-Wild</a:t>
            </a:r>
            <a:r>
              <a:rPr lang="en-US" sz="2000" dirty="0"/>
              <a:t> for HAR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8925-B50D-A962-08F1-8941A7CF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B60DF-9E4C-4B9B-BF30-1715542A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13" y="2667000"/>
            <a:ext cx="1932973" cy="1489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32886C-9D47-4B44-9F05-7D83C919A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86" y="2667000"/>
            <a:ext cx="1637014" cy="1221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4F1BD-0726-437E-99E1-7F0FA3716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922" y="2667000"/>
            <a:ext cx="2043718" cy="16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D728-6771-8E4A-1987-4F5A738E3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B2DA-8B05-8F5A-E3E5-8CC42FC4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</p:spPr>
        <p:txBody>
          <a:bodyPr/>
          <a:lstStyle/>
          <a:p>
            <a:r>
              <a:rPr lang="en-US" b="1" dirty="0"/>
              <a:t>Model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F80A-CB31-9FA4-863B-5E8EA95F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92" y="4031512"/>
            <a:ext cx="10539608" cy="1912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rgbClr val="0070C0"/>
                </a:solidFill>
              </a:rPr>
              <a:t>FedX</a:t>
            </a:r>
            <a:r>
              <a:rPr lang="en-US" sz="2200" dirty="0">
                <a:solidFill>
                  <a:srgbClr val="0070C0"/>
                </a:solidFill>
              </a:rPr>
              <a:t>-Medium and </a:t>
            </a:r>
            <a:r>
              <a:rPr lang="en-US" sz="2200" dirty="0" err="1">
                <a:solidFill>
                  <a:srgbClr val="0070C0"/>
                </a:solidFill>
              </a:rPr>
              <a:t>FedX</a:t>
            </a:r>
            <a:r>
              <a:rPr lang="en-US" sz="2200" dirty="0">
                <a:solidFill>
                  <a:srgbClr val="0070C0"/>
                </a:solidFill>
              </a:rPr>
              <a:t>-Large perform the best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FedX</a:t>
            </a:r>
            <a:r>
              <a:rPr lang="en-US" sz="2000" dirty="0"/>
              <a:t> achieves a better balance between sub-network size and the number of quantized bits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Marginal difference in model accuracy between </a:t>
            </a:r>
            <a:r>
              <a:rPr lang="en-US" sz="2000" dirty="0" err="1"/>
              <a:t>FedX</a:t>
            </a:r>
            <a:r>
              <a:rPr lang="en-US" sz="2000" dirty="0"/>
              <a:t>-Medium and </a:t>
            </a:r>
            <a:r>
              <a:rPr lang="en-US" sz="2000" dirty="0" err="1"/>
              <a:t>FedX</a:t>
            </a:r>
            <a:r>
              <a:rPr lang="en-US" sz="2000" dirty="0"/>
              <a:t>-Large across numbers of quantized bits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Large sub-networks do not consistently lead to notable accuracy improvement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Too small sub-network can damage model utility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F7D1A-0507-D8AF-9A2B-BF761684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2A21817-3C41-15CB-CBEF-CF2E1E76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383"/>
          <a:stretch/>
        </p:blipFill>
        <p:spPr>
          <a:xfrm>
            <a:off x="2031071" y="1027289"/>
            <a:ext cx="6056711" cy="28975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EEA97E-B045-324B-36AD-8F3D33DD6FAA}"/>
              </a:ext>
            </a:extLst>
          </p:cNvPr>
          <p:cNvSpPr txBox="1">
            <a:spLocks/>
          </p:cNvSpPr>
          <p:nvPr/>
        </p:nvSpPr>
        <p:spPr>
          <a:xfrm>
            <a:off x="5859804" y="3181143"/>
            <a:ext cx="4650152" cy="49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MobileNetV3 for Tiny-ImageNet dataset</a:t>
            </a:r>
          </a:p>
        </p:txBody>
      </p:sp>
    </p:spTree>
    <p:extLst>
      <p:ext uri="{BB962C8B-B14F-4D97-AF65-F5344CB8AC3E}">
        <p14:creationId xmlns:p14="http://schemas.microsoft.com/office/powerpoint/2010/main" val="195339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26743-5EDC-B15B-74FB-C5D32D202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AE40-C3D6-35EB-C010-14E6AC22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79" y="5015088"/>
            <a:ext cx="9845322" cy="825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Feasible in real-life on heterogeneous IoT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75FD4-149C-1326-1CDF-C4A3BADB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6037-DBC9-F44E-BF43-EE6EB8759E26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Picture 9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6646780-804A-7444-93DB-CC5937E1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6" y="1347178"/>
            <a:ext cx="4940300" cy="2692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0713F0-FAE2-C429-9A04-D88BB774D4E0}"/>
              </a:ext>
            </a:extLst>
          </p:cNvPr>
          <p:cNvSpPr txBox="1">
            <a:spLocks/>
          </p:cNvSpPr>
          <p:nvPr/>
        </p:nvSpPr>
        <p:spPr>
          <a:xfrm>
            <a:off x="3186546" y="4621577"/>
            <a:ext cx="6791449" cy="56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FedX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training &amp; inference 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Qualcomm AI kit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67D4715B-9B87-45FE-A40B-4F5EA0ABB605}"/>
              </a:ext>
            </a:extLst>
          </p:cNvPr>
          <p:cNvSpPr txBox="1">
            <a:spLocks/>
          </p:cNvSpPr>
          <p:nvPr/>
        </p:nvSpPr>
        <p:spPr>
          <a:xfrm>
            <a:off x="838200" y="37744"/>
            <a:ext cx="110941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System Performance for On-Device </a:t>
            </a:r>
          </a:p>
        </p:txBody>
      </p:sp>
      <p:pic>
        <p:nvPicPr>
          <p:cNvPr id="9" name="Picture 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FB4C84C-591C-4807-AECB-D282BDD0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63307"/>
            <a:ext cx="3873992" cy="29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5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490B-8674-487D-B9BC-DBBAD4FE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E8FE-0A81-4292-9DDB-4C79F515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12039600" cy="5029201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Need holistic approach: </a:t>
            </a:r>
            <a:r>
              <a:rPr lang="en-US" sz="2400" dirty="0"/>
              <a:t>goal of widespread real-life deployment requires overcoming challenges in FL systems  and FL optimizations for resource-constrained mobile/IoT devices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Use deployments in the wild: </a:t>
            </a:r>
            <a:r>
              <a:rPr lang="en-US" sz="2400" dirty="0"/>
              <a:t>a lot of work, but this is the only way to discover new challenges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Design for flexibility</a:t>
            </a:r>
            <a:r>
              <a:rPr lang="en-US" sz="2400" dirty="0"/>
              <a:t>: models, aggregation functions, and even underlying system components swapped in and out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Balance device resources and model accuracy</a:t>
            </a:r>
            <a:r>
              <a:rPr lang="en-US" sz="2400" dirty="0"/>
              <a:t>: optimizations for heterogeneity and resource usage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Beware the simulation pitfalls</a:t>
            </a:r>
            <a:r>
              <a:rPr lang="en-US" sz="2400" dirty="0"/>
              <a:t>: information leakage and software not supported on IoT devices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Build mechanisms to cope with non-IID data</a:t>
            </a:r>
            <a:r>
              <a:rPr lang="en-US" sz="2400"/>
              <a:t>: IoT sensing </a:t>
            </a:r>
            <a:r>
              <a:rPr lang="en-US" sz="2400" dirty="0"/>
              <a:t>data collected in the wild is non-IID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Augment FL with additional privacy and security mechanisms</a:t>
            </a:r>
            <a:r>
              <a:rPr lang="en-US" sz="2400" dirty="0"/>
              <a:t>: attackers can infer model parameters from gradients or perform model poisoning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A1AA3-C644-4C36-B340-E021B9E0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27390"/>
            <a:ext cx="11582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b="1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Acknowledgments: </a:t>
            </a: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NSF Grants No. DGE 1565478, DGE 2043104,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SaTC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2237328, ATT gift, Qualcomm contracts</a:t>
            </a: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Students: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Xiaopeng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Jiang, Phung Lai, Han Hu,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Thinh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On,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Hessam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Mohamadi</a:t>
            </a:r>
            <a:endParaRPr lang="en-US" sz="2000" kern="0" dirty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Collaborators: 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Hai Phan (NJIT)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Vijaya </a:t>
            </a:r>
            <a:r>
              <a:rPr lang="en-US" sz="2000" kern="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Mayyuri</a:t>
            </a:r>
            <a:r>
              <a:rPr lang="en-US" sz="2000" kern="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, An Chen (Qualcomm)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892076"/>
            <a:ext cx="5243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cs typeface="Times New Roman" panose="02020603050405020304" pitchFamily="18" charset="0"/>
              </a:rPr>
              <a:t>Thanks!</a:t>
            </a: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cs typeface="Times New Roman" panose="02020603050405020304" pitchFamily="18" charset="0"/>
                <a:hlinkClick r:id="rId2"/>
              </a:rPr>
              <a:t>http://cs.njit.edu/~borcea/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5EB46-58D8-4935-AAAA-66227414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9335" t="11260" r="11162" b="11031"/>
          <a:stretch/>
        </p:blipFill>
        <p:spPr>
          <a:xfrm>
            <a:off x="1626397" y="3900176"/>
            <a:ext cx="935831" cy="668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4746" t="18130" r="27562" b="22584"/>
          <a:stretch/>
        </p:blipFill>
        <p:spPr>
          <a:xfrm>
            <a:off x="2199013" y="3109485"/>
            <a:ext cx="306065" cy="4850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40003" y="1204999"/>
            <a:ext cx="1503045" cy="3353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4236723" y="1204999"/>
            <a:ext cx="1503045" cy="3353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5866926" y="1215194"/>
            <a:ext cx="1503045" cy="3353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7471413" y="1215194"/>
            <a:ext cx="1503045" cy="3353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9088758" y="1215194"/>
            <a:ext cx="1503045" cy="3353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2723283" y="914971"/>
            <a:ext cx="11518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Initialization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6682" y="914971"/>
            <a:ext cx="1162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Configuration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4719" y="914400"/>
            <a:ext cx="8451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Training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2169" y="914400"/>
            <a:ext cx="1856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Gradient Aggregation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746" t="18130" r="27562" b="22584"/>
          <a:stretch/>
        </p:blipFill>
        <p:spPr>
          <a:xfrm>
            <a:off x="2199012" y="2200253"/>
            <a:ext cx="306065" cy="485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4746" t="18130" r="27562" b="22584"/>
          <a:stretch/>
        </p:blipFill>
        <p:spPr>
          <a:xfrm>
            <a:off x="2199013" y="1291020"/>
            <a:ext cx="306065" cy="48508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505078" y="1497003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05077" y="2406929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05078" y="3366021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505077" y="4188075"/>
            <a:ext cx="8086725" cy="13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42737" y="1299157"/>
            <a:ext cx="8194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New </a:t>
            </a:r>
          </a:p>
          <a:p>
            <a:r>
              <a:rPr lang="en-US" sz="1350" dirty="0"/>
              <a:t>User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9247" y="2207427"/>
            <a:ext cx="935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Existing </a:t>
            </a:r>
          </a:p>
          <a:p>
            <a:r>
              <a:rPr lang="en-US" sz="1350" dirty="0"/>
              <a:t>User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51880" y="3115697"/>
            <a:ext cx="9358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Existing </a:t>
            </a:r>
          </a:p>
          <a:p>
            <a:r>
              <a:rPr lang="en-US" sz="1350" dirty="0"/>
              <a:t>User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9378" y="1237186"/>
            <a:ext cx="1137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Registration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61477" y="1514189"/>
            <a:ext cx="257024" cy="2692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78574" y="1529750"/>
            <a:ext cx="327455" cy="26845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74054" y="2406933"/>
            <a:ext cx="228021" cy="18042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648495" y="3355375"/>
            <a:ext cx="97253" cy="83926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61132" y="1499386"/>
            <a:ext cx="257024" cy="2692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32623" y="2406933"/>
            <a:ext cx="193445" cy="1787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26355" y="3371259"/>
            <a:ext cx="78229" cy="8357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655767" y="1514188"/>
            <a:ext cx="943560" cy="266082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806838" y="2413491"/>
            <a:ext cx="622895" cy="18007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973158" y="3352026"/>
            <a:ext cx="298191" cy="86904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74053" y="1953326"/>
            <a:ext cx="12520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Send model &amp; configuration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7" y="2468801"/>
            <a:ext cx="946192" cy="63079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202941" y="2478892"/>
            <a:ext cx="92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Send model weights &amp; metrics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91176" y="2555800"/>
            <a:ext cx="11019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Send aggregated model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34563" y="4056135"/>
            <a:ext cx="1057975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Aggregation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612748" y="1372135"/>
            <a:ext cx="94356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599329" y="2258750"/>
            <a:ext cx="943559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572365" y="3274433"/>
            <a:ext cx="97052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774" r="8871" b="9352"/>
          <a:stretch/>
        </p:blipFill>
        <p:spPr>
          <a:xfrm>
            <a:off x="9216408" y="1372139"/>
            <a:ext cx="289750" cy="2857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774" r="8871" b="9352"/>
          <a:stretch/>
        </p:blipFill>
        <p:spPr>
          <a:xfrm>
            <a:off x="9225706" y="2277188"/>
            <a:ext cx="289750" cy="28572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8774" r="8871" b="9352"/>
          <a:stretch/>
        </p:blipFill>
        <p:spPr>
          <a:xfrm>
            <a:off x="9210129" y="3223162"/>
            <a:ext cx="289750" cy="28572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336007" y="917828"/>
            <a:ext cx="905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Prediction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35D2F45-488E-40EF-B0EF-5E1146E9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854078"/>
          </a:xfrm>
        </p:spPr>
        <p:txBody>
          <a:bodyPr/>
          <a:lstStyle/>
          <a:p>
            <a:r>
              <a:rPr lang="en-US" dirty="0">
                <a:latin typeface="+mn-lt"/>
              </a:rPr>
              <a:t>FL Operation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5E260AD-F025-46E6-A40F-9C8CEA38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703668"/>
            <a:ext cx="11125200" cy="1239932"/>
          </a:xfrm>
        </p:spPr>
        <p:txBody>
          <a:bodyPr>
            <a:noAutofit/>
          </a:bodyPr>
          <a:lstStyle/>
          <a:p>
            <a:r>
              <a:rPr lang="en-US" sz="2000" dirty="0"/>
              <a:t>Server selects clients to participate in training</a:t>
            </a:r>
          </a:p>
          <a:p>
            <a:r>
              <a:rPr lang="en-US" sz="2000" dirty="0"/>
              <a:t>Clients train on local data, which never leaves devices, and upload gradients to server</a:t>
            </a:r>
          </a:p>
          <a:p>
            <a:r>
              <a:rPr lang="en-US" sz="2000" dirty="0"/>
              <a:t>Server computes global model, which is then sent to clients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8617E-E069-48D6-A82D-6FD12F67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54" grpId="0"/>
      <p:bldP spid="55" grpId="0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1BE6-E619-4124-9776-24E94FC3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3"/>
            <a:ext cx="11734800" cy="1142999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Lack </a:t>
            </a:r>
            <a:r>
              <a:rPr lang="en-US">
                <a:latin typeface="+mn-lt"/>
              </a:rPr>
              <a:t>of </a:t>
            </a:r>
            <a:r>
              <a:rPr lang="en-US" dirty="0"/>
              <a:t>P</a:t>
            </a:r>
            <a:r>
              <a:rPr lang="en-US">
                <a:latin typeface="+mn-lt"/>
              </a:rPr>
              <a:t>ractical </a:t>
            </a:r>
            <a:r>
              <a:rPr lang="en-US" dirty="0">
                <a:latin typeface="+mn-lt"/>
              </a:rPr>
              <a:t>FL Systems for Mobile/IoT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5BFD-2650-4F12-A8A8-41BABF7A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734800" cy="49582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No widespread adoption of FL models on heterogeneous resource-constrained devices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Difficult to deploy and use new models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Difficult to find good balance between model utility and overhead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Most FL studies are done through simulations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To achieve widespread FL adoption, we need: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FL systems </a:t>
            </a:r>
            <a:r>
              <a:rPr lang="en-US" sz="2000" dirty="0"/>
              <a:t>to enable an ecosystem of FL models/apps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FL apps </a:t>
            </a:r>
            <a:r>
              <a:rPr lang="en-US" dirty="0"/>
              <a:t>tested in the wild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</a:rPr>
              <a:t>FL optimizations </a:t>
            </a:r>
            <a:r>
              <a:rPr lang="en-US" sz="2000" dirty="0"/>
              <a:t>for resource-constrained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CF5BC-F207-4F49-BD0E-85393FFB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5A36-A1AA-4925-9A2B-F9296E9F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088"/>
            <a:ext cx="12039600" cy="1142999"/>
          </a:xfrm>
        </p:spPr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0996-DDD4-4F67-BA07-2A4819BB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11887200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3"/>
                </a:solidFill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FL systems for mobile/IoT devices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FLSys</a:t>
            </a:r>
            <a:r>
              <a:rPr lang="en-US" sz="2000" dirty="0"/>
              <a:t> &amp; </a:t>
            </a:r>
            <a:r>
              <a:rPr lang="en-US" sz="2000" dirty="0" err="1"/>
              <a:t>ZoneFL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Human activity recognition &amp; heart-rate prediction models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FL optimizations for resource-constrained devices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Complement </a:t>
            </a:r>
            <a:r>
              <a:rPr lang="en-US" sz="2000" dirty="0" err="1"/>
              <a:t>Sparsification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FedX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1169-904F-4A52-B848-0EE980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2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2CA-6EAF-40C1-A6F9-22DED7A2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1734800" cy="1158876"/>
          </a:xfrm>
        </p:spPr>
        <p:txBody>
          <a:bodyPr>
            <a:noAutofit/>
          </a:bodyPr>
          <a:lstStyle/>
          <a:p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9FBC-E1FD-4A73-98C7-B519D3EC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11734800" cy="4648201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Fault-tolerance</a:t>
            </a:r>
            <a:r>
              <a:rPr lang="en-US" sz="2400" dirty="0"/>
              <a:t>: tolerate phone unavailability during training and phone disconnections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Scalability</a:t>
            </a:r>
            <a:r>
              <a:rPr lang="en-US" sz="2400" dirty="0"/>
              <a:t>: scale to large numbers of users in terms of both computation and storage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Efficient data collection</a:t>
            </a:r>
            <a:r>
              <a:rPr lang="en-US" sz="2400" dirty="0"/>
              <a:t>: balance resource consumption (e.g., battery) with sampling rates required by different models and training effectiveness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Model flexibility</a:t>
            </a:r>
            <a:r>
              <a:rPr lang="en-US" sz="2400" dirty="0"/>
              <a:t>: support different deep learning (DL) models and different aggregation functions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70C0"/>
                </a:solidFill>
              </a:rPr>
              <a:t>Support for third-party apps</a:t>
            </a:r>
            <a:r>
              <a:rPr lang="en-US" sz="2400" dirty="0"/>
              <a:t>: provide programming support for third-party apps to concurrently access different models on the phones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accent1"/>
                </a:solidFill>
              </a:rPr>
              <a:t>Modularity</a:t>
            </a:r>
            <a:r>
              <a:rPr lang="en-US" sz="2400" dirty="0"/>
              <a:t>: interchangeable modules for simple, cost-effective deployment and scalability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accent1"/>
                </a:solidFill>
              </a:rPr>
              <a:t>Privacy</a:t>
            </a:r>
            <a:r>
              <a:rPr lang="en-US" sz="2400" dirty="0"/>
              <a:t>: support for advanced data privacy mechanisms (e.g., differential privacy)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968BF-F76F-479A-B7C2-1F39BB04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8EF34-93A7-4E9A-9E3E-DCB6EB564158}"/>
              </a:ext>
            </a:extLst>
          </p:cNvPr>
          <p:cNvSpPr txBox="1"/>
          <p:nvPr/>
        </p:nvSpPr>
        <p:spPr>
          <a:xfrm>
            <a:off x="1676400" y="563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Paper: “</a:t>
            </a:r>
            <a:r>
              <a:rPr lang="en-US" i="1" u="sng" dirty="0" err="1"/>
              <a:t>FLSys</a:t>
            </a:r>
            <a:r>
              <a:rPr lang="en-US" i="1" u="sng" dirty="0"/>
              <a:t>: Toward an Open Ecosystem for Federated Learning Mobile Apps”, IEEE TMC 2024</a:t>
            </a:r>
          </a:p>
        </p:txBody>
      </p:sp>
    </p:spTree>
    <p:extLst>
      <p:ext uri="{BB962C8B-B14F-4D97-AF65-F5344CB8AC3E}">
        <p14:creationId xmlns:p14="http://schemas.microsoft.com/office/powerpoint/2010/main" val="838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4D00-530B-4251-AF5A-77757F5B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854078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9E85D-7C3E-4A29-A4E1-B3DC6E59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45D5D5-E711-427A-9618-DF7FF878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543" y="930278"/>
            <a:ext cx="8876257" cy="50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A95F-EC9A-4D3E-9B68-348FF389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FLSys</a:t>
            </a:r>
            <a:r>
              <a:rPr lang="en-US" dirty="0">
                <a:latin typeface="+mn-lt"/>
              </a:rPr>
              <a:t>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1A94-0851-40E7-ABAD-F4A3B726B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658600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Android smart phones &amp; AWS cloud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Deep Learning for Java as the underlying framework for Android DL-related operations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Android Bound Service and Android Intent for on-device communication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</a:rPr>
              <a:t>Core cloud components of </a:t>
            </a:r>
            <a:r>
              <a:rPr lang="en-US" sz="2400" dirty="0" err="1">
                <a:solidFill>
                  <a:srgbClr val="0070C0"/>
                </a:solidFill>
              </a:rPr>
              <a:t>FLSys</a:t>
            </a:r>
            <a:r>
              <a:rPr lang="en-US" sz="2400" dirty="0">
                <a:solidFill>
                  <a:srgbClr val="0070C0"/>
                </a:solidFill>
              </a:rPr>
              <a:t> implemented and deployed as AWS Lambda functions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Matches our asynchronous event-based design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Provides fine-grained scalability at the function level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Saves resources and reduces cost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Simplifies development and deployment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Offers development flexibility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AWS S3 and DynamoDB for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2CFA8-E232-4CAC-BFC5-FF2DEAF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E327-7194-4433-BAC7-787A36A5964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1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685800" y="1264344"/>
            <a:ext cx="10972800" cy="271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dirty="0">
              <a:solidFill>
                <a:srgbClr val="1E1E1E"/>
              </a:solidFill>
            </a:endParaRPr>
          </a:p>
          <a:p>
            <a:pPr marL="342900" lvl="0" indent="-190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dirty="0">
              <a:solidFill>
                <a:srgbClr val="1E1E1E"/>
              </a:solidFill>
            </a:endParaRPr>
          </a:p>
          <a:p>
            <a:pPr marL="742950" lvl="1" indent="-158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>
              <a:solidFill>
                <a:srgbClr val="1E1E1E"/>
              </a:solidFill>
            </a:endParaRPr>
          </a:p>
        </p:txBody>
      </p:sp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685799" y="457200"/>
            <a:ext cx="9964783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Zone-based Federated Learning (ZoneFL)</a:t>
            </a:r>
            <a:endParaRPr b="1" dirty="0"/>
          </a:p>
        </p:txBody>
      </p:sp>
      <p:sp>
        <p:nvSpPr>
          <p:cNvPr id="288" name="Google Shape;288;p3"/>
          <p:cNvSpPr txBox="1">
            <a:spLocks noGrp="1"/>
          </p:cNvSpPr>
          <p:nvPr>
            <p:ph type="sldNum" idx="12"/>
          </p:nvPr>
        </p:nvSpPr>
        <p:spPr>
          <a:xfrm>
            <a:off x="9372600" y="6096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Google Shape;228;p2">
            <a:extLst>
              <a:ext uri="{FF2B5EF4-FFF2-40B4-BE49-F238E27FC236}">
                <a16:creationId xmlns:a16="http://schemas.microsoft.com/office/drawing/2014/main" id="{A8E86876-63EE-CAFF-1ABF-C0EF741E1AC9}"/>
              </a:ext>
            </a:extLst>
          </p:cNvPr>
          <p:cNvSpPr txBox="1">
            <a:spLocks/>
          </p:cNvSpPr>
          <p:nvPr/>
        </p:nvSpPr>
        <p:spPr>
          <a:xfrm>
            <a:off x="685798" y="1387846"/>
            <a:ext cx="1134136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Mobility awareness</a:t>
            </a:r>
            <a:r>
              <a:rPr lang="en-US" sz="2400" dirty="0">
                <a:solidFill>
                  <a:srgbClr val="1E1E1E"/>
                </a:solidFill>
                <a:latin typeface="+mn-lt"/>
              </a:rPr>
              <a:t>: different models for different geographical zones</a:t>
            </a:r>
          </a:p>
          <a:p>
            <a:pPr marL="800100" lvl="1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</a:t>
            </a:r>
            <a:r>
              <a:rPr lang="en-US" b="0" i="0" dirty="0">
                <a:effectLst/>
                <a:latin typeface="+mn-lt"/>
              </a:rPr>
              <a:t>ivide physical space </a:t>
            </a:r>
            <a:r>
              <a:rPr lang="en-US" b="0" i="0" dirty="0">
                <a:solidFill>
                  <a:schemeClr val="tx1"/>
                </a:solidFill>
                <a:effectLst/>
                <a:latin typeface="+mn-lt"/>
              </a:rPr>
              <a:t>into geographically </a:t>
            </a:r>
            <a:r>
              <a:rPr lang="en-US" b="0" i="0" dirty="0">
                <a:effectLst/>
                <a:latin typeface="+mn-lt"/>
              </a:rPr>
              <a:t>non-overlapping zones</a:t>
            </a:r>
          </a:p>
          <a:p>
            <a:pPr marL="800100" lvl="1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</a:t>
            </a:r>
            <a:r>
              <a:rPr lang="en-US" b="0" i="0" dirty="0">
                <a:effectLst/>
                <a:latin typeface="+mn-lt"/>
              </a:rPr>
              <a:t>sers collect data and participate in model training for different zones</a:t>
            </a:r>
          </a:p>
          <a:p>
            <a:pPr marL="800100" lvl="1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E1E1E"/>
                </a:solidFill>
                <a:latin typeface="+mn-lt"/>
              </a:rPr>
              <a:t>Users run different zone models based on their location</a:t>
            </a: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Scalability</a:t>
            </a:r>
            <a:r>
              <a:rPr lang="en-US" sz="2400" dirty="0">
                <a:solidFill>
                  <a:srgbClr val="1E1E1E"/>
                </a:solidFill>
                <a:latin typeface="+mn-lt"/>
              </a:rPr>
              <a:t>: readily deployable in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n-lt"/>
              </a:rPr>
              <a:t>mobile-edge-cloud architecture </a:t>
            </a: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Application example: heart health notification</a:t>
            </a:r>
          </a:p>
          <a:p>
            <a:pPr marL="800100" lvl="1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Alerts about the level of cardiovascular risk </a:t>
            </a:r>
          </a:p>
          <a:p>
            <a:pPr marL="800100" lvl="1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Altitude and climate of different zones impact notifications</a:t>
            </a: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endParaRPr lang="en-US" sz="2000" dirty="0">
              <a:solidFill>
                <a:srgbClr val="1E1E1E"/>
              </a:solidFill>
            </a:endParaRPr>
          </a:p>
          <a:p>
            <a:pPr marL="342900">
              <a:lnSpc>
                <a:spcPct val="130000"/>
              </a:lnSpc>
              <a:spcBef>
                <a:spcPts val="0"/>
              </a:spcBef>
              <a:buClr>
                <a:srgbClr val="1E1E1E"/>
              </a:buClr>
              <a:buSzPts val="2400"/>
            </a:pP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6" name="Graphic 5" descr="Hike with solid fill">
            <a:extLst>
              <a:ext uri="{FF2B5EF4-FFF2-40B4-BE49-F238E27FC236}">
                <a16:creationId xmlns:a16="http://schemas.microsoft.com/office/drawing/2014/main" id="{B3DC5B2A-6DB8-42BF-ACCE-721E7B03B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565" y="3509848"/>
            <a:ext cx="914400" cy="914400"/>
          </a:xfrm>
          <a:prstGeom prst="rect">
            <a:avLst/>
          </a:prstGeom>
        </p:spPr>
      </p:pic>
      <p:pic>
        <p:nvPicPr>
          <p:cNvPr id="7" name="Graphic 6" descr="Mountains with solid fill">
            <a:extLst>
              <a:ext uri="{FF2B5EF4-FFF2-40B4-BE49-F238E27FC236}">
                <a16:creationId xmlns:a16="http://schemas.microsoft.com/office/drawing/2014/main" id="{2F5F6658-989F-4F9E-A261-25A887D57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2986" y="3509848"/>
            <a:ext cx="914400" cy="914400"/>
          </a:xfrm>
          <a:prstGeom prst="rect">
            <a:avLst/>
          </a:prstGeom>
        </p:spPr>
      </p:pic>
      <p:pic>
        <p:nvPicPr>
          <p:cNvPr id="8" name="Graphic 7" descr="Rainy scene outline">
            <a:extLst>
              <a:ext uri="{FF2B5EF4-FFF2-40B4-BE49-F238E27FC236}">
                <a16:creationId xmlns:a16="http://schemas.microsoft.com/office/drawing/2014/main" id="{053552C3-A462-4AB6-92C2-B8BAC81082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5200" y="3509848"/>
            <a:ext cx="914400" cy="91440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32447B66-C07E-43EA-892E-C93A124D45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2286" y="4560773"/>
            <a:ext cx="697027" cy="697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7E802-696B-4256-B7B7-7485AE7A082A}"/>
              </a:ext>
            </a:extLst>
          </p:cNvPr>
          <p:cNvSpPr txBox="1"/>
          <p:nvPr/>
        </p:nvSpPr>
        <p:spPr>
          <a:xfrm>
            <a:off x="10689743" y="4678218"/>
            <a:ext cx="53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??</a:t>
            </a:r>
          </a:p>
        </p:txBody>
      </p:sp>
      <p:pic>
        <p:nvPicPr>
          <p:cNvPr id="11" name="Graphic 10" descr="Walk outline">
            <a:extLst>
              <a:ext uri="{FF2B5EF4-FFF2-40B4-BE49-F238E27FC236}">
                <a16:creationId xmlns:a16="http://schemas.microsoft.com/office/drawing/2014/main" id="{CBA6FEEF-6E9A-4BB1-ACEC-3395FBAA6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9400" y="350984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F56E2D-06D3-4681-A544-105C1599F811}"/>
              </a:ext>
            </a:extLst>
          </p:cNvPr>
          <p:cNvSpPr txBox="1"/>
          <p:nvPr/>
        </p:nvSpPr>
        <p:spPr>
          <a:xfrm>
            <a:off x="10038043" y="3753372"/>
            <a:ext cx="69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49F11-538F-4E51-9BC7-E809DF41628A}"/>
              </a:ext>
            </a:extLst>
          </p:cNvPr>
          <p:cNvSpPr txBox="1"/>
          <p:nvPr/>
        </p:nvSpPr>
        <p:spPr>
          <a:xfrm>
            <a:off x="1752600" y="5638800"/>
            <a:ext cx="887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/>
              <a:t>Paper: “Zone-based Federated Learning for Mobile Sensing Data”, IEEE </a:t>
            </a:r>
            <a:r>
              <a:rPr lang="en-US" i="1" u="sng" dirty="0" err="1"/>
              <a:t>PerCom</a:t>
            </a:r>
            <a:r>
              <a:rPr lang="en-US" i="1" u="sng" dirty="0"/>
              <a:t> 2023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4|3.2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4|3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8|6.3|7.9|4.1|37.3|6|10.4|28|8|10.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12906</TotalTime>
  <Words>2147</Words>
  <Application>Microsoft Office PowerPoint</Application>
  <PresentationFormat>Widescreen</PresentationFormat>
  <Paragraphs>542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Cambria Math</vt:lpstr>
      <vt:lpstr>ITC Stone Sans Std Semibold</vt:lpstr>
      <vt:lpstr>Times New Roman</vt:lpstr>
      <vt:lpstr>Wingdings</vt:lpstr>
      <vt:lpstr>Blank Presentation</vt:lpstr>
      <vt:lpstr>Office Theme</vt:lpstr>
      <vt:lpstr>Federated Learning for Resource-Constrained IoT Devices</vt:lpstr>
      <vt:lpstr>Federated Learning (FL)</vt:lpstr>
      <vt:lpstr>FL Operation</vt:lpstr>
      <vt:lpstr>Lack of Practical FL Systems for Mobile/IoT Devices</vt:lpstr>
      <vt:lpstr>Outline</vt:lpstr>
      <vt:lpstr>FLSys Features</vt:lpstr>
      <vt:lpstr>FLSys Architecture</vt:lpstr>
      <vt:lpstr>FLSys Prototype</vt:lpstr>
      <vt:lpstr>Zone-based Federated Learning (ZoneFL)</vt:lpstr>
      <vt:lpstr>Training Architecture</vt:lpstr>
      <vt:lpstr>Results</vt:lpstr>
      <vt:lpstr>Outline</vt:lpstr>
      <vt:lpstr>FL Overhead on Mobile/IoT Devices</vt:lpstr>
      <vt:lpstr>Model Pruning as Potential Solution</vt:lpstr>
      <vt:lpstr>Model Pruning Requirements for FL</vt:lpstr>
      <vt:lpstr>Complement Sparsification (CS) Overview</vt:lpstr>
      <vt:lpstr>PowerPoint Presentation</vt:lpstr>
      <vt:lpstr>Technical Insights</vt:lpstr>
      <vt:lpstr>CS Effectiveness </vt:lpstr>
      <vt:lpstr>IoT Heterogeneity Problem for FL</vt:lpstr>
      <vt:lpstr>Existing Work Didn’t Find a Good Balance </vt:lpstr>
      <vt:lpstr>Our Solution: FedX</vt:lpstr>
      <vt:lpstr>Adaptive Model Decomposition and Quantization</vt:lpstr>
      <vt:lpstr>FedX Training Protocol</vt:lpstr>
      <vt:lpstr>Experimental Settings</vt:lpstr>
      <vt:lpstr>Model Utility</vt:lpstr>
      <vt:lpstr>PowerPoint Presentation</vt:lpstr>
      <vt:lpstr>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njit</dc:creator>
  <cp:lastModifiedBy>Borcea, Cristian M</cp:lastModifiedBy>
  <cp:revision>883</cp:revision>
  <dcterms:created xsi:type="dcterms:W3CDTF">2016-09-26T02:16:23Z</dcterms:created>
  <dcterms:modified xsi:type="dcterms:W3CDTF">2025-07-04T05:23:41Z</dcterms:modified>
</cp:coreProperties>
</file>