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2A_DA4D7466.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Lst>
  <p:notesMasterIdLst>
    <p:notesMasterId r:id="rId57"/>
  </p:notesMasterIdLst>
  <p:sldIdLst>
    <p:sldId id="257" r:id="rId3"/>
    <p:sldId id="339" r:id="rId4"/>
    <p:sldId id="298" r:id="rId5"/>
    <p:sldId id="314" r:id="rId6"/>
    <p:sldId id="334" r:id="rId7"/>
    <p:sldId id="324" r:id="rId8"/>
    <p:sldId id="325" r:id="rId9"/>
    <p:sldId id="336" r:id="rId10"/>
    <p:sldId id="323" r:id="rId11"/>
    <p:sldId id="332" r:id="rId12"/>
    <p:sldId id="315" r:id="rId13"/>
    <p:sldId id="333" r:id="rId14"/>
    <p:sldId id="335" r:id="rId15"/>
    <p:sldId id="328" r:id="rId16"/>
    <p:sldId id="329" r:id="rId17"/>
    <p:sldId id="337" r:id="rId18"/>
    <p:sldId id="322" r:id="rId19"/>
    <p:sldId id="316" r:id="rId20"/>
    <p:sldId id="318" r:id="rId21"/>
    <p:sldId id="317" r:id="rId22"/>
    <p:sldId id="320" r:id="rId23"/>
    <p:sldId id="321" r:id="rId24"/>
    <p:sldId id="330" r:id="rId25"/>
    <p:sldId id="338" r:id="rId26"/>
    <p:sldId id="1283" r:id="rId27"/>
    <p:sldId id="1284" r:id="rId28"/>
    <p:sldId id="1285" r:id="rId29"/>
    <p:sldId id="1286" r:id="rId30"/>
    <p:sldId id="1287" r:id="rId31"/>
    <p:sldId id="1288" r:id="rId32"/>
    <p:sldId id="1306" r:id="rId33"/>
    <p:sldId id="1307" r:id="rId34"/>
    <p:sldId id="1290" r:id="rId35"/>
    <p:sldId id="1291" r:id="rId36"/>
    <p:sldId id="1292" r:id="rId37"/>
    <p:sldId id="1295" r:id="rId38"/>
    <p:sldId id="1296" r:id="rId39"/>
    <p:sldId id="1297" r:id="rId40"/>
    <p:sldId id="1298" r:id="rId41"/>
    <p:sldId id="326" r:id="rId42"/>
    <p:sldId id="1300" r:id="rId43"/>
    <p:sldId id="1301" r:id="rId44"/>
    <p:sldId id="1302" r:id="rId45"/>
    <p:sldId id="1304" r:id="rId46"/>
    <p:sldId id="1305" r:id="rId47"/>
    <p:sldId id="1303" r:id="rId48"/>
    <p:sldId id="311" r:id="rId49"/>
    <p:sldId id="319" r:id="rId50"/>
    <p:sldId id="327" r:id="rId51"/>
    <p:sldId id="331" r:id="rId52"/>
    <p:sldId id="1289" r:id="rId53"/>
    <p:sldId id="1293" r:id="rId54"/>
    <p:sldId id="1294" r:id="rId55"/>
    <p:sldId id="129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cea, Cristian M" initials="BCM" lastIdx="2" clrIdx="0">
    <p:extLst>
      <p:ext uri="{19B8F6BF-5375-455C-9EA6-DF929625EA0E}">
        <p15:presenceInfo xmlns:p15="http://schemas.microsoft.com/office/powerpoint/2012/main" userId="S-1-5-21-2038591565-578768284-2025350087-9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CD0"/>
    <a:srgbClr val="FF2600"/>
    <a:srgbClr val="3366FF"/>
    <a:srgbClr val="9B0001"/>
    <a:srgbClr val="ED989D"/>
    <a:srgbClr val="EDA1A2"/>
    <a:srgbClr val="EDAEB5"/>
    <a:srgbClr val="FF85FF"/>
    <a:srgbClr val="FF8AD8"/>
    <a:srgbClr val="D3A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3" autoAdjust="0"/>
    <p:restoredTop sz="84164" autoAdjust="0"/>
  </p:normalViewPr>
  <p:slideViewPr>
    <p:cSldViewPr>
      <p:cViewPr varScale="1">
        <p:scale>
          <a:sx n="62" d="100"/>
          <a:sy n="62" d="100"/>
        </p:scale>
        <p:origin x="1253"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18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omments/modernComment_12A_DA4D7466.xml><?xml version="1.0" encoding="utf-8"?>
<p188:cmLst xmlns:a="http://schemas.openxmlformats.org/drawingml/2006/main" xmlns:r="http://schemas.openxmlformats.org/officeDocument/2006/relationships" xmlns:p188="http://schemas.microsoft.com/office/powerpoint/2018/8/main">
  <p188:cm id="{DF527C92-82ED-4050-91CD-E5C177A26DF1}" authorId="{F7B7653C-6DA7-F639-8A7A-BBC578903BF8}" created="2023-04-05T15:10:20.866">
    <ac:txMkLst xmlns:ac="http://schemas.microsoft.com/office/drawing/2013/main/command">
      <pc:docMk xmlns:pc="http://schemas.microsoft.com/office/powerpoint/2013/main/command"/>
      <pc:sldMk xmlns:pc="http://schemas.microsoft.com/office/powerpoint/2013/main/command" cId="3662509158" sldId="298"/>
      <ac:spMk id="3" creationId="{45FFB301-3DEB-A8C9-EA60-70317EDDF12C}"/>
      <ac:txMk cp="329">
        <ac:context len="396" hash="1253494716"/>
      </ac:txMk>
    </ac:txMkLst>
    <p188:pos x="3921746" y="4063160"/>
    <p188:replyLst>
      <p188:reply id="{013C58CB-DC20-4B0F-B62A-EB3378AB05D3}" authorId="{F990CE31-D7F8-26DE-8538-EA7766EAC4E0}" created="2023-04-05T20:19:45.533">
        <p188:txBody>
          <a:bodyPr/>
          <a:lstStyle/>
          <a:p>
            <a:r>
              <a:rPr lang="en-US"/>
              <a:t>Removed 'Data collaboration', as the first point can cover this point. 
Added 'computational resource' </a:t>
            </a:r>
          </a:p>
        </p188:txBody>
      </p188:reply>
    </p188:replyLst>
    <p188:txBody>
      <a:bodyPr/>
      <a:lstStyle/>
      <a:p>
        <a:r>
          <a:rPr lang="en-US"/>
          <a:t>Not sure what data collaboration is (do you mean distributed ML)?</a:t>
        </a:r>
      </a:p>
    </p188:txBody>
  </p188:cm>
  <p188:cm id="{9FF295C4-6B20-4F7C-A9D8-EE4A7CF06230}" authorId="{F7B7653C-6DA7-F639-8A7A-BBC578903BF8}" created="2023-04-05T15:10:46.956">
    <ac:txMkLst xmlns:ac="http://schemas.microsoft.com/office/drawing/2013/main/command">
      <pc:docMk xmlns:pc="http://schemas.microsoft.com/office/powerpoint/2013/main/command"/>
      <pc:sldMk xmlns:pc="http://schemas.microsoft.com/office/powerpoint/2013/main/command" cId="3662509158" sldId="298"/>
      <ac:spMk id="3" creationId="{45FFB301-3DEB-A8C9-EA60-70317EDDF12C}"/>
      <ac:txMk cp="84" len="1">
        <ac:context len="396" hash="1253494716"/>
      </ac:txMk>
    </ac:txMkLst>
    <p188:pos x="4345492" y="673189"/>
    <p188:replyLst>
      <p188:reply id="{CB87FD86-4B66-48BE-8249-0460589B9196}" authorId="{F990CE31-D7F8-26DE-8538-EA7766EAC4E0}" created="2023-04-05T20:03:14.688">
        <p188:txBody>
          <a:bodyPr/>
          <a:lstStyle/>
          <a:p>
            <a:r>
              <a:rPr lang="en-US"/>
              <a:t>Done</a:t>
            </a:r>
          </a:p>
        </p188:txBody>
      </p188:reply>
    </p188:replyLst>
    <p188:txBody>
      <a:bodyPr/>
      <a:lstStyle/>
      <a:p>
        <a:r>
          <a:rPr lang="en-US"/>
          <a:t>Once you spell it out once, you can use ML afterward.</a:t>
        </a:r>
      </a:p>
    </p188:txBody>
  </p188:cm>
  <p188:cm id="{6FE366CC-5A86-4146-B048-29024348D469}" authorId="{F7B7653C-6DA7-F639-8A7A-BBC578903BF8}" created="2023-04-05T15:12:41.128">
    <ac:txMkLst xmlns:ac="http://schemas.microsoft.com/office/drawing/2013/main/command">
      <pc:docMk xmlns:pc="http://schemas.microsoft.com/office/powerpoint/2013/main/command"/>
      <pc:sldMk xmlns:pc="http://schemas.microsoft.com/office/powerpoint/2013/main/command" cId="3662509158" sldId="298"/>
      <ac:spMk id="3" creationId="{45FFB301-3DEB-A8C9-EA60-70317EDDF12C}"/>
      <ac:txMk cp="251" len="20">
        <ac:context len="396" hash="1253494716"/>
      </ac:txMk>
    </ac:txMkLst>
    <p188:pos x="5382555" y="3215667"/>
    <p188:replyLst>
      <p188:reply id="{DBE0C836-AA4C-4617-BC0A-5747C344CC87}" authorId="{F990CE31-D7F8-26DE-8538-EA7766EAC4E0}" created="2023-04-06T04:10:25.776">
        <p188:txBody>
          <a:bodyPr/>
          <a:lstStyle/>
          <a:p>
            <a:r>
              <a:rPr lang="en-US"/>
              <a:t>TODO</a:t>
            </a:r>
          </a:p>
        </p188:txBody>
      </p188:reply>
    </p188:replyLst>
    <p188:txBody>
      <a:bodyPr/>
      <a:lstStyle/>
      <a:p>
        <a:r>
          <a:rPr lang="en-US"/>
          <a:t>You didn't clarify the problem discussed in the dissertation: no single solution works for all cases (you may give some examples of drawbacks of existing solutions for different cases). Should we have a new slide or just discuss on this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BD843-BAE5-4A52-B4E6-71413E0237E3}" type="datetimeFigureOut">
              <a:rPr lang="en-US" smtClean="0"/>
              <a:t>6/24/2025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0F092-22F4-4779-97E2-94D81B972A52}" type="slidenum">
              <a:rPr lang="en-US" smtClean="0"/>
              <a:t>‹#›</a:t>
            </a:fld>
            <a:endParaRPr lang="en-US"/>
          </a:p>
        </p:txBody>
      </p:sp>
    </p:spTree>
    <p:extLst>
      <p:ext uri="{BB962C8B-B14F-4D97-AF65-F5344CB8AC3E}">
        <p14:creationId xmlns:p14="http://schemas.microsoft.com/office/powerpoint/2010/main" val="192259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D7BB1ACB-70DE-524E-B884-3F70FD6ACD69}" type="slidenum">
              <a:rPr lang="en-US" smtClean="0"/>
              <a:pPr>
                <a:defRPr/>
              </a:pPr>
              <a:t>1</a:t>
            </a:fld>
            <a:endParaRPr lang="en-US"/>
          </a:p>
        </p:txBody>
      </p:sp>
    </p:spTree>
    <p:extLst>
      <p:ext uri="{BB962C8B-B14F-4D97-AF65-F5344CB8AC3E}">
        <p14:creationId xmlns:p14="http://schemas.microsoft.com/office/powerpoint/2010/main" val="14215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D_j</a:t>
            </a:r>
            <a:r>
              <a:rPr lang="en-US" dirty="0"/>
              <a:t> is the dataset size for client </a:t>
            </a:r>
            <a:r>
              <a:rPr lang="en-US" dirty="0" err="1"/>
              <a:t>C_j</a:t>
            </a:r>
            <a:endParaRPr lang="en-US" dirty="0"/>
          </a:p>
          <a:p>
            <a:pPr marL="171450" indent="-171450">
              <a:buFontTx/>
              <a:buChar char="-"/>
            </a:pPr>
            <a:r>
              <a:rPr lang="en-US" dirty="0"/>
              <a:t>Hungarian method is a combinatorial optimization algorithm that solves the assignment problem in polynomial time </a:t>
            </a:r>
          </a:p>
        </p:txBody>
      </p:sp>
      <p:sp>
        <p:nvSpPr>
          <p:cNvPr id="4" name="Slide Number Placeholder 3"/>
          <p:cNvSpPr>
            <a:spLocks noGrp="1"/>
          </p:cNvSpPr>
          <p:nvPr>
            <p:ph type="sldNum" sz="quarter" idx="5"/>
          </p:nvPr>
        </p:nvSpPr>
        <p:spPr/>
        <p:txBody>
          <a:bodyPr/>
          <a:lstStyle/>
          <a:p>
            <a:fld id="{C8B0F092-22F4-4779-97E2-94D81B972A52}" type="slidenum">
              <a:rPr lang="en-US" smtClean="0"/>
              <a:t>12</a:t>
            </a:fld>
            <a:endParaRPr lang="en-US"/>
          </a:p>
        </p:txBody>
      </p:sp>
    </p:spTree>
    <p:extLst>
      <p:ext uri="{BB962C8B-B14F-4D97-AF65-F5344CB8AC3E}">
        <p14:creationId xmlns:p14="http://schemas.microsoft.com/office/powerpoint/2010/main" val="418295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13</a:t>
            </a:fld>
            <a:endParaRPr lang="en-US"/>
          </a:p>
        </p:txBody>
      </p:sp>
    </p:spTree>
    <p:extLst>
      <p:ext uri="{BB962C8B-B14F-4D97-AF65-F5344CB8AC3E}">
        <p14:creationId xmlns:p14="http://schemas.microsoft.com/office/powerpoint/2010/main" val="428889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mapping M</a:t>
            </a:r>
          </a:p>
          <a:p>
            <a:pPr marL="742950" lvl="1" indent="-285750">
              <a:buFont typeface="Arial" panose="020B0604020202020204" pitchFamily="34" charset="0"/>
              <a:buChar char="•"/>
            </a:pPr>
            <a:r>
              <a:rPr lang="en-US" sz="1500" dirty="0"/>
              <a:t>M[</a:t>
            </a:r>
            <a:r>
              <a:rPr lang="en-US" sz="1500" dirty="0" err="1"/>
              <a:t>i</a:t>
            </a:r>
            <a:r>
              <a:rPr lang="en-US" sz="1500" dirty="0"/>
              <a:t>][j] = 1, if </a:t>
            </a:r>
            <a:r>
              <a:rPr lang="en-US" sz="1500" dirty="0" err="1"/>
              <a:t>i</a:t>
            </a:r>
            <a:r>
              <a:rPr lang="en-US" sz="1500" baseline="30000" dirty="0" err="1"/>
              <a:t>th</a:t>
            </a:r>
            <a:r>
              <a:rPr lang="en-US" sz="1500" dirty="0"/>
              <a:t> task-specific weights are associated with task j</a:t>
            </a:r>
          </a:p>
          <a:p>
            <a:pPr marL="742950" lvl="1" indent="-285750">
              <a:buFont typeface="Arial" panose="020B0604020202020204" pitchFamily="34" charset="0"/>
              <a:buChar char="•"/>
            </a:pPr>
            <a:r>
              <a:rPr lang="en-US" sz="1500" dirty="0"/>
              <a:t>M[</a:t>
            </a:r>
            <a:r>
              <a:rPr lang="en-US" sz="1500" dirty="0" err="1"/>
              <a:t>i</a:t>
            </a:r>
            <a:r>
              <a:rPr lang="en-US" sz="1500" dirty="0"/>
              <a:t>][j] = 0, otherwise</a:t>
            </a:r>
          </a:p>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15</a:t>
            </a:fld>
            <a:endParaRPr lang="en-US"/>
          </a:p>
        </p:txBody>
      </p:sp>
    </p:spTree>
    <p:extLst>
      <p:ext uri="{BB962C8B-B14F-4D97-AF65-F5344CB8AC3E}">
        <p14:creationId xmlns:p14="http://schemas.microsoft.com/office/powerpoint/2010/main" val="428076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16</a:t>
            </a:fld>
            <a:endParaRPr lang="en-US"/>
          </a:p>
        </p:txBody>
      </p:sp>
    </p:spTree>
    <p:extLst>
      <p:ext uri="{BB962C8B-B14F-4D97-AF65-F5344CB8AC3E}">
        <p14:creationId xmlns:p14="http://schemas.microsoft.com/office/powerpoint/2010/main" val="660150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18</a:t>
            </a:fld>
            <a:endParaRPr lang="en-US"/>
          </a:p>
        </p:txBody>
      </p:sp>
    </p:spTree>
    <p:extLst>
      <p:ext uri="{BB962C8B-B14F-4D97-AF65-F5344CB8AC3E}">
        <p14:creationId xmlns:p14="http://schemas.microsoft.com/office/powerpoint/2010/main" val="2538118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19</a:t>
            </a:fld>
            <a:endParaRPr lang="en-US"/>
          </a:p>
        </p:txBody>
      </p:sp>
    </p:spTree>
    <p:extLst>
      <p:ext uri="{BB962C8B-B14F-4D97-AF65-F5344CB8AC3E}">
        <p14:creationId xmlns:p14="http://schemas.microsoft.com/office/powerpoint/2010/main" val="215664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8B0F092-22F4-4779-97E2-94D81B972A52}" type="slidenum">
              <a:rPr lang="en-US" smtClean="0"/>
              <a:t>20</a:t>
            </a:fld>
            <a:endParaRPr lang="en-US"/>
          </a:p>
        </p:txBody>
      </p:sp>
    </p:spTree>
    <p:extLst>
      <p:ext uri="{BB962C8B-B14F-4D97-AF65-F5344CB8AC3E}">
        <p14:creationId xmlns:p14="http://schemas.microsoft.com/office/powerpoint/2010/main" val="1699527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22</a:t>
            </a:fld>
            <a:endParaRPr lang="en-US"/>
          </a:p>
        </p:txBody>
      </p:sp>
    </p:spTree>
    <p:extLst>
      <p:ext uri="{BB962C8B-B14F-4D97-AF65-F5344CB8AC3E}">
        <p14:creationId xmlns:p14="http://schemas.microsoft.com/office/powerpoint/2010/main" val="8565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23</a:t>
            </a:fld>
            <a:endParaRPr lang="en-US"/>
          </a:p>
        </p:txBody>
      </p:sp>
    </p:spTree>
    <p:extLst>
      <p:ext uri="{BB962C8B-B14F-4D97-AF65-F5344CB8AC3E}">
        <p14:creationId xmlns:p14="http://schemas.microsoft.com/office/powerpoint/2010/main" val="127079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examples: malware detection, fault detection in IoT networks, financial </a:t>
            </a:r>
            <a:r>
              <a:rPr lang="en-US"/>
              <a:t>fraud detection</a:t>
            </a:r>
          </a:p>
        </p:txBody>
      </p:sp>
      <p:sp>
        <p:nvSpPr>
          <p:cNvPr id="4" name="Slide Number Placeholder 3"/>
          <p:cNvSpPr>
            <a:spLocks noGrp="1"/>
          </p:cNvSpPr>
          <p:nvPr>
            <p:ph type="sldNum" sz="quarter" idx="5"/>
          </p:nvPr>
        </p:nvSpPr>
        <p:spPr/>
        <p:txBody>
          <a:bodyPr/>
          <a:lstStyle/>
          <a:p>
            <a:fld id="{C8B0F092-22F4-4779-97E2-94D81B972A52}" type="slidenum">
              <a:rPr lang="en-US" smtClean="0"/>
              <a:t>26</a:t>
            </a:fld>
            <a:endParaRPr lang="en-US"/>
          </a:p>
        </p:txBody>
      </p:sp>
    </p:spTree>
    <p:extLst>
      <p:ext uri="{BB962C8B-B14F-4D97-AF65-F5344CB8AC3E}">
        <p14:creationId xmlns:p14="http://schemas.microsoft.com/office/powerpoint/2010/main" val="404946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2</a:t>
            </a:fld>
            <a:endParaRPr lang="en-US"/>
          </a:p>
        </p:txBody>
      </p:sp>
    </p:spTree>
    <p:extLst>
      <p:ext uri="{BB962C8B-B14F-4D97-AF65-F5344CB8AC3E}">
        <p14:creationId xmlns:p14="http://schemas.microsoft.com/office/powerpoint/2010/main" val="1247953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0F092-22F4-4779-97E2-94D81B972A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752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29</a:t>
            </a:fld>
            <a:endParaRPr lang="en-US"/>
          </a:p>
        </p:txBody>
      </p:sp>
    </p:spTree>
    <p:extLst>
      <p:ext uri="{BB962C8B-B14F-4D97-AF65-F5344CB8AC3E}">
        <p14:creationId xmlns:p14="http://schemas.microsoft.com/office/powerpoint/2010/main" val="2441569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è"/>
            </a:pPr>
            <a:r>
              <a:rPr lang="en-US" dirty="0"/>
              <a:t>The main idea of secure read:</a:t>
            </a:r>
          </a:p>
          <a:p>
            <a:pPr marL="171450" indent="-171450">
              <a:buFontTx/>
              <a:buChar char="-"/>
            </a:pPr>
            <a:r>
              <a:rPr lang="en-US" dirty="0"/>
              <a:t>Each party rotates their share of the current feature matrix A and shift their share of the source index by the same random amount, and then share the updated matrix and index with the next party. </a:t>
            </a:r>
          </a:p>
          <a:p>
            <a:pPr marL="171450" indent="-171450">
              <a:buFontTx/>
              <a:buChar char="-"/>
            </a:pPr>
            <a:r>
              <a:rPr lang="en-US" dirty="0"/>
              <a:t>The random amount is different at each party. After all the parties have rotated the feature matrix and shifted the source index, each party reads the vector at the updated index of the rotated matrix -&gt; using this approach we protect the original source index, as the overall rotation is protected even if there is collusion among P-1 parties.</a:t>
            </a:r>
          </a:p>
          <a:p>
            <a:pPr marL="171450" indent="-171450">
              <a:buFontTx/>
              <a:buChar char="-"/>
            </a:pPr>
            <a:endParaRPr lang="en-US" dirty="0"/>
          </a:p>
          <a:p>
            <a:pPr marL="171450" indent="-171450">
              <a:buFontTx/>
              <a:buChar char="-"/>
            </a:pPr>
            <a:r>
              <a:rPr lang="en-US" dirty="0"/>
              <a:t>Since both the rotation and the shift are done by the same total amount, each party receives a correct share of the source feature vector.</a:t>
            </a:r>
          </a:p>
          <a:p>
            <a:pPr marL="171450" indent="-171450">
              <a:buFontTx/>
              <a:buChar char="-"/>
            </a:pPr>
            <a:endParaRPr lang="en-US" dirty="0"/>
          </a:p>
          <a:p>
            <a:pPr marL="171450" indent="-171450">
              <a:buFont typeface="Wingdings" panose="05000000000000000000" pitchFamily="2" charset="2"/>
              <a:buChar char="è"/>
            </a:pPr>
            <a:r>
              <a:rPr lang="en-US" dirty="0"/>
              <a:t>Novelty: the servers share data among themselves, avoiding the need of a trusted server.</a:t>
            </a:r>
          </a:p>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31</a:t>
            </a:fld>
            <a:endParaRPr lang="en-US"/>
          </a:p>
        </p:txBody>
      </p:sp>
    </p:spTree>
    <p:extLst>
      <p:ext uri="{BB962C8B-B14F-4D97-AF65-F5344CB8AC3E}">
        <p14:creationId xmlns:p14="http://schemas.microsoft.com/office/powerpoint/2010/main" val="125057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è"/>
            </a:pPr>
            <a:r>
              <a:rPr lang="en-US" dirty="0"/>
              <a:t>The main idea of the write protocol:</a:t>
            </a:r>
          </a:p>
          <a:p>
            <a:pPr marL="171450" indent="-171450">
              <a:buFontTx/>
              <a:buChar char="-"/>
            </a:pPr>
            <a:r>
              <a:rPr lang="en-US" dirty="0"/>
              <a:t>Each party writes its share of the feature vector Y at the 0-th index of its share of G and transfer it to the next party in the 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Each party rotates the share of the matrix G (but doesn’t shift the index) by its share of the destination index -&gt; -&gt; using this approach we protect the original destination index, as the overall rotation is protected even if there is collusion among P-1 parties.</a:t>
            </a:r>
          </a:p>
          <a:p>
            <a:pPr marL="171450" indent="-171450">
              <a:buFontTx/>
              <a:buChar char="-"/>
            </a:pPr>
            <a:r>
              <a:rPr lang="en-US" dirty="0"/>
              <a:t>Thus, the feature vector reaches the correct destination index of 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en-US" dirty="0"/>
              <a:t>Novelty: the servers share data among themselves, avoiding the need of a trusted server.</a:t>
            </a:r>
          </a:p>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32</a:t>
            </a:fld>
            <a:endParaRPr lang="en-US"/>
          </a:p>
        </p:txBody>
      </p:sp>
    </p:spTree>
    <p:extLst>
      <p:ext uri="{BB962C8B-B14F-4D97-AF65-F5344CB8AC3E}">
        <p14:creationId xmlns:p14="http://schemas.microsoft.com/office/powerpoint/2010/main" val="3368293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è"/>
            </a:pPr>
            <a:r>
              <a:rPr lang="en-US" dirty="0"/>
              <a:t>We protect the source-destination index in Secure read and write operations. But we also need to protect the values in the feature matrix shared by the parties.</a:t>
            </a:r>
          </a:p>
          <a:p>
            <a:pPr marL="171450" indent="-171450">
              <a:buFont typeface="Wingdings" panose="05000000000000000000" pitchFamily="2" charset="2"/>
              <a:buChar char="è"/>
            </a:pPr>
            <a:r>
              <a:rPr lang="en-US" dirty="0"/>
              <a:t>Reason 1: otherwise the parties can reconstruct the feature matrix</a:t>
            </a:r>
          </a:p>
          <a:p>
            <a:pPr marL="171450" indent="-171450">
              <a:buFont typeface="Wingdings" panose="05000000000000000000" pitchFamily="2" charset="2"/>
              <a:buChar char="è"/>
            </a:pPr>
            <a:r>
              <a:rPr lang="en-US" dirty="0"/>
              <a:t>Reason 2: by checking the values, the parties can estimate source/destination index.</a:t>
            </a:r>
          </a:p>
        </p:txBody>
      </p:sp>
      <p:sp>
        <p:nvSpPr>
          <p:cNvPr id="4" name="Slide Number Placeholder 3"/>
          <p:cNvSpPr>
            <a:spLocks noGrp="1"/>
          </p:cNvSpPr>
          <p:nvPr>
            <p:ph type="sldNum" sz="quarter" idx="5"/>
          </p:nvPr>
        </p:nvSpPr>
        <p:spPr/>
        <p:txBody>
          <a:bodyPr/>
          <a:lstStyle/>
          <a:p>
            <a:fld id="{02163CCA-1B6F-4FD0-97E7-B95BFFD359B5}" type="slidenum">
              <a:rPr lang="en-US" smtClean="0"/>
              <a:t>33</a:t>
            </a:fld>
            <a:endParaRPr lang="en-US"/>
          </a:p>
        </p:txBody>
      </p:sp>
    </p:spTree>
    <p:extLst>
      <p:ext uri="{BB962C8B-B14F-4D97-AF65-F5344CB8AC3E}">
        <p14:creationId xmlns:p14="http://schemas.microsoft.com/office/powerpoint/2010/main" val="134061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Initially source and destination indices are in plain text</a:t>
            </a:r>
          </a:p>
          <a:p>
            <a:r>
              <a:rPr lang="en-US" dirty="0"/>
              <a:t>- We use batching: the source and destination are grouped into 3 batches</a:t>
            </a:r>
          </a:p>
          <a:p>
            <a:r>
              <a:rPr lang="en-US" dirty="0"/>
              <a:t>- We encrypt the first index (green) using A-SS. Other indices (orange) are stored as relative index (plain text) with respect to the first one - so they are also protected.</a:t>
            </a:r>
          </a:p>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34</a:t>
            </a:fld>
            <a:endParaRPr lang="en-US"/>
          </a:p>
        </p:txBody>
      </p:sp>
    </p:spTree>
    <p:extLst>
      <p:ext uri="{BB962C8B-B14F-4D97-AF65-F5344CB8AC3E}">
        <p14:creationId xmlns:p14="http://schemas.microsoft.com/office/powerpoint/2010/main" val="1334426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0F092-22F4-4779-97E2-94D81B972A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222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 – well known type of GNN architecture (graph isomorphism network)</a:t>
            </a:r>
          </a:p>
        </p:txBody>
      </p:sp>
      <p:sp>
        <p:nvSpPr>
          <p:cNvPr id="4" name="Slide Number Placeholder 3"/>
          <p:cNvSpPr>
            <a:spLocks noGrp="1"/>
          </p:cNvSpPr>
          <p:nvPr>
            <p:ph type="sldNum" sz="quarter" idx="5"/>
          </p:nvPr>
        </p:nvSpPr>
        <p:spPr/>
        <p:txBody>
          <a:bodyPr/>
          <a:lstStyle/>
          <a:p>
            <a:fld id="{C8B0F092-22F4-4779-97E2-94D81B972A52}" type="slidenum">
              <a:rPr lang="en-US" smtClean="0"/>
              <a:t>38</a:t>
            </a:fld>
            <a:endParaRPr lang="en-US"/>
          </a:p>
        </p:txBody>
      </p:sp>
    </p:spTree>
    <p:extLst>
      <p:ext uri="{BB962C8B-B14F-4D97-AF65-F5344CB8AC3E}">
        <p14:creationId xmlns:p14="http://schemas.microsoft.com/office/powerpoint/2010/main" val="292212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0F092-22F4-4779-97E2-94D81B972A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83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0F092-22F4-4779-97E2-94D81B972A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814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7755A-4B45-48F3-A27A-ABF88EA86D44}" type="slidenum">
              <a:rPr lang="en-US" smtClean="0"/>
              <a:t>3</a:t>
            </a:fld>
            <a:endParaRPr lang="en-US"/>
          </a:p>
        </p:txBody>
      </p:sp>
    </p:spTree>
    <p:extLst>
      <p:ext uri="{BB962C8B-B14F-4D97-AF65-F5344CB8AC3E}">
        <p14:creationId xmlns:p14="http://schemas.microsoft.com/office/powerpoint/2010/main" val="525610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48</a:t>
            </a:fld>
            <a:endParaRPr lang="en-US"/>
          </a:p>
        </p:txBody>
      </p:sp>
    </p:spTree>
    <p:extLst>
      <p:ext uri="{BB962C8B-B14F-4D97-AF65-F5344CB8AC3E}">
        <p14:creationId xmlns:p14="http://schemas.microsoft.com/office/powerpoint/2010/main" val="107681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49</a:t>
            </a:fld>
            <a:endParaRPr lang="en-US"/>
          </a:p>
        </p:txBody>
      </p:sp>
    </p:spTree>
    <p:extLst>
      <p:ext uri="{BB962C8B-B14F-4D97-AF65-F5344CB8AC3E}">
        <p14:creationId xmlns:p14="http://schemas.microsoft.com/office/powerpoint/2010/main" val="2450965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a:p>
            <a:pPr marL="171450" indent="-171450">
              <a:buFont typeface="Wingdings" panose="05000000000000000000" pitchFamily="2" charset="2"/>
              <a:buChar char="è"/>
            </a:pPr>
            <a:r>
              <a:rPr lang="en-US" dirty="0"/>
              <a:t>The main idea of secure read:</a:t>
            </a:r>
          </a:p>
          <a:p>
            <a:pPr marL="171450" indent="-171450">
              <a:buFontTx/>
              <a:buChar char="-"/>
            </a:pPr>
            <a:r>
              <a:rPr lang="en-US" dirty="0"/>
              <a:t>Each party rotates their share of the current feature matrix A and shift their share of the source index by the same random amount, and then share the updated matrix and index with the next party. </a:t>
            </a:r>
          </a:p>
          <a:p>
            <a:pPr marL="171450" indent="-171450">
              <a:buFontTx/>
              <a:buChar char="-"/>
            </a:pPr>
            <a:r>
              <a:rPr lang="en-US" dirty="0"/>
              <a:t>The random amount is different at each party. After all the parties have rotated the feature matrix and shifted the source index, each party reads the vector at the updated index of the rotated matrix -&gt; using this approach we protect the original source index, as the overall rotation is protected even if there is collusion among P-1 parties.</a:t>
            </a:r>
          </a:p>
          <a:p>
            <a:pPr marL="171450" indent="-171450">
              <a:buFontTx/>
              <a:buChar char="-"/>
            </a:pPr>
            <a:endParaRPr lang="en-US" dirty="0"/>
          </a:p>
          <a:p>
            <a:pPr marL="171450" indent="-171450">
              <a:buFontTx/>
              <a:buChar char="-"/>
            </a:pPr>
            <a:r>
              <a:rPr lang="en-US" dirty="0"/>
              <a:t>Since both the rotation and the shift are done by the same total amount, each party receives a correct share of the source feature vector.</a:t>
            </a:r>
          </a:p>
          <a:p>
            <a:pPr marL="171450" indent="-171450">
              <a:buFontTx/>
              <a:buChar char="-"/>
            </a:pPr>
            <a:endParaRPr lang="en-US" dirty="0"/>
          </a:p>
          <a:p>
            <a:pPr marL="171450" indent="-171450">
              <a:buFont typeface="Wingdings" panose="05000000000000000000" pitchFamily="2" charset="2"/>
              <a:buChar char="è"/>
            </a:pPr>
            <a:r>
              <a:rPr lang="en-US" dirty="0"/>
              <a:t>Novelty: the servers share data among themselves, avoiding the need of a trusted server.</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0F092-22F4-4779-97E2-94D81B972A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4222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Wingdings" panose="05000000000000000000" pitchFamily="2" charset="2"/>
                  <a:buChar char="è"/>
                </a:pPr>
                <a:r>
                  <a:rPr lang="en-US" dirty="0"/>
                  <a:t>We use </a:t>
                </a:r>
                <a14:m>
                  <m:oMath xmlns:m="http://schemas.openxmlformats.org/officeDocument/2006/math">
                    <m:r>
                      <m:rPr>
                        <m:nor/>
                      </m:rPr>
                      <a:rPr lang="en-US" sz="1200" b="1" dirty="0" smtClean="0">
                        <a:solidFill>
                          <a:prstClr val="black"/>
                        </a:solidFill>
                      </a:rPr>
                      <m:t>A</m:t>
                    </m:r>
                    <m:r>
                      <a:rPr lang="en-US" sz="1200" b="1" i="1" baseline="-25000" dirty="0" smtClean="0">
                        <a:solidFill>
                          <a:prstClr val="black"/>
                        </a:solidFill>
                        <a:latin typeface="Cambria Math" panose="02040503050406030204" pitchFamily="18" charset="0"/>
                      </a:rPr>
                      <m:t>Ɛ</m:t>
                    </m:r>
                  </m:oMath>
                </a14:m>
                <a:r>
                  <a:rPr lang="en-US" dirty="0"/>
                  <a:t>* in our paper to represent output feature matrix</a:t>
                </a:r>
              </a:p>
              <a:p>
                <a:pPr marL="171450" indent="-171450">
                  <a:buFont typeface="Wingdings" panose="05000000000000000000" pitchFamily="2" charset="2"/>
                  <a:buChar char="è"/>
                </a:pPr>
                <a:r>
                  <a:rPr lang="en-US" dirty="0"/>
                  <a:t>The main idea of the write protocol:</a:t>
                </a:r>
              </a:p>
              <a:p>
                <a:pPr marL="171450" indent="-171450">
                  <a:buFontTx/>
                  <a:buChar char="-"/>
                </a:pPr>
                <a:r>
                  <a:rPr lang="en-US" dirty="0"/>
                  <a:t>Each party writes its share of the feature vector Y at the 0-th index of its share of G and transfer it to the next party in the 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Each party rotates the share of the matrix G by its share of the destination index -&gt; -&gt; using this approach we protect the original destination index, as the overall rotation is protected even if there is collusion among P-1 parties.</a:t>
                </a:r>
              </a:p>
              <a:p>
                <a:pPr marL="171450" indent="-171450">
                  <a:buFontTx/>
                  <a:buChar char="-"/>
                </a:pPr>
                <a:r>
                  <a:rPr lang="en-US" dirty="0"/>
                  <a:t>Thus, the feature vector reaches the correct destination index of 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en-US" dirty="0"/>
                  <a:t>Novelty: the servers share data among themselves, avoiding the need of a trusted server.</a:t>
                </a:r>
              </a:p>
            </p:txBody>
          </p:sp>
        </mc:Choice>
        <mc:Fallback xmlns="">
          <p:sp>
            <p:nvSpPr>
              <p:cNvPr id="3" name="Notes Placeholder 2"/>
              <p:cNvSpPr>
                <a:spLocks noGrp="1"/>
              </p:cNvSpPr>
              <p:nvPr>
                <p:ph type="body" idx="1"/>
              </p:nvPr>
            </p:nvSpPr>
            <p:spPr/>
            <p:txBody>
              <a:bodyPr/>
              <a:lstStyle/>
              <a:p>
                <a:r>
                  <a:rPr lang="en-US" dirty="0"/>
                  <a:t>You had H under aggregation, but I think it’s X (according to slide 30).  Or A as in the paper? Or was H correct? If yes and H is the embedding, you need to define it earlier.</a:t>
                </a:r>
              </a:p>
              <a:p>
                <a:pPr marL="171450" indent="-171450">
                  <a:buFont typeface="Wingdings" panose="05000000000000000000" pitchFamily="2" charset="2"/>
                  <a:buChar char="è"/>
                </a:pPr>
                <a:r>
                  <a:rPr lang="en-US" dirty="0"/>
                  <a:t>We use </a:t>
                </a:r>
                <a:r>
                  <a:rPr lang="en-US" sz="1200" b="1" i="0" dirty="0">
                    <a:solidFill>
                      <a:prstClr val="black"/>
                    </a:solidFill>
                    <a:latin typeface="Cambria Math" panose="02040503050406030204" pitchFamily="18" charset="0"/>
                  </a:rPr>
                  <a:t>"A</a:t>
                </a:r>
                <a:r>
                  <a:rPr lang="en-US" sz="1200" b="1" i="0" baseline="-25000" dirty="0">
                    <a:solidFill>
                      <a:prstClr val="black"/>
                    </a:solidFill>
                    <a:latin typeface="Cambria Math" panose="02040503050406030204" pitchFamily="18" charset="0"/>
                  </a:rPr>
                  <a:t>" Ɛ</a:t>
                </a:r>
                <a:r>
                  <a:rPr lang="en-US" dirty="0"/>
                  <a:t>* in our paper to represent output feature matrix</a:t>
                </a:r>
              </a:p>
              <a:p>
                <a:pPr marL="171450" indent="-171450">
                  <a:buFont typeface="Wingdings" panose="05000000000000000000" pitchFamily="2" charset="2"/>
                  <a:buChar char="è"/>
                </a:pPr>
                <a:r>
                  <a:rPr lang="en-US" dirty="0"/>
                  <a:t>Update: Added a point in the previous slide to define </a:t>
                </a:r>
                <a:r>
                  <a:rPr lang="en-US" sz="1200" b="1" i="0" dirty="0">
                    <a:solidFill>
                      <a:prstClr val="black"/>
                    </a:solidFill>
                    <a:latin typeface="Cambria Math" panose="02040503050406030204" pitchFamily="18" charset="0"/>
                  </a:rPr>
                  <a:t>"A</a:t>
                </a:r>
                <a:r>
                  <a:rPr lang="en-US" sz="1200" b="1" i="0" baseline="-25000" dirty="0">
                    <a:solidFill>
                      <a:prstClr val="black"/>
                    </a:solidFill>
                    <a:latin typeface="Cambria Math" panose="02040503050406030204" pitchFamily="18" charset="0"/>
                  </a:rPr>
                  <a:t>" Ɛ</a:t>
                </a:r>
                <a:r>
                  <a:rPr lang="en-US" dirty="0"/>
                  <a:t>*</a:t>
                </a:r>
              </a:p>
              <a:p>
                <a:pPr marL="0" indent="0">
                  <a:buFont typeface="Wingdings" panose="05000000000000000000" pitchFamily="2" charset="2"/>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Write in the notes 2-3 main bullet points about the animation that are not covered in the text. Focus on novelty and privacy-protection.</a:t>
                </a:r>
              </a:p>
              <a:p>
                <a:pPr marL="171450" indent="-171450">
                  <a:buFont typeface="Wingdings" panose="05000000000000000000" pitchFamily="2" charset="2"/>
                  <a:buChar char="è"/>
                </a:pPr>
                <a:r>
                  <a:rPr lang="en-US" dirty="0"/>
                  <a:t>The main idea of the write protocol:</a:t>
                </a:r>
              </a:p>
              <a:p>
                <a:pPr marL="171450" indent="-171450">
                  <a:buFontTx/>
                  <a:buChar char="-"/>
                </a:pPr>
                <a:r>
                  <a:rPr lang="en-US" dirty="0"/>
                  <a:t>Each party writes its share of the feature vector Y at the 0-th index of its share of G and transfer it to the next party in the 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Each party rotates the share of the matrix G by its share of the destination index -&gt; -&gt; using this approach we protect the original destination index, as the overall rotation is protected even if there is collusion among P-1 parties.</a:t>
                </a:r>
              </a:p>
              <a:p>
                <a:pPr marL="171450" indent="-171450">
                  <a:buFontTx/>
                  <a:buChar char="-"/>
                </a:pPr>
                <a:r>
                  <a:rPr lang="en-US" dirty="0"/>
                  <a:t>Thus, the feature vector reaches the correct destination index of 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en-US" dirty="0"/>
                  <a:t>Novelty: the servers share data among themselves, avoiding the need of a trusted server.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lang="en-US"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0F092-22F4-4779-97E2-94D81B972A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1548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0F092-22F4-4779-97E2-94D81B972A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893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0F092-22F4-4779-97E2-94D81B972A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97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5</a:t>
            </a:fld>
            <a:endParaRPr lang="en-US"/>
          </a:p>
        </p:txBody>
      </p:sp>
    </p:spTree>
    <p:extLst>
      <p:ext uri="{BB962C8B-B14F-4D97-AF65-F5344CB8AC3E}">
        <p14:creationId xmlns:p14="http://schemas.microsoft.com/office/powerpoint/2010/main" val="387335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6</a:t>
            </a:fld>
            <a:endParaRPr lang="en-US"/>
          </a:p>
        </p:txBody>
      </p:sp>
    </p:spTree>
    <p:extLst>
      <p:ext uri="{BB962C8B-B14F-4D97-AF65-F5344CB8AC3E}">
        <p14:creationId xmlns:p14="http://schemas.microsoft.com/office/powerpoint/2010/main" val="71401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7</a:t>
            </a:fld>
            <a:endParaRPr lang="en-US"/>
          </a:p>
        </p:txBody>
      </p:sp>
    </p:spTree>
    <p:extLst>
      <p:ext uri="{BB962C8B-B14F-4D97-AF65-F5344CB8AC3E}">
        <p14:creationId xmlns:p14="http://schemas.microsoft.com/office/powerpoint/2010/main" val="54696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F092-22F4-4779-97E2-94D81B972A52}" type="slidenum">
              <a:rPr lang="en-US" smtClean="0"/>
              <a:t>8</a:t>
            </a:fld>
            <a:endParaRPr lang="en-US"/>
          </a:p>
        </p:txBody>
      </p:sp>
    </p:spTree>
    <p:extLst>
      <p:ext uri="{BB962C8B-B14F-4D97-AF65-F5344CB8AC3E}">
        <p14:creationId xmlns:p14="http://schemas.microsoft.com/office/powerpoint/2010/main" val="80153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model parameters Wi cannot be directly aggregated due to the heterogeneity in model architecture arising from variations in the number and types of tasks executed by the clients. Therefore, we consider aggregating the shared layers and task layers separately. </a:t>
            </a:r>
          </a:p>
          <a:p>
            <a:pPr marL="171450" indent="-171450">
              <a:buFontTx/>
              <a:buChar char="-"/>
            </a:pPr>
            <a:r>
              <a:rPr lang="en-US" dirty="0"/>
              <a:t>Although the shared layers from all clients have the same structure, identical weights </a:t>
            </a:r>
            <a:r>
              <a:rPr lang="en-US" dirty="0" err="1"/>
              <a:t>pi,j</a:t>
            </a:r>
            <a:r>
              <a:rPr lang="en-US" dirty="0"/>
              <a:t> should not be assigned for aggregation, as the shared layers are learned differently by clients executing different sets of tasks.</a:t>
            </a:r>
          </a:p>
        </p:txBody>
      </p:sp>
      <p:sp>
        <p:nvSpPr>
          <p:cNvPr id="4" name="Slide Number Placeholder 3"/>
          <p:cNvSpPr>
            <a:spLocks noGrp="1"/>
          </p:cNvSpPr>
          <p:nvPr>
            <p:ph type="sldNum" sz="quarter" idx="5"/>
          </p:nvPr>
        </p:nvSpPr>
        <p:spPr/>
        <p:txBody>
          <a:bodyPr/>
          <a:lstStyle/>
          <a:p>
            <a:fld id="{C8B0F092-22F4-4779-97E2-94D81B972A52}" type="slidenum">
              <a:rPr lang="en-US" smtClean="0"/>
              <a:t>10</a:t>
            </a:fld>
            <a:endParaRPr lang="en-US"/>
          </a:p>
        </p:txBody>
      </p:sp>
    </p:spTree>
    <p:extLst>
      <p:ext uri="{BB962C8B-B14F-4D97-AF65-F5344CB8AC3E}">
        <p14:creationId xmlns:p14="http://schemas.microsoft.com/office/powerpoint/2010/main" val="19747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t</a:t>
            </a:r>
            <a:r>
              <a:rPr lang="en-US" dirty="0"/>
              <a:t>-</a:t>
            </a:r>
            <a:r>
              <a:rPr lang="en-US" i="1" dirty="0"/>
              <a:t>SNE</a:t>
            </a:r>
            <a:r>
              <a:rPr lang="en-US" dirty="0"/>
              <a:t> is a s</a:t>
            </a:r>
            <a:r>
              <a:rPr lang="en-US" i="1" dirty="0"/>
              <a:t>t</a:t>
            </a:r>
            <a:r>
              <a:rPr lang="en-US" dirty="0"/>
              <a:t>a</a:t>
            </a:r>
            <a:r>
              <a:rPr lang="en-US" i="1" dirty="0"/>
              <a:t>t</a:t>
            </a:r>
            <a:r>
              <a:rPr lang="en-US" dirty="0"/>
              <a:t>is</a:t>
            </a:r>
            <a:r>
              <a:rPr lang="en-US" i="1" dirty="0"/>
              <a:t>t</a:t>
            </a:r>
            <a:r>
              <a:rPr lang="en-US" dirty="0"/>
              <a:t>ical me</a:t>
            </a:r>
            <a:r>
              <a:rPr lang="en-US" i="1" dirty="0"/>
              <a:t>t</a:t>
            </a:r>
            <a:r>
              <a:rPr lang="en-US" dirty="0"/>
              <a:t>hod for visualizing high-dimensional da</a:t>
            </a:r>
            <a:r>
              <a:rPr lang="en-US" i="1" dirty="0"/>
              <a:t>t</a:t>
            </a:r>
            <a:r>
              <a:rPr lang="en-US" dirty="0"/>
              <a:t>a </a:t>
            </a:r>
          </a:p>
        </p:txBody>
      </p:sp>
      <p:sp>
        <p:nvSpPr>
          <p:cNvPr id="4" name="Slide Number Placeholder 3"/>
          <p:cNvSpPr>
            <a:spLocks noGrp="1"/>
          </p:cNvSpPr>
          <p:nvPr>
            <p:ph type="sldNum" sz="quarter" idx="5"/>
          </p:nvPr>
        </p:nvSpPr>
        <p:spPr/>
        <p:txBody>
          <a:bodyPr/>
          <a:lstStyle/>
          <a:p>
            <a:fld id="{C8B0F092-22F4-4779-97E2-94D81B972A52}" type="slidenum">
              <a:rPr lang="en-US" smtClean="0"/>
              <a:t>11</a:t>
            </a:fld>
            <a:endParaRPr lang="en-US"/>
          </a:p>
        </p:txBody>
      </p:sp>
    </p:spTree>
    <p:extLst>
      <p:ext uri="{BB962C8B-B14F-4D97-AF65-F5344CB8AC3E}">
        <p14:creationId xmlns:p14="http://schemas.microsoft.com/office/powerpoint/2010/main" val="102439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9160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74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5533" y="912818"/>
            <a:ext cx="2590800" cy="518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63133" y="912818"/>
            <a:ext cx="7569200" cy="518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224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2158320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12039600" cy="1142999"/>
          </a:xfrm>
        </p:spPr>
        <p:txBody>
          <a:bodyPr>
            <a:normAutofit/>
          </a:bodyPr>
          <a:lstStyle>
            <a:lvl1pPr algn="ctr">
              <a:defRPr sz="3600" b="1">
                <a:solidFill>
                  <a:schemeClr val="accent1">
                    <a:lumMod val="75000"/>
                  </a:schemeClr>
                </a:solidFill>
                <a:latin typeface="+mn-lt"/>
              </a:defRPr>
            </a:lvl1pPr>
          </a:lstStyle>
          <a:p>
            <a:r>
              <a:rPr lang="en-US" dirty="0"/>
              <a:t>Click to edit Master title style</a:t>
            </a:r>
          </a:p>
        </p:txBody>
      </p:sp>
      <p:sp>
        <p:nvSpPr>
          <p:cNvPr id="3" name="Content Placeholder 2"/>
          <p:cNvSpPr>
            <a:spLocks noGrp="1"/>
          </p:cNvSpPr>
          <p:nvPr>
            <p:ph idx="1"/>
          </p:nvPr>
        </p:nvSpPr>
        <p:spPr>
          <a:xfrm>
            <a:off x="76200" y="1371601"/>
            <a:ext cx="120396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096000"/>
            <a:ext cx="2743200" cy="365125"/>
          </a:xfrm>
        </p:spPr>
        <p:txBody>
          <a:bodyPr/>
          <a:lstStyle>
            <a:lvl1pPr>
              <a:defRPr sz="1400">
                <a:solidFill>
                  <a:schemeClr val="tx1"/>
                </a:solidFill>
              </a:defRPr>
            </a:lvl1pPr>
          </a:lstStyle>
          <a:p>
            <a:fld id="{3A33E327-7194-4433-BAC7-787A36A5964B}" type="slidenum">
              <a:rPr lang="en-US" smtClean="0"/>
              <a:pPr/>
              <a:t>‹#›</a:t>
            </a:fld>
            <a:endParaRPr lang="en-US" dirty="0"/>
          </a:p>
        </p:txBody>
      </p:sp>
    </p:spTree>
    <p:extLst>
      <p:ext uri="{BB962C8B-B14F-4D97-AF65-F5344CB8AC3E}">
        <p14:creationId xmlns:p14="http://schemas.microsoft.com/office/powerpoint/2010/main" val="248770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4245854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212390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252367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AD9DF-58DF-A946-82D9-3DA06EC5DFA1}" type="slidenum">
              <a:rPr lang="en-US" smtClean="0"/>
              <a:pPr/>
              <a:t>‹#›</a:t>
            </a:fld>
            <a:endParaRPr lang="en-US" dirty="0"/>
          </a:p>
        </p:txBody>
      </p:sp>
    </p:spTree>
    <p:extLst>
      <p:ext uri="{BB962C8B-B14F-4D97-AF65-F5344CB8AC3E}">
        <p14:creationId xmlns:p14="http://schemas.microsoft.com/office/powerpoint/2010/main" val="2408135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232750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245759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294967295"/>
          </p:nvPr>
        </p:nvSpPr>
        <p:spPr>
          <a:xfrm>
            <a:off x="11582400" y="6096005"/>
            <a:ext cx="609600" cy="365125"/>
          </a:xfrm>
          <a:prstGeom prst="rect">
            <a:avLst/>
          </a:prstGeom>
        </p:spPr>
        <p:txBody>
          <a:bodyPr/>
          <a:lstStyle>
            <a:lvl1pPr>
              <a:defRPr sz="1400"/>
            </a:lvl1pPr>
          </a:lstStyle>
          <a:p>
            <a:fld id="{3A33E327-7194-4433-BAC7-787A36A5964B}" type="slidenum">
              <a:rPr lang="en-US" smtClean="0"/>
              <a:pPr/>
              <a:t>‹#›</a:t>
            </a:fld>
            <a:endParaRPr lang="en-US" dirty="0"/>
          </a:p>
        </p:txBody>
      </p:sp>
    </p:spTree>
    <p:extLst>
      <p:ext uri="{BB962C8B-B14F-4D97-AF65-F5344CB8AC3E}">
        <p14:creationId xmlns:p14="http://schemas.microsoft.com/office/powerpoint/2010/main" val="2996181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1582599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1595247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AD9DF-58DF-A946-82D9-3DA06EC5DFA1}" type="slidenum">
              <a:rPr lang="en-US" smtClean="0"/>
              <a:t>‹#›</a:t>
            </a:fld>
            <a:endParaRPr lang="en-US"/>
          </a:p>
        </p:txBody>
      </p:sp>
    </p:spTree>
    <p:extLst>
      <p:ext uri="{BB962C8B-B14F-4D97-AF65-F5344CB8AC3E}">
        <p14:creationId xmlns:p14="http://schemas.microsoft.com/office/powerpoint/2010/main" val="272282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812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3133"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6333"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637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30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28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18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87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07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63133" y="912818"/>
            <a:ext cx="10363200" cy="992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422400" y="1981200"/>
            <a:ext cx="10363200" cy="3657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3" name="Picture 2" descr="footerYWCCv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57900"/>
            <a:ext cx="12192000" cy="800100"/>
          </a:xfrm>
          <a:prstGeom prst="rect">
            <a:avLst/>
          </a:prstGeom>
        </p:spPr>
      </p:pic>
      <p:sp>
        <p:nvSpPr>
          <p:cNvPr id="2" name="Slide Number Placeholder 1"/>
          <p:cNvSpPr>
            <a:spLocks noGrp="1"/>
          </p:cNvSpPr>
          <p:nvPr>
            <p:ph type="sldNum" sz="quarter" idx="4"/>
          </p:nvPr>
        </p:nvSpPr>
        <p:spPr>
          <a:xfrm>
            <a:off x="9444736" y="6092830"/>
            <a:ext cx="2743200" cy="365125"/>
          </a:xfrm>
          <a:prstGeom prst="rect">
            <a:avLst/>
          </a:prstGeom>
        </p:spPr>
        <p:txBody>
          <a:bodyPr vert="horz" lIns="91440" tIns="45720" rIns="91440" bIns="45720" rtlCol="0" anchor="ctr"/>
          <a:lstStyle>
            <a:lvl1pPr algn="r">
              <a:defRPr sz="1400">
                <a:solidFill>
                  <a:schemeClr val="tx1"/>
                </a:solidFill>
                <a:latin typeface="Times New Roman" panose="02020603050405020304" pitchFamily="18" charset="0"/>
                <a:cs typeface="Times New Roman" panose="02020603050405020304" pitchFamily="18" charset="0"/>
              </a:defRPr>
            </a:lvl1pPr>
          </a:lstStyle>
          <a:p>
            <a:fld id="{25707F60-8CA2-48C2-875F-3909B3C2A7F7}" type="slidenum">
              <a:rPr lang="en-US" smtClean="0"/>
              <a:pPr/>
              <a:t>‹#›</a:t>
            </a:fld>
            <a:endParaRPr lang="en-US" dirty="0"/>
          </a:p>
        </p:txBody>
      </p:sp>
    </p:spTree>
    <p:extLst>
      <p:ext uri="{BB962C8B-B14F-4D97-AF65-F5344CB8AC3E}">
        <p14:creationId xmlns:p14="http://schemas.microsoft.com/office/powerpoint/2010/main" val="2271641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ITC Stone Sans Std Semibold"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ITC Stone Sans Std Semibold"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ITC Stone Sans Std Semibold"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ITC Stone Sans Std Semibold"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ITC Stone Sans Std Semibold" charset="0"/>
          <a:ea typeface="ＭＳ Ｐゴシック" charset="0"/>
          <a:cs typeface="ＭＳ Ｐゴシック" charset="0"/>
        </a:defRPr>
      </a:lvl6pPr>
      <a:lvl7pPr marL="914400" algn="l" rtl="0" fontAlgn="base">
        <a:spcBef>
          <a:spcPct val="0"/>
        </a:spcBef>
        <a:spcAft>
          <a:spcPct val="0"/>
        </a:spcAft>
        <a:defRPr sz="3800">
          <a:solidFill>
            <a:schemeClr val="tx2"/>
          </a:solidFill>
          <a:latin typeface="ITC Stone Sans Std Semibold" charset="0"/>
          <a:ea typeface="ＭＳ Ｐゴシック" charset="0"/>
          <a:cs typeface="ＭＳ Ｐゴシック" charset="0"/>
        </a:defRPr>
      </a:lvl7pPr>
      <a:lvl8pPr marL="1371600" algn="l" rtl="0" fontAlgn="base">
        <a:spcBef>
          <a:spcPct val="0"/>
        </a:spcBef>
        <a:spcAft>
          <a:spcPct val="0"/>
        </a:spcAft>
        <a:defRPr sz="3800">
          <a:solidFill>
            <a:schemeClr val="tx2"/>
          </a:solidFill>
          <a:latin typeface="ITC Stone Sans Std Semibold" charset="0"/>
          <a:ea typeface="ＭＳ Ｐゴシック" charset="0"/>
          <a:cs typeface="ＭＳ Ｐゴシック" charset="0"/>
        </a:defRPr>
      </a:lvl8pPr>
      <a:lvl9pPr marL="1828800" algn="l" rtl="0" fontAlgn="base">
        <a:spcBef>
          <a:spcPct val="0"/>
        </a:spcBef>
        <a:spcAft>
          <a:spcPct val="0"/>
        </a:spcAft>
        <a:defRPr sz="3800">
          <a:solidFill>
            <a:schemeClr val="tx2"/>
          </a:solidFill>
          <a:latin typeface="ITC Stone Sans Std Semibold"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07F60-8CA2-48C2-875F-3909B3C2A7F7}" type="slidenum">
              <a:rPr lang="en-US" smtClean="0"/>
              <a:pPr/>
              <a:t>‹#›</a:t>
            </a:fld>
            <a:endParaRPr lang="en-US" dirty="0"/>
          </a:p>
        </p:txBody>
      </p:sp>
      <p:pic>
        <p:nvPicPr>
          <p:cNvPr id="7" name="Picture 6" descr="footerYWCCv3.jpg">
            <a:extLst>
              <a:ext uri="{FF2B5EF4-FFF2-40B4-BE49-F238E27FC236}">
                <a16:creationId xmlns:a16="http://schemas.microsoft.com/office/drawing/2014/main" id="{F1D94AD6-68DA-4BA2-B1A7-31ACA4100E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57900"/>
            <a:ext cx="12192000" cy="800100"/>
          </a:xfrm>
          <a:prstGeom prst="rect">
            <a:avLst/>
          </a:prstGeom>
        </p:spPr>
      </p:pic>
    </p:spTree>
    <p:extLst>
      <p:ext uri="{BB962C8B-B14F-4D97-AF65-F5344CB8AC3E}">
        <p14:creationId xmlns:p14="http://schemas.microsoft.com/office/powerpoint/2010/main" val="22154620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18/10/relationships/comments" Target="../comments/modernComment_12A_DA4D746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70.png"/><Relationship Id="rId4" Type="http://schemas.openxmlformats.org/officeDocument/2006/relationships/image" Target="../media/image16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cs.njit.edu/~borcea/"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40.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ctrTitle"/>
          </p:nvPr>
        </p:nvSpPr>
        <p:spPr>
          <a:xfrm>
            <a:off x="685800" y="670218"/>
            <a:ext cx="11049000" cy="1470025"/>
          </a:xfrm>
        </p:spPr>
        <p:txBody>
          <a:bodyPr>
            <a:normAutofit/>
          </a:bodyPr>
          <a:lstStyle/>
          <a:p>
            <a:r>
              <a:rPr lang="en-US" sz="4000" b="1" dirty="0">
                <a:solidFill>
                  <a:schemeClr val="accent1">
                    <a:lumMod val="75000"/>
                  </a:schemeClr>
                </a:solidFill>
                <a:latin typeface="Times New Roman" charset="0"/>
                <a:ea typeface="ＭＳ Ｐゴシック" charset="0"/>
                <a:cs typeface="Times New Roman" charset="0"/>
              </a:rPr>
              <a:t>Privacy-Preserving Machine Learning Systems</a:t>
            </a:r>
          </a:p>
        </p:txBody>
      </p:sp>
      <p:sp>
        <p:nvSpPr>
          <p:cNvPr id="60419" name="Rectangle 3"/>
          <p:cNvSpPr>
            <a:spLocks noGrp="1" noChangeArrowheads="1"/>
          </p:cNvSpPr>
          <p:nvPr>
            <p:ph type="subTitle" idx="1"/>
          </p:nvPr>
        </p:nvSpPr>
        <p:spPr>
          <a:xfrm>
            <a:off x="2133600" y="3276600"/>
            <a:ext cx="7860632" cy="762000"/>
          </a:xfrm>
        </p:spPr>
        <p:txBody>
          <a:bodyPr/>
          <a:lstStyle/>
          <a:p>
            <a:pPr eaLnBrk="1" hangingPunct="1">
              <a:defRPr/>
            </a:pPr>
            <a:r>
              <a:rPr lang="en-US" sz="3000" dirty="0">
                <a:latin typeface="Times New Roman"/>
                <a:ea typeface="+mj-ea"/>
                <a:cs typeface="Times New Roman"/>
              </a:rPr>
              <a:t>Cristian Borcea </a:t>
            </a:r>
          </a:p>
          <a:p>
            <a:pPr eaLnBrk="1" hangingPunct="1">
              <a:defRPr/>
            </a:pPr>
            <a:endParaRPr lang="en-US" dirty="0"/>
          </a:p>
        </p:txBody>
      </p:sp>
      <p:sp>
        <p:nvSpPr>
          <p:cNvPr id="3075" name="Rectangle 1"/>
          <p:cNvSpPr>
            <a:spLocks noChangeArrowheads="1"/>
          </p:cNvSpPr>
          <p:nvPr/>
        </p:nvSpPr>
        <p:spPr bwMode="auto">
          <a:xfrm>
            <a:off x="2971800" y="4282786"/>
            <a:ext cx="6324600" cy="810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800" baseline="30000" dirty="0">
                <a:latin typeface="Times New Roman" charset="0"/>
                <a:ea typeface="Times New Roman" charset="0"/>
                <a:cs typeface="Times New Roman" charset="0"/>
              </a:rPr>
              <a:t>Department of Computer Science</a:t>
            </a:r>
          </a:p>
          <a:p>
            <a:pPr algn="ctr"/>
            <a:r>
              <a:rPr lang="en-US" sz="2800" baseline="30000" dirty="0">
                <a:latin typeface="Times New Roman" charset="0"/>
                <a:ea typeface="Times New Roman" charset="0"/>
                <a:cs typeface="Times New Roman" charset="0"/>
              </a:rPr>
              <a:t> New Jersey Institute of Technology</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95708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EA46-9A7A-36B4-E8E2-2F26606A3446}"/>
              </a:ext>
            </a:extLst>
          </p:cNvPr>
          <p:cNvSpPr>
            <a:spLocks noGrp="1"/>
          </p:cNvSpPr>
          <p:nvPr>
            <p:ph type="title"/>
          </p:nvPr>
        </p:nvSpPr>
        <p:spPr/>
        <p:txBody>
          <a:bodyPr/>
          <a:lstStyle/>
          <a:p>
            <a:r>
              <a:rPr lang="en-US" dirty="0" err="1"/>
              <a:t>FedMTL</a:t>
            </a:r>
            <a:r>
              <a:rPr lang="en-US" dirty="0"/>
              <a:t> Aggregation Design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65A9B4-367A-7733-E0BC-898A33F95AFC}"/>
                  </a:ext>
                </a:extLst>
              </p:cNvPr>
              <p:cNvSpPr>
                <a:spLocks noGrp="1"/>
              </p:cNvSpPr>
              <p:nvPr>
                <p:ph idx="1"/>
              </p:nvPr>
            </p:nvSpPr>
            <p:spPr>
              <a:xfrm>
                <a:off x="76200" y="1371600"/>
                <a:ext cx="8834736" cy="4724399"/>
              </a:xfrm>
            </p:spPr>
            <p:txBody>
              <a:bodyPr>
                <a:normAutofit/>
              </a:bodyPr>
              <a:lstStyle/>
              <a:p>
                <a:pPr>
                  <a:lnSpc>
                    <a:spcPct val="114000"/>
                  </a:lnSpc>
                </a:pPr>
                <a:r>
                  <a:rPr lang="en-US" sz="2400" dirty="0"/>
                  <a:t>FedMTL finds the aggregation weights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𝑝</m:t>
                        </m:r>
                      </m:e>
                      <m:sub>
                        <m:r>
                          <a:rPr lang="en-US" sz="2400">
                            <a:latin typeface="Cambria Math" panose="02040503050406030204" pitchFamily="18" charset="0"/>
                          </a:rPr>
                          <m:t>𝑖</m:t>
                        </m:r>
                        <m:r>
                          <a:rPr lang="en-US" sz="2400">
                            <a:latin typeface="Cambria Math" panose="02040503050406030204" pitchFamily="18" charset="0"/>
                          </a:rPr>
                          <m:t>,</m:t>
                        </m:r>
                        <m:r>
                          <a:rPr lang="en-US" sz="2400">
                            <a:latin typeface="Cambria Math" panose="02040503050406030204" pitchFamily="18" charset="0"/>
                          </a:rPr>
                          <m:t>𝑗</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𝑞</m:t>
                        </m:r>
                      </m:e>
                      <m:sub>
                        <m:r>
                          <a:rPr lang="en-US" sz="2400">
                            <a:latin typeface="Cambria Math" panose="02040503050406030204" pitchFamily="18" charset="0"/>
                          </a:rPr>
                          <m:t>𝑖</m:t>
                        </m:r>
                        <m:r>
                          <a:rPr lang="en-US" sz="2400">
                            <a:latin typeface="Cambria Math" panose="02040503050406030204" pitchFamily="18" charset="0"/>
                          </a:rPr>
                          <m:t>,</m:t>
                        </m:r>
                        <m:r>
                          <a:rPr lang="en-US" sz="2400">
                            <a:latin typeface="Cambria Math" panose="02040503050406030204" pitchFamily="18" charset="0"/>
                          </a:rPr>
                          <m:t>𝑗</m:t>
                        </m:r>
                        <m:r>
                          <a:rPr lang="en-US" sz="2400">
                            <a:latin typeface="Cambria Math" panose="02040503050406030204" pitchFamily="18" charset="0"/>
                          </a:rPr>
                          <m:t>,</m:t>
                        </m:r>
                        <m:r>
                          <a:rPr lang="en-US" sz="2400">
                            <a:latin typeface="Cambria Math" panose="02040503050406030204" pitchFamily="18" charset="0"/>
                          </a:rPr>
                          <m:t>𝑘</m:t>
                        </m:r>
                      </m:sub>
                    </m:sSub>
                  </m:oMath>
                </a14:m>
                <a:r>
                  <a:rPr lang="en-US" sz="2400" dirty="0"/>
                  <a:t>  for shared layers and tasks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𝑘</m:t>
                        </m:r>
                      </m:sub>
                    </m:sSub>
                  </m:oMath>
                </a14:m>
                <a:r>
                  <a:rPr lang="en-US" sz="2400" dirty="0"/>
                  <a:t> respectively w.r.t client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𝐶</m:t>
                        </m:r>
                      </m:e>
                      <m:sub>
                        <m:r>
                          <a:rPr lang="en-US" sz="2400">
                            <a:latin typeface="Cambria Math" panose="02040503050406030204" pitchFamily="18" charset="0"/>
                          </a:rPr>
                          <m:t>𝑗</m:t>
                        </m:r>
                      </m:sub>
                    </m:sSub>
                  </m:oMath>
                </a14:m>
                <a:endParaRPr lang="en-US" sz="2400" dirty="0"/>
              </a:p>
              <a:p>
                <a:pPr lvl="1"/>
                <a:endParaRPr lang="en-US" dirty="0"/>
              </a:p>
            </p:txBody>
          </p:sp>
        </mc:Choice>
        <mc:Fallback xmlns="">
          <p:sp>
            <p:nvSpPr>
              <p:cNvPr id="3" name="Content Placeholder 2">
                <a:extLst>
                  <a:ext uri="{FF2B5EF4-FFF2-40B4-BE49-F238E27FC236}">
                    <a16:creationId xmlns:a16="http://schemas.microsoft.com/office/drawing/2014/main" id="{FF65A9B4-367A-7733-E0BC-898A33F95AFC}"/>
                  </a:ext>
                </a:extLst>
              </p:cNvPr>
              <p:cNvSpPr>
                <a:spLocks noGrp="1" noRot="1" noChangeAspect="1" noMove="1" noResize="1" noEditPoints="1" noAdjustHandles="1" noChangeArrowheads="1" noChangeShapeType="1" noTextEdit="1"/>
              </p:cNvSpPr>
              <p:nvPr>
                <p:ph idx="1"/>
              </p:nvPr>
            </p:nvSpPr>
            <p:spPr>
              <a:xfrm>
                <a:off x="76200" y="1371600"/>
                <a:ext cx="8834736" cy="4724399"/>
              </a:xfrm>
              <a:blipFill>
                <a:blip r:embed="rId3"/>
                <a:stretch>
                  <a:fillRect l="-966" t="-1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8BD5B6E-950D-ECAC-3307-F69AC31A9DAF}"/>
              </a:ext>
            </a:extLst>
          </p:cNvPr>
          <p:cNvSpPr>
            <a:spLocks noGrp="1"/>
          </p:cNvSpPr>
          <p:nvPr>
            <p:ph type="sldNum" sz="quarter" idx="12"/>
          </p:nvPr>
        </p:nvSpPr>
        <p:spPr/>
        <p:txBody>
          <a:bodyPr/>
          <a:lstStyle/>
          <a:p>
            <a:fld id="{3A33E327-7194-4433-BAC7-787A36A5964B}" type="slidenum">
              <a:rPr lang="en-US" smtClean="0"/>
              <a:pPr/>
              <a:t>10</a:t>
            </a:fld>
            <a:endParaRPr lang="en-US" dirty="0"/>
          </a:p>
        </p:txBody>
      </p:sp>
      <p:pic>
        <p:nvPicPr>
          <p:cNvPr id="43" name="Picture 42">
            <a:extLst>
              <a:ext uri="{FF2B5EF4-FFF2-40B4-BE49-F238E27FC236}">
                <a16:creationId xmlns:a16="http://schemas.microsoft.com/office/drawing/2014/main" id="{A57F8068-9BC8-D4EC-146C-8091CDEFB904}"/>
              </a:ext>
            </a:extLst>
          </p:cNvPr>
          <p:cNvPicPr>
            <a:picLocks noChangeAspect="1"/>
          </p:cNvPicPr>
          <p:nvPr/>
        </p:nvPicPr>
        <p:blipFill>
          <a:blip r:embed="rId4"/>
          <a:stretch>
            <a:fillRect/>
          </a:stretch>
        </p:blipFill>
        <p:spPr>
          <a:xfrm>
            <a:off x="9734409" y="1371599"/>
            <a:ext cx="2019582" cy="1324160"/>
          </a:xfrm>
          <a:prstGeom prst="rect">
            <a:avLst/>
          </a:prstGeom>
        </p:spPr>
      </p:pic>
      <p:sp>
        <p:nvSpPr>
          <p:cNvPr id="5" name="Rectangle: Rounded Corners 4">
            <a:extLst>
              <a:ext uri="{FF2B5EF4-FFF2-40B4-BE49-F238E27FC236}">
                <a16:creationId xmlns:a16="http://schemas.microsoft.com/office/drawing/2014/main" id="{D68A5928-2AC1-FAA2-40A0-3070C725AB12}"/>
              </a:ext>
            </a:extLst>
          </p:cNvPr>
          <p:cNvSpPr/>
          <p:nvPr/>
        </p:nvSpPr>
        <p:spPr>
          <a:xfrm>
            <a:off x="1641822" y="4251483"/>
            <a:ext cx="2510259" cy="147539"/>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CED4092-44CC-33B1-288F-80079E11FFE1}"/>
              </a:ext>
            </a:extLst>
          </p:cNvPr>
          <p:cNvSpPr/>
          <p:nvPr/>
        </p:nvSpPr>
        <p:spPr>
          <a:xfrm>
            <a:off x="1641823" y="5450487"/>
            <a:ext cx="2510259" cy="147539"/>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F107373-EEF6-0D7B-AB1D-EF50ACB9D929}"/>
              </a:ext>
            </a:extLst>
          </p:cNvPr>
          <p:cNvSpPr/>
          <p:nvPr/>
        </p:nvSpPr>
        <p:spPr>
          <a:xfrm>
            <a:off x="1618338" y="3029060"/>
            <a:ext cx="2510259" cy="147539"/>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D1060BC-C30D-41EB-299B-1EF337251C9D}"/>
              </a:ext>
            </a:extLst>
          </p:cNvPr>
          <p:cNvSpPr/>
          <p:nvPr/>
        </p:nvSpPr>
        <p:spPr>
          <a:xfrm>
            <a:off x="2032499" y="2685841"/>
            <a:ext cx="627643" cy="27432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dirty="0">
                <a:solidFill>
                  <a:schemeClr val="tx1"/>
                </a:solidFill>
              </a:rPr>
              <a:t>T</a:t>
            </a:r>
            <a:r>
              <a:rPr lang="en-US" baseline="-25000" dirty="0">
                <a:solidFill>
                  <a:schemeClr val="tx1"/>
                </a:solidFill>
              </a:rPr>
              <a:t>1</a:t>
            </a:r>
          </a:p>
        </p:txBody>
      </p:sp>
      <p:sp>
        <p:nvSpPr>
          <p:cNvPr id="11" name="Rectangle: Rounded Corners 10">
            <a:extLst>
              <a:ext uri="{FF2B5EF4-FFF2-40B4-BE49-F238E27FC236}">
                <a16:creationId xmlns:a16="http://schemas.microsoft.com/office/drawing/2014/main" id="{C553CA3D-E0A2-E846-9375-367156D96FAC}"/>
              </a:ext>
            </a:extLst>
          </p:cNvPr>
          <p:cNvSpPr/>
          <p:nvPr/>
        </p:nvSpPr>
        <p:spPr>
          <a:xfrm>
            <a:off x="3026898" y="2695306"/>
            <a:ext cx="630936" cy="27432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r>
              <a:rPr lang="en-US" baseline="-25000" dirty="0">
                <a:solidFill>
                  <a:schemeClr val="tx1"/>
                </a:solidFill>
              </a:rPr>
              <a:t>3</a:t>
            </a:r>
          </a:p>
        </p:txBody>
      </p:sp>
      <p:sp>
        <p:nvSpPr>
          <p:cNvPr id="12" name="Rectangle: Rounded Corners 11">
            <a:extLst>
              <a:ext uri="{FF2B5EF4-FFF2-40B4-BE49-F238E27FC236}">
                <a16:creationId xmlns:a16="http://schemas.microsoft.com/office/drawing/2014/main" id="{10342110-10D4-CFD9-5B0A-F493E82F45EC}"/>
              </a:ext>
            </a:extLst>
          </p:cNvPr>
          <p:cNvSpPr/>
          <p:nvPr/>
        </p:nvSpPr>
        <p:spPr>
          <a:xfrm>
            <a:off x="2557999" y="3914556"/>
            <a:ext cx="630936" cy="27432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r>
              <a:rPr lang="en-US" baseline="-25000" dirty="0">
                <a:solidFill>
                  <a:schemeClr val="tx1"/>
                </a:solidFill>
              </a:rPr>
              <a:t>2</a:t>
            </a:r>
          </a:p>
        </p:txBody>
      </p:sp>
      <p:sp>
        <p:nvSpPr>
          <p:cNvPr id="13" name="Rectangle: Rounded Corners 12">
            <a:extLst>
              <a:ext uri="{FF2B5EF4-FFF2-40B4-BE49-F238E27FC236}">
                <a16:creationId xmlns:a16="http://schemas.microsoft.com/office/drawing/2014/main" id="{4E6E9A05-D30B-7E67-F7B7-32BF5B243B28}"/>
              </a:ext>
            </a:extLst>
          </p:cNvPr>
          <p:cNvSpPr/>
          <p:nvPr/>
        </p:nvSpPr>
        <p:spPr>
          <a:xfrm>
            <a:off x="3342366" y="3914556"/>
            <a:ext cx="630936" cy="27432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r>
              <a:rPr lang="en-US" baseline="-25000" dirty="0">
                <a:solidFill>
                  <a:schemeClr val="tx1"/>
                </a:solidFill>
              </a:rPr>
              <a:t>4</a:t>
            </a:r>
          </a:p>
        </p:txBody>
      </p:sp>
      <p:sp>
        <p:nvSpPr>
          <p:cNvPr id="14" name="Rectangle: Rounded Corners 13">
            <a:extLst>
              <a:ext uri="{FF2B5EF4-FFF2-40B4-BE49-F238E27FC236}">
                <a16:creationId xmlns:a16="http://schemas.microsoft.com/office/drawing/2014/main" id="{8FB9C688-6E83-5BBF-5468-F3FEAFB178E7}"/>
              </a:ext>
            </a:extLst>
          </p:cNvPr>
          <p:cNvSpPr/>
          <p:nvPr/>
        </p:nvSpPr>
        <p:spPr>
          <a:xfrm>
            <a:off x="7628211" y="2937251"/>
            <a:ext cx="3496989" cy="26853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5D89331-3CB1-2674-F4A0-C5A5440A9DBD}"/>
              </a:ext>
            </a:extLst>
          </p:cNvPr>
          <p:cNvSpPr/>
          <p:nvPr/>
        </p:nvSpPr>
        <p:spPr>
          <a:xfrm>
            <a:off x="1378999" y="2622688"/>
            <a:ext cx="3035903" cy="66124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FB8284F-9144-4320-22CC-D6C6DA47B0C7}"/>
              </a:ext>
            </a:extLst>
          </p:cNvPr>
          <p:cNvSpPr txBox="1"/>
          <p:nvPr/>
        </p:nvSpPr>
        <p:spPr>
          <a:xfrm>
            <a:off x="1337127" y="2514600"/>
            <a:ext cx="474810" cy="492443"/>
          </a:xfrm>
          <a:prstGeom prst="rect">
            <a:avLst/>
          </a:prstGeom>
          <a:noFill/>
        </p:spPr>
        <p:txBody>
          <a:bodyPr wrap="none" rtlCol="0">
            <a:spAutoFit/>
          </a:bodyPr>
          <a:lstStyle/>
          <a:p>
            <a:r>
              <a:rPr lang="en-US" sz="2600" dirty="0"/>
              <a:t>C</a:t>
            </a:r>
            <a:r>
              <a:rPr lang="en-US" sz="2600" baseline="-25000" dirty="0"/>
              <a:t>1</a:t>
            </a:r>
            <a:endParaRPr lang="en-US" sz="2600" dirty="0"/>
          </a:p>
        </p:txBody>
      </p:sp>
      <p:sp>
        <p:nvSpPr>
          <p:cNvPr id="17" name="TextBox 16">
            <a:extLst>
              <a:ext uri="{FF2B5EF4-FFF2-40B4-BE49-F238E27FC236}">
                <a16:creationId xmlns:a16="http://schemas.microsoft.com/office/drawing/2014/main" id="{06FEFFD1-BB02-0726-E736-C5AD4A5A8569}"/>
              </a:ext>
            </a:extLst>
          </p:cNvPr>
          <p:cNvSpPr txBox="1"/>
          <p:nvPr/>
        </p:nvSpPr>
        <p:spPr>
          <a:xfrm>
            <a:off x="1308205" y="3744645"/>
            <a:ext cx="474810" cy="492443"/>
          </a:xfrm>
          <a:prstGeom prst="rect">
            <a:avLst/>
          </a:prstGeom>
          <a:noFill/>
        </p:spPr>
        <p:txBody>
          <a:bodyPr wrap="none" rtlCol="0">
            <a:spAutoFit/>
          </a:bodyPr>
          <a:lstStyle/>
          <a:p>
            <a:r>
              <a:rPr lang="en-US" sz="2600" dirty="0"/>
              <a:t>C</a:t>
            </a:r>
            <a:r>
              <a:rPr lang="en-US" sz="2600" baseline="-25000" dirty="0"/>
              <a:t>2</a:t>
            </a:r>
            <a:endParaRPr lang="en-US" sz="2600" dirty="0"/>
          </a:p>
        </p:txBody>
      </p:sp>
      <p:sp>
        <p:nvSpPr>
          <p:cNvPr id="18" name="TextBox 17">
            <a:extLst>
              <a:ext uri="{FF2B5EF4-FFF2-40B4-BE49-F238E27FC236}">
                <a16:creationId xmlns:a16="http://schemas.microsoft.com/office/drawing/2014/main" id="{5F8C3354-28E2-FD56-2863-58D73C066909}"/>
              </a:ext>
            </a:extLst>
          </p:cNvPr>
          <p:cNvSpPr txBox="1"/>
          <p:nvPr/>
        </p:nvSpPr>
        <p:spPr>
          <a:xfrm>
            <a:off x="1308920" y="4984841"/>
            <a:ext cx="506870" cy="492443"/>
          </a:xfrm>
          <a:prstGeom prst="rect">
            <a:avLst/>
          </a:prstGeom>
          <a:noFill/>
        </p:spPr>
        <p:txBody>
          <a:bodyPr wrap="none" rtlCol="0">
            <a:spAutoFit/>
          </a:bodyPr>
          <a:lstStyle/>
          <a:p>
            <a:r>
              <a:rPr lang="en-US" sz="2600" dirty="0"/>
              <a:t>C</a:t>
            </a:r>
            <a:r>
              <a:rPr lang="en-US" sz="2600" baseline="-25000" dirty="0"/>
              <a:t>N</a:t>
            </a:r>
            <a:endParaRPr lang="en-US" sz="2600" dirty="0"/>
          </a:p>
        </p:txBody>
      </p:sp>
      <p:sp>
        <p:nvSpPr>
          <p:cNvPr id="19" name="TextBox 18">
            <a:extLst>
              <a:ext uri="{FF2B5EF4-FFF2-40B4-BE49-F238E27FC236}">
                <a16:creationId xmlns:a16="http://schemas.microsoft.com/office/drawing/2014/main" id="{78D65D7C-BC43-6219-D39A-D042C030BECB}"/>
              </a:ext>
            </a:extLst>
          </p:cNvPr>
          <p:cNvSpPr txBox="1"/>
          <p:nvPr/>
        </p:nvSpPr>
        <p:spPr>
          <a:xfrm>
            <a:off x="2653922" y="4312566"/>
            <a:ext cx="617785" cy="461665"/>
          </a:xfrm>
          <a:prstGeom prst="rect">
            <a:avLst/>
          </a:prstGeom>
          <a:noFill/>
        </p:spPr>
        <p:txBody>
          <a:bodyPr wrap="square" rtlCol="0">
            <a:spAutoFit/>
          </a:bodyPr>
          <a:lstStyle/>
          <a:p>
            <a:r>
              <a:rPr lang="en-US" sz="2400" dirty="0"/>
              <a:t>……</a:t>
            </a:r>
          </a:p>
        </p:txBody>
      </p:sp>
      <p:cxnSp>
        <p:nvCxnSpPr>
          <p:cNvPr id="20" name="Straight Arrow Connector 19">
            <a:extLst>
              <a:ext uri="{FF2B5EF4-FFF2-40B4-BE49-F238E27FC236}">
                <a16:creationId xmlns:a16="http://schemas.microsoft.com/office/drawing/2014/main" id="{07EF6C60-9622-F74C-0CF9-8A1F5BE0A908}"/>
              </a:ext>
            </a:extLst>
          </p:cNvPr>
          <p:cNvCxnSpPr>
            <a:cxnSpLocks/>
          </p:cNvCxnSpPr>
          <p:nvPr/>
        </p:nvCxnSpPr>
        <p:spPr>
          <a:xfrm>
            <a:off x="4412621" y="3055807"/>
            <a:ext cx="3233211" cy="811211"/>
          </a:xfrm>
          <a:prstGeom prst="straightConnector1">
            <a:avLst/>
          </a:prstGeom>
          <a:ln w="381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E2815E-FE43-01A6-D1F2-1FA190203AF5}"/>
              </a:ext>
            </a:extLst>
          </p:cNvPr>
          <p:cNvCxnSpPr>
            <a:cxnSpLocks/>
          </p:cNvCxnSpPr>
          <p:nvPr/>
        </p:nvCxnSpPr>
        <p:spPr>
          <a:xfrm flipV="1">
            <a:off x="4396404" y="4653307"/>
            <a:ext cx="3249428" cy="666181"/>
          </a:xfrm>
          <a:prstGeom prst="straightConnector1">
            <a:avLst/>
          </a:prstGeom>
          <a:ln w="3810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71A9C67-DD45-B0BD-FA1D-FF518254CDAA}"/>
              </a:ext>
            </a:extLst>
          </p:cNvPr>
          <p:cNvSpPr/>
          <p:nvPr/>
        </p:nvSpPr>
        <p:spPr>
          <a:xfrm>
            <a:off x="1347221" y="3845959"/>
            <a:ext cx="3035903" cy="66124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44427A3E-68E2-C952-409E-7B9AA3334418}"/>
              </a:ext>
            </a:extLst>
          </p:cNvPr>
          <p:cNvSpPr/>
          <p:nvPr/>
        </p:nvSpPr>
        <p:spPr>
          <a:xfrm>
            <a:off x="1360501" y="5096970"/>
            <a:ext cx="3035903" cy="66124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5968787-0F22-DBCC-7CEF-FFFAB309BA9F}"/>
              </a:ext>
            </a:extLst>
          </p:cNvPr>
          <p:cNvSpPr txBox="1"/>
          <p:nvPr/>
        </p:nvSpPr>
        <p:spPr>
          <a:xfrm>
            <a:off x="8805213" y="2940524"/>
            <a:ext cx="1108701" cy="430887"/>
          </a:xfrm>
          <a:prstGeom prst="rect">
            <a:avLst/>
          </a:prstGeom>
          <a:noFill/>
        </p:spPr>
        <p:txBody>
          <a:bodyPr wrap="none" rtlCol="0">
            <a:spAutoFit/>
          </a:bodyPr>
          <a:lstStyle/>
          <a:p>
            <a:r>
              <a:rPr lang="en-US" sz="2200" b="1" dirty="0" err="1"/>
              <a:t>FedMTL</a:t>
            </a:r>
            <a:endParaRPr lang="en-US" sz="2200" b="1"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BF66216-F086-9021-5817-AE343F01478B}"/>
                  </a:ext>
                </a:extLst>
              </p:cNvPr>
              <p:cNvSpPr txBox="1"/>
              <p:nvPr/>
            </p:nvSpPr>
            <p:spPr>
              <a:xfrm rot="828617">
                <a:off x="5763811" y="3049821"/>
                <a:ext cx="1714379" cy="407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b="0" i="1" dirty="0" smtClean="0">
                              <a:latin typeface="Cambria Math" panose="02040503050406030204" pitchFamily="18" charset="0"/>
                            </a:rPr>
                            <m:t>𝑊</m:t>
                          </m:r>
                        </m:e>
                        <m:sub>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𝑆</m:t>
                          </m:r>
                        </m:sup>
                      </m:sSubSup>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i="1" dirty="0">
                              <a:latin typeface="Cambria Math" panose="02040503050406030204" pitchFamily="18" charset="0"/>
                            </a:rPr>
                            <m:t>1</m:t>
                          </m:r>
                        </m:sub>
                        <m:sup>
                          <m:r>
                            <a:rPr lang="en-US" sz="2000" b="0" i="1" dirty="0" smtClean="0">
                              <a:latin typeface="Cambria Math" panose="02040503050406030204" pitchFamily="18" charset="0"/>
                            </a:rPr>
                            <m:t>𝑇</m:t>
                          </m:r>
                          <m:r>
                            <a:rPr lang="en-US" sz="2000" b="0" i="1" baseline="-25000" dirty="0" smtClean="0">
                              <a:latin typeface="Cambria Math" panose="02040503050406030204" pitchFamily="18" charset="0"/>
                            </a:rPr>
                            <m:t>1</m:t>
                          </m:r>
                        </m:sup>
                      </m:sSubSup>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i="1" dirty="0">
                              <a:latin typeface="Cambria Math" panose="02040503050406030204" pitchFamily="18" charset="0"/>
                            </a:rPr>
                            <m:t>1</m:t>
                          </m:r>
                        </m:sub>
                        <m:sup>
                          <m:r>
                            <a:rPr lang="en-US" sz="2000" b="0" i="1" dirty="0" smtClean="0">
                              <a:latin typeface="Cambria Math" panose="02040503050406030204" pitchFamily="18" charset="0"/>
                            </a:rPr>
                            <m:t>𝑇</m:t>
                          </m:r>
                          <m:r>
                            <a:rPr lang="en-US" sz="2000" b="0" i="1" baseline="-25000" dirty="0" smtClean="0">
                              <a:latin typeface="Cambria Math" panose="02040503050406030204" pitchFamily="18" charset="0"/>
                            </a:rPr>
                            <m:t>3</m:t>
                          </m:r>
                        </m:sup>
                      </m:sSubSup>
                    </m:oMath>
                  </m:oMathPara>
                </a14:m>
                <a:endParaRPr lang="en-US" sz="2000" baseline="-25000" dirty="0"/>
              </a:p>
            </p:txBody>
          </p:sp>
        </mc:Choice>
        <mc:Fallback xmlns="">
          <p:sp>
            <p:nvSpPr>
              <p:cNvPr id="25" name="TextBox 24">
                <a:extLst>
                  <a:ext uri="{FF2B5EF4-FFF2-40B4-BE49-F238E27FC236}">
                    <a16:creationId xmlns:a16="http://schemas.microsoft.com/office/drawing/2014/main" id="{BBF66216-F086-9021-5817-AE343F01478B}"/>
                  </a:ext>
                </a:extLst>
              </p:cNvPr>
              <p:cNvSpPr txBox="1">
                <a:spLocks noRot="1" noChangeAspect="1" noMove="1" noResize="1" noEditPoints="1" noAdjustHandles="1" noChangeArrowheads="1" noChangeShapeType="1" noTextEdit="1"/>
              </p:cNvSpPr>
              <p:nvPr/>
            </p:nvSpPr>
            <p:spPr>
              <a:xfrm rot="828617">
                <a:off x="5763811" y="3049821"/>
                <a:ext cx="1714379" cy="4075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9867184-3C48-2327-5C7F-B2DF183B1F2F}"/>
                  </a:ext>
                </a:extLst>
              </p:cNvPr>
              <p:cNvSpPr txBox="1"/>
              <p:nvPr/>
            </p:nvSpPr>
            <p:spPr>
              <a:xfrm rot="828617">
                <a:off x="4258799" y="3204243"/>
                <a:ext cx="1983684" cy="407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a:latin typeface="Cambria Math" panose="02040503050406030204" pitchFamily="18" charset="0"/>
                            </a:rPr>
                            <m:t>𝑊</m:t>
                          </m:r>
                        </m:e>
                        <m:sub>
                          <m:r>
                            <a:rPr lang="en-US" sz="2000" i="1" dirty="0">
                              <a:latin typeface="Cambria Math" panose="02040503050406030204" pitchFamily="18" charset="0"/>
                            </a:rPr>
                            <m:t>1</m:t>
                          </m:r>
                        </m:sub>
                        <m:sup>
                          <m:r>
                            <a:rPr lang="en-US" sz="2000" i="1" dirty="0">
                              <a:latin typeface="Cambria Math" panose="02040503050406030204" pitchFamily="18" charset="0"/>
                            </a:rPr>
                            <m:t>𝑆</m:t>
                          </m:r>
                          <m:r>
                            <a:rPr lang="en-US" sz="2000" b="0" i="1" dirty="0" smtClean="0">
                              <a:latin typeface="Cambria Math" panose="02040503050406030204" pitchFamily="18" charset="0"/>
                            </a:rPr>
                            <m:t>∗</m:t>
                          </m:r>
                        </m:sup>
                      </m:sSubSup>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i="1" dirty="0">
                              <a:latin typeface="Cambria Math" panose="02040503050406030204" pitchFamily="18" charset="0"/>
                            </a:rPr>
                            <m:t>1</m:t>
                          </m:r>
                        </m:sub>
                        <m:sup>
                          <m:r>
                            <a:rPr lang="en-US" sz="2000" i="1" dirty="0">
                              <a:latin typeface="Cambria Math" panose="02040503050406030204" pitchFamily="18" charset="0"/>
                            </a:rPr>
                            <m:t>𝑇</m:t>
                          </m:r>
                          <m:r>
                            <a:rPr lang="en-US" sz="2000" i="1" baseline="-25000" dirty="0">
                              <a:latin typeface="Cambria Math" panose="02040503050406030204" pitchFamily="18" charset="0"/>
                            </a:rPr>
                            <m:t>1</m:t>
                          </m:r>
                          <m:r>
                            <a:rPr lang="en-US" sz="2000" b="0" i="1" dirty="0" smtClean="0">
                              <a:latin typeface="Cambria Math" panose="02040503050406030204" pitchFamily="18" charset="0"/>
                            </a:rPr>
                            <m:t>∗</m:t>
                          </m:r>
                        </m:sup>
                      </m:sSubSup>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i="1" dirty="0">
                              <a:latin typeface="Cambria Math" panose="02040503050406030204" pitchFamily="18" charset="0"/>
                            </a:rPr>
                            <m:t>1</m:t>
                          </m:r>
                        </m:sub>
                        <m:sup>
                          <m:r>
                            <a:rPr lang="en-US" sz="2000" i="1" dirty="0">
                              <a:latin typeface="Cambria Math" panose="02040503050406030204" pitchFamily="18" charset="0"/>
                            </a:rPr>
                            <m:t>𝑇</m:t>
                          </m:r>
                          <m:r>
                            <a:rPr lang="en-US" sz="2000" b="0" i="1" baseline="-25000" dirty="0" smtClean="0">
                              <a:latin typeface="Cambria Math" panose="02040503050406030204" pitchFamily="18" charset="0"/>
                            </a:rPr>
                            <m:t>3</m:t>
                          </m:r>
                          <m:r>
                            <a:rPr lang="en-US" sz="2000" b="0" i="1" dirty="0" smtClean="0">
                              <a:latin typeface="Cambria Math" panose="02040503050406030204" pitchFamily="18" charset="0"/>
                            </a:rPr>
                            <m:t>∗</m:t>
                          </m:r>
                        </m:sup>
                      </m:sSubSup>
                    </m:oMath>
                  </m:oMathPara>
                </a14:m>
                <a:endParaRPr lang="en-US" sz="2000" baseline="-25000" dirty="0"/>
              </a:p>
            </p:txBody>
          </p:sp>
        </mc:Choice>
        <mc:Fallback xmlns="">
          <p:sp>
            <p:nvSpPr>
              <p:cNvPr id="26" name="TextBox 25">
                <a:extLst>
                  <a:ext uri="{FF2B5EF4-FFF2-40B4-BE49-F238E27FC236}">
                    <a16:creationId xmlns:a16="http://schemas.microsoft.com/office/drawing/2014/main" id="{89867184-3C48-2327-5C7F-B2DF183B1F2F}"/>
                  </a:ext>
                </a:extLst>
              </p:cNvPr>
              <p:cNvSpPr txBox="1">
                <a:spLocks noRot="1" noChangeAspect="1" noMove="1" noResize="1" noEditPoints="1" noAdjustHandles="1" noChangeArrowheads="1" noChangeShapeType="1" noTextEdit="1"/>
              </p:cNvSpPr>
              <p:nvPr/>
            </p:nvSpPr>
            <p:spPr>
              <a:xfrm rot="828617">
                <a:off x="4258799" y="3204243"/>
                <a:ext cx="1983684" cy="407547"/>
              </a:xfrm>
              <a:prstGeom prst="rect">
                <a:avLst/>
              </a:prstGeom>
              <a:blipFill>
                <a:blip r:embed="rId6"/>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85C950DA-1E77-8F3F-7F93-6F089EE6A6BE}"/>
              </a:ext>
            </a:extLst>
          </p:cNvPr>
          <p:cNvCxnSpPr>
            <a:cxnSpLocks/>
          </p:cNvCxnSpPr>
          <p:nvPr/>
        </p:nvCxnSpPr>
        <p:spPr>
          <a:xfrm>
            <a:off x="4436876" y="2885942"/>
            <a:ext cx="3218484" cy="857012"/>
          </a:xfrm>
          <a:prstGeom prst="straightConnector1">
            <a:avLst/>
          </a:prstGeom>
          <a:ln w="3810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2B27A69-B339-38CC-2CF1-FDD51069C5B5}"/>
                  </a:ext>
                </a:extLst>
              </p:cNvPr>
              <p:cNvSpPr txBox="1"/>
              <p:nvPr/>
            </p:nvSpPr>
            <p:spPr>
              <a:xfrm>
                <a:off x="4673811" y="3703165"/>
                <a:ext cx="1780680" cy="408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2</m:t>
                          </m:r>
                        </m:sub>
                        <m:sup>
                          <m:r>
                            <a:rPr lang="en-US" sz="2000" i="1" dirty="0">
                              <a:latin typeface="Cambria Math" panose="02040503050406030204" pitchFamily="18" charset="0"/>
                            </a:rPr>
                            <m:t>𝑆</m:t>
                          </m:r>
                        </m:sup>
                      </m:sSubSup>
                      <m:r>
                        <a:rPr lang="en-US" sz="2000" i="1" dirty="0" smtClean="0">
                          <a:latin typeface="Cambria Math" panose="02040503050406030204" pitchFamily="18" charset="0"/>
                        </a:rPr>
                        <m:t> </m:t>
                      </m:r>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2</m:t>
                          </m:r>
                        </m:sub>
                        <m:sup>
                          <m:r>
                            <a:rPr lang="en-US" sz="2000" i="1" dirty="0">
                              <a:latin typeface="Cambria Math" panose="02040503050406030204" pitchFamily="18" charset="0"/>
                            </a:rPr>
                            <m:t>𝑇</m:t>
                          </m:r>
                          <m:r>
                            <a:rPr lang="en-US" sz="2000" i="1" baseline="-25000" dirty="0">
                              <a:latin typeface="Cambria Math" panose="02040503050406030204" pitchFamily="18" charset="0"/>
                            </a:rPr>
                            <m:t>1</m:t>
                          </m:r>
                        </m:sup>
                      </m:sSubSup>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m:t>
                          </m:r>
                          <m:r>
                            <a:rPr lang="en-US" sz="2000" i="1" dirty="0">
                              <a:latin typeface="Cambria Math" panose="02040503050406030204" pitchFamily="18" charset="0"/>
                            </a:rPr>
                            <m:t>𝑊</m:t>
                          </m:r>
                        </m:e>
                        <m:sub>
                          <m:r>
                            <a:rPr lang="en-US" sz="2000" b="0" i="1" dirty="0" smtClean="0">
                              <a:latin typeface="Cambria Math" panose="02040503050406030204" pitchFamily="18" charset="0"/>
                            </a:rPr>
                            <m:t>2</m:t>
                          </m:r>
                        </m:sub>
                        <m:sup>
                          <m:r>
                            <a:rPr lang="en-US" sz="2000" i="1" dirty="0">
                              <a:latin typeface="Cambria Math" panose="02040503050406030204" pitchFamily="18" charset="0"/>
                            </a:rPr>
                            <m:t>𝑇</m:t>
                          </m:r>
                          <m:r>
                            <a:rPr lang="en-US" sz="2000" b="0" i="1" baseline="-25000" dirty="0" smtClean="0">
                              <a:latin typeface="Cambria Math" panose="02040503050406030204" pitchFamily="18" charset="0"/>
                            </a:rPr>
                            <m:t>2</m:t>
                          </m:r>
                        </m:sup>
                      </m:sSubSup>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m:t>
                          </m:r>
                          <m:r>
                            <a:rPr lang="en-US" sz="2000" i="1" dirty="0">
                              <a:latin typeface="Cambria Math" panose="02040503050406030204" pitchFamily="18" charset="0"/>
                            </a:rPr>
                            <m:t>𝑊</m:t>
                          </m:r>
                        </m:e>
                        <m:sub>
                          <m:r>
                            <a:rPr lang="en-US" sz="2000" i="1" dirty="0">
                              <a:latin typeface="Cambria Math" panose="02040503050406030204" pitchFamily="18" charset="0"/>
                            </a:rPr>
                            <m:t>2</m:t>
                          </m:r>
                        </m:sub>
                        <m:sup>
                          <m:r>
                            <a:rPr lang="en-US" sz="2000" i="1" dirty="0">
                              <a:latin typeface="Cambria Math" panose="02040503050406030204" pitchFamily="18" charset="0"/>
                            </a:rPr>
                            <m:t>𝑇</m:t>
                          </m:r>
                          <m:r>
                            <a:rPr lang="en-US" sz="2000" b="0" i="1" baseline="-25000" dirty="0" smtClean="0">
                              <a:latin typeface="Cambria Math" panose="02040503050406030204" pitchFamily="18" charset="0"/>
                            </a:rPr>
                            <m:t>4</m:t>
                          </m:r>
                        </m:sup>
                      </m:sSubSup>
                    </m:oMath>
                  </m:oMathPara>
                </a14:m>
                <a:endParaRPr lang="en-US" sz="2000" baseline="-25000" dirty="0"/>
              </a:p>
            </p:txBody>
          </p:sp>
        </mc:Choice>
        <mc:Fallback xmlns="">
          <p:sp>
            <p:nvSpPr>
              <p:cNvPr id="28" name="TextBox 27">
                <a:extLst>
                  <a:ext uri="{FF2B5EF4-FFF2-40B4-BE49-F238E27FC236}">
                    <a16:creationId xmlns:a16="http://schemas.microsoft.com/office/drawing/2014/main" id="{82B27A69-B339-38CC-2CF1-FDD51069C5B5}"/>
                  </a:ext>
                </a:extLst>
              </p:cNvPr>
              <p:cNvSpPr txBox="1">
                <a:spLocks noRot="1" noChangeAspect="1" noMove="1" noResize="1" noEditPoints="1" noAdjustHandles="1" noChangeArrowheads="1" noChangeShapeType="1" noTextEdit="1"/>
              </p:cNvSpPr>
              <p:nvPr/>
            </p:nvSpPr>
            <p:spPr>
              <a:xfrm>
                <a:off x="4673811" y="3703165"/>
                <a:ext cx="1780680" cy="408189"/>
              </a:xfrm>
              <a:prstGeom prst="rect">
                <a:avLst/>
              </a:prstGeom>
              <a:blipFill>
                <a:blip r:embed="rId7"/>
                <a:stretch>
                  <a:fillRect r="-26712" b="-4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31BB4BB-4921-C598-142A-030F67252030}"/>
                  </a:ext>
                </a:extLst>
              </p:cNvPr>
              <p:cNvSpPr txBox="1"/>
              <p:nvPr/>
            </p:nvSpPr>
            <p:spPr>
              <a:xfrm>
                <a:off x="4670601" y="4247623"/>
                <a:ext cx="2254777" cy="408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2</m:t>
                          </m:r>
                        </m:sub>
                        <m:sup>
                          <m:r>
                            <a:rPr lang="en-US" sz="2000" i="1" dirty="0">
                              <a:latin typeface="Cambria Math" panose="02040503050406030204" pitchFamily="18" charset="0"/>
                            </a:rPr>
                            <m:t>𝑆</m:t>
                          </m:r>
                          <m:r>
                            <a:rPr lang="en-US" sz="2000" i="1" dirty="0">
                              <a:latin typeface="Cambria Math" panose="02040503050406030204" pitchFamily="18" charset="0"/>
                            </a:rPr>
                            <m:t>∗</m:t>
                          </m:r>
                        </m:sup>
                      </m:sSubSup>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2</m:t>
                          </m:r>
                        </m:sub>
                        <m:sup>
                          <m:r>
                            <a:rPr lang="en-US" sz="2000" i="1" dirty="0">
                              <a:latin typeface="Cambria Math" panose="02040503050406030204" pitchFamily="18" charset="0"/>
                            </a:rPr>
                            <m:t>𝑇</m:t>
                          </m:r>
                          <m:r>
                            <a:rPr lang="en-US" sz="2000" i="1" baseline="-25000" dirty="0">
                              <a:latin typeface="Cambria Math" panose="02040503050406030204" pitchFamily="18" charset="0"/>
                            </a:rPr>
                            <m:t>1</m:t>
                          </m:r>
                          <m:r>
                            <a:rPr lang="en-US" sz="2000" i="1" dirty="0">
                              <a:latin typeface="Cambria Math" panose="02040503050406030204" pitchFamily="18" charset="0"/>
                            </a:rPr>
                            <m:t>∗</m:t>
                          </m:r>
                        </m:sup>
                      </m:sSubSup>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2</m:t>
                          </m:r>
                        </m:sub>
                        <m:sup>
                          <m:r>
                            <a:rPr lang="en-US" sz="2000" i="1" dirty="0">
                              <a:latin typeface="Cambria Math" panose="02040503050406030204" pitchFamily="18" charset="0"/>
                            </a:rPr>
                            <m:t>𝑇</m:t>
                          </m:r>
                          <m:r>
                            <a:rPr lang="en-US" sz="2000" b="0" i="1" baseline="-25000" dirty="0" smtClean="0">
                              <a:latin typeface="Cambria Math" panose="02040503050406030204" pitchFamily="18" charset="0"/>
                            </a:rPr>
                            <m:t>2</m:t>
                          </m:r>
                          <m:r>
                            <a:rPr lang="en-US" sz="2000" i="1" dirty="0">
                              <a:latin typeface="Cambria Math" panose="02040503050406030204" pitchFamily="18" charset="0"/>
                            </a:rPr>
                            <m:t>∗</m:t>
                          </m:r>
                        </m:sup>
                      </m:sSubSup>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i="1" dirty="0">
                              <a:latin typeface="Cambria Math" panose="02040503050406030204" pitchFamily="18" charset="0"/>
                            </a:rPr>
                            <m:t>2</m:t>
                          </m:r>
                        </m:sub>
                        <m:sup>
                          <m:r>
                            <a:rPr lang="en-US" sz="2000" i="1" dirty="0">
                              <a:latin typeface="Cambria Math" panose="02040503050406030204" pitchFamily="18" charset="0"/>
                            </a:rPr>
                            <m:t>𝑇</m:t>
                          </m:r>
                          <m:r>
                            <a:rPr lang="en-US" sz="2000" b="0" i="1" baseline="-25000" dirty="0" smtClean="0">
                              <a:latin typeface="Cambria Math" panose="02040503050406030204" pitchFamily="18" charset="0"/>
                            </a:rPr>
                            <m:t>4</m:t>
                          </m:r>
                          <m:r>
                            <a:rPr lang="en-US" sz="2000" i="1" dirty="0">
                              <a:latin typeface="Cambria Math" panose="02040503050406030204" pitchFamily="18" charset="0"/>
                            </a:rPr>
                            <m:t>∗</m:t>
                          </m:r>
                        </m:sup>
                      </m:sSubSup>
                    </m:oMath>
                  </m:oMathPara>
                </a14:m>
                <a:endParaRPr lang="en-US" sz="2000" baseline="-25000" dirty="0"/>
              </a:p>
            </p:txBody>
          </p:sp>
        </mc:Choice>
        <mc:Fallback xmlns="">
          <p:sp>
            <p:nvSpPr>
              <p:cNvPr id="29" name="TextBox 28">
                <a:extLst>
                  <a:ext uri="{FF2B5EF4-FFF2-40B4-BE49-F238E27FC236}">
                    <a16:creationId xmlns:a16="http://schemas.microsoft.com/office/drawing/2014/main" id="{B31BB4BB-4921-C598-142A-030F67252030}"/>
                  </a:ext>
                </a:extLst>
              </p:cNvPr>
              <p:cNvSpPr txBox="1">
                <a:spLocks noRot="1" noChangeAspect="1" noMove="1" noResize="1" noEditPoints="1" noAdjustHandles="1" noChangeArrowheads="1" noChangeShapeType="1" noTextEdit="1"/>
              </p:cNvSpPr>
              <p:nvPr/>
            </p:nvSpPr>
            <p:spPr>
              <a:xfrm>
                <a:off x="4670601" y="4247623"/>
                <a:ext cx="2254777" cy="408189"/>
              </a:xfrm>
              <a:prstGeom prst="rect">
                <a:avLst/>
              </a:prstGeom>
              <a:blipFill>
                <a:blip r:embed="rId8"/>
                <a:stretch>
                  <a:fillRect r="-11622" b="-4478"/>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CE8212CD-C47E-85D2-7BA4-24A173954E0C}"/>
              </a:ext>
            </a:extLst>
          </p:cNvPr>
          <p:cNvCxnSpPr>
            <a:cxnSpLocks/>
          </p:cNvCxnSpPr>
          <p:nvPr/>
        </p:nvCxnSpPr>
        <p:spPr>
          <a:xfrm>
            <a:off x="4396404" y="4089134"/>
            <a:ext cx="3234674" cy="5679"/>
          </a:xfrm>
          <a:prstGeom prst="straightConnector1">
            <a:avLst/>
          </a:prstGeom>
          <a:ln w="3810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B098F9-1B5F-D40B-91AB-99DBA4E205B0}"/>
              </a:ext>
            </a:extLst>
          </p:cNvPr>
          <p:cNvCxnSpPr>
            <a:cxnSpLocks/>
          </p:cNvCxnSpPr>
          <p:nvPr/>
        </p:nvCxnSpPr>
        <p:spPr>
          <a:xfrm flipV="1">
            <a:off x="4387450" y="4253140"/>
            <a:ext cx="3231233" cy="8292"/>
          </a:xfrm>
          <a:prstGeom prst="straightConnector1">
            <a:avLst/>
          </a:prstGeom>
          <a:ln w="381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6FA1E49-CC39-D5E8-E373-8326F1A85C45}"/>
                  </a:ext>
                </a:extLst>
              </p:cNvPr>
              <p:cNvSpPr txBox="1"/>
              <p:nvPr/>
            </p:nvSpPr>
            <p:spPr>
              <a:xfrm rot="20929394">
                <a:off x="4699812" y="4655134"/>
                <a:ext cx="1780680" cy="4083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𝑁</m:t>
                          </m:r>
                        </m:sub>
                        <m:sup>
                          <m:r>
                            <a:rPr lang="en-US" sz="2000" i="1" dirty="0">
                              <a:latin typeface="Cambria Math" panose="02040503050406030204" pitchFamily="18" charset="0"/>
                            </a:rPr>
                            <m:t>𝑆</m:t>
                          </m:r>
                        </m:sup>
                      </m:sSubSup>
                      <m:r>
                        <a:rPr lang="en-US" sz="2000" i="1" dirty="0">
                          <a:latin typeface="Cambria Math" panose="02040503050406030204" pitchFamily="18" charset="0"/>
                        </a:rPr>
                        <m:t> ,</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𝑁</m:t>
                          </m:r>
                        </m:sub>
                        <m:sup>
                          <m:r>
                            <a:rPr lang="en-US" sz="2000" i="1" dirty="0">
                              <a:latin typeface="Cambria Math" panose="02040503050406030204" pitchFamily="18" charset="0"/>
                            </a:rPr>
                            <m:t>𝑇</m:t>
                          </m:r>
                          <m:r>
                            <a:rPr lang="en-US" sz="2000" b="0" i="1" baseline="-25000" dirty="0" smtClean="0">
                              <a:latin typeface="Cambria Math" panose="02040503050406030204" pitchFamily="18" charset="0"/>
                            </a:rPr>
                            <m:t>3</m:t>
                          </m:r>
                        </m:sup>
                      </m:sSubSup>
                    </m:oMath>
                  </m:oMathPara>
                </a14:m>
                <a:endParaRPr lang="en-US" sz="2000" baseline="-25000" dirty="0"/>
              </a:p>
            </p:txBody>
          </p:sp>
        </mc:Choice>
        <mc:Fallback xmlns="">
          <p:sp>
            <p:nvSpPr>
              <p:cNvPr id="32" name="TextBox 31">
                <a:extLst>
                  <a:ext uri="{FF2B5EF4-FFF2-40B4-BE49-F238E27FC236}">
                    <a16:creationId xmlns:a16="http://schemas.microsoft.com/office/drawing/2014/main" id="{26FA1E49-CC39-D5E8-E373-8326F1A85C45}"/>
                  </a:ext>
                </a:extLst>
              </p:cNvPr>
              <p:cNvSpPr txBox="1">
                <a:spLocks noRot="1" noChangeAspect="1" noMove="1" noResize="1" noEditPoints="1" noAdjustHandles="1" noChangeArrowheads="1" noChangeShapeType="1" noTextEdit="1"/>
              </p:cNvSpPr>
              <p:nvPr/>
            </p:nvSpPr>
            <p:spPr>
              <a:xfrm rot="20929394">
                <a:off x="4699812" y="4655134"/>
                <a:ext cx="1780680" cy="408382"/>
              </a:xfrm>
              <a:prstGeom prst="rect">
                <a:avLst/>
              </a:prstGeom>
              <a:blipFill>
                <a:blip r:embed="rId9"/>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00D0DAB6-FE1E-5816-AABE-36469BA3C625}"/>
              </a:ext>
            </a:extLst>
          </p:cNvPr>
          <p:cNvCxnSpPr>
            <a:cxnSpLocks/>
          </p:cNvCxnSpPr>
          <p:nvPr/>
        </p:nvCxnSpPr>
        <p:spPr>
          <a:xfrm flipV="1">
            <a:off x="4390093" y="4822947"/>
            <a:ext cx="3249428" cy="666181"/>
          </a:xfrm>
          <a:prstGeom prst="straightConnector1">
            <a:avLst/>
          </a:prstGeom>
          <a:ln w="381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D280604-C705-D0F6-2A4E-29111CF02933}"/>
                  </a:ext>
                </a:extLst>
              </p:cNvPr>
              <p:cNvSpPr txBox="1"/>
              <p:nvPr/>
            </p:nvSpPr>
            <p:spPr>
              <a:xfrm rot="20910124">
                <a:off x="5034070" y="5185626"/>
                <a:ext cx="1340367" cy="4083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𝑁</m:t>
                          </m:r>
                        </m:sub>
                        <m:sup>
                          <m:r>
                            <a:rPr lang="en-US" sz="2000" i="1" dirty="0">
                              <a:latin typeface="Cambria Math" panose="02040503050406030204" pitchFamily="18" charset="0"/>
                            </a:rPr>
                            <m:t>𝑆</m:t>
                          </m:r>
                          <m:r>
                            <a:rPr lang="en-US" sz="2000" i="1" dirty="0">
                              <a:latin typeface="Cambria Math" panose="02040503050406030204" pitchFamily="18" charset="0"/>
                            </a:rPr>
                            <m:t>∗</m:t>
                          </m:r>
                        </m:sup>
                      </m:sSubSup>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𝑊</m:t>
                          </m:r>
                        </m:e>
                        <m:sub>
                          <m:r>
                            <a:rPr lang="en-US" sz="2000" b="0" i="1" dirty="0" smtClean="0">
                              <a:latin typeface="Cambria Math" panose="02040503050406030204" pitchFamily="18" charset="0"/>
                            </a:rPr>
                            <m:t>𝑁</m:t>
                          </m:r>
                        </m:sub>
                        <m:sup>
                          <m:r>
                            <a:rPr lang="en-US" sz="2000" i="1" dirty="0">
                              <a:latin typeface="Cambria Math" panose="02040503050406030204" pitchFamily="18" charset="0"/>
                            </a:rPr>
                            <m:t>𝑇</m:t>
                          </m:r>
                          <m:r>
                            <a:rPr lang="en-US" sz="2000" b="0" i="1" baseline="-25000" dirty="0" smtClean="0">
                              <a:latin typeface="Cambria Math" panose="02040503050406030204" pitchFamily="18" charset="0"/>
                            </a:rPr>
                            <m:t>3</m:t>
                          </m:r>
                          <m:r>
                            <a:rPr lang="en-US" sz="2000" i="1" dirty="0">
                              <a:latin typeface="Cambria Math" panose="02040503050406030204" pitchFamily="18" charset="0"/>
                            </a:rPr>
                            <m:t>∗</m:t>
                          </m:r>
                        </m:sup>
                      </m:sSubSup>
                    </m:oMath>
                  </m:oMathPara>
                </a14:m>
                <a:endParaRPr lang="en-US" sz="2000" baseline="-25000" dirty="0"/>
              </a:p>
            </p:txBody>
          </p:sp>
        </mc:Choice>
        <mc:Fallback xmlns="">
          <p:sp>
            <p:nvSpPr>
              <p:cNvPr id="34" name="TextBox 33">
                <a:extLst>
                  <a:ext uri="{FF2B5EF4-FFF2-40B4-BE49-F238E27FC236}">
                    <a16:creationId xmlns:a16="http://schemas.microsoft.com/office/drawing/2014/main" id="{4D280604-C705-D0F6-2A4E-29111CF02933}"/>
                  </a:ext>
                </a:extLst>
              </p:cNvPr>
              <p:cNvSpPr txBox="1">
                <a:spLocks noRot="1" noChangeAspect="1" noMove="1" noResize="1" noEditPoints="1" noAdjustHandles="1" noChangeArrowheads="1" noChangeShapeType="1" noTextEdit="1"/>
              </p:cNvSpPr>
              <p:nvPr/>
            </p:nvSpPr>
            <p:spPr>
              <a:xfrm rot="20910124">
                <a:off x="5034070" y="5185626"/>
                <a:ext cx="1340367" cy="408382"/>
              </a:xfrm>
              <a:prstGeom prst="rect">
                <a:avLst/>
              </a:prstGeom>
              <a:blipFill>
                <a:blip r:embed="rId10"/>
                <a:stretch>
                  <a:fillRect/>
                </a:stretch>
              </a:blipFill>
            </p:spPr>
            <p:txBody>
              <a:bodyPr/>
              <a:lstStyle/>
              <a:p>
                <a:r>
                  <a:rPr lang="en-US">
                    <a:noFill/>
                  </a:rPr>
                  <a:t> </a:t>
                </a:r>
              </a:p>
            </p:txBody>
          </p:sp>
        </mc:Fallback>
      </mc:AlternateContent>
      <p:sp>
        <p:nvSpPr>
          <p:cNvPr id="35" name="Rectangle: Rounded Corners 34">
            <a:extLst>
              <a:ext uri="{FF2B5EF4-FFF2-40B4-BE49-F238E27FC236}">
                <a16:creationId xmlns:a16="http://schemas.microsoft.com/office/drawing/2014/main" id="{986B0DEB-5947-6095-FFAD-24552E7C2955}"/>
              </a:ext>
            </a:extLst>
          </p:cNvPr>
          <p:cNvSpPr/>
          <p:nvPr/>
        </p:nvSpPr>
        <p:spPr>
          <a:xfrm>
            <a:off x="7760145" y="3364133"/>
            <a:ext cx="3233211" cy="778132"/>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Compute Aggregation Weights</a:t>
            </a:r>
          </a:p>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04BFADC-F80C-F8EF-CF06-8BA1682544DC}"/>
                  </a:ext>
                </a:extLst>
              </p:cNvPr>
              <p:cNvSpPr txBox="1"/>
              <p:nvPr/>
            </p:nvSpPr>
            <p:spPr>
              <a:xfrm>
                <a:off x="7818356" y="3668457"/>
                <a:ext cx="1319437" cy="4580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𝑝</m:t>
                          </m:r>
                        </m:e>
                        <m:sub>
                          <m:r>
                            <a:rPr lang="en-US" sz="2200" b="0" i="1" smtClean="0">
                              <a:solidFill>
                                <a:schemeClr val="tx1"/>
                              </a:solidFill>
                              <a:latin typeface="Cambria Math" panose="02040503050406030204" pitchFamily="18" charset="0"/>
                            </a:rPr>
                            <m:t>𝑖</m:t>
                          </m:r>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𝑗</m:t>
                          </m:r>
                        </m:sub>
                      </m:sSub>
                    </m:oMath>
                  </m:oMathPara>
                </a14:m>
                <a:endParaRPr lang="en-US" sz="2200" dirty="0"/>
              </a:p>
            </p:txBody>
          </p:sp>
        </mc:Choice>
        <mc:Fallback xmlns="">
          <p:sp>
            <p:nvSpPr>
              <p:cNvPr id="36" name="TextBox 35">
                <a:extLst>
                  <a:ext uri="{FF2B5EF4-FFF2-40B4-BE49-F238E27FC236}">
                    <a16:creationId xmlns:a16="http://schemas.microsoft.com/office/drawing/2014/main" id="{604BFADC-F80C-F8EF-CF06-8BA1682544DC}"/>
                  </a:ext>
                </a:extLst>
              </p:cNvPr>
              <p:cNvSpPr txBox="1">
                <a:spLocks noRot="1" noChangeAspect="1" noMove="1" noResize="1" noEditPoints="1" noAdjustHandles="1" noChangeArrowheads="1" noChangeShapeType="1" noTextEdit="1"/>
              </p:cNvSpPr>
              <p:nvPr/>
            </p:nvSpPr>
            <p:spPr>
              <a:xfrm>
                <a:off x="7818356" y="3668457"/>
                <a:ext cx="1319437" cy="458011"/>
              </a:xfrm>
              <a:prstGeom prst="rect">
                <a:avLst/>
              </a:prstGeom>
              <a:blipFill>
                <a:blip r:embed="rId11"/>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9576233-0A41-B38E-3FB0-713864950F26}"/>
                  </a:ext>
                </a:extLst>
              </p:cNvPr>
              <p:cNvSpPr txBox="1"/>
              <p:nvPr/>
            </p:nvSpPr>
            <p:spPr>
              <a:xfrm>
                <a:off x="9396675" y="3686246"/>
                <a:ext cx="1319437" cy="4580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𝑞</m:t>
                          </m:r>
                        </m:e>
                        <m:sub>
                          <m:r>
                            <a:rPr lang="en-US" sz="2200" b="0" i="1" smtClean="0">
                              <a:solidFill>
                                <a:schemeClr val="tx1"/>
                              </a:solidFill>
                              <a:latin typeface="Cambria Math" panose="02040503050406030204" pitchFamily="18" charset="0"/>
                            </a:rPr>
                            <m:t>𝑖</m:t>
                          </m:r>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𝑗</m:t>
                          </m:r>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𝑘</m:t>
                          </m:r>
                        </m:sub>
                      </m:sSub>
                    </m:oMath>
                  </m:oMathPara>
                </a14:m>
                <a:endParaRPr lang="en-US" sz="2200" dirty="0"/>
              </a:p>
            </p:txBody>
          </p:sp>
        </mc:Choice>
        <mc:Fallback xmlns="">
          <p:sp>
            <p:nvSpPr>
              <p:cNvPr id="37" name="TextBox 36">
                <a:extLst>
                  <a:ext uri="{FF2B5EF4-FFF2-40B4-BE49-F238E27FC236}">
                    <a16:creationId xmlns:a16="http://schemas.microsoft.com/office/drawing/2014/main" id="{29576233-0A41-B38E-3FB0-713864950F26}"/>
                  </a:ext>
                </a:extLst>
              </p:cNvPr>
              <p:cNvSpPr txBox="1">
                <a:spLocks noRot="1" noChangeAspect="1" noMove="1" noResize="1" noEditPoints="1" noAdjustHandles="1" noChangeArrowheads="1" noChangeShapeType="1" noTextEdit="1"/>
              </p:cNvSpPr>
              <p:nvPr/>
            </p:nvSpPr>
            <p:spPr>
              <a:xfrm>
                <a:off x="9396675" y="3686246"/>
                <a:ext cx="1319437" cy="458011"/>
              </a:xfrm>
              <a:prstGeom prst="rect">
                <a:avLst/>
              </a:prstGeom>
              <a:blipFill>
                <a:blip r:embed="rId12"/>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Rounded Corners 37">
                <a:extLst>
                  <a:ext uri="{FF2B5EF4-FFF2-40B4-BE49-F238E27FC236}">
                    <a16:creationId xmlns:a16="http://schemas.microsoft.com/office/drawing/2014/main" id="{3F0E7BFF-11AE-AE9E-5A39-7D82AE46B210}"/>
                  </a:ext>
                </a:extLst>
              </p:cNvPr>
              <p:cNvSpPr/>
              <p:nvPr/>
            </p:nvSpPr>
            <p:spPr>
              <a:xfrm>
                <a:off x="7772853" y="4506102"/>
                <a:ext cx="1552697" cy="979316"/>
              </a:xfrm>
              <a:prstGeom prst="roundRect">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Aggregate Shared Layers</a:t>
                </a:r>
              </a:p>
              <a:p>
                <a:pPr algn="ctr"/>
                <a14:m>
                  <m:oMathPara xmlns:m="http://schemas.openxmlformats.org/officeDocument/2006/math">
                    <m:oMathParaPr>
                      <m:jc m:val="centerGroup"/>
                    </m:oMathParaPr>
                    <m:oMath xmlns:m="http://schemas.openxmlformats.org/officeDocument/2006/math">
                      <m:sSubSup>
                        <m:sSubSupPr>
                          <m:ctrlPr>
                            <a:rPr lang="en-US" sz="2000" i="1" dirty="0">
                              <a:solidFill>
                                <a:schemeClr val="tx1"/>
                              </a:solidFill>
                              <a:latin typeface="Cambria Math" panose="02040503050406030204" pitchFamily="18" charset="0"/>
                            </a:rPr>
                          </m:ctrlPr>
                        </m:sSubSupPr>
                        <m:e>
                          <m:r>
                            <a:rPr lang="en-US" sz="2000" i="1" dirty="0">
                              <a:solidFill>
                                <a:schemeClr val="tx1"/>
                              </a:solidFill>
                              <a:latin typeface="Cambria Math" panose="02040503050406030204" pitchFamily="18" charset="0"/>
                            </a:rPr>
                            <m:t>𝑊</m:t>
                          </m:r>
                        </m:e>
                        <m:sub>
                          <m:r>
                            <a:rPr lang="en-US" sz="2000" i="1" dirty="0">
                              <a:solidFill>
                                <a:schemeClr val="tx1"/>
                              </a:solidFill>
                              <a:latin typeface="Cambria Math" panose="02040503050406030204" pitchFamily="18" charset="0"/>
                            </a:rPr>
                            <m:t>𝑁</m:t>
                          </m:r>
                        </m:sub>
                        <m:sup>
                          <m:r>
                            <a:rPr lang="en-US" sz="2000" i="1" dirty="0">
                              <a:solidFill>
                                <a:schemeClr val="tx1"/>
                              </a:solidFill>
                              <a:latin typeface="Cambria Math" panose="02040503050406030204" pitchFamily="18" charset="0"/>
                            </a:rPr>
                            <m:t>𝑆</m:t>
                          </m:r>
                          <m:r>
                            <a:rPr lang="en-US" sz="2000" i="1" dirty="0">
                              <a:solidFill>
                                <a:schemeClr val="tx1"/>
                              </a:solidFill>
                              <a:latin typeface="Cambria Math" panose="02040503050406030204" pitchFamily="18" charset="0"/>
                            </a:rPr>
                            <m:t>∗</m:t>
                          </m:r>
                        </m:sup>
                      </m:sSubSup>
                    </m:oMath>
                  </m:oMathPara>
                </a14:m>
                <a:endParaRPr lang="en-US" sz="2000" dirty="0">
                  <a:solidFill>
                    <a:schemeClr val="tx1"/>
                  </a:solidFill>
                </a:endParaRPr>
              </a:p>
            </p:txBody>
          </p:sp>
        </mc:Choice>
        <mc:Fallback xmlns="">
          <p:sp>
            <p:nvSpPr>
              <p:cNvPr id="38" name="Rectangle: Rounded Corners 37">
                <a:extLst>
                  <a:ext uri="{FF2B5EF4-FFF2-40B4-BE49-F238E27FC236}">
                    <a16:creationId xmlns:a16="http://schemas.microsoft.com/office/drawing/2014/main" id="{3F0E7BFF-11AE-AE9E-5A39-7D82AE46B210}"/>
                  </a:ext>
                </a:extLst>
              </p:cNvPr>
              <p:cNvSpPr>
                <a:spLocks noRot="1" noChangeAspect="1" noMove="1" noResize="1" noEditPoints="1" noAdjustHandles="1" noChangeArrowheads="1" noChangeShapeType="1" noTextEdit="1"/>
              </p:cNvSpPr>
              <p:nvPr/>
            </p:nvSpPr>
            <p:spPr>
              <a:xfrm>
                <a:off x="7772853" y="4506102"/>
                <a:ext cx="1552697" cy="979316"/>
              </a:xfrm>
              <a:prstGeom prst="roundRect">
                <a:avLst/>
              </a:prstGeom>
              <a:blipFill>
                <a:blip r:embed="rId13"/>
                <a:stretch>
                  <a:fillRect l="-5447" t="-4294" r="-5058" b="-245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Rounded Corners 38">
                <a:extLst>
                  <a:ext uri="{FF2B5EF4-FFF2-40B4-BE49-F238E27FC236}">
                    <a16:creationId xmlns:a16="http://schemas.microsoft.com/office/drawing/2014/main" id="{A4D368C2-4EA8-877A-CDD0-9AFBAB3D667E}"/>
                  </a:ext>
                </a:extLst>
              </p:cNvPr>
              <p:cNvSpPr/>
              <p:nvPr/>
            </p:nvSpPr>
            <p:spPr>
              <a:xfrm>
                <a:off x="9396675" y="4508156"/>
                <a:ext cx="1552697" cy="977261"/>
              </a:xfrm>
              <a:prstGeom prst="roundRect">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Aggregate Task Layers</a:t>
                </a:r>
              </a:p>
              <a:p>
                <a:pPr algn="ctr"/>
                <a14:m>
                  <m:oMathPara xmlns:m="http://schemas.openxmlformats.org/officeDocument/2006/math">
                    <m:oMathParaPr>
                      <m:jc m:val="centerGroup"/>
                    </m:oMathParaPr>
                    <m:oMath xmlns:m="http://schemas.openxmlformats.org/officeDocument/2006/math">
                      <m:sSubSup>
                        <m:sSubSupPr>
                          <m:ctrlPr>
                            <a:rPr lang="en-US" sz="2000" i="1" dirty="0">
                              <a:solidFill>
                                <a:schemeClr val="tx1"/>
                              </a:solidFill>
                              <a:latin typeface="Cambria Math" panose="02040503050406030204" pitchFamily="18" charset="0"/>
                            </a:rPr>
                          </m:ctrlPr>
                        </m:sSubSupPr>
                        <m:e>
                          <m:r>
                            <a:rPr lang="en-US" sz="2000" i="1" dirty="0">
                              <a:solidFill>
                                <a:schemeClr val="tx1"/>
                              </a:solidFill>
                              <a:latin typeface="Cambria Math" panose="02040503050406030204" pitchFamily="18" charset="0"/>
                            </a:rPr>
                            <m:t>𝑊</m:t>
                          </m:r>
                        </m:e>
                        <m:sub>
                          <m:r>
                            <a:rPr lang="en-US" sz="2000" i="1" dirty="0">
                              <a:solidFill>
                                <a:schemeClr val="tx1"/>
                              </a:solidFill>
                              <a:latin typeface="Cambria Math" panose="02040503050406030204" pitchFamily="18" charset="0"/>
                            </a:rPr>
                            <m:t>𝑁</m:t>
                          </m:r>
                        </m:sub>
                        <m:sup>
                          <m:r>
                            <a:rPr lang="en-US" sz="2000" b="0" i="1" dirty="0" smtClean="0">
                              <a:solidFill>
                                <a:schemeClr val="tx1"/>
                              </a:solidFill>
                              <a:latin typeface="Cambria Math" panose="02040503050406030204" pitchFamily="18" charset="0"/>
                            </a:rPr>
                            <m:t>𝑇</m:t>
                          </m:r>
                          <m:r>
                            <a:rPr lang="en-US" sz="2000" b="0" i="1" baseline="-25000" dirty="0" smtClean="0">
                              <a:solidFill>
                                <a:schemeClr val="tx1"/>
                              </a:solidFill>
                              <a:latin typeface="Cambria Math" panose="02040503050406030204" pitchFamily="18" charset="0"/>
                            </a:rPr>
                            <m:t>𝑘</m:t>
                          </m:r>
                          <m:r>
                            <a:rPr lang="en-US" sz="2000" i="1" dirty="0">
                              <a:solidFill>
                                <a:schemeClr val="tx1"/>
                              </a:solidFill>
                              <a:latin typeface="Cambria Math" panose="02040503050406030204" pitchFamily="18" charset="0"/>
                            </a:rPr>
                            <m:t>∗</m:t>
                          </m:r>
                        </m:sup>
                      </m:sSubSup>
                    </m:oMath>
                  </m:oMathPara>
                </a14:m>
                <a:endParaRPr lang="en-US" sz="2000" dirty="0">
                  <a:solidFill>
                    <a:schemeClr val="tx1"/>
                  </a:solidFill>
                </a:endParaRPr>
              </a:p>
            </p:txBody>
          </p:sp>
        </mc:Choice>
        <mc:Fallback xmlns="">
          <p:sp>
            <p:nvSpPr>
              <p:cNvPr id="39" name="Rectangle: Rounded Corners 38">
                <a:extLst>
                  <a:ext uri="{FF2B5EF4-FFF2-40B4-BE49-F238E27FC236}">
                    <a16:creationId xmlns:a16="http://schemas.microsoft.com/office/drawing/2014/main" id="{A4D368C2-4EA8-877A-CDD0-9AFBAB3D667E}"/>
                  </a:ext>
                </a:extLst>
              </p:cNvPr>
              <p:cNvSpPr>
                <a:spLocks noRot="1" noChangeAspect="1" noMove="1" noResize="1" noEditPoints="1" noAdjustHandles="1" noChangeArrowheads="1" noChangeShapeType="1" noTextEdit="1"/>
              </p:cNvSpPr>
              <p:nvPr/>
            </p:nvSpPr>
            <p:spPr>
              <a:xfrm>
                <a:off x="9396675" y="4508156"/>
                <a:ext cx="1552697" cy="977261"/>
              </a:xfrm>
              <a:prstGeom prst="roundRect">
                <a:avLst/>
              </a:prstGeom>
              <a:blipFill>
                <a:blip r:embed="rId14"/>
                <a:stretch>
                  <a:fillRect t="-4938" b="-2469"/>
                </a:stretch>
              </a:blipFill>
              <a:ln>
                <a:solidFill>
                  <a:schemeClr val="tx1"/>
                </a:solidFill>
              </a:ln>
            </p:spPr>
            <p:txBody>
              <a:bodyPr/>
              <a:lstStyle/>
              <a:p>
                <a:r>
                  <a:rPr lang="en-US">
                    <a:noFill/>
                  </a:rPr>
                  <a:t> </a:t>
                </a:r>
              </a:p>
            </p:txBody>
          </p:sp>
        </mc:Fallback>
      </mc:AlternateContent>
      <p:sp>
        <p:nvSpPr>
          <p:cNvPr id="40" name="Arrow: Down 39">
            <a:extLst>
              <a:ext uri="{FF2B5EF4-FFF2-40B4-BE49-F238E27FC236}">
                <a16:creationId xmlns:a16="http://schemas.microsoft.com/office/drawing/2014/main" id="{1516174C-4D44-07DB-C62B-5DB74496E9F1}"/>
              </a:ext>
            </a:extLst>
          </p:cNvPr>
          <p:cNvSpPr/>
          <p:nvPr/>
        </p:nvSpPr>
        <p:spPr>
          <a:xfrm>
            <a:off x="8352539" y="4119095"/>
            <a:ext cx="125536" cy="386486"/>
          </a:xfrm>
          <a:prstGeom prst="down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Arrow: Down 40">
            <a:extLst>
              <a:ext uri="{FF2B5EF4-FFF2-40B4-BE49-F238E27FC236}">
                <a16:creationId xmlns:a16="http://schemas.microsoft.com/office/drawing/2014/main" id="{5976D9C9-0EBB-72F7-6011-C407B59AA4DD}"/>
              </a:ext>
            </a:extLst>
          </p:cNvPr>
          <p:cNvSpPr/>
          <p:nvPr/>
        </p:nvSpPr>
        <p:spPr>
          <a:xfrm>
            <a:off x="9997883" y="4127198"/>
            <a:ext cx="128016" cy="384048"/>
          </a:xfrm>
          <a:prstGeom prst="down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41">
            <a:extLst>
              <a:ext uri="{FF2B5EF4-FFF2-40B4-BE49-F238E27FC236}">
                <a16:creationId xmlns:a16="http://schemas.microsoft.com/office/drawing/2014/main" id="{53A9431C-DF6A-84C0-983B-FB49822BDC94}"/>
              </a:ext>
            </a:extLst>
          </p:cNvPr>
          <p:cNvSpPr txBox="1"/>
          <p:nvPr/>
        </p:nvSpPr>
        <p:spPr>
          <a:xfrm>
            <a:off x="10490178" y="2891057"/>
            <a:ext cx="377026" cy="492443"/>
          </a:xfrm>
          <a:prstGeom prst="rect">
            <a:avLst/>
          </a:prstGeom>
          <a:noFill/>
        </p:spPr>
        <p:txBody>
          <a:bodyPr wrap="none" rtlCol="0">
            <a:spAutoFit/>
          </a:bodyPr>
          <a:lstStyle/>
          <a:p>
            <a:r>
              <a:rPr lang="en-US" sz="2600" dirty="0"/>
              <a:t>A</a:t>
            </a:r>
          </a:p>
        </p:txBody>
      </p:sp>
      <p:sp>
        <p:nvSpPr>
          <p:cNvPr id="44" name="Rectangle: Rounded Corners 43">
            <a:extLst>
              <a:ext uri="{FF2B5EF4-FFF2-40B4-BE49-F238E27FC236}">
                <a16:creationId xmlns:a16="http://schemas.microsoft.com/office/drawing/2014/main" id="{92A980EA-3631-A35F-AF38-8697D8A5FC03}"/>
              </a:ext>
            </a:extLst>
          </p:cNvPr>
          <p:cNvSpPr/>
          <p:nvPr/>
        </p:nvSpPr>
        <p:spPr>
          <a:xfrm>
            <a:off x="2557999" y="5137220"/>
            <a:ext cx="630936" cy="27432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r>
              <a:rPr lang="en-US" baseline="-25000" dirty="0">
                <a:solidFill>
                  <a:schemeClr val="tx1"/>
                </a:solidFill>
              </a:rPr>
              <a:t>3</a:t>
            </a:r>
          </a:p>
        </p:txBody>
      </p:sp>
      <p:sp>
        <p:nvSpPr>
          <p:cNvPr id="45" name="Rectangle: Rounded Corners 44">
            <a:extLst>
              <a:ext uri="{FF2B5EF4-FFF2-40B4-BE49-F238E27FC236}">
                <a16:creationId xmlns:a16="http://schemas.microsoft.com/office/drawing/2014/main" id="{5873A72A-0AE4-791B-B6B3-F9A9A99A0F89}"/>
              </a:ext>
            </a:extLst>
          </p:cNvPr>
          <p:cNvSpPr/>
          <p:nvPr/>
        </p:nvSpPr>
        <p:spPr>
          <a:xfrm>
            <a:off x="1790186" y="3914556"/>
            <a:ext cx="627643" cy="27432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dirty="0">
                <a:solidFill>
                  <a:schemeClr val="tx1"/>
                </a:solidFill>
              </a:rPr>
              <a:t>T</a:t>
            </a:r>
            <a:r>
              <a:rPr lang="en-US" baseline="-25000" dirty="0">
                <a:solidFill>
                  <a:schemeClr val="tx1"/>
                </a:solidFill>
              </a:rPr>
              <a:t>1</a:t>
            </a:r>
          </a:p>
        </p:txBody>
      </p:sp>
    </p:spTree>
    <p:extLst>
      <p:ext uri="{BB962C8B-B14F-4D97-AF65-F5344CB8AC3E}">
        <p14:creationId xmlns:p14="http://schemas.microsoft.com/office/powerpoint/2010/main" val="360031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2" grpId="0"/>
      <p:bldP spid="34" grpId="0"/>
      <p:bldP spid="35" grpId="0" animBg="1"/>
      <p:bldP spid="36" grpId="0"/>
      <p:bldP spid="37" grpId="0"/>
      <p:bldP spid="38"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228A-227C-0779-ACAC-9C5A72A75887}"/>
              </a:ext>
            </a:extLst>
          </p:cNvPr>
          <p:cNvSpPr>
            <a:spLocks noGrp="1"/>
          </p:cNvSpPr>
          <p:nvPr>
            <p:ph type="title"/>
          </p:nvPr>
        </p:nvSpPr>
        <p:spPr/>
        <p:txBody>
          <a:bodyPr/>
          <a:lstStyle/>
          <a:p>
            <a:r>
              <a:rPr lang="en-US" dirty="0"/>
              <a:t>Analysis: t-SNE visualization</a:t>
            </a:r>
          </a:p>
        </p:txBody>
      </p:sp>
      <p:sp>
        <p:nvSpPr>
          <p:cNvPr id="3" name="Content Placeholder 2">
            <a:extLst>
              <a:ext uri="{FF2B5EF4-FFF2-40B4-BE49-F238E27FC236}">
                <a16:creationId xmlns:a16="http://schemas.microsoft.com/office/drawing/2014/main" id="{9734E993-6086-6CA6-CBCF-CC1487B8316A}"/>
              </a:ext>
            </a:extLst>
          </p:cNvPr>
          <p:cNvSpPr>
            <a:spLocks noGrp="1"/>
          </p:cNvSpPr>
          <p:nvPr>
            <p:ph idx="1"/>
          </p:nvPr>
        </p:nvSpPr>
        <p:spPr>
          <a:xfrm>
            <a:off x="76200" y="1143000"/>
            <a:ext cx="12039600" cy="1992386"/>
          </a:xfrm>
        </p:spPr>
        <p:txBody>
          <a:bodyPr>
            <a:normAutofit/>
          </a:bodyPr>
          <a:lstStyle/>
          <a:p>
            <a:r>
              <a:rPr lang="en-US" sz="2400" dirty="0"/>
              <a:t>Provides insights into the rationale behind </a:t>
            </a:r>
            <a:r>
              <a:rPr lang="en-US" sz="2400" dirty="0" err="1"/>
              <a:t>FedMTL</a:t>
            </a:r>
            <a:r>
              <a:rPr lang="en-US" sz="2400" dirty="0"/>
              <a:t> aggregation</a:t>
            </a:r>
          </a:p>
          <a:p>
            <a:pPr lvl="1"/>
            <a:r>
              <a:rPr lang="en-US" sz="2000" dirty="0" err="1"/>
              <a:t>CelebA</a:t>
            </a:r>
            <a:r>
              <a:rPr lang="en-US" sz="2000" dirty="0"/>
              <a:t> data samples are distributed among clients in 6 groups (10 clients/group)</a:t>
            </a:r>
          </a:p>
          <a:p>
            <a:pPr lvl="1"/>
            <a:r>
              <a:rPr lang="en-US" sz="2000" dirty="0"/>
              <a:t>4 tasks: each task consists of detecting 5 different face attributes</a:t>
            </a:r>
          </a:p>
          <a:p>
            <a:pPr lvl="1"/>
            <a:r>
              <a:rPr lang="en-US" sz="2000" dirty="0"/>
              <a:t>Tasks for each group: [[T1], [T2], [T3], [T1,T2], [T1,T3], [T1,T4]]</a:t>
            </a:r>
          </a:p>
          <a:p>
            <a:pPr lvl="1"/>
            <a:r>
              <a:rPr lang="en-US" sz="2000" dirty="0" err="1"/>
              <a:t>LeNet</a:t>
            </a:r>
            <a:r>
              <a:rPr lang="en-US" sz="2000" dirty="0"/>
              <a:t> architecture as a MTL model</a:t>
            </a:r>
          </a:p>
          <a:p>
            <a:pPr marL="0" indent="0">
              <a:buNone/>
            </a:pPr>
            <a:endParaRPr lang="en-US" dirty="0"/>
          </a:p>
        </p:txBody>
      </p:sp>
      <p:sp>
        <p:nvSpPr>
          <p:cNvPr id="4" name="Slide Number Placeholder 3">
            <a:extLst>
              <a:ext uri="{FF2B5EF4-FFF2-40B4-BE49-F238E27FC236}">
                <a16:creationId xmlns:a16="http://schemas.microsoft.com/office/drawing/2014/main" id="{27B4928B-03BC-508B-F0C9-E43B5278CA95}"/>
              </a:ext>
            </a:extLst>
          </p:cNvPr>
          <p:cNvSpPr>
            <a:spLocks noGrp="1"/>
          </p:cNvSpPr>
          <p:nvPr>
            <p:ph type="sldNum" sz="quarter" idx="12"/>
          </p:nvPr>
        </p:nvSpPr>
        <p:spPr/>
        <p:txBody>
          <a:bodyPr/>
          <a:lstStyle/>
          <a:p>
            <a:fld id="{3A33E327-7194-4433-BAC7-787A36A5964B}" type="slidenum">
              <a:rPr lang="en-US" smtClean="0"/>
              <a:pPr/>
              <a:t>11</a:t>
            </a:fld>
            <a:endParaRPr lang="en-US" dirty="0"/>
          </a:p>
        </p:txBody>
      </p:sp>
      <p:pic>
        <p:nvPicPr>
          <p:cNvPr id="6" name="Picture 5">
            <a:extLst>
              <a:ext uri="{FF2B5EF4-FFF2-40B4-BE49-F238E27FC236}">
                <a16:creationId xmlns:a16="http://schemas.microsoft.com/office/drawing/2014/main" id="{499B69A0-678B-D463-F8D4-D53D5BA5B06C}"/>
              </a:ext>
            </a:extLst>
          </p:cNvPr>
          <p:cNvPicPr>
            <a:picLocks noChangeAspect="1"/>
          </p:cNvPicPr>
          <p:nvPr/>
        </p:nvPicPr>
        <p:blipFill>
          <a:blip r:embed="rId3"/>
          <a:stretch>
            <a:fillRect/>
          </a:stretch>
        </p:blipFill>
        <p:spPr>
          <a:xfrm>
            <a:off x="4953000" y="3124200"/>
            <a:ext cx="2055554" cy="1965960"/>
          </a:xfrm>
          <a:prstGeom prst="rect">
            <a:avLst/>
          </a:prstGeom>
        </p:spPr>
      </p:pic>
      <p:pic>
        <p:nvPicPr>
          <p:cNvPr id="10" name="Picture 9">
            <a:extLst>
              <a:ext uri="{FF2B5EF4-FFF2-40B4-BE49-F238E27FC236}">
                <a16:creationId xmlns:a16="http://schemas.microsoft.com/office/drawing/2014/main" id="{09DD43A6-9870-40F2-D6C4-67652CA0FE40}"/>
              </a:ext>
            </a:extLst>
          </p:cNvPr>
          <p:cNvPicPr>
            <a:picLocks noChangeAspect="1"/>
          </p:cNvPicPr>
          <p:nvPr/>
        </p:nvPicPr>
        <p:blipFill>
          <a:blip r:embed="rId4"/>
          <a:stretch>
            <a:fillRect/>
          </a:stretch>
        </p:blipFill>
        <p:spPr>
          <a:xfrm>
            <a:off x="8991600" y="3124200"/>
            <a:ext cx="2092049" cy="1965960"/>
          </a:xfrm>
          <a:prstGeom prst="rect">
            <a:avLst/>
          </a:prstGeom>
        </p:spPr>
      </p:pic>
      <p:pic>
        <p:nvPicPr>
          <p:cNvPr id="14" name="Picture 13">
            <a:extLst>
              <a:ext uri="{FF2B5EF4-FFF2-40B4-BE49-F238E27FC236}">
                <a16:creationId xmlns:a16="http://schemas.microsoft.com/office/drawing/2014/main" id="{9670DAC7-54FD-11AE-1D0E-EE3CD4C8B700}"/>
              </a:ext>
            </a:extLst>
          </p:cNvPr>
          <p:cNvPicPr>
            <a:picLocks noChangeAspect="1"/>
          </p:cNvPicPr>
          <p:nvPr/>
        </p:nvPicPr>
        <p:blipFill>
          <a:blip r:embed="rId5"/>
          <a:stretch>
            <a:fillRect/>
          </a:stretch>
        </p:blipFill>
        <p:spPr>
          <a:xfrm>
            <a:off x="762000" y="3124569"/>
            <a:ext cx="2058835" cy="1966599"/>
          </a:xfrm>
          <a:prstGeom prst="rect">
            <a:avLst/>
          </a:prstGeom>
        </p:spPr>
      </p:pic>
      <p:sp>
        <p:nvSpPr>
          <p:cNvPr id="7" name="TextBox 6">
            <a:extLst>
              <a:ext uri="{FF2B5EF4-FFF2-40B4-BE49-F238E27FC236}">
                <a16:creationId xmlns:a16="http://schemas.microsoft.com/office/drawing/2014/main" id="{7E0EE8AA-4112-BDA8-5179-A30C9F04537B}"/>
              </a:ext>
            </a:extLst>
          </p:cNvPr>
          <p:cNvSpPr txBox="1"/>
          <p:nvPr/>
        </p:nvSpPr>
        <p:spPr>
          <a:xfrm>
            <a:off x="228600" y="5029569"/>
            <a:ext cx="4419600" cy="646331"/>
          </a:xfrm>
          <a:prstGeom prst="rect">
            <a:avLst/>
          </a:prstGeom>
          <a:noFill/>
        </p:spPr>
        <p:txBody>
          <a:bodyPr wrap="square">
            <a:spAutoFit/>
          </a:bodyPr>
          <a:lstStyle/>
          <a:p>
            <a:r>
              <a:rPr lang="en-US" dirty="0">
                <a:solidFill>
                  <a:schemeClr val="accent1"/>
                </a:solidFill>
              </a:rPr>
              <a:t>Weights of the task layers are very similar for the clients performing the same set of tasks</a:t>
            </a:r>
          </a:p>
        </p:txBody>
      </p:sp>
      <p:sp>
        <p:nvSpPr>
          <p:cNvPr id="9" name="TextBox 8">
            <a:extLst>
              <a:ext uri="{FF2B5EF4-FFF2-40B4-BE49-F238E27FC236}">
                <a16:creationId xmlns:a16="http://schemas.microsoft.com/office/drawing/2014/main" id="{BD5B273E-A9D8-BD0D-265C-2CE21B51E62A}"/>
              </a:ext>
            </a:extLst>
          </p:cNvPr>
          <p:cNvSpPr txBox="1"/>
          <p:nvPr/>
        </p:nvSpPr>
        <p:spPr>
          <a:xfrm>
            <a:off x="4783284" y="5029569"/>
            <a:ext cx="3293916" cy="923330"/>
          </a:xfrm>
          <a:prstGeom prst="rect">
            <a:avLst/>
          </a:prstGeom>
          <a:noFill/>
        </p:spPr>
        <p:txBody>
          <a:bodyPr wrap="square">
            <a:spAutoFit/>
          </a:bodyPr>
          <a:lstStyle/>
          <a:p>
            <a:r>
              <a:rPr lang="en-US" dirty="0">
                <a:solidFill>
                  <a:schemeClr val="accent1"/>
                </a:solidFill>
              </a:rPr>
              <a:t>Weights of the top shared layers exhibit similarity among clients within the same group</a:t>
            </a:r>
          </a:p>
        </p:txBody>
      </p:sp>
      <p:sp>
        <p:nvSpPr>
          <p:cNvPr id="11" name="TextBox 10">
            <a:extLst>
              <a:ext uri="{FF2B5EF4-FFF2-40B4-BE49-F238E27FC236}">
                <a16:creationId xmlns:a16="http://schemas.microsoft.com/office/drawing/2014/main" id="{FCD3062D-DC9B-0C5F-B472-FBD3D06BBCD2}"/>
              </a:ext>
            </a:extLst>
          </p:cNvPr>
          <p:cNvSpPr txBox="1"/>
          <p:nvPr/>
        </p:nvSpPr>
        <p:spPr>
          <a:xfrm>
            <a:off x="8364684" y="5102996"/>
            <a:ext cx="3674916" cy="646331"/>
          </a:xfrm>
          <a:prstGeom prst="rect">
            <a:avLst/>
          </a:prstGeom>
          <a:noFill/>
        </p:spPr>
        <p:txBody>
          <a:bodyPr wrap="square">
            <a:spAutoFit/>
          </a:bodyPr>
          <a:lstStyle/>
          <a:p>
            <a:r>
              <a:rPr lang="en-US" dirty="0"/>
              <a:t>Weights of the bottom shared layers do not show a specific pattern</a:t>
            </a:r>
          </a:p>
        </p:txBody>
      </p:sp>
    </p:spTree>
    <p:extLst>
      <p:ext uri="{BB962C8B-B14F-4D97-AF65-F5344CB8AC3E}">
        <p14:creationId xmlns:p14="http://schemas.microsoft.com/office/powerpoint/2010/main" val="235048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35DB-1DD0-DA99-5EB3-926C8CBEB002}"/>
              </a:ext>
            </a:extLst>
          </p:cNvPr>
          <p:cNvSpPr>
            <a:spLocks noGrp="1"/>
          </p:cNvSpPr>
          <p:nvPr>
            <p:ph type="title"/>
          </p:nvPr>
        </p:nvSpPr>
        <p:spPr/>
        <p:txBody>
          <a:bodyPr/>
          <a:lstStyle/>
          <a:p>
            <a:r>
              <a:rPr lang="en-US" dirty="0"/>
              <a:t>Algorithm to Compute Aggregation Weights (</a:t>
            </a:r>
            <a:r>
              <a:rPr lang="en-US" dirty="0" err="1"/>
              <a:t>i</a:t>
            </a:r>
            <a:r>
              <a:rPr lang="en-US" baseline="30000" dirty="0" err="1"/>
              <a:t>th</a:t>
            </a:r>
            <a:r>
              <a:rPr lang="en-US" dirty="0"/>
              <a:t> round)</a:t>
            </a:r>
          </a:p>
        </p:txBody>
      </p:sp>
      <p:sp>
        <p:nvSpPr>
          <p:cNvPr id="3" name="Content Placeholder 2">
            <a:extLst>
              <a:ext uri="{FF2B5EF4-FFF2-40B4-BE49-F238E27FC236}">
                <a16:creationId xmlns:a16="http://schemas.microsoft.com/office/drawing/2014/main" id="{07DD61F8-50A1-6010-C756-444CAA086819}"/>
              </a:ext>
            </a:extLst>
          </p:cNvPr>
          <p:cNvSpPr>
            <a:spLocks noGrp="1"/>
          </p:cNvSpPr>
          <p:nvPr>
            <p:ph idx="1"/>
          </p:nvPr>
        </p:nvSpPr>
        <p:spPr>
          <a:xfrm>
            <a:off x="76200" y="1371601"/>
            <a:ext cx="8458198" cy="4648200"/>
          </a:xfrm>
        </p:spPr>
        <p:txBody>
          <a:bodyPr>
            <a:normAutofit/>
          </a:bodyPr>
          <a:lstStyle/>
          <a:p>
            <a:r>
              <a:rPr lang="en-US" sz="2400" dirty="0"/>
              <a:t>Clients train the local MTL models and upload the model weights to the server</a:t>
            </a:r>
          </a:p>
          <a:p>
            <a:r>
              <a:rPr lang="en-US" sz="2400" dirty="0" err="1"/>
              <a:t>FedMTL</a:t>
            </a:r>
            <a:r>
              <a:rPr lang="en-US" sz="2400" dirty="0"/>
              <a:t> computes the similarity score </a:t>
            </a:r>
            <a:r>
              <a:rPr lang="en-US" sz="2400" dirty="0" err="1"/>
              <a:t>S</a:t>
            </a:r>
            <a:r>
              <a:rPr lang="en-US" sz="2400" baseline="-25000" dirty="0" err="1"/>
              <a:t>i,j</a:t>
            </a:r>
            <a:r>
              <a:rPr lang="en-US" sz="2400" dirty="0"/>
              <a:t> ∈ [0, 1] for a pair of clients (C</a:t>
            </a:r>
            <a:r>
              <a:rPr lang="en-US" sz="2400" baseline="-25000" dirty="0"/>
              <a:t>i</a:t>
            </a:r>
            <a:r>
              <a:rPr lang="en-US" sz="2400" dirty="0"/>
              <a:t>, </a:t>
            </a:r>
            <a:r>
              <a:rPr lang="en-US" sz="2400" dirty="0" err="1"/>
              <a:t>C</a:t>
            </a:r>
            <a:r>
              <a:rPr lang="en-US" sz="2400" baseline="-25000" dirty="0" err="1"/>
              <a:t>j</a:t>
            </a:r>
            <a:r>
              <a:rPr lang="en-US" sz="2400" dirty="0"/>
              <a:t>)</a:t>
            </a:r>
          </a:p>
          <a:p>
            <a:pPr lvl="1"/>
            <a:r>
              <a:rPr lang="en-US" sz="2000" dirty="0"/>
              <a:t>Cosine similarities of all pairs of tasks</a:t>
            </a:r>
          </a:p>
          <a:p>
            <a:pPr lvl="1"/>
            <a:r>
              <a:rPr lang="en-US" sz="2000" dirty="0"/>
              <a:t>Standard Hungarian algorithm to find the one-to-one task mapping with maximum cumulative score </a:t>
            </a:r>
            <a:r>
              <a:rPr lang="en-US" sz="2000" dirty="0" err="1"/>
              <a:t>H</a:t>
            </a:r>
            <a:r>
              <a:rPr lang="en-US" sz="2000" baseline="-25000" dirty="0" err="1"/>
              <a:t>i,j</a:t>
            </a:r>
            <a:endParaRPr lang="en-US" sz="2000" baseline="-25000" dirty="0"/>
          </a:p>
          <a:p>
            <a:pPr lvl="1"/>
            <a:r>
              <a:rPr lang="en-US" sz="2000" dirty="0" err="1"/>
              <a:t>S</a:t>
            </a:r>
            <a:r>
              <a:rPr lang="en-US" sz="2000" baseline="-25000" dirty="0" err="1"/>
              <a:t>i,j</a:t>
            </a:r>
            <a:r>
              <a:rPr lang="en-US" sz="2000" dirty="0"/>
              <a:t> = </a:t>
            </a:r>
            <a:r>
              <a:rPr lang="en-US" sz="2000" dirty="0" err="1"/>
              <a:t>H</a:t>
            </a:r>
            <a:r>
              <a:rPr lang="en-US" sz="2000" baseline="-25000" dirty="0" err="1"/>
              <a:t>i,j</a:t>
            </a:r>
            <a:r>
              <a:rPr lang="en-US" sz="2000" dirty="0"/>
              <a:t>/K</a:t>
            </a:r>
            <a:r>
              <a:rPr lang="en-US" sz="2000" baseline="-25000" dirty="0"/>
              <a:t>i</a:t>
            </a:r>
            <a:r>
              <a:rPr lang="en-US" sz="2000" dirty="0"/>
              <a:t> (K</a:t>
            </a:r>
            <a:r>
              <a:rPr lang="en-US" sz="2000" baseline="-25000" dirty="0"/>
              <a:t>i</a:t>
            </a:r>
            <a:r>
              <a:rPr lang="en-US" sz="2000" dirty="0"/>
              <a:t> is the number of tasks for client C</a:t>
            </a:r>
            <a:r>
              <a:rPr lang="en-US" sz="2000" baseline="-25000" dirty="0"/>
              <a:t>i</a:t>
            </a:r>
            <a:r>
              <a:rPr lang="en-US" sz="2000" dirty="0"/>
              <a:t>) </a:t>
            </a:r>
          </a:p>
          <a:p>
            <a:pPr lvl="1"/>
            <a:r>
              <a:rPr lang="en-US" sz="2000" dirty="0"/>
              <a:t>Excludes models that differ significantly from aggregation by setting </a:t>
            </a:r>
            <a:r>
              <a:rPr lang="en-US" sz="2000" dirty="0" err="1"/>
              <a:t>S</a:t>
            </a:r>
            <a:r>
              <a:rPr lang="en-US" sz="2000" baseline="-25000" dirty="0" err="1"/>
              <a:t>i,j</a:t>
            </a:r>
            <a:r>
              <a:rPr lang="en-US" sz="2000" dirty="0"/>
              <a:t>=0, if </a:t>
            </a:r>
            <a:r>
              <a:rPr lang="en-US" sz="2000" dirty="0" err="1"/>
              <a:t>S</a:t>
            </a:r>
            <a:r>
              <a:rPr lang="en-US" sz="2000" baseline="-25000" dirty="0" err="1"/>
              <a:t>i,j</a:t>
            </a:r>
            <a:r>
              <a:rPr lang="en-US" sz="2000" dirty="0"/>
              <a:t> is less than a threshold value Z</a:t>
            </a:r>
            <a:r>
              <a:rPr lang="en-US" sz="2000" baseline="-25000" dirty="0"/>
              <a:t>i</a:t>
            </a:r>
          </a:p>
          <a:p>
            <a:r>
              <a:rPr lang="en-US" sz="2400" dirty="0"/>
              <a:t>Computes the aggregation weights: </a:t>
            </a:r>
          </a:p>
          <a:p>
            <a:pPr lvl="1"/>
            <a:r>
              <a:rPr lang="it-IT" sz="2000" dirty="0"/>
              <a:t>p</a:t>
            </a:r>
            <a:r>
              <a:rPr lang="it-IT" sz="2000" baseline="-25000" dirty="0"/>
              <a:t>i,j</a:t>
            </a:r>
            <a:r>
              <a:rPr lang="it-IT" sz="2000" dirty="0"/>
              <a:t> = S</a:t>
            </a:r>
            <a:r>
              <a:rPr lang="it-IT" sz="2000" baseline="-25000" dirty="0"/>
              <a:t>i,j</a:t>
            </a:r>
            <a:r>
              <a:rPr lang="it-IT" sz="2000" dirty="0"/>
              <a:t> × D</a:t>
            </a:r>
            <a:r>
              <a:rPr lang="it-IT" sz="2000" baseline="-25000" dirty="0"/>
              <a:t>j</a:t>
            </a:r>
            <a:r>
              <a:rPr lang="it-IT" sz="2000" dirty="0"/>
              <a:t> , q</a:t>
            </a:r>
            <a:r>
              <a:rPr lang="it-IT" sz="2000" baseline="-25000" dirty="0"/>
              <a:t>i,j,k</a:t>
            </a:r>
            <a:r>
              <a:rPr lang="it-IT" sz="2000" dirty="0"/>
              <a:t> = S</a:t>
            </a:r>
            <a:r>
              <a:rPr lang="it-IT" sz="2000" baseline="-25000" dirty="0"/>
              <a:t>i,j</a:t>
            </a:r>
            <a:r>
              <a:rPr lang="it-IT" sz="2000" dirty="0"/>
              <a:t> × D</a:t>
            </a:r>
            <a:r>
              <a:rPr lang="it-IT" sz="2000" baseline="-25000" dirty="0"/>
              <a:t>j </a:t>
            </a:r>
            <a:r>
              <a:rPr lang="it-IT" sz="2000" dirty="0"/>
              <a:t>if T</a:t>
            </a:r>
            <a:r>
              <a:rPr lang="it-IT" sz="2000" baseline="-25000" dirty="0"/>
              <a:t>k</a:t>
            </a:r>
            <a:r>
              <a:rPr lang="it-IT" sz="2000" dirty="0"/>
              <a:t> </a:t>
            </a:r>
            <a:r>
              <a:rPr lang="en-US" sz="2000" dirty="0"/>
              <a:t>∈ </a:t>
            </a:r>
            <a:r>
              <a:rPr lang="en-US" sz="2000" dirty="0" err="1"/>
              <a:t>U</a:t>
            </a:r>
            <a:r>
              <a:rPr lang="en-US" sz="2000" baseline="-25000" dirty="0" err="1"/>
              <a:t>j</a:t>
            </a:r>
            <a:endParaRPr lang="en-US" sz="2000" baseline="-25000" dirty="0"/>
          </a:p>
          <a:p>
            <a:endParaRPr lang="en-US" dirty="0"/>
          </a:p>
          <a:p>
            <a:endParaRPr lang="en-US" dirty="0"/>
          </a:p>
        </p:txBody>
      </p:sp>
      <p:sp>
        <p:nvSpPr>
          <p:cNvPr id="4" name="Slide Number Placeholder 3">
            <a:extLst>
              <a:ext uri="{FF2B5EF4-FFF2-40B4-BE49-F238E27FC236}">
                <a16:creationId xmlns:a16="http://schemas.microsoft.com/office/drawing/2014/main" id="{311BB993-BCD1-1B9D-6CA8-BDB5A913F2C8}"/>
              </a:ext>
            </a:extLst>
          </p:cNvPr>
          <p:cNvSpPr>
            <a:spLocks noGrp="1"/>
          </p:cNvSpPr>
          <p:nvPr>
            <p:ph type="sldNum" sz="quarter" idx="12"/>
          </p:nvPr>
        </p:nvSpPr>
        <p:spPr/>
        <p:txBody>
          <a:bodyPr/>
          <a:lstStyle/>
          <a:p>
            <a:fld id="{3A33E327-7194-4433-BAC7-787A36A5964B}" type="slidenum">
              <a:rPr lang="en-US" smtClean="0"/>
              <a:pPr/>
              <a:t>12</a:t>
            </a:fld>
            <a:endParaRPr lang="en-US" dirty="0"/>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EFDAF300-283E-9A71-F5D3-206D04B4E54F}"/>
                  </a:ext>
                </a:extLst>
              </p:cNvPr>
              <p:cNvSpPr/>
              <p:nvPr/>
            </p:nvSpPr>
            <p:spPr>
              <a:xfrm>
                <a:off x="8839200" y="4876800"/>
                <a:ext cx="1371600"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a:rPr lang="en-US" sz="1800" i="1" dirty="0">
                              <a:latin typeface="Cambria Math" panose="02040503050406030204" pitchFamily="18" charset="0"/>
                            </a:rPr>
                            <m:t>𝑊</m:t>
                          </m:r>
                        </m:e>
                        <m:sub>
                          <m:r>
                            <a:rPr lang="en-US" sz="1800" b="0" i="1" dirty="0" smtClean="0">
                              <a:latin typeface="Cambria Math" panose="02040503050406030204" pitchFamily="18" charset="0"/>
                            </a:rPr>
                            <m:t>𝑖</m:t>
                          </m:r>
                        </m:sub>
                        <m:sup>
                          <m:r>
                            <a:rPr lang="en-US" sz="1800" b="0" i="1" dirty="0" smtClean="0">
                              <a:latin typeface="Cambria Math" panose="02040503050406030204" pitchFamily="18" charset="0"/>
                            </a:rPr>
                            <m:t>𝑆</m:t>
                          </m:r>
                        </m:sup>
                      </m:sSubSup>
                    </m:oMath>
                  </m:oMathPara>
                </a14:m>
                <a:endParaRPr lang="en-US" dirty="0"/>
              </a:p>
            </p:txBody>
          </p:sp>
        </mc:Choice>
        <mc:Fallback xmlns="">
          <p:sp>
            <p:nvSpPr>
              <p:cNvPr id="5" name="Rectangle: Rounded Corners 4">
                <a:extLst>
                  <a:ext uri="{FF2B5EF4-FFF2-40B4-BE49-F238E27FC236}">
                    <a16:creationId xmlns:a16="http://schemas.microsoft.com/office/drawing/2014/main" id="{EFDAF300-283E-9A71-F5D3-206D04B4E54F}"/>
                  </a:ext>
                </a:extLst>
              </p:cNvPr>
              <p:cNvSpPr>
                <a:spLocks noRot="1" noChangeAspect="1" noMove="1" noResize="1" noEditPoints="1" noAdjustHandles="1" noChangeArrowheads="1" noChangeShapeType="1" noTextEdit="1"/>
              </p:cNvSpPr>
              <p:nvPr/>
            </p:nvSpPr>
            <p:spPr>
              <a:xfrm>
                <a:off x="8839200" y="4876800"/>
                <a:ext cx="1371600" cy="457200"/>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8B752487-B83A-751E-F299-C3265ED6EDD0}"/>
                  </a:ext>
                </a:extLst>
              </p:cNvPr>
              <p:cNvSpPr/>
              <p:nvPr/>
            </p:nvSpPr>
            <p:spPr>
              <a:xfrm>
                <a:off x="10401300" y="4876800"/>
                <a:ext cx="1371600"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a:rPr lang="en-US" sz="1800" i="1" dirty="0">
                              <a:latin typeface="Cambria Math" panose="02040503050406030204" pitchFamily="18" charset="0"/>
                            </a:rPr>
                            <m:t>𝑊</m:t>
                          </m:r>
                        </m:e>
                        <m:sub>
                          <m:r>
                            <a:rPr lang="en-US" sz="1800" b="0" i="1" dirty="0" smtClean="0">
                              <a:latin typeface="Cambria Math" panose="02040503050406030204" pitchFamily="18" charset="0"/>
                            </a:rPr>
                            <m:t>𝑗</m:t>
                          </m:r>
                        </m:sub>
                        <m:sup>
                          <m:r>
                            <a:rPr lang="en-US" sz="1800" b="0" i="1" dirty="0" smtClean="0">
                              <a:latin typeface="Cambria Math" panose="02040503050406030204" pitchFamily="18" charset="0"/>
                            </a:rPr>
                            <m:t>𝑆</m:t>
                          </m:r>
                        </m:sup>
                      </m:sSubSup>
                    </m:oMath>
                  </m:oMathPara>
                </a14:m>
                <a:endParaRPr lang="en-US" dirty="0"/>
              </a:p>
            </p:txBody>
          </p:sp>
        </mc:Choice>
        <mc:Fallback xmlns="">
          <p:sp>
            <p:nvSpPr>
              <p:cNvPr id="6" name="Rectangle: Rounded Corners 5">
                <a:extLst>
                  <a:ext uri="{FF2B5EF4-FFF2-40B4-BE49-F238E27FC236}">
                    <a16:creationId xmlns:a16="http://schemas.microsoft.com/office/drawing/2014/main" id="{8B752487-B83A-751E-F299-C3265ED6EDD0}"/>
                  </a:ext>
                </a:extLst>
              </p:cNvPr>
              <p:cNvSpPr>
                <a:spLocks noRot="1" noChangeAspect="1" noMove="1" noResize="1" noEditPoints="1" noAdjustHandles="1" noChangeArrowheads="1" noChangeShapeType="1" noTextEdit="1"/>
              </p:cNvSpPr>
              <p:nvPr/>
            </p:nvSpPr>
            <p:spPr>
              <a:xfrm>
                <a:off x="10401300" y="4876800"/>
                <a:ext cx="1371600" cy="457200"/>
              </a:xfrm>
              <a:prstGeom prst="roundRect">
                <a:avLst/>
              </a:prstGeom>
              <a:blipFill>
                <a:blip r:embed="rId4"/>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E75D1E26-5F2A-14FF-6F49-9FF1259F2DE8}"/>
                  </a:ext>
                </a:extLst>
              </p:cNvPr>
              <p:cNvSpPr/>
              <p:nvPr/>
            </p:nvSpPr>
            <p:spPr>
              <a:xfrm>
                <a:off x="8839200" y="4343401"/>
                <a:ext cx="533400"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a:rPr lang="en-US" sz="1800" i="1" dirty="0">
                              <a:latin typeface="Cambria Math" panose="02040503050406030204" pitchFamily="18" charset="0"/>
                            </a:rPr>
                            <m:t>𝑊</m:t>
                          </m:r>
                        </m:e>
                        <m:sub>
                          <m:r>
                            <a:rPr lang="en-US" sz="1800" b="0" i="1" dirty="0" smtClean="0">
                              <a:latin typeface="Cambria Math" panose="02040503050406030204" pitchFamily="18" charset="0"/>
                            </a:rPr>
                            <m:t>𝑖</m:t>
                          </m:r>
                        </m:sub>
                        <m:sup>
                          <m:r>
                            <a:rPr lang="en-US" sz="1800" b="0" i="1" dirty="0" smtClean="0">
                              <a:latin typeface="Cambria Math" panose="02040503050406030204" pitchFamily="18" charset="0"/>
                            </a:rPr>
                            <m:t>𝑇</m:t>
                          </m:r>
                          <m:r>
                            <a:rPr lang="en-US" sz="1800" b="0" i="1" baseline="-25000" dirty="0" smtClean="0">
                              <a:latin typeface="Cambria Math" panose="02040503050406030204" pitchFamily="18" charset="0"/>
                            </a:rPr>
                            <m:t>1</m:t>
                          </m:r>
                        </m:sup>
                      </m:sSubSup>
                    </m:oMath>
                  </m:oMathPara>
                </a14:m>
                <a:endParaRPr lang="en-US" baseline="-25000" dirty="0"/>
              </a:p>
            </p:txBody>
          </p:sp>
        </mc:Choice>
        <mc:Fallback xmlns="">
          <p:sp>
            <p:nvSpPr>
              <p:cNvPr id="7" name="Rectangle: Rounded Corners 6">
                <a:extLst>
                  <a:ext uri="{FF2B5EF4-FFF2-40B4-BE49-F238E27FC236}">
                    <a16:creationId xmlns:a16="http://schemas.microsoft.com/office/drawing/2014/main" id="{E75D1E26-5F2A-14FF-6F49-9FF1259F2DE8}"/>
                  </a:ext>
                </a:extLst>
              </p:cNvPr>
              <p:cNvSpPr>
                <a:spLocks noRot="1" noChangeAspect="1" noMove="1" noResize="1" noEditPoints="1" noAdjustHandles="1" noChangeArrowheads="1" noChangeShapeType="1" noTextEdit="1"/>
              </p:cNvSpPr>
              <p:nvPr/>
            </p:nvSpPr>
            <p:spPr>
              <a:xfrm>
                <a:off x="8839200" y="4343401"/>
                <a:ext cx="533400" cy="457200"/>
              </a:xfrm>
              <a:prstGeom prst="roundRect">
                <a:avLst/>
              </a:prstGeom>
              <a:blipFill>
                <a:blip r:embed="rId5"/>
                <a:stretch>
                  <a:fillRect l="-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C91ED78-C2B0-9B37-1156-34661B5DDF63}"/>
                  </a:ext>
                </a:extLst>
              </p:cNvPr>
              <p:cNvSpPr/>
              <p:nvPr/>
            </p:nvSpPr>
            <p:spPr>
              <a:xfrm>
                <a:off x="9677400" y="4343401"/>
                <a:ext cx="533400"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a:rPr lang="en-US" sz="1800" i="1" dirty="0">
                              <a:latin typeface="Cambria Math" panose="02040503050406030204" pitchFamily="18" charset="0"/>
                            </a:rPr>
                            <m:t>𝑊</m:t>
                          </m:r>
                        </m:e>
                        <m:sub>
                          <m:r>
                            <a:rPr lang="en-US" sz="1800" b="0" i="1" dirty="0" smtClean="0">
                              <a:latin typeface="Cambria Math" panose="02040503050406030204" pitchFamily="18" charset="0"/>
                            </a:rPr>
                            <m:t>𝑖</m:t>
                          </m:r>
                        </m:sub>
                        <m:sup>
                          <m:r>
                            <a:rPr lang="en-US" sz="1800" b="0" i="1" dirty="0" smtClean="0">
                              <a:latin typeface="Cambria Math" panose="02040503050406030204" pitchFamily="18" charset="0"/>
                            </a:rPr>
                            <m:t>𝑇</m:t>
                          </m:r>
                          <m:r>
                            <a:rPr lang="en-US" sz="1800" b="0" i="1" baseline="-25000" dirty="0" smtClean="0">
                              <a:latin typeface="Cambria Math" panose="02040503050406030204" pitchFamily="18" charset="0"/>
                            </a:rPr>
                            <m:t>2</m:t>
                          </m:r>
                        </m:sup>
                      </m:sSubSup>
                    </m:oMath>
                  </m:oMathPara>
                </a14:m>
                <a:endParaRPr lang="en-US" dirty="0"/>
              </a:p>
            </p:txBody>
          </p:sp>
        </mc:Choice>
        <mc:Fallback xmlns="">
          <p:sp>
            <p:nvSpPr>
              <p:cNvPr id="8" name="Rectangle: Rounded Corners 7">
                <a:extLst>
                  <a:ext uri="{FF2B5EF4-FFF2-40B4-BE49-F238E27FC236}">
                    <a16:creationId xmlns:a16="http://schemas.microsoft.com/office/drawing/2014/main" id="{BC91ED78-C2B0-9B37-1156-34661B5DDF63}"/>
                  </a:ext>
                </a:extLst>
              </p:cNvPr>
              <p:cNvSpPr>
                <a:spLocks noRot="1" noChangeAspect="1" noMove="1" noResize="1" noEditPoints="1" noAdjustHandles="1" noChangeArrowheads="1" noChangeShapeType="1" noTextEdit="1"/>
              </p:cNvSpPr>
              <p:nvPr/>
            </p:nvSpPr>
            <p:spPr>
              <a:xfrm>
                <a:off x="9677400" y="4343401"/>
                <a:ext cx="533400" cy="457200"/>
              </a:xfrm>
              <a:prstGeom prst="roundRect">
                <a:avLst/>
              </a:prstGeom>
              <a:blipFill>
                <a:blip r:embed="rId6"/>
                <a:stretch>
                  <a:fillRect l="-7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39195E57-AFB9-06ED-E218-30C78F2809C9}"/>
                  </a:ext>
                </a:extLst>
              </p:cNvPr>
              <p:cNvSpPr/>
              <p:nvPr/>
            </p:nvSpPr>
            <p:spPr>
              <a:xfrm>
                <a:off x="10401300" y="4337539"/>
                <a:ext cx="533400"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a:rPr lang="en-US" sz="1800" i="1" dirty="0">
                              <a:latin typeface="Cambria Math" panose="02040503050406030204" pitchFamily="18" charset="0"/>
                            </a:rPr>
                            <m:t>𝑊</m:t>
                          </m:r>
                        </m:e>
                        <m:sub>
                          <m:r>
                            <a:rPr lang="en-US" sz="1800" b="0" i="1" dirty="0" smtClean="0">
                              <a:latin typeface="Cambria Math" panose="02040503050406030204" pitchFamily="18" charset="0"/>
                            </a:rPr>
                            <m:t>𝑗</m:t>
                          </m:r>
                        </m:sub>
                        <m:sup>
                          <m:r>
                            <a:rPr lang="en-US" sz="1800" b="0" i="1" dirty="0" smtClean="0">
                              <a:latin typeface="Cambria Math" panose="02040503050406030204" pitchFamily="18" charset="0"/>
                            </a:rPr>
                            <m:t>𝑇</m:t>
                          </m:r>
                          <m:r>
                            <a:rPr lang="en-US" sz="1800" b="0" i="1" baseline="-25000" dirty="0" smtClean="0">
                              <a:latin typeface="Cambria Math" panose="02040503050406030204" pitchFamily="18" charset="0"/>
                            </a:rPr>
                            <m:t>1</m:t>
                          </m:r>
                        </m:sup>
                      </m:sSubSup>
                    </m:oMath>
                  </m:oMathPara>
                </a14:m>
                <a:endParaRPr lang="en-US" dirty="0"/>
              </a:p>
            </p:txBody>
          </p:sp>
        </mc:Choice>
        <mc:Fallback xmlns="">
          <p:sp>
            <p:nvSpPr>
              <p:cNvPr id="9" name="Rectangle: Rounded Corners 8">
                <a:extLst>
                  <a:ext uri="{FF2B5EF4-FFF2-40B4-BE49-F238E27FC236}">
                    <a16:creationId xmlns:a16="http://schemas.microsoft.com/office/drawing/2014/main" id="{39195E57-AFB9-06ED-E218-30C78F2809C9}"/>
                  </a:ext>
                </a:extLst>
              </p:cNvPr>
              <p:cNvSpPr>
                <a:spLocks noRot="1" noChangeAspect="1" noMove="1" noResize="1" noEditPoints="1" noAdjustHandles="1" noChangeArrowheads="1" noChangeShapeType="1" noTextEdit="1"/>
              </p:cNvSpPr>
              <p:nvPr/>
            </p:nvSpPr>
            <p:spPr>
              <a:xfrm>
                <a:off x="10401300" y="4337539"/>
                <a:ext cx="533400" cy="457200"/>
              </a:xfrm>
              <a:prstGeom prst="roundRect">
                <a:avLst/>
              </a:prstGeom>
              <a:blipFill>
                <a:blip r:embed="rId7"/>
                <a:stretch>
                  <a:fillRect l="-6667"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0FA4294C-F0A8-C43F-45FF-3955EF5DD59E}"/>
                  </a:ext>
                </a:extLst>
              </p:cNvPr>
              <p:cNvSpPr/>
              <p:nvPr/>
            </p:nvSpPr>
            <p:spPr>
              <a:xfrm>
                <a:off x="11201400" y="4343400"/>
                <a:ext cx="533400"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800" i="1" dirty="0" smtClean="0">
                              <a:latin typeface="Cambria Math" panose="02040503050406030204" pitchFamily="18" charset="0"/>
                            </a:rPr>
                          </m:ctrlPr>
                        </m:sSubSupPr>
                        <m:e>
                          <m:r>
                            <a:rPr lang="en-US" sz="1800" i="1" dirty="0">
                              <a:latin typeface="Cambria Math" panose="02040503050406030204" pitchFamily="18" charset="0"/>
                            </a:rPr>
                            <m:t>𝑊</m:t>
                          </m:r>
                        </m:e>
                        <m:sub>
                          <m:r>
                            <a:rPr lang="en-US" sz="1800" b="0" i="1" dirty="0" smtClean="0">
                              <a:latin typeface="Cambria Math" panose="02040503050406030204" pitchFamily="18" charset="0"/>
                            </a:rPr>
                            <m:t>𝑗</m:t>
                          </m:r>
                        </m:sub>
                        <m:sup>
                          <m:r>
                            <a:rPr lang="en-US" sz="1800" b="0" i="1" dirty="0" smtClean="0">
                              <a:latin typeface="Cambria Math" panose="02040503050406030204" pitchFamily="18" charset="0"/>
                            </a:rPr>
                            <m:t>𝑇</m:t>
                          </m:r>
                          <m:r>
                            <a:rPr lang="en-US" sz="1800" b="0" i="1" baseline="-25000" dirty="0" smtClean="0">
                              <a:latin typeface="Cambria Math" panose="02040503050406030204" pitchFamily="18" charset="0"/>
                            </a:rPr>
                            <m:t>2</m:t>
                          </m:r>
                        </m:sup>
                      </m:sSubSup>
                    </m:oMath>
                  </m:oMathPara>
                </a14:m>
                <a:endParaRPr lang="en-US" dirty="0"/>
              </a:p>
            </p:txBody>
          </p:sp>
        </mc:Choice>
        <mc:Fallback xmlns="">
          <p:sp>
            <p:nvSpPr>
              <p:cNvPr id="10" name="Rectangle: Rounded Corners 9">
                <a:extLst>
                  <a:ext uri="{FF2B5EF4-FFF2-40B4-BE49-F238E27FC236}">
                    <a16:creationId xmlns:a16="http://schemas.microsoft.com/office/drawing/2014/main" id="{0FA4294C-F0A8-C43F-45FF-3955EF5DD59E}"/>
                  </a:ext>
                </a:extLst>
              </p:cNvPr>
              <p:cNvSpPr>
                <a:spLocks noRot="1" noChangeAspect="1" noMove="1" noResize="1" noEditPoints="1" noAdjustHandles="1" noChangeArrowheads="1" noChangeShapeType="1" noTextEdit="1"/>
              </p:cNvSpPr>
              <p:nvPr/>
            </p:nvSpPr>
            <p:spPr>
              <a:xfrm>
                <a:off x="11201400" y="4343400"/>
                <a:ext cx="533400" cy="457200"/>
              </a:xfrm>
              <a:prstGeom prst="roundRect">
                <a:avLst/>
              </a:prstGeom>
              <a:blipFill>
                <a:blip r:embed="rId8"/>
                <a:stretch>
                  <a:fillRect l="-7865" b="-1299"/>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B2D3CDE6-ABAF-C7AC-78D9-4007472FF21C}"/>
              </a:ext>
            </a:extLst>
          </p:cNvPr>
          <p:cNvCxnSpPr>
            <a:cxnSpLocks/>
          </p:cNvCxnSpPr>
          <p:nvPr/>
        </p:nvCxnSpPr>
        <p:spPr>
          <a:xfrm flipV="1">
            <a:off x="9363075" y="3581400"/>
            <a:ext cx="9525" cy="30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3AF5D3E-8A9D-F8BF-747C-5EE7C0420F10}"/>
              </a:ext>
            </a:extLst>
          </p:cNvPr>
          <p:cNvCxnSpPr>
            <a:cxnSpLocks/>
          </p:cNvCxnSpPr>
          <p:nvPr/>
        </p:nvCxnSpPr>
        <p:spPr>
          <a:xfrm flipV="1">
            <a:off x="9677400" y="3581400"/>
            <a:ext cx="0" cy="473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75744CF-4B02-D39F-92C8-0CFC5FE149A8}"/>
              </a:ext>
            </a:extLst>
          </p:cNvPr>
          <p:cNvCxnSpPr>
            <a:cxnSpLocks/>
          </p:cNvCxnSpPr>
          <p:nvPr/>
        </p:nvCxnSpPr>
        <p:spPr>
          <a:xfrm flipV="1">
            <a:off x="10353675" y="2896399"/>
            <a:ext cx="9525" cy="30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2EC0E9BF-204E-B05C-AADA-95EDB88BC1BF}"/>
              </a:ext>
            </a:extLst>
          </p:cNvPr>
          <p:cNvSpPr/>
          <p:nvPr/>
        </p:nvSpPr>
        <p:spPr>
          <a:xfrm>
            <a:off x="8891562" y="3128466"/>
            <a:ext cx="2881338"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Compute </a:t>
            </a:r>
            <a:r>
              <a:rPr lang="en-US" dirty="0" err="1"/>
              <a:t>H</a:t>
            </a:r>
            <a:r>
              <a:rPr lang="en-US" baseline="-25000" dirty="0" err="1"/>
              <a:t>i,j</a:t>
            </a:r>
            <a:endParaRPr lang="en-US" baseline="-25000" dirty="0"/>
          </a:p>
        </p:txBody>
      </p:sp>
      <p:cxnSp>
        <p:nvCxnSpPr>
          <p:cNvPr id="57" name="Straight Arrow Connector 56">
            <a:extLst>
              <a:ext uri="{FF2B5EF4-FFF2-40B4-BE49-F238E27FC236}">
                <a16:creationId xmlns:a16="http://schemas.microsoft.com/office/drawing/2014/main" id="{340AA520-FD95-AADB-7F2E-CEB9D09796D4}"/>
              </a:ext>
            </a:extLst>
          </p:cNvPr>
          <p:cNvCxnSpPr>
            <a:cxnSpLocks/>
          </p:cNvCxnSpPr>
          <p:nvPr/>
        </p:nvCxnSpPr>
        <p:spPr>
          <a:xfrm flipV="1">
            <a:off x="11049000" y="3581400"/>
            <a:ext cx="0" cy="473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5AC9677-DE66-9F92-8A81-6CD6CDE9342A}"/>
              </a:ext>
            </a:extLst>
          </p:cNvPr>
          <p:cNvCxnSpPr>
            <a:cxnSpLocks/>
            <a:endCxn id="7" idx="0"/>
          </p:cNvCxnSpPr>
          <p:nvPr/>
        </p:nvCxnSpPr>
        <p:spPr>
          <a:xfrm flipH="1">
            <a:off x="9105900" y="3885401"/>
            <a:ext cx="266698" cy="4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E57D01C-3E3E-7F46-E30D-AE984F429308}"/>
              </a:ext>
            </a:extLst>
          </p:cNvPr>
          <p:cNvCxnSpPr>
            <a:cxnSpLocks/>
            <a:endCxn id="10" idx="0"/>
          </p:cNvCxnSpPr>
          <p:nvPr/>
        </p:nvCxnSpPr>
        <p:spPr>
          <a:xfrm>
            <a:off x="9363075" y="3885400"/>
            <a:ext cx="2105025" cy="4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E085329-2050-A92F-C096-BBD4CF33BE4B}"/>
              </a:ext>
            </a:extLst>
          </p:cNvPr>
          <p:cNvCxnSpPr>
            <a:cxnSpLocks/>
            <a:stCxn id="7" idx="0"/>
          </p:cNvCxnSpPr>
          <p:nvPr/>
        </p:nvCxnSpPr>
        <p:spPr>
          <a:xfrm flipV="1">
            <a:off x="9105900" y="4054587"/>
            <a:ext cx="561975" cy="28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69342C7-A3B2-77A7-B9D7-85D8BAC90427}"/>
              </a:ext>
            </a:extLst>
          </p:cNvPr>
          <p:cNvCxnSpPr>
            <a:cxnSpLocks/>
            <a:endCxn id="9" idx="0"/>
          </p:cNvCxnSpPr>
          <p:nvPr/>
        </p:nvCxnSpPr>
        <p:spPr>
          <a:xfrm>
            <a:off x="9677400" y="4054587"/>
            <a:ext cx="990600" cy="282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661A18A-0393-1CBC-B74B-A033C7BD2FDE}"/>
              </a:ext>
            </a:extLst>
          </p:cNvPr>
          <p:cNvCxnSpPr>
            <a:cxnSpLocks/>
          </p:cNvCxnSpPr>
          <p:nvPr/>
        </p:nvCxnSpPr>
        <p:spPr>
          <a:xfrm flipV="1">
            <a:off x="9915525" y="3886200"/>
            <a:ext cx="295273" cy="445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353C668-632B-5FB8-2813-8B3FB9FE522A}"/>
              </a:ext>
            </a:extLst>
          </p:cNvPr>
          <p:cNvCxnSpPr>
            <a:cxnSpLocks/>
            <a:stCxn id="9" idx="0"/>
          </p:cNvCxnSpPr>
          <p:nvPr/>
        </p:nvCxnSpPr>
        <p:spPr>
          <a:xfrm flipH="1" flipV="1">
            <a:off x="10206037" y="3879539"/>
            <a:ext cx="461963" cy="4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7D4811F-89CB-A510-6648-F29B0CA7D401}"/>
              </a:ext>
            </a:extLst>
          </p:cNvPr>
          <p:cNvCxnSpPr>
            <a:cxnSpLocks/>
            <a:endCxn id="8" idx="0"/>
          </p:cNvCxnSpPr>
          <p:nvPr/>
        </p:nvCxnSpPr>
        <p:spPr>
          <a:xfrm flipH="1">
            <a:off x="9944100" y="4037801"/>
            <a:ext cx="1104898" cy="30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6ABCE9D-C415-0712-1DCF-8E685C8E507F}"/>
              </a:ext>
            </a:extLst>
          </p:cNvPr>
          <p:cNvCxnSpPr>
            <a:cxnSpLocks/>
            <a:stCxn id="10" idx="0"/>
          </p:cNvCxnSpPr>
          <p:nvPr/>
        </p:nvCxnSpPr>
        <p:spPr>
          <a:xfrm flipH="1" flipV="1">
            <a:off x="11048998" y="4031940"/>
            <a:ext cx="419102" cy="31146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98D30F7F-5224-59D0-31C2-995B7E5AFC4A}"/>
              </a:ext>
            </a:extLst>
          </p:cNvPr>
          <p:cNvSpPr txBox="1"/>
          <p:nvPr/>
        </p:nvSpPr>
        <p:spPr>
          <a:xfrm>
            <a:off x="9400919" y="5367807"/>
            <a:ext cx="343364" cy="369332"/>
          </a:xfrm>
          <a:prstGeom prst="rect">
            <a:avLst/>
          </a:prstGeom>
          <a:noFill/>
        </p:spPr>
        <p:txBody>
          <a:bodyPr wrap="none" rtlCol="0">
            <a:spAutoFit/>
          </a:bodyPr>
          <a:lstStyle/>
          <a:p>
            <a:r>
              <a:rPr lang="en-US" dirty="0"/>
              <a:t>C</a:t>
            </a:r>
            <a:r>
              <a:rPr lang="en-US" baseline="-25000" dirty="0"/>
              <a:t>i</a:t>
            </a:r>
          </a:p>
        </p:txBody>
      </p:sp>
      <p:sp>
        <p:nvSpPr>
          <p:cNvPr id="103" name="TextBox 102">
            <a:extLst>
              <a:ext uri="{FF2B5EF4-FFF2-40B4-BE49-F238E27FC236}">
                <a16:creationId xmlns:a16="http://schemas.microsoft.com/office/drawing/2014/main" id="{490C4652-D6FC-2A5B-9C1A-3D5F5AB1D735}"/>
              </a:ext>
            </a:extLst>
          </p:cNvPr>
          <p:cNvSpPr txBox="1"/>
          <p:nvPr/>
        </p:nvSpPr>
        <p:spPr>
          <a:xfrm>
            <a:off x="10915418" y="5367807"/>
            <a:ext cx="344966" cy="369332"/>
          </a:xfrm>
          <a:prstGeom prst="rect">
            <a:avLst/>
          </a:prstGeom>
          <a:noFill/>
        </p:spPr>
        <p:txBody>
          <a:bodyPr wrap="none" rtlCol="0">
            <a:spAutoFit/>
          </a:bodyPr>
          <a:lstStyle/>
          <a:p>
            <a:r>
              <a:rPr lang="en-US" dirty="0" err="1"/>
              <a:t>C</a:t>
            </a:r>
            <a:r>
              <a:rPr lang="en-US" baseline="-25000" dirty="0" err="1"/>
              <a:t>j</a:t>
            </a:r>
            <a:endParaRPr lang="en-US" baseline="-25000" dirty="0"/>
          </a:p>
        </p:txBody>
      </p:sp>
      <p:sp>
        <p:nvSpPr>
          <p:cNvPr id="104" name="Rectangle: Rounded Corners 103">
            <a:extLst>
              <a:ext uri="{FF2B5EF4-FFF2-40B4-BE49-F238E27FC236}">
                <a16:creationId xmlns:a16="http://schemas.microsoft.com/office/drawing/2014/main" id="{EC933EFD-434E-BC5D-255F-DA702BF6EC63}"/>
              </a:ext>
            </a:extLst>
          </p:cNvPr>
          <p:cNvSpPr/>
          <p:nvPr/>
        </p:nvSpPr>
        <p:spPr>
          <a:xfrm>
            <a:off x="8915400" y="2438400"/>
            <a:ext cx="2881338"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Compute </a:t>
            </a:r>
            <a:r>
              <a:rPr lang="en-US" dirty="0" err="1"/>
              <a:t>S</a:t>
            </a:r>
            <a:r>
              <a:rPr lang="en-US" baseline="-25000" dirty="0" err="1"/>
              <a:t>i,j</a:t>
            </a:r>
            <a:endParaRPr lang="en-US" baseline="-25000" dirty="0"/>
          </a:p>
        </p:txBody>
      </p:sp>
      <p:sp>
        <p:nvSpPr>
          <p:cNvPr id="105" name="Rectangle: Rounded Corners 104">
            <a:extLst>
              <a:ext uri="{FF2B5EF4-FFF2-40B4-BE49-F238E27FC236}">
                <a16:creationId xmlns:a16="http://schemas.microsoft.com/office/drawing/2014/main" id="{22138E9A-C826-FD85-B479-3F15ED169669}"/>
              </a:ext>
            </a:extLst>
          </p:cNvPr>
          <p:cNvSpPr/>
          <p:nvPr/>
        </p:nvSpPr>
        <p:spPr>
          <a:xfrm>
            <a:off x="8929662" y="1676400"/>
            <a:ext cx="2881338"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Compute </a:t>
            </a:r>
            <a:r>
              <a:rPr lang="en-US" dirty="0" err="1"/>
              <a:t>p</a:t>
            </a:r>
            <a:r>
              <a:rPr lang="en-US" baseline="-25000" dirty="0" err="1"/>
              <a:t>i,j</a:t>
            </a:r>
            <a:r>
              <a:rPr lang="en-US" baseline="-25000" dirty="0"/>
              <a:t> </a:t>
            </a:r>
            <a:r>
              <a:rPr lang="en-US" dirty="0"/>
              <a:t>and </a:t>
            </a:r>
            <a:r>
              <a:rPr lang="en-US" dirty="0" err="1"/>
              <a:t>q</a:t>
            </a:r>
            <a:r>
              <a:rPr lang="en-US" baseline="-25000" dirty="0" err="1"/>
              <a:t>i,j,k</a:t>
            </a:r>
            <a:endParaRPr lang="en-US" baseline="-25000" dirty="0"/>
          </a:p>
        </p:txBody>
      </p:sp>
      <p:cxnSp>
        <p:nvCxnSpPr>
          <p:cNvPr id="106" name="Straight Arrow Connector 105">
            <a:extLst>
              <a:ext uri="{FF2B5EF4-FFF2-40B4-BE49-F238E27FC236}">
                <a16:creationId xmlns:a16="http://schemas.microsoft.com/office/drawing/2014/main" id="{88D9ADA9-4C2A-5AC7-A1E7-4B8A1FF5996C}"/>
              </a:ext>
            </a:extLst>
          </p:cNvPr>
          <p:cNvCxnSpPr>
            <a:cxnSpLocks/>
          </p:cNvCxnSpPr>
          <p:nvPr/>
        </p:nvCxnSpPr>
        <p:spPr>
          <a:xfrm flipV="1">
            <a:off x="10353675" y="2134399"/>
            <a:ext cx="9525" cy="30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ADAB04A8-9A0B-80AD-2112-0B7B56F7E659}"/>
              </a:ext>
            </a:extLst>
          </p:cNvPr>
          <p:cNvCxnSpPr>
            <a:cxnSpLocks/>
          </p:cNvCxnSpPr>
          <p:nvPr/>
        </p:nvCxnSpPr>
        <p:spPr>
          <a:xfrm flipV="1">
            <a:off x="10210800" y="3582199"/>
            <a:ext cx="9525" cy="30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11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10"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10"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fade">
                                      <p:cBhvr>
                                        <p:cTn id="60" dur="500"/>
                                        <p:tgtEl>
                                          <p:spTgt spid="92"/>
                                        </p:tgtEl>
                                      </p:cBhvr>
                                    </p:animEffect>
                                  </p:childTnLst>
                                </p:cTn>
                              </p:par>
                              <p:par>
                                <p:cTn id="61" presetID="10" presetClass="entr" presetSubtype="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childTnLst>
                                </p:cTn>
                              </p:par>
                              <p:par>
                                <p:cTn id="64" presetID="10" presetClass="entr" presetSubtype="0" fill="hold" nodeType="withEffect">
                                  <p:stCondLst>
                                    <p:cond delay="0"/>
                                  </p:stCondLst>
                                  <p:childTnLst>
                                    <p:set>
                                      <p:cBhvr>
                                        <p:cTn id="65" dur="1" fill="hold">
                                          <p:stCondLst>
                                            <p:cond delay="0"/>
                                          </p:stCondLst>
                                        </p:cTn>
                                        <p:tgtEl>
                                          <p:spTgt spid="98"/>
                                        </p:tgtEl>
                                        <p:attrNameLst>
                                          <p:attrName>style.visibility</p:attrName>
                                        </p:attrNameLst>
                                      </p:cBhvr>
                                      <p:to>
                                        <p:strVal val="visible"/>
                                      </p:to>
                                    </p:set>
                                    <p:animEffect transition="in" filter="fade">
                                      <p:cBhvr>
                                        <p:cTn id="66" dur="500"/>
                                        <p:tgtEl>
                                          <p:spTgt spid="98"/>
                                        </p:tgtEl>
                                      </p:cBhvr>
                                    </p:animEffect>
                                  </p:childTnLst>
                                </p:cTn>
                              </p:par>
                              <p:par>
                                <p:cTn id="67" presetID="10" presetClass="entr" presetSubtype="0" fill="hold" nodeType="with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fade">
                                      <p:cBhvr>
                                        <p:cTn id="69" dur="500"/>
                                        <p:tgtEl>
                                          <p:spTgt spid="107"/>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Effect transition="in" filter="fade">
                                      <p:cBhvr>
                                        <p:cTn id="72" dur="500"/>
                                        <p:tgtEl>
                                          <p:spTgt spid="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nodeType="withEffect">
                                  <p:stCondLst>
                                    <p:cond delay="0"/>
                                  </p:stCondLst>
                                  <p:childTnLst>
                                    <p:set>
                                      <p:cBhvr>
                                        <p:cTn id="79" dur="1" fill="hold">
                                          <p:stCondLst>
                                            <p:cond delay="0"/>
                                          </p:stCondLst>
                                        </p:cTn>
                                        <p:tgtEl>
                                          <p:spTgt spid="3">
                                            <p:txEl>
                                              <p:pRg st="3" end="3"/>
                                            </p:txEl>
                                          </p:spTgt>
                                        </p:tgtEl>
                                        <p:attrNameLst>
                                          <p:attrName>style.visibility</p:attrName>
                                        </p:attrNameLst>
                                      </p:cBhvr>
                                      <p:to>
                                        <p:strVal val="visible"/>
                                      </p:to>
                                    </p:set>
                                    <p:animEffect transition="in" filter="fade">
                                      <p:cBhvr>
                                        <p:cTn id="80" dur="500"/>
                                        <p:tgtEl>
                                          <p:spTgt spid="3">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childTnLst>
                                </p:cTn>
                              </p:par>
                              <p:par>
                                <p:cTn id="86" presetID="10" presetClass="entr" presetSubtype="0" fill="hold"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nodeType="with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animEffect transition="in" filter="fade">
                                      <p:cBhvr>
                                        <p:cTn id="91" dur="500"/>
                                        <p:tgtEl>
                                          <p:spTgt spid="3">
                                            <p:txEl>
                                              <p:pRg st="4" end="4"/>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3">
                                            <p:txEl>
                                              <p:pRg st="5" end="5"/>
                                            </p:txEl>
                                          </p:spTgt>
                                        </p:tgtEl>
                                        <p:attrNameLst>
                                          <p:attrName>style.visibility</p:attrName>
                                        </p:attrNameLst>
                                      </p:cBhvr>
                                      <p:to>
                                        <p:strVal val="visible"/>
                                      </p:to>
                                    </p:set>
                                    <p:animEffect transition="in" filter="fade">
                                      <p:cBhvr>
                                        <p:cTn id="94" dur="500"/>
                                        <p:tgtEl>
                                          <p:spTgt spid="3">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fade">
                                      <p:cBhvr>
                                        <p:cTn id="99" dur="500"/>
                                        <p:tgtEl>
                                          <p:spTgt spid="105"/>
                                        </p:tgtEl>
                                      </p:cBhvr>
                                    </p:animEffect>
                                  </p:childTnLst>
                                </p:cTn>
                              </p:par>
                              <p:par>
                                <p:cTn id="100" presetID="10" presetClass="entr" presetSubtype="0" fill="hold" nodeType="withEffect">
                                  <p:stCondLst>
                                    <p:cond delay="0"/>
                                  </p:stCondLst>
                                  <p:childTnLst>
                                    <p:set>
                                      <p:cBhvr>
                                        <p:cTn id="101" dur="1" fill="hold">
                                          <p:stCondLst>
                                            <p:cond delay="0"/>
                                          </p:stCondLst>
                                        </p:cTn>
                                        <p:tgtEl>
                                          <p:spTgt spid="106"/>
                                        </p:tgtEl>
                                        <p:attrNameLst>
                                          <p:attrName>style.visibility</p:attrName>
                                        </p:attrNameLst>
                                      </p:cBhvr>
                                      <p:to>
                                        <p:strVal val="visible"/>
                                      </p:to>
                                    </p:set>
                                    <p:animEffect transition="in" filter="fade">
                                      <p:cBhvr>
                                        <p:cTn id="102" dur="500"/>
                                        <p:tgtEl>
                                          <p:spTgt spid="106"/>
                                        </p:tgtEl>
                                      </p:cBhvr>
                                    </p:animEffect>
                                  </p:childTnLst>
                                </p:cTn>
                              </p:par>
                              <p:par>
                                <p:cTn id="103" presetID="10" presetClass="entr" presetSubtype="0" fill="hold" nodeType="withEffect">
                                  <p:stCondLst>
                                    <p:cond delay="0"/>
                                  </p:stCondLst>
                                  <p:childTnLst>
                                    <p:set>
                                      <p:cBhvr>
                                        <p:cTn id="104" dur="1" fill="hold">
                                          <p:stCondLst>
                                            <p:cond delay="0"/>
                                          </p:stCondLst>
                                        </p:cTn>
                                        <p:tgtEl>
                                          <p:spTgt spid="3">
                                            <p:txEl>
                                              <p:pRg st="6" end="6"/>
                                            </p:txEl>
                                          </p:spTgt>
                                        </p:tgtEl>
                                        <p:attrNameLst>
                                          <p:attrName>style.visibility</p:attrName>
                                        </p:attrNameLst>
                                      </p:cBhvr>
                                      <p:to>
                                        <p:strVal val="visible"/>
                                      </p:to>
                                    </p:set>
                                    <p:animEffect transition="in" filter="fade">
                                      <p:cBhvr>
                                        <p:cTn id="105" dur="500"/>
                                        <p:tgtEl>
                                          <p:spTgt spid="3">
                                            <p:txEl>
                                              <p:pRg st="6" end="6"/>
                                            </p:txEl>
                                          </p:spTgt>
                                        </p:tgtEl>
                                      </p:cBhvr>
                                    </p:animEffect>
                                  </p:childTnLst>
                                </p:cTn>
                              </p:par>
                              <p:par>
                                <p:cTn id="106" presetID="10" presetClass="entr" presetSubtype="0" fill="hold" nodeType="withEffect">
                                  <p:stCondLst>
                                    <p:cond delay="0"/>
                                  </p:stCondLst>
                                  <p:childTnLst>
                                    <p:set>
                                      <p:cBhvr>
                                        <p:cTn id="107" dur="1" fill="hold">
                                          <p:stCondLst>
                                            <p:cond delay="0"/>
                                          </p:stCondLst>
                                        </p:cTn>
                                        <p:tgtEl>
                                          <p:spTgt spid="3">
                                            <p:txEl>
                                              <p:pRg st="7" end="7"/>
                                            </p:txEl>
                                          </p:spTgt>
                                        </p:tgtEl>
                                        <p:attrNameLst>
                                          <p:attrName>style.visibility</p:attrName>
                                        </p:attrNameLst>
                                      </p:cBhvr>
                                      <p:to>
                                        <p:strVal val="visible"/>
                                      </p:to>
                                    </p:set>
                                    <p:animEffect transition="in" filter="fade">
                                      <p:cBhvr>
                                        <p:cTn id="10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56" grpId="0" animBg="1"/>
      <p:bldP spid="102" grpId="0"/>
      <p:bldP spid="103" grpId="0"/>
      <p:bldP spid="104" grpId="0" animBg="1"/>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9C7C-E687-D959-0F6B-F2A344C90388}"/>
              </a:ext>
            </a:extLst>
          </p:cNvPr>
          <p:cNvSpPr>
            <a:spLocks noGrp="1"/>
          </p:cNvSpPr>
          <p:nvPr>
            <p:ph type="title"/>
          </p:nvPr>
        </p:nvSpPr>
        <p:spPr/>
        <p:txBody>
          <a:bodyPr/>
          <a:lstStyle/>
          <a:p>
            <a:r>
              <a:rPr lang="en-US" dirty="0" err="1"/>
              <a:t>FedMTL</a:t>
            </a:r>
            <a:r>
              <a:rPr lang="en-US" dirty="0"/>
              <a:t> Privacy Problem</a:t>
            </a:r>
          </a:p>
        </p:txBody>
      </p:sp>
      <p:sp>
        <p:nvSpPr>
          <p:cNvPr id="3" name="Content Placeholder 2">
            <a:extLst>
              <a:ext uri="{FF2B5EF4-FFF2-40B4-BE49-F238E27FC236}">
                <a16:creationId xmlns:a16="http://schemas.microsoft.com/office/drawing/2014/main" id="{6D6E1381-B147-A4FE-4394-4BEEBA0EB573}"/>
              </a:ext>
            </a:extLst>
          </p:cNvPr>
          <p:cNvSpPr>
            <a:spLocks noGrp="1"/>
          </p:cNvSpPr>
          <p:nvPr>
            <p:ph idx="1"/>
          </p:nvPr>
        </p:nvSpPr>
        <p:spPr>
          <a:xfrm>
            <a:off x="76200" y="1371601"/>
            <a:ext cx="7848600" cy="4648200"/>
          </a:xfrm>
        </p:spPr>
        <p:txBody>
          <a:bodyPr>
            <a:normAutofit/>
          </a:bodyPr>
          <a:lstStyle/>
          <a:p>
            <a:pPr>
              <a:lnSpc>
                <a:spcPct val="114000"/>
              </a:lnSpc>
            </a:pPr>
            <a:r>
              <a:rPr lang="en-US" sz="2400" dirty="0"/>
              <a:t>Threat model: server is honest but curious</a:t>
            </a:r>
          </a:p>
          <a:p>
            <a:pPr>
              <a:lnSpc>
                <a:spcPct val="114000"/>
              </a:lnSpc>
            </a:pPr>
            <a:r>
              <a:rPr lang="en-US" sz="2400" dirty="0"/>
              <a:t>Existing secure aggregation techniques do not work</a:t>
            </a:r>
          </a:p>
          <a:p>
            <a:pPr lvl="1">
              <a:lnSpc>
                <a:spcPct val="114000"/>
              </a:lnSpc>
            </a:pPr>
            <a:r>
              <a:rPr lang="en-US" sz="2200" dirty="0"/>
              <a:t>Designed to protect </a:t>
            </a:r>
            <a:r>
              <a:rPr lang="en-US" sz="2200" dirty="0">
                <a:solidFill>
                  <a:schemeClr val="accent1"/>
                </a:solidFill>
              </a:rPr>
              <a:t>local model weights</a:t>
            </a:r>
          </a:p>
          <a:p>
            <a:pPr lvl="1">
              <a:lnSpc>
                <a:spcPct val="114000"/>
              </a:lnSpc>
            </a:pPr>
            <a:r>
              <a:rPr lang="en-US" sz="2200" dirty="0"/>
              <a:t>Not designed for MTL settings</a:t>
            </a:r>
          </a:p>
          <a:p>
            <a:pPr lvl="2">
              <a:lnSpc>
                <a:spcPct val="114000"/>
              </a:lnSpc>
            </a:pPr>
            <a:r>
              <a:rPr lang="en-US" dirty="0"/>
              <a:t>Model structures are heterogeneous</a:t>
            </a:r>
          </a:p>
          <a:p>
            <a:pPr lvl="2">
              <a:lnSpc>
                <a:spcPct val="114000"/>
              </a:lnSpc>
            </a:pPr>
            <a:r>
              <a:rPr lang="en-US" dirty="0"/>
              <a:t>Clients work on different sets of tasks</a:t>
            </a:r>
          </a:p>
          <a:p>
            <a:pPr lvl="1">
              <a:lnSpc>
                <a:spcPct val="114000"/>
              </a:lnSpc>
            </a:pPr>
            <a:r>
              <a:rPr lang="en-US" sz="2200" dirty="0" err="1"/>
              <a:t>FedMTL</a:t>
            </a:r>
            <a:r>
              <a:rPr lang="en-US" sz="2200" dirty="0"/>
              <a:t> aggregation also requires</a:t>
            </a:r>
          </a:p>
          <a:p>
            <a:pPr lvl="2">
              <a:lnSpc>
                <a:spcPct val="114000"/>
              </a:lnSpc>
            </a:pPr>
            <a:r>
              <a:rPr lang="en-US" dirty="0">
                <a:solidFill>
                  <a:schemeClr val="accent1"/>
                </a:solidFill>
              </a:rPr>
              <a:t>Types and numbers of tasks executed by each client</a:t>
            </a:r>
          </a:p>
          <a:p>
            <a:pPr lvl="2">
              <a:lnSpc>
                <a:spcPct val="114000"/>
              </a:lnSpc>
            </a:pPr>
            <a:r>
              <a:rPr lang="en-US" dirty="0">
                <a:solidFill>
                  <a:schemeClr val="accent1"/>
                </a:solidFill>
              </a:rPr>
              <a:t>Size of training datasets</a:t>
            </a:r>
          </a:p>
        </p:txBody>
      </p:sp>
      <p:sp>
        <p:nvSpPr>
          <p:cNvPr id="4" name="Slide Number Placeholder 3">
            <a:extLst>
              <a:ext uri="{FF2B5EF4-FFF2-40B4-BE49-F238E27FC236}">
                <a16:creationId xmlns:a16="http://schemas.microsoft.com/office/drawing/2014/main" id="{D9FE5B16-B856-87BE-2EB4-C2BFFE6BFD2E}"/>
              </a:ext>
            </a:extLst>
          </p:cNvPr>
          <p:cNvSpPr>
            <a:spLocks noGrp="1"/>
          </p:cNvSpPr>
          <p:nvPr>
            <p:ph type="sldNum" sz="quarter" idx="12"/>
          </p:nvPr>
        </p:nvSpPr>
        <p:spPr/>
        <p:txBody>
          <a:bodyPr/>
          <a:lstStyle/>
          <a:p>
            <a:fld id="{3A33E327-7194-4433-BAC7-787A36A5964B}" type="slidenum">
              <a:rPr lang="en-US" smtClean="0"/>
              <a:pPr/>
              <a:t>13</a:t>
            </a:fld>
            <a:endParaRPr lang="en-US" dirty="0"/>
          </a:p>
        </p:txBody>
      </p:sp>
      <p:sp>
        <p:nvSpPr>
          <p:cNvPr id="5" name="Oval 4">
            <a:extLst>
              <a:ext uri="{FF2B5EF4-FFF2-40B4-BE49-F238E27FC236}">
                <a16:creationId xmlns:a16="http://schemas.microsoft.com/office/drawing/2014/main" id="{43A4E259-C771-4E46-A96D-0EE2DBDE7626}"/>
              </a:ext>
            </a:extLst>
          </p:cNvPr>
          <p:cNvSpPr/>
          <p:nvPr/>
        </p:nvSpPr>
        <p:spPr>
          <a:xfrm>
            <a:off x="8305800" y="2476500"/>
            <a:ext cx="3657599" cy="1999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Secure </a:t>
            </a:r>
            <a:r>
              <a:rPr lang="en-US" sz="2400" b="1" dirty="0" err="1"/>
              <a:t>FedMTL</a:t>
            </a:r>
            <a:r>
              <a:rPr lang="en-US" sz="2400" b="1" dirty="0"/>
              <a:t>: privacy protection in MTL settings</a:t>
            </a:r>
          </a:p>
        </p:txBody>
      </p:sp>
      <p:cxnSp>
        <p:nvCxnSpPr>
          <p:cNvPr id="7" name="Straight Arrow Connector 6">
            <a:extLst>
              <a:ext uri="{FF2B5EF4-FFF2-40B4-BE49-F238E27FC236}">
                <a16:creationId xmlns:a16="http://schemas.microsoft.com/office/drawing/2014/main" id="{AE780010-DDA1-4DB5-9821-0314A1526BEE}"/>
              </a:ext>
            </a:extLst>
          </p:cNvPr>
          <p:cNvCxnSpPr>
            <a:cxnSpLocks/>
          </p:cNvCxnSpPr>
          <p:nvPr/>
        </p:nvCxnSpPr>
        <p:spPr>
          <a:xfrm>
            <a:off x="5410200" y="2639947"/>
            <a:ext cx="2895600" cy="49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4DC36E-E2F0-445B-BEAA-66DE1722C26A}"/>
              </a:ext>
            </a:extLst>
          </p:cNvPr>
          <p:cNvCxnSpPr>
            <a:cxnSpLocks/>
          </p:cNvCxnSpPr>
          <p:nvPr/>
        </p:nvCxnSpPr>
        <p:spPr>
          <a:xfrm flipV="1">
            <a:off x="6629400" y="3650815"/>
            <a:ext cx="1676400" cy="105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22FB6B96-DC1B-4184-871D-53BFB9173F04}"/>
              </a:ext>
            </a:extLst>
          </p:cNvPr>
          <p:cNvSpPr/>
          <p:nvPr/>
        </p:nvSpPr>
        <p:spPr>
          <a:xfrm>
            <a:off x="3810000" y="4259458"/>
            <a:ext cx="5105400" cy="998342"/>
          </a:xfrm>
          <a:custGeom>
            <a:avLst/>
            <a:gdLst>
              <a:gd name="connsiteX0" fmla="*/ 0 w 5423770"/>
              <a:gd name="connsiteY0" fmla="*/ 1265129 h 1340719"/>
              <a:gd name="connsiteX1" fmla="*/ 4371583 w 5423770"/>
              <a:gd name="connsiteY1" fmla="*/ 1202499 h 1340719"/>
              <a:gd name="connsiteX2" fmla="*/ 5423770 w 5423770"/>
              <a:gd name="connsiteY2" fmla="*/ 0 h 1340719"/>
            </a:gdLst>
            <a:ahLst/>
            <a:cxnLst>
              <a:cxn ang="0">
                <a:pos x="connsiteX0" y="connsiteY0"/>
              </a:cxn>
              <a:cxn ang="0">
                <a:pos x="connsiteX1" y="connsiteY1"/>
              </a:cxn>
              <a:cxn ang="0">
                <a:pos x="connsiteX2" y="connsiteY2"/>
              </a:cxn>
            </a:cxnLst>
            <a:rect l="l" t="t" r="r" b="b"/>
            <a:pathLst>
              <a:path w="5423770" h="1340719">
                <a:moveTo>
                  <a:pt x="0" y="1265129"/>
                </a:moveTo>
                <a:cubicBezTo>
                  <a:pt x="1733810" y="1339241"/>
                  <a:pt x="3467621" y="1413354"/>
                  <a:pt x="4371583" y="1202499"/>
                </a:cubicBezTo>
                <a:cubicBezTo>
                  <a:pt x="5275545" y="991644"/>
                  <a:pt x="5349657" y="495822"/>
                  <a:pt x="5423770" y="0"/>
                </a:cubicBezTo>
              </a:path>
            </a:pathLst>
          </a:custGeom>
          <a:noFill/>
          <a:ln>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40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0B84-0A80-BC08-978B-77B1CE9B4AF7}"/>
              </a:ext>
            </a:extLst>
          </p:cNvPr>
          <p:cNvSpPr>
            <a:spLocks noGrp="1"/>
          </p:cNvSpPr>
          <p:nvPr>
            <p:ph type="title"/>
          </p:nvPr>
        </p:nvSpPr>
        <p:spPr/>
        <p:txBody>
          <a:bodyPr/>
          <a:lstStyle/>
          <a:p>
            <a:r>
              <a:rPr lang="en-US" dirty="0"/>
              <a:t>Secure </a:t>
            </a:r>
            <a:r>
              <a:rPr lang="en-US" dirty="0" err="1"/>
              <a:t>FedMTL</a:t>
            </a:r>
            <a:endParaRPr lang="en-US" dirty="0"/>
          </a:p>
        </p:txBody>
      </p:sp>
      <p:sp>
        <p:nvSpPr>
          <p:cNvPr id="4" name="Slide Number Placeholder 3">
            <a:extLst>
              <a:ext uri="{FF2B5EF4-FFF2-40B4-BE49-F238E27FC236}">
                <a16:creationId xmlns:a16="http://schemas.microsoft.com/office/drawing/2014/main" id="{E7A751B5-D20B-A20E-7819-8A64C0588D5A}"/>
              </a:ext>
            </a:extLst>
          </p:cNvPr>
          <p:cNvSpPr>
            <a:spLocks noGrp="1"/>
          </p:cNvSpPr>
          <p:nvPr>
            <p:ph type="sldNum" sz="quarter" idx="12"/>
          </p:nvPr>
        </p:nvSpPr>
        <p:spPr/>
        <p:txBody>
          <a:bodyPr/>
          <a:lstStyle/>
          <a:p>
            <a:fld id="{3A33E327-7194-4433-BAC7-787A36A5964B}" type="slidenum">
              <a:rPr lang="en-US" smtClean="0"/>
              <a:pPr/>
              <a:t>14</a:t>
            </a:fld>
            <a:endParaRPr lang="en-US" dirty="0"/>
          </a:p>
        </p:txBody>
      </p:sp>
      <p:sp>
        <p:nvSpPr>
          <p:cNvPr id="7" name="Content Placeholder 6">
            <a:extLst>
              <a:ext uri="{FF2B5EF4-FFF2-40B4-BE49-F238E27FC236}">
                <a16:creationId xmlns:a16="http://schemas.microsoft.com/office/drawing/2014/main" id="{D3734634-95EF-4E9A-6A53-2C07E58A204F}"/>
              </a:ext>
            </a:extLst>
          </p:cNvPr>
          <p:cNvSpPr>
            <a:spLocks noGrp="1"/>
          </p:cNvSpPr>
          <p:nvPr>
            <p:ph idx="1"/>
          </p:nvPr>
        </p:nvSpPr>
        <p:spPr>
          <a:xfrm>
            <a:off x="76200" y="1371601"/>
            <a:ext cx="7428594" cy="4648200"/>
          </a:xfrm>
        </p:spPr>
        <p:txBody>
          <a:bodyPr>
            <a:normAutofit lnSpcReduction="10000"/>
          </a:bodyPr>
          <a:lstStyle/>
          <a:p>
            <a:pPr>
              <a:lnSpc>
                <a:spcPct val="114000"/>
              </a:lnSpc>
            </a:pPr>
            <a:r>
              <a:rPr lang="en-US" sz="2400" dirty="0">
                <a:solidFill>
                  <a:schemeClr val="accent1"/>
                </a:solidFill>
              </a:rPr>
              <a:t>Novel secure multi-party computation (SMPC) protocols in additive secret-sharing (A-SS) format</a:t>
            </a:r>
          </a:p>
          <a:p>
            <a:pPr>
              <a:lnSpc>
                <a:spcPct val="114000"/>
              </a:lnSpc>
            </a:pPr>
            <a:r>
              <a:rPr lang="en-US" sz="2400" dirty="0"/>
              <a:t>Strong threat model</a:t>
            </a:r>
          </a:p>
          <a:p>
            <a:pPr lvl="1">
              <a:lnSpc>
                <a:spcPct val="114000"/>
              </a:lnSpc>
            </a:pPr>
            <a:r>
              <a:rPr lang="en-US" sz="2000" dirty="0"/>
              <a:t>Honest-but-curious parties/servers</a:t>
            </a:r>
          </a:p>
          <a:p>
            <a:pPr lvl="1">
              <a:lnSpc>
                <a:spcPct val="114000"/>
              </a:lnSpc>
            </a:pPr>
            <a:r>
              <a:rPr lang="en-US" sz="2000" dirty="0"/>
              <a:t>Up to P − 1 servers can collude</a:t>
            </a:r>
            <a:endParaRPr lang="en-US" sz="2000" dirty="0">
              <a:solidFill>
                <a:schemeClr val="accent1"/>
              </a:solidFill>
            </a:endParaRPr>
          </a:p>
          <a:p>
            <a:pPr>
              <a:lnSpc>
                <a:spcPct val="114000"/>
              </a:lnSpc>
            </a:pPr>
            <a:r>
              <a:rPr lang="en-US" sz="2400" dirty="0">
                <a:solidFill>
                  <a:schemeClr val="accent1"/>
                </a:solidFill>
              </a:rPr>
              <a:t>Guarantees</a:t>
            </a:r>
          </a:p>
          <a:p>
            <a:pPr lvl="1">
              <a:lnSpc>
                <a:spcPct val="114000"/>
              </a:lnSpc>
            </a:pPr>
            <a:r>
              <a:rPr lang="en-US" sz="2000" dirty="0"/>
              <a:t>Individual model weights of clients are protected</a:t>
            </a:r>
          </a:p>
          <a:p>
            <a:pPr lvl="1">
              <a:lnSpc>
                <a:spcPct val="114000"/>
              </a:lnSpc>
            </a:pPr>
            <a:r>
              <a:rPr lang="en-US" sz="2000" dirty="0"/>
              <a:t>IDs and no. of tasks executed by each client are protected</a:t>
            </a:r>
          </a:p>
          <a:p>
            <a:pPr lvl="1">
              <a:lnSpc>
                <a:spcPct val="114000"/>
              </a:lnSpc>
            </a:pPr>
            <a:r>
              <a:rPr lang="en-US" sz="2000" dirty="0"/>
              <a:t>Size of training dataset used by each client is protected</a:t>
            </a:r>
          </a:p>
          <a:p>
            <a:pPr lvl="1">
              <a:lnSpc>
                <a:spcPct val="114000"/>
              </a:lnSpc>
            </a:pPr>
            <a:r>
              <a:rPr lang="en-US" sz="2000" dirty="0"/>
              <a:t>Secure aggregation of encrypted models results in the same accuracy as aggregation of plain-text models</a:t>
            </a:r>
          </a:p>
          <a:p>
            <a:pPr marL="0" indent="0">
              <a:buNone/>
            </a:pPr>
            <a:endParaRPr lang="en-US" dirty="0"/>
          </a:p>
        </p:txBody>
      </p:sp>
      <p:pic>
        <p:nvPicPr>
          <p:cNvPr id="9" name="Picture 8">
            <a:extLst>
              <a:ext uri="{FF2B5EF4-FFF2-40B4-BE49-F238E27FC236}">
                <a16:creationId xmlns:a16="http://schemas.microsoft.com/office/drawing/2014/main" id="{20C5ACE8-9BB5-D9AF-E1CF-70780FCB8FB1}"/>
              </a:ext>
            </a:extLst>
          </p:cNvPr>
          <p:cNvPicPr>
            <a:picLocks noChangeAspect="1"/>
          </p:cNvPicPr>
          <p:nvPr/>
        </p:nvPicPr>
        <p:blipFill>
          <a:blip r:embed="rId2"/>
          <a:stretch>
            <a:fillRect/>
          </a:stretch>
        </p:blipFill>
        <p:spPr>
          <a:xfrm>
            <a:off x="7848600" y="2971800"/>
            <a:ext cx="4267200" cy="1886952"/>
          </a:xfrm>
          <a:prstGeom prst="rect">
            <a:avLst/>
          </a:prstGeom>
        </p:spPr>
      </p:pic>
      <p:sp>
        <p:nvSpPr>
          <p:cNvPr id="3" name="Rectangle: Rounded Corners 2">
            <a:extLst>
              <a:ext uri="{FF2B5EF4-FFF2-40B4-BE49-F238E27FC236}">
                <a16:creationId xmlns:a16="http://schemas.microsoft.com/office/drawing/2014/main" id="{CF960A8D-BCDC-B48F-C8CD-93B48320A332}"/>
              </a:ext>
            </a:extLst>
          </p:cNvPr>
          <p:cNvSpPr/>
          <p:nvPr/>
        </p:nvSpPr>
        <p:spPr>
          <a:xfrm>
            <a:off x="8164789" y="1425714"/>
            <a:ext cx="624840" cy="39624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100</a:t>
            </a:r>
          </a:p>
        </p:txBody>
      </p:sp>
      <p:sp>
        <p:nvSpPr>
          <p:cNvPr id="5" name="Rectangle: Rounded Corners 4">
            <a:extLst>
              <a:ext uri="{FF2B5EF4-FFF2-40B4-BE49-F238E27FC236}">
                <a16:creationId xmlns:a16="http://schemas.microsoft.com/office/drawing/2014/main" id="{C970FDAA-064F-64DD-7852-543398ACA729}"/>
              </a:ext>
            </a:extLst>
          </p:cNvPr>
          <p:cNvSpPr/>
          <p:nvPr/>
        </p:nvSpPr>
        <p:spPr>
          <a:xfrm>
            <a:off x="10154605" y="1437382"/>
            <a:ext cx="624840" cy="396240"/>
          </a:xfrm>
          <a:prstGeom prst="roundRect">
            <a:avLst/>
          </a:prstGeom>
          <a:solidFill>
            <a:srgbClr val="CAB7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60</a:t>
            </a:r>
          </a:p>
        </p:txBody>
      </p:sp>
      <p:sp>
        <p:nvSpPr>
          <p:cNvPr id="6" name="Rectangle: Rounded Corners 5">
            <a:extLst>
              <a:ext uri="{FF2B5EF4-FFF2-40B4-BE49-F238E27FC236}">
                <a16:creationId xmlns:a16="http://schemas.microsoft.com/office/drawing/2014/main" id="{694C61F8-1FFE-F56A-0C41-9E501F29359A}"/>
              </a:ext>
            </a:extLst>
          </p:cNvPr>
          <p:cNvSpPr/>
          <p:nvPr/>
        </p:nvSpPr>
        <p:spPr>
          <a:xfrm>
            <a:off x="9209725" y="1437382"/>
            <a:ext cx="624840" cy="39624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30</a:t>
            </a:r>
          </a:p>
        </p:txBody>
      </p:sp>
      <p:sp>
        <p:nvSpPr>
          <p:cNvPr id="8" name="Rectangle: Rounded Corners 7">
            <a:extLst>
              <a:ext uri="{FF2B5EF4-FFF2-40B4-BE49-F238E27FC236}">
                <a16:creationId xmlns:a16="http://schemas.microsoft.com/office/drawing/2014/main" id="{3AC303DF-635C-E079-611B-91AD3B1B86DE}"/>
              </a:ext>
            </a:extLst>
          </p:cNvPr>
          <p:cNvSpPr/>
          <p:nvPr/>
        </p:nvSpPr>
        <p:spPr>
          <a:xfrm>
            <a:off x="11109960" y="1437382"/>
            <a:ext cx="624840" cy="39624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10</a:t>
            </a:r>
          </a:p>
        </p:txBody>
      </p:sp>
      <p:sp>
        <p:nvSpPr>
          <p:cNvPr id="10" name="TextBox 10">
            <a:extLst>
              <a:ext uri="{FF2B5EF4-FFF2-40B4-BE49-F238E27FC236}">
                <a16:creationId xmlns:a16="http://schemas.microsoft.com/office/drawing/2014/main" id="{D1401562-5BD9-3F2E-7FF0-CB800B260638}"/>
              </a:ext>
            </a:extLst>
          </p:cNvPr>
          <p:cNvSpPr txBox="1"/>
          <p:nvPr/>
        </p:nvSpPr>
        <p:spPr>
          <a:xfrm>
            <a:off x="8848636" y="1425714"/>
            <a:ext cx="30008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sp>
        <p:nvSpPr>
          <p:cNvPr id="11" name="TextBox 11">
            <a:extLst>
              <a:ext uri="{FF2B5EF4-FFF2-40B4-BE49-F238E27FC236}">
                <a16:creationId xmlns:a16="http://schemas.microsoft.com/office/drawing/2014/main" id="{A431D5BA-9107-E63C-EC77-CFB075D6F95F}"/>
              </a:ext>
            </a:extLst>
          </p:cNvPr>
          <p:cNvSpPr txBox="1"/>
          <p:nvPr/>
        </p:nvSpPr>
        <p:spPr>
          <a:xfrm>
            <a:off x="9834565" y="1437382"/>
            <a:ext cx="30008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sp>
        <p:nvSpPr>
          <p:cNvPr id="12" name="TextBox 13">
            <a:extLst>
              <a:ext uri="{FF2B5EF4-FFF2-40B4-BE49-F238E27FC236}">
                <a16:creationId xmlns:a16="http://schemas.microsoft.com/office/drawing/2014/main" id="{2AF02932-F45E-B2CB-C8D2-3186D8E6A780}"/>
              </a:ext>
            </a:extLst>
          </p:cNvPr>
          <p:cNvSpPr txBox="1"/>
          <p:nvPr/>
        </p:nvSpPr>
        <p:spPr>
          <a:xfrm>
            <a:off x="10791783" y="1437382"/>
            <a:ext cx="30008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sp>
        <p:nvSpPr>
          <p:cNvPr id="13" name="TextBox 14">
            <a:extLst>
              <a:ext uri="{FF2B5EF4-FFF2-40B4-BE49-F238E27FC236}">
                <a16:creationId xmlns:a16="http://schemas.microsoft.com/office/drawing/2014/main" id="{AF21FAC3-B4F0-2442-3F20-495A93CFD469}"/>
              </a:ext>
            </a:extLst>
          </p:cNvPr>
          <p:cNvSpPr txBox="1"/>
          <p:nvPr/>
        </p:nvSpPr>
        <p:spPr>
          <a:xfrm>
            <a:off x="9339788" y="1795046"/>
            <a:ext cx="38343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S1</a:t>
            </a:r>
          </a:p>
        </p:txBody>
      </p:sp>
      <p:sp>
        <p:nvSpPr>
          <p:cNvPr id="14" name="TextBox 15">
            <a:extLst>
              <a:ext uri="{FF2B5EF4-FFF2-40B4-BE49-F238E27FC236}">
                <a16:creationId xmlns:a16="http://schemas.microsoft.com/office/drawing/2014/main" id="{32F772CB-E7CD-F880-0055-98B7BDA35F14}"/>
              </a:ext>
            </a:extLst>
          </p:cNvPr>
          <p:cNvSpPr txBox="1"/>
          <p:nvPr/>
        </p:nvSpPr>
        <p:spPr>
          <a:xfrm>
            <a:off x="10296676" y="1786944"/>
            <a:ext cx="38343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S2</a:t>
            </a:r>
          </a:p>
        </p:txBody>
      </p:sp>
      <p:sp>
        <p:nvSpPr>
          <p:cNvPr id="15" name="TextBox 16">
            <a:extLst>
              <a:ext uri="{FF2B5EF4-FFF2-40B4-BE49-F238E27FC236}">
                <a16:creationId xmlns:a16="http://schemas.microsoft.com/office/drawing/2014/main" id="{07C5865F-1688-ED59-9049-835754FD1818}"/>
              </a:ext>
            </a:extLst>
          </p:cNvPr>
          <p:cNvSpPr txBox="1"/>
          <p:nvPr/>
        </p:nvSpPr>
        <p:spPr>
          <a:xfrm>
            <a:off x="11241556" y="1786944"/>
            <a:ext cx="38343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S3</a:t>
            </a:r>
          </a:p>
        </p:txBody>
      </p:sp>
      <p:sp>
        <p:nvSpPr>
          <p:cNvPr id="16" name="TextBox 17">
            <a:extLst>
              <a:ext uri="{FF2B5EF4-FFF2-40B4-BE49-F238E27FC236}">
                <a16:creationId xmlns:a16="http://schemas.microsoft.com/office/drawing/2014/main" id="{C99B0FCE-83AF-7232-CEDE-29518973D5E5}"/>
              </a:ext>
            </a:extLst>
          </p:cNvPr>
          <p:cNvSpPr txBox="1"/>
          <p:nvPr/>
        </p:nvSpPr>
        <p:spPr>
          <a:xfrm>
            <a:off x="8164992" y="1786944"/>
            <a:ext cx="663643"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Client</a:t>
            </a:r>
          </a:p>
        </p:txBody>
      </p:sp>
      <p:sp>
        <p:nvSpPr>
          <p:cNvPr id="17" name="TextBox 16">
            <a:extLst>
              <a:ext uri="{FF2B5EF4-FFF2-40B4-BE49-F238E27FC236}">
                <a16:creationId xmlns:a16="http://schemas.microsoft.com/office/drawing/2014/main" id="{729B5D72-7E8E-419F-0C62-F5914AE51C7E}"/>
              </a:ext>
            </a:extLst>
          </p:cNvPr>
          <p:cNvSpPr txBox="1"/>
          <p:nvPr/>
        </p:nvSpPr>
        <p:spPr>
          <a:xfrm>
            <a:off x="7848600" y="2057400"/>
            <a:ext cx="4267200" cy="646331"/>
          </a:xfrm>
          <a:prstGeom prst="rect">
            <a:avLst/>
          </a:prstGeom>
          <a:noFill/>
        </p:spPr>
        <p:txBody>
          <a:bodyPr wrap="square" rtlCol="0">
            <a:spAutoFit/>
          </a:bodyPr>
          <a:lstStyle/>
          <a:p>
            <a:r>
              <a:rPr lang="en-US" dirty="0"/>
              <a:t>Client data encrypted in an additive secret-sharing format in 3 party SMPC setting</a:t>
            </a:r>
          </a:p>
        </p:txBody>
      </p:sp>
      <p:sp>
        <p:nvSpPr>
          <p:cNvPr id="18" name="TextBox 17">
            <a:extLst>
              <a:ext uri="{FF2B5EF4-FFF2-40B4-BE49-F238E27FC236}">
                <a16:creationId xmlns:a16="http://schemas.microsoft.com/office/drawing/2014/main" id="{BAF13DB2-79D7-E198-E493-91D9DEDAB97E}"/>
              </a:ext>
            </a:extLst>
          </p:cNvPr>
          <p:cNvSpPr txBox="1"/>
          <p:nvPr/>
        </p:nvSpPr>
        <p:spPr>
          <a:xfrm>
            <a:off x="7543800" y="4953000"/>
            <a:ext cx="4648200" cy="923330"/>
          </a:xfrm>
          <a:prstGeom prst="rect">
            <a:avLst/>
          </a:prstGeom>
          <a:noFill/>
        </p:spPr>
        <p:txBody>
          <a:bodyPr wrap="square" rtlCol="0">
            <a:spAutoFit/>
          </a:bodyPr>
          <a:lstStyle/>
          <a:p>
            <a:r>
              <a:rPr lang="en-US" dirty="0"/>
              <a:t>C</a:t>
            </a:r>
            <a:r>
              <a:rPr lang="en-US" baseline="-25000" dirty="0"/>
              <a:t>i</a:t>
            </a:r>
            <a:r>
              <a:rPr lang="en-US" dirty="0"/>
              <a:t> uploads encrypted model weights &lt;&lt;W</a:t>
            </a:r>
            <a:r>
              <a:rPr lang="en-US" baseline="-25000" dirty="0"/>
              <a:t>i</a:t>
            </a:r>
            <a:r>
              <a:rPr lang="en-US" dirty="0"/>
              <a:t>&gt;&gt; and number of samples &lt;&lt;D</a:t>
            </a:r>
            <a:r>
              <a:rPr lang="en-US" baseline="-25000" dirty="0"/>
              <a:t>i</a:t>
            </a:r>
            <a:r>
              <a:rPr lang="en-US" dirty="0"/>
              <a:t>&gt;&gt; and receives personalized model weights &lt;&lt;W</a:t>
            </a:r>
            <a:r>
              <a:rPr lang="en-US" baseline="-25000" dirty="0"/>
              <a:t>i</a:t>
            </a:r>
            <a:r>
              <a:rPr lang="en-US" baseline="30000" dirty="0"/>
              <a:t>*</a:t>
            </a:r>
            <a:r>
              <a:rPr lang="en-US" dirty="0"/>
              <a:t>&gt;&gt;</a:t>
            </a:r>
            <a:endParaRPr lang="en-US" baseline="-25000" dirty="0"/>
          </a:p>
        </p:txBody>
      </p:sp>
    </p:spTree>
    <p:extLst>
      <p:ext uri="{BB962C8B-B14F-4D97-AF65-F5344CB8AC3E}">
        <p14:creationId xmlns:p14="http://schemas.microsoft.com/office/powerpoint/2010/main" val="306854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fade">
                                      <p:cBhvr>
                                        <p:cTn id="19" dur="500"/>
                                        <p:tgtEl>
                                          <p:spTgt spid="7">
                                            <p:txEl>
                                              <p:pRg st="8" end="8"/>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751FF-283B-67E2-9584-F9D5F8D9B8D3}"/>
              </a:ext>
            </a:extLst>
          </p:cNvPr>
          <p:cNvPicPr>
            <a:picLocks noChangeAspect="1"/>
          </p:cNvPicPr>
          <p:nvPr/>
        </p:nvPicPr>
        <p:blipFill>
          <a:blip r:embed="rId3"/>
          <a:stretch>
            <a:fillRect/>
          </a:stretch>
        </p:blipFill>
        <p:spPr>
          <a:xfrm>
            <a:off x="5486400" y="1667143"/>
            <a:ext cx="6629399" cy="3285857"/>
          </a:xfrm>
          <a:prstGeom prst="rect">
            <a:avLst/>
          </a:prstGeom>
        </p:spPr>
      </p:pic>
      <p:sp>
        <p:nvSpPr>
          <p:cNvPr id="2" name="Title 1">
            <a:extLst>
              <a:ext uri="{FF2B5EF4-FFF2-40B4-BE49-F238E27FC236}">
                <a16:creationId xmlns:a16="http://schemas.microsoft.com/office/drawing/2014/main" id="{0BA00B84-0A80-BC08-978B-77B1CE9B4AF7}"/>
              </a:ext>
            </a:extLst>
          </p:cNvPr>
          <p:cNvSpPr>
            <a:spLocks noGrp="1"/>
          </p:cNvSpPr>
          <p:nvPr>
            <p:ph type="title"/>
          </p:nvPr>
        </p:nvSpPr>
        <p:spPr/>
        <p:txBody>
          <a:bodyPr/>
          <a:lstStyle/>
          <a:p>
            <a:r>
              <a:rPr lang="en-US" dirty="0"/>
              <a:t>Secure </a:t>
            </a:r>
            <a:r>
              <a:rPr lang="en-US" dirty="0" err="1"/>
              <a:t>FedMTL</a:t>
            </a:r>
            <a:r>
              <a:rPr lang="en-US" dirty="0"/>
              <a:t> Protocols</a:t>
            </a:r>
          </a:p>
        </p:txBody>
      </p:sp>
      <p:sp>
        <p:nvSpPr>
          <p:cNvPr id="4" name="Slide Number Placeholder 3">
            <a:extLst>
              <a:ext uri="{FF2B5EF4-FFF2-40B4-BE49-F238E27FC236}">
                <a16:creationId xmlns:a16="http://schemas.microsoft.com/office/drawing/2014/main" id="{E7A751B5-D20B-A20E-7819-8A64C0588D5A}"/>
              </a:ext>
            </a:extLst>
          </p:cNvPr>
          <p:cNvSpPr>
            <a:spLocks noGrp="1"/>
          </p:cNvSpPr>
          <p:nvPr>
            <p:ph type="sldNum" sz="quarter" idx="12"/>
          </p:nvPr>
        </p:nvSpPr>
        <p:spPr/>
        <p:txBody>
          <a:bodyPr/>
          <a:lstStyle/>
          <a:p>
            <a:fld id="{3A33E327-7194-4433-BAC7-787A36A5964B}" type="slidenum">
              <a:rPr lang="en-US" smtClean="0"/>
              <a:pPr/>
              <a:t>15</a:t>
            </a:fld>
            <a:endParaRPr lang="en-US" dirty="0"/>
          </a:p>
        </p:txBody>
      </p:sp>
      <p:sp>
        <p:nvSpPr>
          <p:cNvPr id="7" name="Content Placeholder 6">
            <a:extLst>
              <a:ext uri="{FF2B5EF4-FFF2-40B4-BE49-F238E27FC236}">
                <a16:creationId xmlns:a16="http://schemas.microsoft.com/office/drawing/2014/main" id="{D3734634-95EF-4E9A-6A53-2C07E58A204F}"/>
              </a:ext>
            </a:extLst>
          </p:cNvPr>
          <p:cNvSpPr>
            <a:spLocks noGrp="1"/>
          </p:cNvSpPr>
          <p:nvPr>
            <p:ph idx="1"/>
          </p:nvPr>
        </p:nvSpPr>
        <p:spPr>
          <a:xfrm>
            <a:off x="76200" y="914400"/>
            <a:ext cx="5410200" cy="5181599"/>
          </a:xfrm>
        </p:spPr>
        <p:txBody>
          <a:bodyPr>
            <a:normAutofit fontScale="62500" lnSpcReduction="20000"/>
          </a:bodyPr>
          <a:lstStyle/>
          <a:p>
            <a:pPr marL="0" indent="0">
              <a:lnSpc>
                <a:spcPct val="120000"/>
              </a:lnSpc>
              <a:buNone/>
            </a:pPr>
            <a:r>
              <a:rPr lang="en-US" dirty="0"/>
              <a:t>0. Client model initialization:</a:t>
            </a:r>
          </a:p>
          <a:p>
            <a:pPr marL="0" indent="0">
              <a:lnSpc>
                <a:spcPct val="120000"/>
              </a:lnSpc>
              <a:buNone/>
            </a:pPr>
            <a:r>
              <a:rPr lang="en-US" sz="2400" dirty="0"/>
              <a:t>         - Get model and task-specific info from server</a:t>
            </a:r>
          </a:p>
          <a:p>
            <a:pPr marL="0" indent="0">
              <a:lnSpc>
                <a:spcPct val="120000"/>
              </a:lnSpc>
              <a:buNone/>
            </a:pPr>
            <a:r>
              <a:rPr lang="en-US" dirty="0"/>
              <a:t>1. Client data preparation: </a:t>
            </a:r>
          </a:p>
          <a:p>
            <a:pPr lvl="1">
              <a:lnSpc>
                <a:spcPct val="120000"/>
              </a:lnSpc>
              <a:buFontTx/>
              <a:buChar char="-"/>
            </a:pPr>
            <a:r>
              <a:rPr lang="en-US" dirty="0"/>
              <a:t>Pads 0s to local weights to </a:t>
            </a:r>
            <a:r>
              <a:rPr lang="en-US" dirty="0">
                <a:solidFill>
                  <a:schemeClr val="accent1"/>
                </a:solidFill>
              </a:rPr>
              <a:t>protect task types</a:t>
            </a:r>
          </a:p>
          <a:p>
            <a:pPr lvl="1">
              <a:lnSpc>
                <a:spcPct val="120000"/>
              </a:lnSpc>
              <a:buFontTx/>
              <a:buChar char="-"/>
            </a:pPr>
            <a:r>
              <a:rPr lang="en-US" dirty="0"/>
              <a:t>Generate fake task-specific weights (0s) to </a:t>
            </a:r>
            <a:r>
              <a:rPr lang="en-US" dirty="0">
                <a:solidFill>
                  <a:schemeClr val="accent1"/>
                </a:solidFill>
              </a:rPr>
              <a:t>protect no. of tasks</a:t>
            </a:r>
          </a:p>
          <a:p>
            <a:pPr lvl="1">
              <a:lnSpc>
                <a:spcPct val="120000"/>
              </a:lnSpc>
              <a:buFontTx/>
              <a:buChar char="-"/>
            </a:pPr>
            <a:r>
              <a:rPr lang="en-US" dirty="0"/>
              <a:t>Prepares a task mapping M, used to aggregate task-specific layers that have the same ID, to </a:t>
            </a:r>
            <a:r>
              <a:rPr lang="en-US" dirty="0">
                <a:solidFill>
                  <a:schemeClr val="accent1"/>
                </a:solidFill>
              </a:rPr>
              <a:t>protect task IDs</a:t>
            </a:r>
          </a:p>
          <a:p>
            <a:pPr marL="0" indent="0">
              <a:lnSpc>
                <a:spcPct val="120000"/>
              </a:lnSpc>
              <a:buNone/>
            </a:pPr>
            <a:r>
              <a:rPr lang="en-US" dirty="0"/>
              <a:t>2. Client </a:t>
            </a:r>
            <a:r>
              <a:rPr lang="en-US" dirty="0">
                <a:solidFill>
                  <a:schemeClr val="accent1"/>
                </a:solidFill>
              </a:rPr>
              <a:t>encrypts weights, task mapping, and dataset size in A-SS</a:t>
            </a:r>
            <a:r>
              <a:rPr lang="en-US" dirty="0"/>
              <a:t> and uploads them to servers</a:t>
            </a:r>
          </a:p>
          <a:p>
            <a:pPr marL="0" indent="0">
              <a:lnSpc>
                <a:spcPct val="120000"/>
              </a:lnSpc>
              <a:buNone/>
            </a:pPr>
            <a:r>
              <a:rPr lang="en-US" dirty="0"/>
              <a:t>3. Servers perform </a:t>
            </a:r>
            <a:r>
              <a:rPr lang="en-US" dirty="0">
                <a:solidFill>
                  <a:schemeClr val="accent1"/>
                </a:solidFill>
              </a:rPr>
              <a:t>aggregation on encrypted data</a:t>
            </a:r>
          </a:p>
          <a:p>
            <a:pPr lvl="1">
              <a:lnSpc>
                <a:spcPct val="120000"/>
              </a:lnSpc>
              <a:buFontTx/>
              <a:buChar char="-"/>
            </a:pPr>
            <a:r>
              <a:rPr lang="en-US" dirty="0"/>
              <a:t>Standard addition and multiplication operations in A-SS</a:t>
            </a:r>
          </a:p>
          <a:p>
            <a:pPr lvl="1">
              <a:lnSpc>
                <a:spcPct val="120000"/>
              </a:lnSpc>
              <a:buFontTx/>
              <a:buChar char="-"/>
            </a:pPr>
            <a:r>
              <a:rPr lang="en-US" dirty="0"/>
              <a:t>No impact of fake data, as matrix multiplication of model weights and task mappings results in 0s</a:t>
            </a:r>
          </a:p>
          <a:p>
            <a:pPr marL="0" indent="0">
              <a:lnSpc>
                <a:spcPct val="120000"/>
              </a:lnSpc>
              <a:buNone/>
            </a:pPr>
            <a:r>
              <a:rPr lang="en-US" dirty="0"/>
              <a:t>4. Client retrieves and </a:t>
            </a:r>
            <a:r>
              <a:rPr lang="en-US" dirty="0">
                <a:solidFill>
                  <a:schemeClr val="accent1"/>
                </a:solidFill>
              </a:rPr>
              <a:t>decrypts models</a:t>
            </a:r>
          </a:p>
          <a:p>
            <a:pPr lvl="1">
              <a:lnSpc>
                <a:spcPct val="120000"/>
              </a:lnSpc>
              <a:buFontTx/>
              <a:buChar char="-"/>
            </a:pPr>
            <a:r>
              <a:rPr lang="en-US" dirty="0"/>
              <a:t>Gets rid of fake data as it knows no. and types of tasks</a:t>
            </a:r>
          </a:p>
        </p:txBody>
      </p:sp>
    </p:spTree>
    <p:extLst>
      <p:ext uri="{BB962C8B-B14F-4D97-AF65-F5344CB8AC3E}">
        <p14:creationId xmlns:p14="http://schemas.microsoft.com/office/powerpoint/2010/main" val="6818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92F5-9E37-473D-9E63-CB4A21ACEBA9}"/>
              </a:ext>
            </a:extLst>
          </p:cNvPr>
          <p:cNvSpPr>
            <a:spLocks noGrp="1"/>
          </p:cNvSpPr>
          <p:nvPr>
            <p:ph type="title"/>
          </p:nvPr>
        </p:nvSpPr>
        <p:spPr/>
        <p:txBody>
          <a:bodyPr/>
          <a:lstStyle/>
          <a:p>
            <a:r>
              <a:rPr lang="en-US" dirty="0"/>
              <a:t>Implementation and Comparison Systems</a:t>
            </a:r>
          </a:p>
        </p:txBody>
      </p:sp>
      <p:sp>
        <p:nvSpPr>
          <p:cNvPr id="3" name="Content Placeholder 2">
            <a:extLst>
              <a:ext uri="{FF2B5EF4-FFF2-40B4-BE49-F238E27FC236}">
                <a16:creationId xmlns:a16="http://schemas.microsoft.com/office/drawing/2014/main" id="{288B382F-A9CE-4D7F-910C-DA7C499F4A8C}"/>
              </a:ext>
            </a:extLst>
          </p:cNvPr>
          <p:cNvSpPr>
            <a:spLocks noGrp="1"/>
          </p:cNvSpPr>
          <p:nvPr>
            <p:ph idx="1"/>
          </p:nvPr>
        </p:nvSpPr>
        <p:spPr/>
        <p:txBody>
          <a:bodyPr/>
          <a:lstStyle/>
          <a:p>
            <a:pPr>
              <a:lnSpc>
                <a:spcPct val="114000"/>
              </a:lnSpc>
              <a:spcBef>
                <a:spcPts val="500"/>
              </a:spcBef>
            </a:pPr>
            <a:r>
              <a:rPr lang="en-US" sz="2400" dirty="0" err="1"/>
              <a:t>FedMTL</a:t>
            </a:r>
            <a:r>
              <a:rPr lang="en-US" sz="2400" dirty="0"/>
              <a:t> is implemented using </a:t>
            </a:r>
            <a:r>
              <a:rPr lang="en-US" sz="2400" dirty="0" err="1"/>
              <a:t>PyTorch</a:t>
            </a:r>
            <a:endParaRPr lang="en-US" sz="2400" dirty="0"/>
          </a:p>
          <a:p>
            <a:pPr>
              <a:lnSpc>
                <a:spcPct val="114000"/>
              </a:lnSpc>
              <a:spcBef>
                <a:spcPts val="500"/>
              </a:spcBef>
            </a:pPr>
            <a:r>
              <a:rPr lang="en-US" sz="2400" dirty="0"/>
              <a:t>Secure </a:t>
            </a:r>
            <a:r>
              <a:rPr lang="en-US" sz="2400" dirty="0" err="1"/>
              <a:t>FedMTL</a:t>
            </a:r>
            <a:r>
              <a:rPr lang="en-US" sz="2400" dirty="0"/>
              <a:t> leverages </a:t>
            </a:r>
            <a:r>
              <a:rPr lang="en-US" sz="2400" dirty="0" err="1"/>
              <a:t>CrypTen</a:t>
            </a:r>
            <a:r>
              <a:rPr lang="en-US" sz="2400" dirty="0"/>
              <a:t> from Facebook </a:t>
            </a:r>
          </a:p>
          <a:p>
            <a:pPr>
              <a:lnSpc>
                <a:spcPct val="114000"/>
              </a:lnSpc>
              <a:spcBef>
                <a:spcPts val="500"/>
              </a:spcBef>
            </a:pPr>
            <a:r>
              <a:rPr lang="en-US" sz="2400" dirty="0"/>
              <a:t>Use open-source </a:t>
            </a:r>
            <a:r>
              <a:rPr lang="en-US" sz="2400" dirty="0" err="1"/>
              <a:t>PFLib</a:t>
            </a:r>
            <a:r>
              <a:rPr lang="en-US" sz="2400" dirty="0"/>
              <a:t> to implement comparison systems</a:t>
            </a:r>
          </a:p>
          <a:p>
            <a:pPr lvl="1">
              <a:lnSpc>
                <a:spcPct val="114000"/>
              </a:lnSpc>
            </a:pPr>
            <a:r>
              <a:rPr lang="en-US" sz="2000" dirty="0" err="1">
                <a:solidFill>
                  <a:schemeClr val="accent1"/>
                </a:solidFill>
              </a:rPr>
              <a:t>FedAvg</a:t>
            </a:r>
            <a:r>
              <a:rPr lang="en-US" sz="2000" dirty="0"/>
              <a:t>: vanilla FL technique</a:t>
            </a:r>
          </a:p>
          <a:p>
            <a:pPr lvl="1">
              <a:lnSpc>
                <a:spcPct val="114000"/>
              </a:lnSpc>
            </a:pPr>
            <a:r>
              <a:rPr lang="en-US" sz="2000" dirty="0" err="1">
                <a:solidFill>
                  <a:schemeClr val="accent1"/>
                </a:solidFill>
              </a:rPr>
              <a:t>FedProx</a:t>
            </a:r>
            <a:r>
              <a:rPr lang="en-US" sz="2000" dirty="0"/>
              <a:t>: employs a proximal term to formulate the clients’ optimization</a:t>
            </a:r>
          </a:p>
          <a:p>
            <a:pPr lvl="1">
              <a:lnSpc>
                <a:spcPct val="114000"/>
              </a:lnSpc>
            </a:pPr>
            <a:r>
              <a:rPr lang="en-US" sz="2000" dirty="0">
                <a:solidFill>
                  <a:schemeClr val="accent1"/>
                </a:solidFill>
              </a:rPr>
              <a:t>MOCHA</a:t>
            </a:r>
            <a:r>
              <a:rPr lang="en-US" sz="2000" dirty="0"/>
              <a:t>: considers each client as a separate task </a:t>
            </a:r>
          </a:p>
          <a:p>
            <a:pPr lvl="1">
              <a:lnSpc>
                <a:spcPct val="114000"/>
              </a:lnSpc>
            </a:pPr>
            <a:r>
              <a:rPr lang="en-US" sz="2000" dirty="0" err="1">
                <a:solidFill>
                  <a:schemeClr val="accent1"/>
                </a:solidFill>
              </a:rPr>
              <a:t>pFedMe</a:t>
            </a:r>
            <a:r>
              <a:rPr lang="en-US" sz="2000" dirty="0"/>
              <a:t>: uses a regularized loss function to optimize the personalized model </a:t>
            </a:r>
          </a:p>
          <a:p>
            <a:pPr lvl="1">
              <a:lnSpc>
                <a:spcPct val="114000"/>
              </a:lnSpc>
            </a:pPr>
            <a:r>
              <a:rPr lang="en-US" sz="2000" dirty="0" err="1">
                <a:solidFill>
                  <a:schemeClr val="accent1"/>
                </a:solidFill>
              </a:rPr>
              <a:t>FedFomo</a:t>
            </a:r>
            <a:r>
              <a:rPr lang="en-US" sz="2000" dirty="0"/>
              <a:t>: minimizes validation loss on each client based on model information collected from other clients</a:t>
            </a:r>
          </a:p>
          <a:p>
            <a:pPr lvl="1">
              <a:lnSpc>
                <a:spcPct val="114000"/>
              </a:lnSpc>
            </a:pPr>
            <a:r>
              <a:rPr lang="en-US" sz="2000" dirty="0" err="1">
                <a:solidFill>
                  <a:schemeClr val="accent1"/>
                </a:solidFill>
              </a:rPr>
              <a:t>FedAMP</a:t>
            </a:r>
            <a:r>
              <a:rPr lang="en-US" sz="2000" dirty="0"/>
              <a:t>: employs federated attentive message passing to facilitate collaboration among similar clients</a:t>
            </a:r>
          </a:p>
          <a:p>
            <a:pPr>
              <a:spcBef>
                <a:spcPts val="500"/>
              </a:spcBef>
            </a:pPr>
            <a:endParaRPr lang="en-US" dirty="0"/>
          </a:p>
          <a:p>
            <a:endParaRPr lang="en-US" dirty="0"/>
          </a:p>
        </p:txBody>
      </p:sp>
      <p:sp>
        <p:nvSpPr>
          <p:cNvPr id="4" name="Slide Number Placeholder 3">
            <a:extLst>
              <a:ext uri="{FF2B5EF4-FFF2-40B4-BE49-F238E27FC236}">
                <a16:creationId xmlns:a16="http://schemas.microsoft.com/office/drawing/2014/main" id="{1902CF20-262E-4C38-BB5F-24DA42CBAEF6}"/>
              </a:ext>
            </a:extLst>
          </p:cNvPr>
          <p:cNvSpPr>
            <a:spLocks noGrp="1"/>
          </p:cNvSpPr>
          <p:nvPr>
            <p:ph type="sldNum" sz="quarter" idx="12"/>
          </p:nvPr>
        </p:nvSpPr>
        <p:spPr/>
        <p:txBody>
          <a:bodyPr/>
          <a:lstStyle/>
          <a:p>
            <a:fld id="{3A33E327-7194-4433-BAC7-787A36A5964B}" type="slidenum">
              <a:rPr lang="en-US" smtClean="0"/>
              <a:pPr/>
              <a:t>16</a:t>
            </a:fld>
            <a:endParaRPr lang="en-US" dirty="0"/>
          </a:p>
        </p:txBody>
      </p:sp>
    </p:spTree>
    <p:extLst>
      <p:ext uri="{BB962C8B-B14F-4D97-AF65-F5344CB8AC3E}">
        <p14:creationId xmlns:p14="http://schemas.microsoft.com/office/powerpoint/2010/main" val="180941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C428E-193B-D6AF-56CF-7CFA1EC8225C}"/>
              </a:ext>
            </a:extLst>
          </p:cNvPr>
          <p:cNvSpPr>
            <a:spLocks noGrp="1"/>
          </p:cNvSpPr>
          <p:nvPr>
            <p:ph type="title"/>
          </p:nvPr>
        </p:nvSpPr>
        <p:spPr/>
        <p:txBody>
          <a:bodyPr/>
          <a:lstStyle/>
          <a:p>
            <a:r>
              <a:rPr lang="en-US" dirty="0"/>
              <a:t>Experimental Setup</a:t>
            </a:r>
          </a:p>
        </p:txBody>
      </p:sp>
      <p:graphicFrame>
        <p:nvGraphicFramePr>
          <p:cNvPr id="5" name="Content Placeholder 4">
            <a:extLst>
              <a:ext uri="{FF2B5EF4-FFF2-40B4-BE49-F238E27FC236}">
                <a16:creationId xmlns:a16="http://schemas.microsoft.com/office/drawing/2014/main" id="{521FF485-76BA-E86D-389D-E5127EDCCB2D}"/>
              </a:ext>
            </a:extLst>
          </p:cNvPr>
          <p:cNvGraphicFramePr>
            <a:graphicFrameLocks noGrp="1"/>
          </p:cNvGraphicFramePr>
          <p:nvPr>
            <p:ph idx="1"/>
            <p:extLst>
              <p:ext uri="{D42A27DB-BD31-4B8C-83A1-F6EECF244321}">
                <p14:modId xmlns:p14="http://schemas.microsoft.com/office/powerpoint/2010/main" val="2441887796"/>
              </p:ext>
            </p:extLst>
          </p:nvPr>
        </p:nvGraphicFramePr>
        <p:xfrm>
          <a:off x="76201" y="1143000"/>
          <a:ext cx="12039598" cy="2123440"/>
        </p:xfrm>
        <a:graphic>
          <a:graphicData uri="http://schemas.openxmlformats.org/drawingml/2006/table">
            <a:tbl>
              <a:tblPr firstRow="1" bandRow="1">
                <a:tableStyleId>{5C22544A-7EE6-4342-B048-85BDC9FD1C3A}</a:tableStyleId>
              </a:tblPr>
              <a:tblGrid>
                <a:gridCol w="2438520">
                  <a:extLst>
                    <a:ext uri="{9D8B030D-6E8A-4147-A177-3AD203B41FA5}">
                      <a16:colId xmlns:a16="http://schemas.microsoft.com/office/drawing/2014/main" val="3309357795"/>
                    </a:ext>
                  </a:extLst>
                </a:gridCol>
                <a:gridCol w="1169661">
                  <a:extLst>
                    <a:ext uri="{9D8B030D-6E8A-4147-A177-3AD203B41FA5}">
                      <a16:colId xmlns:a16="http://schemas.microsoft.com/office/drawing/2014/main" val="2254135833"/>
                    </a:ext>
                  </a:extLst>
                </a:gridCol>
                <a:gridCol w="5003723">
                  <a:extLst>
                    <a:ext uri="{9D8B030D-6E8A-4147-A177-3AD203B41FA5}">
                      <a16:colId xmlns:a16="http://schemas.microsoft.com/office/drawing/2014/main" val="2230502392"/>
                    </a:ext>
                  </a:extLst>
                </a:gridCol>
                <a:gridCol w="1240698">
                  <a:extLst>
                    <a:ext uri="{9D8B030D-6E8A-4147-A177-3AD203B41FA5}">
                      <a16:colId xmlns:a16="http://schemas.microsoft.com/office/drawing/2014/main" val="4255058438"/>
                    </a:ext>
                  </a:extLst>
                </a:gridCol>
                <a:gridCol w="2186996">
                  <a:extLst>
                    <a:ext uri="{9D8B030D-6E8A-4147-A177-3AD203B41FA5}">
                      <a16:colId xmlns:a16="http://schemas.microsoft.com/office/drawing/2014/main" val="3175595792"/>
                    </a:ext>
                  </a:extLst>
                </a:gridCol>
              </a:tblGrid>
              <a:tr h="370840">
                <a:tc>
                  <a:txBody>
                    <a:bodyPr/>
                    <a:lstStyle/>
                    <a:p>
                      <a:r>
                        <a:rPr lang="en-US" dirty="0"/>
                        <a:t>Dataset</a:t>
                      </a:r>
                    </a:p>
                  </a:txBody>
                  <a:tcPr/>
                </a:tc>
                <a:tc>
                  <a:txBody>
                    <a:bodyPr/>
                    <a:lstStyle/>
                    <a:p>
                      <a:r>
                        <a:rPr lang="en-US" dirty="0"/>
                        <a:t>Number of tasks, K</a:t>
                      </a:r>
                    </a:p>
                  </a:txBody>
                  <a:tcPr/>
                </a:tc>
                <a:tc>
                  <a:txBody>
                    <a:bodyPr/>
                    <a:lstStyle/>
                    <a:p>
                      <a:r>
                        <a:rPr lang="en-US" dirty="0"/>
                        <a:t>Task Description</a:t>
                      </a:r>
                    </a:p>
                  </a:txBody>
                  <a:tcPr/>
                </a:tc>
                <a:tc>
                  <a:txBody>
                    <a:bodyPr/>
                    <a:lstStyle/>
                    <a:p>
                      <a:r>
                        <a:rPr lang="en-US" dirty="0"/>
                        <a:t>Number of clients, N</a:t>
                      </a:r>
                    </a:p>
                  </a:txBody>
                  <a:tcPr/>
                </a:tc>
                <a:tc>
                  <a:txBody>
                    <a:bodyPr/>
                    <a:lstStyle/>
                    <a:p>
                      <a:r>
                        <a:rPr lang="en-US" dirty="0"/>
                        <a:t>Model architecture</a:t>
                      </a:r>
                    </a:p>
                  </a:txBody>
                  <a:tcPr/>
                </a:tc>
                <a:extLst>
                  <a:ext uri="{0D108BD9-81ED-4DB2-BD59-A6C34878D82A}">
                    <a16:rowId xmlns:a16="http://schemas.microsoft.com/office/drawing/2014/main" val="2895108688"/>
                  </a:ext>
                </a:extLst>
              </a:tr>
              <a:tr h="370840">
                <a:tc>
                  <a:txBody>
                    <a:bodyPr/>
                    <a:lstStyle/>
                    <a:p>
                      <a:r>
                        <a:rPr lang="en-US" dirty="0" err="1"/>
                        <a:t>CelebA</a:t>
                      </a:r>
                      <a:endParaRPr lang="en-US" dirty="0"/>
                    </a:p>
                  </a:txBody>
                  <a:tcPr/>
                </a:tc>
                <a:tc>
                  <a:txBody>
                    <a:bodyPr/>
                    <a:lstStyle/>
                    <a:p>
                      <a:r>
                        <a:rPr lang="en-US" dirty="0"/>
                        <a:t>8</a:t>
                      </a:r>
                    </a:p>
                  </a:txBody>
                  <a:tcPr/>
                </a:tc>
                <a:tc>
                  <a:txBody>
                    <a:bodyPr/>
                    <a:lstStyle/>
                    <a:p>
                      <a:r>
                        <a:rPr lang="en-US" dirty="0"/>
                        <a:t>Classification of 5 face attributes</a:t>
                      </a:r>
                    </a:p>
                  </a:txBody>
                  <a:tcPr/>
                </a:tc>
                <a:tc>
                  <a:txBody>
                    <a:bodyPr/>
                    <a:lstStyle/>
                    <a:p>
                      <a:r>
                        <a:rPr lang="en-US" dirty="0"/>
                        <a:t>60</a:t>
                      </a:r>
                    </a:p>
                  </a:txBody>
                  <a:tcPr/>
                </a:tc>
                <a:tc>
                  <a:txBody>
                    <a:bodyPr/>
                    <a:lstStyle/>
                    <a:p>
                      <a:r>
                        <a:rPr lang="en-US" dirty="0" err="1"/>
                        <a:t>LeNet</a:t>
                      </a:r>
                      <a:r>
                        <a:rPr lang="en-US" dirty="0"/>
                        <a:t>, MobileNet_v2</a:t>
                      </a:r>
                    </a:p>
                  </a:txBody>
                  <a:tcPr/>
                </a:tc>
                <a:extLst>
                  <a:ext uri="{0D108BD9-81ED-4DB2-BD59-A6C34878D82A}">
                    <a16:rowId xmlns:a16="http://schemas.microsoft.com/office/drawing/2014/main" val="589579196"/>
                  </a:ext>
                </a:extLst>
              </a:tr>
              <a:tr h="370840">
                <a:tc>
                  <a:txBody>
                    <a:bodyPr/>
                    <a:lstStyle/>
                    <a:p>
                      <a:r>
                        <a:rPr lang="en-US" dirty="0"/>
                        <a:t>LFWA</a:t>
                      </a:r>
                    </a:p>
                  </a:txBody>
                  <a:tcPr/>
                </a:tc>
                <a:tc>
                  <a:txBody>
                    <a:bodyPr/>
                    <a:lstStyle/>
                    <a:p>
                      <a:r>
                        <a:rPr lang="en-US"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Classification of 5 face attributes</a:t>
                      </a:r>
                    </a:p>
                  </a:txBody>
                  <a:tcPr/>
                </a:tc>
                <a:tc>
                  <a:txBody>
                    <a:bodyPr/>
                    <a:lstStyle/>
                    <a:p>
                      <a:r>
                        <a:rPr lang="en-US" dirty="0"/>
                        <a:t>60</a:t>
                      </a:r>
                    </a:p>
                  </a:txBody>
                  <a:tcPr/>
                </a:tc>
                <a:tc>
                  <a:txBody>
                    <a:bodyPr/>
                    <a:lstStyle/>
                    <a:p>
                      <a:r>
                        <a:rPr lang="en-US" dirty="0" err="1"/>
                        <a:t>LeNet</a:t>
                      </a:r>
                      <a:r>
                        <a:rPr lang="en-US" dirty="0"/>
                        <a:t>, MobileNet_v2</a:t>
                      </a:r>
                    </a:p>
                  </a:txBody>
                  <a:tcPr/>
                </a:tc>
                <a:extLst>
                  <a:ext uri="{0D108BD9-81ED-4DB2-BD59-A6C34878D82A}">
                    <a16:rowId xmlns:a16="http://schemas.microsoft.com/office/drawing/2014/main" val="1779970698"/>
                  </a:ext>
                </a:extLst>
              </a:tr>
              <a:tr h="370840">
                <a:tc>
                  <a:txBody>
                    <a:bodyPr/>
                    <a:lstStyle/>
                    <a:p>
                      <a:r>
                        <a:rPr lang="en-US" dirty="0"/>
                        <a:t>NYUD2</a:t>
                      </a:r>
                    </a:p>
                  </a:txBody>
                  <a:tcPr/>
                </a:tc>
                <a:tc>
                  <a:txBody>
                    <a:bodyPr/>
                    <a:lstStyle/>
                    <a:p>
                      <a:r>
                        <a:rPr lang="en-US" dirty="0"/>
                        <a:t>4</a:t>
                      </a:r>
                    </a:p>
                  </a:txBody>
                  <a:tcPr/>
                </a:tc>
                <a:tc>
                  <a:txBody>
                    <a:bodyPr/>
                    <a:lstStyle/>
                    <a:p>
                      <a:r>
                        <a:rPr lang="en-US" dirty="0"/>
                        <a:t>3 categories for pixel-wise semantic segmentation</a:t>
                      </a:r>
                    </a:p>
                  </a:txBody>
                  <a:tcPr/>
                </a:tc>
                <a:tc>
                  <a:txBody>
                    <a:bodyPr/>
                    <a:lstStyle/>
                    <a:p>
                      <a:r>
                        <a:rPr lang="en-US" dirty="0"/>
                        <a:t>20</a:t>
                      </a:r>
                    </a:p>
                  </a:txBody>
                  <a:tcPr/>
                </a:tc>
                <a:tc>
                  <a:txBody>
                    <a:bodyPr/>
                    <a:lstStyle/>
                    <a:p>
                      <a:r>
                        <a:rPr lang="en-US" dirty="0" err="1"/>
                        <a:t>SegNet</a:t>
                      </a:r>
                      <a:endParaRPr lang="en-US" dirty="0"/>
                    </a:p>
                  </a:txBody>
                  <a:tcPr/>
                </a:tc>
                <a:extLst>
                  <a:ext uri="{0D108BD9-81ED-4DB2-BD59-A6C34878D82A}">
                    <a16:rowId xmlns:a16="http://schemas.microsoft.com/office/drawing/2014/main" val="3955322976"/>
                  </a:ext>
                </a:extLst>
              </a:tr>
              <a:tr h="370840">
                <a:tc>
                  <a:txBody>
                    <a:bodyPr/>
                    <a:lstStyle/>
                    <a:p>
                      <a:r>
                        <a:rPr lang="en-US" dirty="0" err="1"/>
                        <a:t>FaceA</a:t>
                      </a:r>
                      <a:r>
                        <a:rPr lang="en-US" dirty="0"/>
                        <a:t> (=</a:t>
                      </a:r>
                      <a:r>
                        <a:rPr lang="en-US" dirty="0" err="1"/>
                        <a:t>CelebA+LFWA</a:t>
                      </a:r>
                      <a:r>
                        <a:rPr lang="en-US" dirty="0"/>
                        <a:t>)</a:t>
                      </a:r>
                    </a:p>
                  </a:txBody>
                  <a:tcPr/>
                </a:tc>
                <a:tc>
                  <a:txBody>
                    <a:bodyPr/>
                    <a:lstStyle/>
                    <a:p>
                      <a:r>
                        <a:rPr lang="en-US"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Classification of 5 face attributes</a:t>
                      </a:r>
                    </a:p>
                  </a:txBody>
                  <a:tcPr/>
                </a:tc>
                <a:tc>
                  <a:txBody>
                    <a:bodyPr/>
                    <a:lstStyle/>
                    <a:p>
                      <a:r>
                        <a:rPr lang="en-US" dirty="0"/>
                        <a:t>80</a:t>
                      </a:r>
                    </a:p>
                  </a:txBody>
                  <a:tcPr/>
                </a:tc>
                <a:tc>
                  <a:txBody>
                    <a:bodyPr/>
                    <a:lstStyle/>
                    <a:p>
                      <a:r>
                        <a:rPr lang="en-US" dirty="0" err="1"/>
                        <a:t>LeNet</a:t>
                      </a:r>
                      <a:r>
                        <a:rPr lang="en-US" dirty="0"/>
                        <a:t>, MobileNet_v2</a:t>
                      </a:r>
                    </a:p>
                  </a:txBody>
                  <a:tcPr/>
                </a:tc>
                <a:extLst>
                  <a:ext uri="{0D108BD9-81ED-4DB2-BD59-A6C34878D82A}">
                    <a16:rowId xmlns:a16="http://schemas.microsoft.com/office/drawing/2014/main" val="2347755070"/>
                  </a:ext>
                </a:extLst>
              </a:tr>
            </a:tbl>
          </a:graphicData>
        </a:graphic>
      </p:graphicFrame>
      <p:sp>
        <p:nvSpPr>
          <p:cNvPr id="4" name="Slide Number Placeholder 3">
            <a:extLst>
              <a:ext uri="{FF2B5EF4-FFF2-40B4-BE49-F238E27FC236}">
                <a16:creationId xmlns:a16="http://schemas.microsoft.com/office/drawing/2014/main" id="{49358DBB-224A-E241-259A-4A75468E0272}"/>
              </a:ext>
            </a:extLst>
          </p:cNvPr>
          <p:cNvSpPr>
            <a:spLocks noGrp="1"/>
          </p:cNvSpPr>
          <p:nvPr>
            <p:ph type="sldNum" sz="quarter" idx="12"/>
          </p:nvPr>
        </p:nvSpPr>
        <p:spPr/>
        <p:txBody>
          <a:bodyPr/>
          <a:lstStyle/>
          <a:p>
            <a:fld id="{3A33E327-7194-4433-BAC7-787A36A5964B}" type="slidenum">
              <a:rPr lang="en-US" smtClean="0"/>
              <a:pPr/>
              <a:t>17</a:t>
            </a:fld>
            <a:endParaRPr lang="en-US" dirty="0"/>
          </a:p>
        </p:txBody>
      </p:sp>
      <p:sp>
        <p:nvSpPr>
          <p:cNvPr id="6" name="TextBox 5">
            <a:extLst>
              <a:ext uri="{FF2B5EF4-FFF2-40B4-BE49-F238E27FC236}">
                <a16:creationId xmlns:a16="http://schemas.microsoft.com/office/drawing/2014/main" id="{86C25881-9335-12CC-76E8-ADBBE5195551}"/>
              </a:ext>
            </a:extLst>
          </p:cNvPr>
          <p:cNvSpPr txBox="1"/>
          <p:nvPr/>
        </p:nvSpPr>
        <p:spPr>
          <a:xfrm>
            <a:off x="228600" y="3527431"/>
            <a:ext cx="11887199" cy="1323311"/>
          </a:xfrm>
          <a:prstGeom prst="rect">
            <a:avLst/>
          </a:prstGeom>
          <a:noFill/>
        </p:spPr>
        <p:txBody>
          <a:bodyPr wrap="square" rtlCol="0">
            <a:spAutoFit/>
          </a:bodyPr>
          <a:lstStyle>
            <a:defPPr>
              <a:defRPr lang="en-US"/>
            </a:defPPr>
            <a:lvl1pPr>
              <a:defRPr/>
            </a:lvl1pPr>
          </a:lstStyle>
          <a:p>
            <a:pPr marL="228600" indent="-228600">
              <a:lnSpc>
                <a:spcPct val="114000"/>
              </a:lnSpc>
              <a:spcBef>
                <a:spcPts val="1000"/>
              </a:spcBef>
              <a:buFont typeface="Arial" panose="020B0604020202020204" pitchFamily="34" charset="0"/>
              <a:buChar char="•"/>
            </a:pPr>
            <a:r>
              <a:rPr lang="en-US" sz="2400" dirty="0"/>
              <a:t>Task distributions: </a:t>
            </a:r>
          </a:p>
          <a:p>
            <a:pPr marL="685800" lvl="1" indent="-228600">
              <a:lnSpc>
                <a:spcPct val="114000"/>
              </a:lnSpc>
              <a:spcBef>
                <a:spcPts val="500"/>
              </a:spcBef>
              <a:buFont typeface="Arial" panose="020B0604020202020204" pitchFamily="34" charset="0"/>
              <a:buChar char="•"/>
            </a:pPr>
            <a:r>
              <a:rPr lang="en-US" sz="2000" dirty="0">
                <a:solidFill>
                  <a:schemeClr val="accent1"/>
                </a:solidFill>
              </a:rPr>
              <a:t>D</a:t>
            </a:r>
            <a:r>
              <a:rPr lang="en-US" sz="2000" baseline="-25000" dirty="0">
                <a:solidFill>
                  <a:schemeClr val="accent1"/>
                </a:solidFill>
              </a:rPr>
              <a:t>1</a:t>
            </a:r>
            <a:r>
              <a:rPr lang="en-US" sz="2000" dirty="0">
                <a:solidFill>
                  <a:schemeClr val="accent1"/>
                </a:solidFill>
              </a:rPr>
              <a:t>: client C</a:t>
            </a:r>
            <a:r>
              <a:rPr lang="en-US" sz="2000" baseline="-25000" dirty="0">
                <a:solidFill>
                  <a:schemeClr val="accent1"/>
                </a:solidFill>
              </a:rPr>
              <a:t>i</a:t>
            </a:r>
            <a:r>
              <a:rPr lang="en-US" sz="2000" dirty="0">
                <a:solidFill>
                  <a:schemeClr val="accent1"/>
                </a:solidFill>
              </a:rPr>
              <a:t> selects K</a:t>
            </a:r>
            <a:r>
              <a:rPr lang="en-US" sz="2000" baseline="-25000" dirty="0">
                <a:solidFill>
                  <a:schemeClr val="accent1"/>
                </a:solidFill>
              </a:rPr>
              <a:t>i</a:t>
            </a:r>
            <a:r>
              <a:rPr lang="en-US" sz="2000" dirty="0">
                <a:solidFill>
                  <a:schemeClr val="accent1"/>
                </a:solidFill>
              </a:rPr>
              <a:t> = 2 tasks</a:t>
            </a:r>
          </a:p>
          <a:p>
            <a:pPr marL="685800" lvl="1" indent="-228600">
              <a:lnSpc>
                <a:spcPct val="114000"/>
              </a:lnSpc>
              <a:spcBef>
                <a:spcPts val="500"/>
              </a:spcBef>
              <a:buFont typeface="Arial" panose="020B0604020202020204" pitchFamily="34" charset="0"/>
              <a:buChar char="•"/>
            </a:pPr>
            <a:r>
              <a:rPr lang="en-US" sz="2000" dirty="0">
                <a:solidFill>
                  <a:schemeClr val="accent1"/>
                </a:solidFill>
              </a:rPr>
              <a:t>D</a:t>
            </a:r>
            <a:r>
              <a:rPr lang="en-US" sz="2000" baseline="-25000" dirty="0">
                <a:solidFill>
                  <a:schemeClr val="accent1"/>
                </a:solidFill>
              </a:rPr>
              <a:t>2</a:t>
            </a:r>
            <a:r>
              <a:rPr lang="en-US" sz="2000" dirty="0">
                <a:solidFill>
                  <a:schemeClr val="accent1"/>
                </a:solidFill>
              </a:rPr>
              <a:t>: client C</a:t>
            </a:r>
            <a:r>
              <a:rPr lang="en-US" sz="2000" baseline="-25000" dirty="0">
                <a:solidFill>
                  <a:schemeClr val="accent1"/>
                </a:solidFill>
              </a:rPr>
              <a:t>i</a:t>
            </a:r>
            <a:r>
              <a:rPr lang="en-US" sz="2000" dirty="0">
                <a:solidFill>
                  <a:schemeClr val="accent1"/>
                </a:solidFill>
              </a:rPr>
              <a:t> selects K</a:t>
            </a:r>
            <a:r>
              <a:rPr lang="en-US" sz="2000" baseline="-25000" dirty="0">
                <a:solidFill>
                  <a:schemeClr val="accent1"/>
                </a:solidFill>
              </a:rPr>
              <a:t>i</a:t>
            </a:r>
            <a:r>
              <a:rPr lang="en-US" sz="2000" dirty="0">
                <a:solidFill>
                  <a:schemeClr val="accent1"/>
                </a:solidFill>
              </a:rPr>
              <a:t> number of tasks, 1 &lt;= K</a:t>
            </a:r>
            <a:r>
              <a:rPr lang="en-US" sz="2000" baseline="-25000" dirty="0">
                <a:solidFill>
                  <a:schemeClr val="accent1"/>
                </a:solidFill>
              </a:rPr>
              <a:t>i</a:t>
            </a:r>
            <a:r>
              <a:rPr lang="en-US" sz="2000" dirty="0">
                <a:solidFill>
                  <a:schemeClr val="accent1"/>
                </a:solidFill>
              </a:rPr>
              <a:t> &lt;= K</a:t>
            </a:r>
          </a:p>
        </p:txBody>
      </p:sp>
    </p:spTree>
    <p:extLst>
      <p:ext uri="{BB962C8B-B14F-4D97-AF65-F5344CB8AC3E}">
        <p14:creationId xmlns:p14="http://schemas.microsoft.com/office/powerpoint/2010/main" val="367214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3305-AB1E-9BD4-3852-6AB7433484F1}"/>
              </a:ext>
            </a:extLst>
          </p:cNvPr>
          <p:cNvSpPr>
            <a:spLocks noGrp="1"/>
          </p:cNvSpPr>
          <p:nvPr>
            <p:ph type="title"/>
          </p:nvPr>
        </p:nvSpPr>
        <p:spPr/>
        <p:txBody>
          <a:bodyPr/>
          <a:lstStyle/>
          <a:p>
            <a:r>
              <a:rPr lang="en-US" dirty="0" err="1"/>
              <a:t>FedMTL</a:t>
            </a:r>
            <a:r>
              <a:rPr lang="en-US" dirty="0"/>
              <a:t> vs. Comparison Systems</a:t>
            </a:r>
          </a:p>
        </p:txBody>
      </p:sp>
      <p:sp>
        <p:nvSpPr>
          <p:cNvPr id="3" name="Content Placeholder 2">
            <a:extLst>
              <a:ext uri="{FF2B5EF4-FFF2-40B4-BE49-F238E27FC236}">
                <a16:creationId xmlns:a16="http://schemas.microsoft.com/office/drawing/2014/main" id="{DD4E1492-C6EB-0B3A-D806-86C01B3E3E92}"/>
              </a:ext>
            </a:extLst>
          </p:cNvPr>
          <p:cNvSpPr>
            <a:spLocks noGrp="1"/>
          </p:cNvSpPr>
          <p:nvPr>
            <p:ph idx="1"/>
          </p:nvPr>
        </p:nvSpPr>
        <p:spPr>
          <a:xfrm>
            <a:off x="76200" y="3544669"/>
            <a:ext cx="12039600" cy="2551331"/>
          </a:xfrm>
        </p:spPr>
        <p:txBody>
          <a:bodyPr>
            <a:normAutofit/>
          </a:bodyPr>
          <a:lstStyle/>
          <a:p>
            <a:pPr>
              <a:lnSpc>
                <a:spcPct val="114000"/>
              </a:lnSpc>
            </a:pPr>
            <a:r>
              <a:rPr lang="en-US" sz="2400" dirty="0" err="1">
                <a:solidFill>
                  <a:schemeClr val="accent1"/>
                </a:solidFill>
              </a:rPr>
              <a:t>FedMTL</a:t>
            </a:r>
            <a:r>
              <a:rPr lang="en-US" sz="2400" dirty="0">
                <a:solidFill>
                  <a:schemeClr val="accent1"/>
                </a:solidFill>
              </a:rPr>
              <a:t> outperforms baseline approaches for all datasets</a:t>
            </a:r>
          </a:p>
          <a:p>
            <a:pPr>
              <a:lnSpc>
                <a:spcPct val="114000"/>
              </a:lnSpc>
            </a:pPr>
            <a:r>
              <a:rPr lang="en-US" sz="2400" dirty="0" err="1"/>
              <a:t>FedAvg</a:t>
            </a:r>
            <a:r>
              <a:rPr lang="en-US" sz="2400" dirty="0"/>
              <a:t>, </a:t>
            </a:r>
            <a:r>
              <a:rPr lang="en-US" sz="2400" dirty="0" err="1"/>
              <a:t>FedProx</a:t>
            </a:r>
            <a:r>
              <a:rPr lang="en-US" sz="2400" dirty="0"/>
              <a:t>, </a:t>
            </a:r>
            <a:r>
              <a:rPr lang="en-US" sz="2400" dirty="0" err="1"/>
              <a:t>pFedMe</a:t>
            </a:r>
            <a:r>
              <a:rPr lang="en-US" sz="2400" dirty="0"/>
              <a:t>: accuracy is impacted by the aggregation of model weights from conflicting tasks</a:t>
            </a:r>
          </a:p>
          <a:p>
            <a:pPr>
              <a:lnSpc>
                <a:spcPct val="114000"/>
              </a:lnSpc>
            </a:pPr>
            <a:r>
              <a:rPr lang="en-US" sz="2400" dirty="0" err="1"/>
              <a:t>FedFomo</a:t>
            </a:r>
            <a:r>
              <a:rPr lang="en-US" sz="2400" dirty="0"/>
              <a:t>, </a:t>
            </a:r>
            <a:r>
              <a:rPr lang="en-US" sz="2400" dirty="0" err="1"/>
              <a:t>FedAMP</a:t>
            </a:r>
            <a:r>
              <a:rPr lang="en-US" sz="2400" dirty="0"/>
              <a:t>: higher overhead because they apply operations that require client-side analysis of all client models</a:t>
            </a:r>
            <a:endParaRPr lang="en-US" sz="2400" baseline="-25000" dirty="0"/>
          </a:p>
        </p:txBody>
      </p:sp>
      <p:sp>
        <p:nvSpPr>
          <p:cNvPr id="4" name="Slide Number Placeholder 3">
            <a:extLst>
              <a:ext uri="{FF2B5EF4-FFF2-40B4-BE49-F238E27FC236}">
                <a16:creationId xmlns:a16="http://schemas.microsoft.com/office/drawing/2014/main" id="{EFA5C4ED-375D-1A91-9D33-868B3C3EA3F3}"/>
              </a:ext>
            </a:extLst>
          </p:cNvPr>
          <p:cNvSpPr>
            <a:spLocks noGrp="1"/>
          </p:cNvSpPr>
          <p:nvPr>
            <p:ph type="sldNum" sz="quarter" idx="12"/>
          </p:nvPr>
        </p:nvSpPr>
        <p:spPr/>
        <p:txBody>
          <a:bodyPr/>
          <a:lstStyle/>
          <a:p>
            <a:fld id="{3A33E327-7194-4433-BAC7-787A36A5964B}" type="slidenum">
              <a:rPr lang="en-US" smtClean="0"/>
              <a:pPr/>
              <a:t>18</a:t>
            </a:fld>
            <a:endParaRPr lang="en-US" dirty="0"/>
          </a:p>
        </p:txBody>
      </p:sp>
      <p:pic>
        <p:nvPicPr>
          <p:cNvPr id="6" name="Picture 5">
            <a:extLst>
              <a:ext uri="{FF2B5EF4-FFF2-40B4-BE49-F238E27FC236}">
                <a16:creationId xmlns:a16="http://schemas.microsoft.com/office/drawing/2014/main" id="{E9984F23-6C78-C7DE-4219-B1B711226DAA}"/>
              </a:ext>
            </a:extLst>
          </p:cNvPr>
          <p:cNvPicPr>
            <a:picLocks noChangeAspect="1"/>
          </p:cNvPicPr>
          <p:nvPr/>
        </p:nvPicPr>
        <p:blipFill>
          <a:blip r:embed="rId3"/>
          <a:stretch>
            <a:fillRect/>
          </a:stretch>
        </p:blipFill>
        <p:spPr>
          <a:xfrm>
            <a:off x="1982229" y="1093652"/>
            <a:ext cx="5658470" cy="2106748"/>
          </a:xfrm>
          <a:prstGeom prst="rect">
            <a:avLst/>
          </a:prstGeom>
        </p:spPr>
      </p:pic>
      <p:sp>
        <p:nvSpPr>
          <p:cNvPr id="5" name="TextBox 4">
            <a:extLst>
              <a:ext uri="{FF2B5EF4-FFF2-40B4-BE49-F238E27FC236}">
                <a16:creationId xmlns:a16="http://schemas.microsoft.com/office/drawing/2014/main" id="{A228F675-E29A-43B5-9C13-EE8A37B9FFA0}"/>
              </a:ext>
            </a:extLst>
          </p:cNvPr>
          <p:cNvSpPr txBox="1"/>
          <p:nvPr/>
        </p:nvSpPr>
        <p:spPr>
          <a:xfrm>
            <a:off x="8002029" y="2020669"/>
            <a:ext cx="2132571" cy="646331"/>
          </a:xfrm>
          <a:prstGeom prst="rect">
            <a:avLst/>
          </a:prstGeom>
          <a:noFill/>
        </p:spPr>
        <p:txBody>
          <a:bodyPr wrap="none" rtlCol="0">
            <a:spAutoFit/>
          </a:bodyPr>
          <a:lstStyle/>
          <a:p>
            <a:r>
              <a:rPr lang="en-US" dirty="0"/>
              <a:t>Task-distribution: D</a:t>
            </a:r>
            <a:r>
              <a:rPr lang="en-US" baseline="-25000" dirty="0"/>
              <a:t>1</a:t>
            </a:r>
            <a:r>
              <a:rPr lang="en-US" dirty="0"/>
              <a:t> </a:t>
            </a:r>
          </a:p>
          <a:p>
            <a:endParaRPr lang="en-US" dirty="0"/>
          </a:p>
        </p:txBody>
      </p:sp>
    </p:spTree>
    <p:extLst>
      <p:ext uri="{BB962C8B-B14F-4D97-AF65-F5344CB8AC3E}">
        <p14:creationId xmlns:p14="http://schemas.microsoft.com/office/powerpoint/2010/main" val="275945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FF4E-F9E4-9387-FD67-9BD6FAA63EB2}"/>
              </a:ext>
            </a:extLst>
          </p:cNvPr>
          <p:cNvSpPr>
            <a:spLocks noGrp="1"/>
          </p:cNvSpPr>
          <p:nvPr>
            <p:ph type="title"/>
          </p:nvPr>
        </p:nvSpPr>
        <p:spPr/>
        <p:txBody>
          <a:bodyPr/>
          <a:lstStyle/>
          <a:p>
            <a:r>
              <a:rPr lang="en-US" dirty="0"/>
              <a:t>Convergence and Effect of Task Distribution</a:t>
            </a:r>
          </a:p>
        </p:txBody>
      </p:sp>
      <p:sp>
        <p:nvSpPr>
          <p:cNvPr id="3" name="Content Placeholder 2">
            <a:extLst>
              <a:ext uri="{FF2B5EF4-FFF2-40B4-BE49-F238E27FC236}">
                <a16:creationId xmlns:a16="http://schemas.microsoft.com/office/drawing/2014/main" id="{759BE2B1-A3DF-2A51-3B09-BBD6BC9C4153}"/>
              </a:ext>
            </a:extLst>
          </p:cNvPr>
          <p:cNvSpPr>
            <a:spLocks noGrp="1"/>
          </p:cNvSpPr>
          <p:nvPr>
            <p:ph idx="1"/>
          </p:nvPr>
        </p:nvSpPr>
        <p:spPr>
          <a:xfrm>
            <a:off x="76199" y="1371601"/>
            <a:ext cx="5638801" cy="4648200"/>
          </a:xfrm>
        </p:spPr>
        <p:txBody>
          <a:bodyPr>
            <a:normAutofit/>
          </a:bodyPr>
          <a:lstStyle/>
          <a:p>
            <a:pPr>
              <a:lnSpc>
                <a:spcPct val="100000"/>
              </a:lnSpc>
            </a:pPr>
            <a:r>
              <a:rPr lang="en-US" sz="2400" dirty="0" err="1">
                <a:solidFill>
                  <a:schemeClr val="accent1"/>
                </a:solidFill>
              </a:rPr>
              <a:t>FedMTL</a:t>
            </a:r>
            <a:r>
              <a:rPr lang="en-US" sz="2400" dirty="0">
                <a:solidFill>
                  <a:schemeClr val="accent1"/>
                </a:solidFill>
              </a:rPr>
              <a:t> converges faster than comparison systems</a:t>
            </a:r>
          </a:p>
        </p:txBody>
      </p:sp>
      <p:sp>
        <p:nvSpPr>
          <p:cNvPr id="4" name="Slide Number Placeholder 3">
            <a:extLst>
              <a:ext uri="{FF2B5EF4-FFF2-40B4-BE49-F238E27FC236}">
                <a16:creationId xmlns:a16="http://schemas.microsoft.com/office/drawing/2014/main" id="{F944647F-32EA-3561-E8F8-C4E64B092768}"/>
              </a:ext>
            </a:extLst>
          </p:cNvPr>
          <p:cNvSpPr>
            <a:spLocks noGrp="1"/>
          </p:cNvSpPr>
          <p:nvPr>
            <p:ph type="sldNum" sz="quarter" idx="12"/>
          </p:nvPr>
        </p:nvSpPr>
        <p:spPr/>
        <p:txBody>
          <a:bodyPr/>
          <a:lstStyle/>
          <a:p>
            <a:fld id="{3A33E327-7194-4433-BAC7-787A36A5964B}" type="slidenum">
              <a:rPr lang="en-US" smtClean="0"/>
              <a:pPr/>
              <a:t>19</a:t>
            </a:fld>
            <a:endParaRPr lang="en-US" dirty="0"/>
          </a:p>
        </p:txBody>
      </p:sp>
      <p:pic>
        <p:nvPicPr>
          <p:cNvPr id="6" name="Picture 5">
            <a:extLst>
              <a:ext uri="{FF2B5EF4-FFF2-40B4-BE49-F238E27FC236}">
                <a16:creationId xmlns:a16="http://schemas.microsoft.com/office/drawing/2014/main" id="{DACF6A2E-874C-6A32-5199-66BD8D793B43}"/>
              </a:ext>
            </a:extLst>
          </p:cNvPr>
          <p:cNvPicPr>
            <a:picLocks noChangeAspect="1"/>
          </p:cNvPicPr>
          <p:nvPr/>
        </p:nvPicPr>
        <p:blipFill>
          <a:blip r:embed="rId3"/>
          <a:stretch>
            <a:fillRect/>
          </a:stretch>
        </p:blipFill>
        <p:spPr>
          <a:xfrm>
            <a:off x="780411" y="2833503"/>
            <a:ext cx="4020189" cy="2805297"/>
          </a:xfrm>
          <a:prstGeom prst="rect">
            <a:avLst/>
          </a:prstGeom>
        </p:spPr>
      </p:pic>
      <p:sp>
        <p:nvSpPr>
          <p:cNvPr id="5" name="Content Placeholder 2">
            <a:extLst>
              <a:ext uri="{FF2B5EF4-FFF2-40B4-BE49-F238E27FC236}">
                <a16:creationId xmlns:a16="http://schemas.microsoft.com/office/drawing/2014/main" id="{FB279C7B-3B68-BF12-4550-0B230177DF2C}"/>
              </a:ext>
            </a:extLst>
          </p:cNvPr>
          <p:cNvSpPr txBox="1">
            <a:spLocks/>
          </p:cNvSpPr>
          <p:nvPr/>
        </p:nvSpPr>
        <p:spPr>
          <a:xfrm>
            <a:off x="5791200" y="1371600"/>
            <a:ext cx="63246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err="1">
                <a:solidFill>
                  <a:schemeClr val="accent1"/>
                </a:solidFill>
              </a:rPr>
              <a:t>FedMTL</a:t>
            </a:r>
            <a:r>
              <a:rPr lang="en-US" sz="2400" dirty="0">
                <a:solidFill>
                  <a:schemeClr val="accent1"/>
                </a:solidFill>
              </a:rPr>
              <a:t> works well when each client trains a different number of tasks</a:t>
            </a:r>
          </a:p>
          <a:p>
            <a:pPr lvl="1">
              <a:lnSpc>
                <a:spcPct val="100000"/>
              </a:lnSpc>
            </a:pPr>
            <a:r>
              <a:rPr lang="en-US" sz="2000" dirty="0"/>
              <a:t>82.5% and 70.5% accuracy for </a:t>
            </a:r>
            <a:r>
              <a:rPr lang="en-US" sz="2000" dirty="0" err="1"/>
              <a:t>CelebA</a:t>
            </a:r>
            <a:r>
              <a:rPr lang="en-US" sz="2000" dirty="0"/>
              <a:t> and LFWA, respectively</a:t>
            </a:r>
          </a:p>
          <a:p>
            <a:pPr lvl="1">
              <a:lnSpc>
                <a:spcPct val="100000"/>
              </a:lnSpc>
            </a:pPr>
            <a:r>
              <a:rPr lang="en-US" sz="2000" dirty="0"/>
              <a:t>Existing work can not support this scenario</a:t>
            </a:r>
          </a:p>
          <a:p>
            <a:endParaRPr lang="en-US" dirty="0"/>
          </a:p>
        </p:txBody>
      </p:sp>
      <p:pic>
        <p:nvPicPr>
          <p:cNvPr id="8" name="Picture 7">
            <a:extLst>
              <a:ext uri="{FF2B5EF4-FFF2-40B4-BE49-F238E27FC236}">
                <a16:creationId xmlns:a16="http://schemas.microsoft.com/office/drawing/2014/main" id="{16C28EE0-43E1-321B-4A82-5F36D00492C0}"/>
              </a:ext>
            </a:extLst>
          </p:cNvPr>
          <p:cNvPicPr>
            <a:picLocks noChangeAspect="1"/>
          </p:cNvPicPr>
          <p:nvPr/>
        </p:nvPicPr>
        <p:blipFill>
          <a:blip r:embed="rId4"/>
          <a:stretch>
            <a:fillRect/>
          </a:stretch>
        </p:blipFill>
        <p:spPr>
          <a:xfrm>
            <a:off x="6781800" y="3310594"/>
            <a:ext cx="3816302" cy="2633006"/>
          </a:xfrm>
          <a:prstGeom prst="rect">
            <a:avLst/>
          </a:prstGeom>
        </p:spPr>
      </p:pic>
      <p:sp>
        <p:nvSpPr>
          <p:cNvPr id="7" name="TextBox 6">
            <a:extLst>
              <a:ext uri="{FF2B5EF4-FFF2-40B4-BE49-F238E27FC236}">
                <a16:creationId xmlns:a16="http://schemas.microsoft.com/office/drawing/2014/main" id="{255FB86A-B646-BA93-AF01-6C58A89D8C5D}"/>
              </a:ext>
            </a:extLst>
          </p:cNvPr>
          <p:cNvSpPr txBox="1"/>
          <p:nvPr/>
        </p:nvSpPr>
        <p:spPr>
          <a:xfrm>
            <a:off x="1554072" y="5638800"/>
            <a:ext cx="2865528" cy="307777"/>
          </a:xfrm>
          <a:prstGeom prst="rect">
            <a:avLst/>
          </a:prstGeom>
          <a:noFill/>
        </p:spPr>
        <p:txBody>
          <a:bodyPr wrap="none" rtlCol="0">
            <a:spAutoFit/>
          </a:bodyPr>
          <a:lstStyle/>
          <a:p>
            <a:r>
              <a:rPr lang="en-US" sz="1400" dirty="0" err="1"/>
              <a:t>CelebA</a:t>
            </a:r>
            <a:r>
              <a:rPr lang="en-US" sz="1400" dirty="0"/>
              <a:t> dataset, D1 task distribution</a:t>
            </a:r>
          </a:p>
        </p:txBody>
      </p:sp>
    </p:spTree>
    <p:extLst>
      <p:ext uri="{BB962C8B-B14F-4D97-AF65-F5344CB8AC3E}">
        <p14:creationId xmlns:p14="http://schemas.microsoft.com/office/powerpoint/2010/main" val="241750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DC20-8918-40BD-B807-2F9DD39828AE}"/>
              </a:ext>
            </a:extLst>
          </p:cNvPr>
          <p:cNvSpPr>
            <a:spLocks noGrp="1"/>
          </p:cNvSpPr>
          <p:nvPr>
            <p:ph type="title"/>
          </p:nvPr>
        </p:nvSpPr>
        <p:spPr>
          <a:xfrm>
            <a:off x="76200" y="1"/>
            <a:ext cx="12039600" cy="1142999"/>
          </a:xfrm>
        </p:spPr>
        <p:txBody>
          <a:bodyPr/>
          <a:lstStyle/>
          <a:p>
            <a:r>
              <a:rPr lang="en-US" dirty="0"/>
              <a:t>Machine Learning Privacy</a:t>
            </a:r>
          </a:p>
        </p:txBody>
      </p:sp>
      <p:sp>
        <p:nvSpPr>
          <p:cNvPr id="4" name="Slide Number Placeholder 3">
            <a:extLst>
              <a:ext uri="{FF2B5EF4-FFF2-40B4-BE49-F238E27FC236}">
                <a16:creationId xmlns:a16="http://schemas.microsoft.com/office/drawing/2014/main" id="{5B5EE1C3-642F-4BF0-B137-A9226148EC85}"/>
              </a:ext>
            </a:extLst>
          </p:cNvPr>
          <p:cNvSpPr>
            <a:spLocks noGrp="1"/>
          </p:cNvSpPr>
          <p:nvPr>
            <p:ph type="sldNum" sz="quarter" idx="12"/>
          </p:nvPr>
        </p:nvSpPr>
        <p:spPr/>
        <p:txBody>
          <a:bodyPr/>
          <a:lstStyle/>
          <a:p>
            <a:fld id="{3A33E327-7194-4433-BAC7-787A36A5964B}" type="slidenum">
              <a:rPr lang="en-US" smtClean="0"/>
              <a:pPr/>
              <a:t>2</a:t>
            </a:fld>
            <a:endParaRPr lang="en-US" dirty="0"/>
          </a:p>
        </p:txBody>
      </p:sp>
      <p:sp>
        <p:nvSpPr>
          <p:cNvPr id="10" name="Content Placeholder 2">
            <a:extLst>
              <a:ext uri="{FF2B5EF4-FFF2-40B4-BE49-F238E27FC236}">
                <a16:creationId xmlns:a16="http://schemas.microsoft.com/office/drawing/2014/main" id="{B75EF8CD-9ED7-4FF1-A79A-67A7231E804A}"/>
              </a:ext>
            </a:extLst>
          </p:cNvPr>
          <p:cNvSpPr txBox="1">
            <a:spLocks/>
          </p:cNvSpPr>
          <p:nvPr/>
        </p:nvSpPr>
        <p:spPr>
          <a:xfrm>
            <a:off x="1121095" y="1219200"/>
            <a:ext cx="5279705"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t>Safeguard individuals’ data</a:t>
            </a:r>
          </a:p>
          <a:p>
            <a:pPr>
              <a:lnSpc>
                <a:spcPct val="150000"/>
              </a:lnSpc>
            </a:pPr>
            <a:r>
              <a:rPr lang="en-US" sz="2400" dirty="0"/>
              <a:t>Secure intellectual property</a:t>
            </a:r>
          </a:p>
          <a:p>
            <a:pPr>
              <a:lnSpc>
                <a:spcPct val="150000"/>
              </a:lnSpc>
            </a:pPr>
            <a:r>
              <a:rPr lang="en-US" sz="2400" dirty="0"/>
              <a:t>Comply with legal regulations</a:t>
            </a:r>
          </a:p>
          <a:p>
            <a:pPr>
              <a:lnSpc>
                <a:spcPct val="150000"/>
              </a:lnSpc>
            </a:pPr>
            <a:r>
              <a:rPr lang="en-US" sz="2400" dirty="0"/>
              <a:t>Minimize the effect of data breaches</a:t>
            </a:r>
          </a:p>
          <a:p>
            <a:pPr>
              <a:lnSpc>
                <a:spcPct val="150000"/>
              </a:lnSpc>
            </a:pPr>
            <a:r>
              <a:rPr lang="en-US" sz="2400" dirty="0"/>
              <a:t>Maintain trust</a:t>
            </a:r>
          </a:p>
        </p:txBody>
      </p:sp>
      <p:pic>
        <p:nvPicPr>
          <p:cNvPr id="7" name="Picture 6">
            <a:extLst>
              <a:ext uri="{FF2B5EF4-FFF2-40B4-BE49-F238E27FC236}">
                <a16:creationId xmlns:a16="http://schemas.microsoft.com/office/drawing/2014/main" id="{D7C00A4D-4C61-47E2-86EF-3AD04953F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143000"/>
            <a:ext cx="4114800" cy="4114800"/>
          </a:xfrm>
          <a:prstGeom prst="rect">
            <a:avLst/>
          </a:prstGeom>
        </p:spPr>
      </p:pic>
    </p:spTree>
    <p:extLst>
      <p:ext uri="{BB962C8B-B14F-4D97-AF65-F5344CB8AC3E}">
        <p14:creationId xmlns:p14="http://schemas.microsoft.com/office/powerpoint/2010/main" val="266854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61DE-C645-59C0-9E3B-07BD1914F23F}"/>
              </a:ext>
            </a:extLst>
          </p:cNvPr>
          <p:cNvSpPr>
            <a:spLocks noGrp="1"/>
          </p:cNvSpPr>
          <p:nvPr>
            <p:ph type="title"/>
          </p:nvPr>
        </p:nvSpPr>
        <p:spPr/>
        <p:txBody>
          <a:bodyPr/>
          <a:lstStyle/>
          <a:p>
            <a:r>
              <a:rPr lang="en-US"/>
              <a:t>Why Does FedMTL Work Better than Comparison Systems?</a:t>
            </a:r>
            <a:endParaRPr lang="en-US" dirty="0"/>
          </a:p>
        </p:txBody>
      </p:sp>
      <p:sp>
        <p:nvSpPr>
          <p:cNvPr id="3" name="Content Placeholder 2">
            <a:extLst>
              <a:ext uri="{FF2B5EF4-FFF2-40B4-BE49-F238E27FC236}">
                <a16:creationId xmlns:a16="http://schemas.microsoft.com/office/drawing/2014/main" id="{5B4BAE41-3777-CBF4-87F5-F0552556D49D}"/>
              </a:ext>
            </a:extLst>
          </p:cNvPr>
          <p:cNvSpPr>
            <a:spLocks noGrp="1"/>
          </p:cNvSpPr>
          <p:nvPr>
            <p:ph idx="1"/>
          </p:nvPr>
        </p:nvSpPr>
        <p:spPr>
          <a:xfrm>
            <a:off x="76200" y="1371600"/>
            <a:ext cx="9601200" cy="4724399"/>
          </a:xfrm>
        </p:spPr>
        <p:txBody>
          <a:bodyPr>
            <a:normAutofit/>
          </a:bodyPr>
          <a:lstStyle/>
          <a:p>
            <a:r>
              <a:rPr lang="en-US" sz="2400" dirty="0">
                <a:solidFill>
                  <a:schemeClr val="accent1"/>
                </a:solidFill>
              </a:rPr>
              <a:t>Able to adapt to data and task heterogeneity</a:t>
            </a:r>
          </a:p>
          <a:p>
            <a:r>
              <a:rPr lang="en-US" sz="2400" dirty="0"/>
              <a:t>Assigns weights based on the similarities of task-specific weights instead of relying on task IDs</a:t>
            </a:r>
          </a:p>
          <a:p>
            <a:r>
              <a:rPr lang="en-US" sz="2400" dirty="0"/>
              <a:t>Experiment: 40 clients split in two groups of 20 clients</a:t>
            </a:r>
          </a:p>
          <a:p>
            <a:pPr lvl="1"/>
            <a:r>
              <a:rPr lang="en-US" sz="2000" dirty="0"/>
              <a:t>One group uses data from </a:t>
            </a:r>
            <a:r>
              <a:rPr lang="en-US" sz="2000" dirty="0" err="1"/>
              <a:t>CelebA</a:t>
            </a:r>
            <a:r>
              <a:rPr lang="en-US" sz="2000" dirty="0"/>
              <a:t>, the other from LFWA</a:t>
            </a:r>
          </a:p>
          <a:p>
            <a:pPr lvl="1"/>
            <a:r>
              <a:rPr lang="en-US" sz="2000" dirty="0"/>
              <a:t>Clients execute heterogenous tasks</a:t>
            </a:r>
            <a:endParaRPr lang="en-US" dirty="0"/>
          </a:p>
          <a:p>
            <a:r>
              <a:rPr lang="en-US" sz="2400" dirty="0">
                <a:solidFill>
                  <a:schemeClr val="accent1"/>
                </a:solidFill>
              </a:rPr>
              <a:t>Weights of task-specific layers of clients from different groups not very similar</a:t>
            </a:r>
          </a:p>
          <a:p>
            <a:r>
              <a:rPr lang="en-US" sz="2400" dirty="0">
                <a:solidFill>
                  <a:schemeClr val="accent1"/>
                </a:solidFill>
              </a:rPr>
              <a:t>Weights of task-specific layers of clients in the same group very similar</a:t>
            </a:r>
          </a:p>
          <a:p>
            <a:r>
              <a:rPr lang="en-US" sz="2400" dirty="0"/>
              <a:t>Weights of shared layers exhibit similar patterns</a:t>
            </a:r>
          </a:p>
          <a:p>
            <a:pPr marL="457200" lvl="1" indent="0">
              <a:buNone/>
            </a:pPr>
            <a:endParaRPr lang="en-US" dirty="0"/>
          </a:p>
        </p:txBody>
      </p:sp>
      <p:sp>
        <p:nvSpPr>
          <p:cNvPr id="4" name="Slide Number Placeholder 3">
            <a:extLst>
              <a:ext uri="{FF2B5EF4-FFF2-40B4-BE49-F238E27FC236}">
                <a16:creationId xmlns:a16="http://schemas.microsoft.com/office/drawing/2014/main" id="{F5200E1B-B151-6365-94D5-B92D89B60B99}"/>
              </a:ext>
            </a:extLst>
          </p:cNvPr>
          <p:cNvSpPr>
            <a:spLocks noGrp="1"/>
          </p:cNvSpPr>
          <p:nvPr>
            <p:ph type="sldNum" sz="quarter" idx="12"/>
          </p:nvPr>
        </p:nvSpPr>
        <p:spPr/>
        <p:txBody>
          <a:bodyPr/>
          <a:lstStyle/>
          <a:p>
            <a:fld id="{3A33E327-7194-4433-BAC7-787A36A5964B}" type="slidenum">
              <a:rPr lang="en-US" smtClean="0"/>
              <a:pPr/>
              <a:t>20</a:t>
            </a:fld>
            <a:endParaRPr lang="en-US" dirty="0"/>
          </a:p>
        </p:txBody>
      </p:sp>
      <p:pic>
        <p:nvPicPr>
          <p:cNvPr id="6" name="Picture 5">
            <a:extLst>
              <a:ext uri="{FF2B5EF4-FFF2-40B4-BE49-F238E27FC236}">
                <a16:creationId xmlns:a16="http://schemas.microsoft.com/office/drawing/2014/main" id="{457A58CD-A434-CD9F-E2C4-6EE0B5C96280}"/>
              </a:ext>
            </a:extLst>
          </p:cNvPr>
          <p:cNvPicPr>
            <a:picLocks noChangeAspect="1"/>
          </p:cNvPicPr>
          <p:nvPr/>
        </p:nvPicPr>
        <p:blipFill>
          <a:blip r:embed="rId3"/>
          <a:stretch>
            <a:fillRect/>
          </a:stretch>
        </p:blipFill>
        <p:spPr>
          <a:xfrm>
            <a:off x="9672321" y="1420342"/>
            <a:ext cx="1996233" cy="1422128"/>
          </a:xfrm>
          <a:prstGeom prst="rect">
            <a:avLst/>
          </a:prstGeom>
        </p:spPr>
      </p:pic>
      <p:pic>
        <p:nvPicPr>
          <p:cNvPr id="8" name="Picture 7">
            <a:extLst>
              <a:ext uri="{FF2B5EF4-FFF2-40B4-BE49-F238E27FC236}">
                <a16:creationId xmlns:a16="http://schemas.microsoft.com/office/drawing/2014/main" id="{E3D8F6D8-0AD8-B2A9-47D8-028FC325EC3E}"/>
              </a:ext>
            </a:extLst>
          </p:cNvPr>
          <p:cNvPicPr>
            <a:picLocks noChangeAspect="1"/>
          </p:cNvPicPr>
          <p:nvPr/>
        </p:nvPicPr>
        <p:blipFill>
          <a:blip r:embed="rId4"/>
          <a:stretch>
            <a:fillRect/>
          </a:stretch>
        </p:blipFill>
        <p:spPr>
          <a:xfrm>
            <a:off x="9672321" y="3743618"/>
            <a:ext cx="2062849" cy="1493518"/>
          </a:xfrm>
          <a:prstGeom prst="rect">
            <a:avLst/>
          </a:prstGeom>
        </p:spPr>
      </p:pic>
      <p:sp>
        <p:nvSpPr>
          <p:cNvPr id="10" name="TextBox 9">
            <a:extLst>
              <a:ext uri="{FF2B5EF4-FFF2-40B4-BE49-F238E27FC236}">
                <a16:creationId xmlns:a16="http://schemas.microsoft.com/office/drawing/2014/main" id="{B6970A08-C173-9082-6795-99A62EF7BD31}"/>
              </a:ext>
            </a:extLst>
          </p:cNvPr>
          <p:cNvSpPr txBox="1"/>
          <p:nvPr/>
        </p:nvSpPr>
        <p:spPr>
          <a:xfrm>
            <a:off x="9555643" y="2790907"/>
            <a:ext cx="1996232" cy="646331"/>
          </a:xfrm>
          <a:prstGeom prst="rect">
            <a:avLst/>
          </a:prstGeom>
          <a:noFill/>
        </p:spPr>
        <p:txBody>
          <a:bodyPr wrap="square">
            <a:spAutoFit/>
          </a:bodyPr>
          <a:lstStyle/>
          <a:p>
            <a:pPr algn="ctr"/>
            <a:r>
              <a:rPr lang="en-US" dirty="0"/>
              <a:t>Similarity scores: task-specific layers</a:t>
            </a:r>
          </a:p>
        </p:txBody>
      </p:sp>
      <p:sp>
        <p:nvSpPr>
          <p:cNvPr id="12" name="TextBox 11">
            <a:extLst>
              <a:ext uri="{FF2B5EF4-FFF2-40B4-BE49-F238E27FC236}">
                <a16:creationId xmlns:a16="http://schemas.microsoft.com/office/drawing/2014/main" id="{C1FCE72B-859E-1518-4FBC-33248DCC120F}"/>
              </a:ext>
            </a:extLst>
          </p:cNvPr>
          <p:cNvSpPr txBox="1"/>
          <p:nvPr/>
        </p:nvSpPr>
        <p:spPr>
          <a:xfrm>
            <a:off x="9814768" y="5124205"/>
            <a:ext cx="1996232" cy="646331"/>
          </a:xfrm>
          <a:prstGeom prst="rect">
            <a:avLst/>
          </a:prstGeom>
          <a:noFill/>
        </p:spPr>
        <p:txBody>
          <a:bodyPr wrap="square">
            <a:spAutoFit/>
          </a:bodyPr>
          <a:lstStyle/>
          <a:p>
            <a:pPr algn="ctr"/>
            <a:r>
              <a:rPr lang="en-US" dirty="0"/>
              <a:t>Similarity scores: shared layers</a:t>
            </a:r>
          </a:p>
        </p:txBody>
      </p:sp>
    </p:spTree>
    <p:extLst>
      <p:ext uri="{BB962C8B-B14F-4D97-AF65-F5344CB8AC3E}">
        <p14:creationId xmlns:p14="http://schemas.microsoft.com/office/powerpoint/2010/main" val="3030032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2307-EA74-9E39-1ECF-E090FD20199B}"/>
              </a:ext>
            </a:extLst>
          </p:cNvPr>
          <p:cNvSpPr>
            <a:spLocks noGrp="1"/>
          </p:cNvSpPr>
          <p:nvPr>
            <p:ph type="title"/>
          </p:nvPr>
        </p:nvSpPr>
        <p:spPr/>
        <p:txBody>
          <a:bodyPr/>
          <a:lstStyle/>
          <a:p>
            <a:r>
              <a:rPr lang="en-US" dirty="0"/>
              <a:t>Accuracy and System Performance of Secure </a:t>
            </a:r>
            <a:r>
              <a:rPr lang="en-US" dirty="0" err="1"/>
              <a:t>FedMTL</a:t>
            </a:r>
            <a:endParaRPr lang="en-US" dirty="0"/>
          </a:p>
        </p:txBody>
      </p:sp>
      <p:sp>
        <p:nvSpPr>
          <p:cNvPr id="3" name="Content Placeholder 2">
            <a:extLst>
              <a:ext uri="{FF2B5EF4-FFF2-40B4-BE49-F238E27FC236}">
                <a16:creationId xmlns:a16="http://schemas.microsoft.com/office/drawing/2014/main" id="{DBB221A8-BB3E-CF3A-C2C0-B7E9F7DF04CC}"/>
              </a:ext>
            </a:extLst>
          </p:cNvPr>
          <p:cNvSpPr>
            <a:spLocks noGrp="1"/>
          </p:cNvSpPr>
          <p:nvPr>
            <p:ph idx="1"/>
          </p:nvPr>
        </p:nvSpPr>
        <p:spPr>
          <a:xfrm>
            <a:off x="76200" y="1371601"/>
            <a:ext cx="11887200" cy="4648200"/>
          </a:xfrm>
        </p:spPr>
        <p:txBody>
          <a:bodyPr>
            <a:normAutofit/>
          </a:bodyPr>
          <a:lstStyle/>
          <a:p>
            <a:pPr>
              <a:lnSpc>
                <a:spcPct val="114000"/>
              </a:lnSpc>
            </a:pPr>
            <a:r>
              <a:rPr lang="en-US" sz="2400" dirty="0"/>
              <a:t>Experimental setup</a:t>
            </a:r>
          </a:p>
          <a:p>
            <a:pPr lvl="1">
              <a:lnSpc>
                <a:spcPct val="114000"/>
              </a:lnSpc>
            </a:pPr>
            <a:r>
              <a:rPr lang="en-US" sz="2000" dirty="0"/>
              <a:t>3 SMPC servers (AWS instances) performing aggregation in an additive secret-shared settings</a:t>
            </a:r>
          </a:p>
          <a:p>
            <a:pPr lvl="1">
              <a:lnSpc>
                <a:spcPct val="114000"/>
              </a:lnSpc>
            </a:pPr>
            <a:r>
              <a:rPr lang="en-US" sz="2000" dirty="0"/>
              <a:t>Number of clients: 80</a:t>
            </a:r>
          </a:p>
          <a:p>
            <a:pPr lvl="1">
              <a:lnSpc>
                <a:spcPct val="114000"/>
              </a:lnSpc>
            </a:pPr>
            <a:r>
              <a:rPr lang="en-US" sz="2000" dirty="0"/>
              <a:t>Each client encrypts the model weights, dataset size, and task mapping</a:t>
            </a:r>
          </a:p>
          <a:p>
            <a:pPr>
              <a:lnSpc>
                <a:spcPct val="114000"/>
              </a:lnSpc>
            </a:pPr>
            <a:r>
              <a:rPr lang="en-US" sz="2400" dirty="0">
                <a:solidFill>
                  <a:schemeClr val="accent1"/>
                </a:solidFill>
              </a:rPr>
              <a:t>Secure </a:t>
            </a:r>
            <a:r>
              <a:rPr lang="en-US" sz="2400" dirty="0" err="1">
                <a:solidFill>
                  <a:schemeClr val="accent1"/>
                </a:solidFill>
              </a:rPr>
              <a:t>FedMTL</a:t>
            </a:r>
            <a:r>
              <a:rPr lang="en-US" sz="2400" dirty="0">
                <a:solidFill>
                  <a:schemeClr val="accent1"/>
                </a:solidFill>
              </a:rPr>
              <a:t> accuracy is the same as the one of plain-text </a:t>
            </a:r>
            <a:r>
              <a:rPr lang="en-US" sz="2400" dirty="0" err="1">
                <a:solidFill>
                  <a:schemeClr val="accent1"/>
                </a:solidFill>
              </a:rPr>
              <a:t>FedMTL</a:t>
            </a:r>
            <a:endParaRPr lang="en-US" sz="2400" dirty="0">
              <a:solidFill>
                <a:schemeClr val="accent1"/>
              </a:solidFill>
            </a:endParaRPr>
          </a:p>
          <a:p>
            <a:pPr>
              <a:lnSpc>
                <a:spcPct val="114000"/>
              </a:lnSpc>
            </a:pPr>
            <a:r>
              <a:rPr lang="en-US" sz="2400" dirty="0">
                <a:solidFill>
                  <a:schemeClr val="accent1"/>
                </a:solidFill>
              </a:rPr>
              <a:t>System performance is feasible in practice</a:t>
            </a:r>
          </a:p>
          <a:p>
            <a:pPr lvl="1">
              <a:lnSpc>
                <a:spcPct val="114000"/>
              </a:lnSpc>
            </a:pPr>
            <a:r>
              <a:rPr lang="en-US" sz="2000" dirty="0"/>
              <a:t>Amount of data transferred from a client to each aggregator: 12.5 MB for an MTL model using </a:t>
            </a:r>
            <a:r>
              <a:rPr lang="en-US" sz="2000" dirty="0" err="1"/>
              <a:t>LeNet</a:t>
            </a:r>
            <a:r>
              <a:rPr lang="en-US" sz="2000" dirty="0"/>
              <a:t> architecture</a:t>
            </a:r>
          </a:p>
          <a:p>
            <a:pPr lvl="1">
              <a:lnSpc>
                <a:spcPct val="114000"/>
              </a:lnSpc>
            </a:pPr>
            <a:r>
              <a:rPr lang="en-US" sz="2000" dirty="0"/>
              <a:t>Latency of secure aggregation: 52 seconds</a:t>
            </a:r>
          </a:p>
        </p:txBody>
      </p:sp>
      <p:sp>
        <p:nvSpPr>
          <p:cNvPr id="4" name="Slide Number Placeholder 3">
            <a:extLst>
              <a:ext uri="{FF2B5EF4-FFF2-40B4-BE49-F238E27FC236}">
                <a16:creationId xmlns:a16="http://schemas.microsoft.com/office/drawing/2014/main" id="{DA319923-A1AD-F031-CA99-A6A7EEFC13F8}"/>
              </a:ext>
            </a:extLst>
          </p:cNvPr>
          <p:cNvSpPr>
            <a:spLocks noGrp="1"/>
          </p:cNvSpPr>
          <p:nvPr>
            <p:ph type="sldNum" sz="quarter" idx="12"/>
          </p:nvPr>
        </p:nvSpPr>
        <p:spPr/>
        <p:txBody>
          <a:bodyPr/>
          <a:lstStyle/>
          <a:p>
            <a:fld id="{3A33E327-7194-4433-BAC7-787A36A5964B}" type="slidenum">
              <a:rPr lang="en-US" smtClean="0"/>
              <a:pPr/>
              <a:t>21</a:t>
            </a:fld>
            <a:endParaRPr lang="en-US" dirty="0"/>
          </a:p>
        </p:txBody>
      </p:sp>
    </p:spTree>
    <p:extLst>
      <p:ext uri="{BB962C8B-B14F-4D97-AF65-F5344CB8AC3E}">
        <p14:creationId xmlns:p14="http://schemas.microsoft.com/office/powerpoint/2010/main" val="118175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1ACE-3F80-6B5C-71DA-26C377A34091}"/>
              </a:ext>
            </a:extLst>
          </p:cNvPr>
          <p:cNvSpPr>
            <a:spLocks noGrp="1"/>
          </p:cNvSpPr>
          <p:nvPr>
            <p:ph type="title"/>
          </p:nvPr>
        </p:nvSpPr>
        <p:spPr/>
        <p:txBody>
          <a:bodyPr/>
          <a:lstStyle/>
          <a:p>
            <a:r>
              <a:rPr lang="en-US" dirty="0"/>
              <a:t>Secure </a:t>
            </a:r>
            <a:r>
              <a:rPr lang="en-US" dirty="0" err="1"/>
              <a:t>FedMTL</a:t>
            </a:r>
            <a:r>
              <a:rPr lang="en-US" dirty="0"/>
              <a:t> Scales Well with # Clients &amp; # Tasks</a:t>
            </a:r>
          </a:p>
        </p:txBody>
      </p:sp>
      <p:sp>
        <p:nvSpPr>
          <p:cNvPr id="3" name="Content Placeholder 2">
            <a:extLst>
              <a:ext uri="{FF2B5EF4-FFF2-40B4-BE49-F238E27FC236}">
                <a16:creationId xmlns:a16="http://schemas.microsoft.com/office/drawing/2014/main" id="{6F667CCA-7AFD-BFFE-E3F4-113E442C6008}"/>
              </a:ext>
            </a:extLst>
          </p:cNvPr>
          <p:cNvSpPr>
            <a:spLocks noGrp="1"/>
          </p:cNvSpPr>
          <p:nvPr>
            <p:ph idx="1"/>
          </p:nvPr>
        </p:nvSpPr>
        <p:spPr>
          <a:xfrm>
            <a:off x="76199" y="1371601"/>
            <a:ext cx="11887201" cy="4648200"/>
          </a:xfrm>
        </p:spPr>
        <p:txBody>
          <a:bodyPr>
            <a:normAutofit/>
          </a:bodyPr>
          <a:lstStyle/>
          <a:p>
            <a:pPr>
              <a:lnSpc>
                <a:spcPct val="114000"/>
              </a:lnSpc>
            </a:pPr>
            <a:r>
              <a:rPr lang="en-US" sz="2400" dirty="0">
                <a:solidFill>
                  <a:schemeClr val="accent1"/>
                </a:solidFill>
              </a:rPr>
              <a:t>Overhead of secure </a:t>
            </a:r>
            <a:r>
              <a:rPr lang="en-US" sz="2400" dirty="0" err="1">
                <a:solidFill>
                  <a:schemeClr val="accent1"/>
                </a:solidFill>
              </a:rPr>
              <a:t>FedMTL</a:t>
            </a:r>
            <a:r>
              <a:rPr lang="en-US" sz="2400" dirty="0">
                <a:solidFill>
                  <a:schemeClr val="accent1"/>
                </a:solidFill>
              </a:rPr>
              <a:t> at the servers w.r.t plain-text </a:t>
            </a:r>
            <a:r>
              <a:rPr lang="en-US" sz="2400" dirty="0" err="1">
                <a:solidFill>
                  <a:schemeClr val="accent1"/>
                </a:solidFill>
              </a:rPr>
              <a:t>FedMTL</a:t>
            </a:r>
            <a:r>
              <a:rPr lang="en-US" sz="2400" dirty="0">
                <a:solidFill>
                  <a:schemeClr val="accent1"/>
                </a:solidFill>
              </a:rPr>
              <a:t> decreases when the number of clients N or number of tasks K increases</a:t>
            </a:r>
          </a:p>
        </p:txBody>
      </p:sp>
      <p:sp>
        <p:nvSpPr>
          <p:cNvPr id="4" name="Slide Number Placeholder 3">
            <a:extLst>
              <a:ext uri="{FF2B5EF4-FFF2-40B4-BE49-F238E27FC236}">
                <a16:creationId xmlns:a16="http://schemas.microsoft.com/office/drawing/2014/main" id="{78563D8F-3519-E75F-88C5-8233A67051E0}"/>
              </a:ext>
            </a:extLst>
          </p:cNvPr>
          <p:cNvSpPr>
            <a:spLocks noGrp="1"/>
          </p:cNvSpPr>
          <p:nvPr>
            <p:ph type="sldNum" sz="quarter" idx="12"/>
          </p:nvPr>
        </p:nvSpPr>
        <p:spPr/>
        <p:txBody>
          <a:bodyPr/>
          <a:lstStyle/>
          <a:p>
            <a:fld id="{3A33E327-7194-4433-BAC7-787A36A5964B}" type="slidenum">
              <a:rPr lang="en-US" smtClean="0"/>
              <a:pPr/>
              <a:t>22</a:t>
            </a:fld>
            <a:endParaRPr lang="en-US" dirty="0"/>
          </a:p>
        </p:txBody>
      </p:sp>
      <p:pic>
        <p:nvPicPr>
          <p:cNvPr id="6" name="Picture 5">
            <a:extLst>
              <a:ext uri="{FF2B5EF4-FFF2-40B4-BE49-F238E27FC236}">
                <a16:creationId xmlns:a16="http://schemas.microsoft.com/office/drawing/2014/main" id="{ADFC4745-84FF-6374-A934-307B23A99336}"/>
              </a:ext>
            </a:extLst>
          </p:cNvPr>
          <p:cNvPicPr>
            <a:picLocks noChangeAspect="1"/>
          </p:cNvPicPr>
          <p:nvPr/>
        </p:nvPicPr>
        <p:blipFill>
          <a:blip r:embed="rId3"/>
          <a:stretch>
            <a:fillRect/>
          </a:stretch>
        </p:blipFill>
        <p:spPr>
          <a:xfrm>
            <a:off x="2819400" y="2960078"/>
            <a:ext cx="2843794" cy="2206994"/>
          </a:xfrm>
          <a:prstGeom prst="rect">
            <a:avLst/>
          </a:prstGeom>
        </p:spPr>
      </p:pic>
      <p:pic>
        <p:nvPicPr>
          <p:cNvPr id="8" name="Picture 7">
            <a:extLst>
              <a:ext uri="{FF2B5EF4-FFF2-40B4-BE49-F238E27FC236}">
                <a16:creationId xmlns:a16="http://schemas.microsoft.com/office/drawing/2014/main" id="{BC19FACB-0BC8-4237-BB78-CA64F169D382}"/>
              </a:ext>
            </a:extLst>
          </p:cNvPr>
          <p:cNvPicPr>
            <a:picLocks noChangeAspect="1"/>
          </p:cNvPicPr>
          <p:nvPr/>
        </p:nvPicPr>
        <p:blipFill>
          <a:blip r:embed="rId4"/>
          <a:stretch>
            <a:fillRect/>
          </a:stretch>
        </p:blipFill>
        <p:spPr>
          <a:xfrm>
            <a:off x="6248400" y="2960078"/>
            <a:ext cx="2940734" cy="2206995"/>
          </a:xfrm>
          <a:prstGeom prst="rect">
            <a:avLst/>
          </a:prstGeom>
        </p:spPr>
      </p:pic>
    </p:spTree>
    <p:extLst>
      <p:ext uri="{BB962C8B-B14F-4D97-AF65-F5344CB8AC3E}">
        <p14:creationId xmlns:p14="http://schemas.microsoft.com/office/powerpoint/2010/main" val="11724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8303-1B1F-F35E-BA46-563E018BA9F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F9A2AF0-27AB-DD1F-D535-A4A8C5F64A2B}"/>
              </a:ext>
            </a:extLst>
          </p:cNvPr>
          <p:cNvSpPr>
            <a:spLocks noGrp="1"/>
          </p:cNvSpPr>
          <p:nvPr>
            <p:ph idx="1"/>
          </p:nvPr>
        </p:nvSpPr>
        <p:spPr>
          <a:xfrm>
            <a:off x="76200" y="1371601"/>
            <a:ext cx="12039600" cy="4648200"/>
          </a:xfrm>
        </p:spPr>
        <p:txBody>
          <a:bodyPr>
            <a:normAutofit/>
          </a:bodyPr>
          <a:lstStyle/>
          <a:p>
            <a:pPr>
              <a:lnSpc>
                <a:spcPct val="114000"/>
              </a:lnSpc>
            </a:pPr>
            <a:r>
              <a:rPr lang="en-US" sz="2400" dirty="0" err="1"/>
              <a:t>FedMTL</a:t>
            </a:r>
            <a:r>
              <a:rPr lang="en-US" sz="2400" dirty="0"/>
              <a:t> is a </a:t>
            </a:r>
            <a:r>
              <a:rPr lang="en-US" sz="2400" dirty="0">
                <a:solidFill>
                  <a:schemeClr val="accent1"/>
                </a:solidFill>
              </a:rPr>
              <a:t>novel FL aggregation technique to improve accuracy through personalized MTL models</a:t>
            </a:r>
          </a:p>
          <a:p>
            <a:pPr lvl="1">
              <a:lnSpc>
                <a:spcPct val="114000"/>
              </a:lnSpc>
            </a:pPr>
            <a:r>
              <a:rPr lang="en-US" sz="2000" dirty="0"/>
              <a:t>Key idea: analyzes weights of task-specific layers and applies layer-wise aggregation based on similarity between task-specific weights</a:t>
            </a:r>
          </a:p>
          <a:p>
            <a:pPr lvl="1">
              <a:lnSpc>
                <a:spcPct val="114000"/>
              </a:lnSpc>
            </a:pPr>
            <a:r>
              <a:rPr lang="en-US" sz="2000" dirty="0"/>
              <a:t>Results: outperforms state-of-the-art FL aggregation approaches and can work when clients train heterogeneous sets of tasks</a:t>
            </a:r>
          </a:p>
          <a:p>
            <a:pPr>
              <a:lnSpc>
                <a:spcPct val="114000"/>
              </a:lnSpc>
            </a:pPr>
            <a:r>
              <a:rPr lang="en-US" sz="2400" dirty="0"/>
              <a:t>Secure </a:t>
            </a:r>
            <a:r>
              <a:rPr lang="en-US" sz="2400" dirty="0" err="1"/>
              <a:t>FedMTL</a:t>
            </a:r>
            <a:r>
              <a:rPr lang="en-US" sz="2400" dirty="0"/>
              <a:t> proposes </a:t>
            </a:r>
            <a:r>
              <a:rPr lang="en-US" sz="2400" dirty="0">
                <a:solidFill>
                  <a:schemeClr val="accent1"/>
                </a:solidFill>
              </a:rPr>
              <a:t>novel SMPC protocols that work in heterogeneous MTL settings </a:t>
            </a:r>
            <a:r>
              <a:rPr lang="en-US" sz="2400" dirty="0"/>
              <a:t>to protect privacy of weights, no. and types of tasks, and size of training datasets</a:t>
            </a:r>
          </a:p>
          <a:p>
            <a:pPr lvl="1">
              <a:lnSpc>
                <a:spcPct val="114000"/>
              </a:lnSpc>
            </a:pPr>
            <a:r>
              <a:rPr lang="en-US" sz="2000" dirty="0"/>
              <a:t>Achieves the same accuracy as the plain-text </a:t>
            </a:r>
            <a:r>
              <a:rPr lang="en-US" sz="2000" dirty="0" err="1"/>
              <a:t>FedMTL</a:t>
            </a:r>
            <a:endParaRPr lang="en-US" sz="2000" dirty="0"/>
          </a:p>
          <a:p>
            <a:pPr lvl="1">
              <a:lnSpc>
                <a:spcPct val="114000"/>
              </a:lnSpc>
            </a:pPr>
            <a:r>
              <a:rPr lang="en-US" sz="2000" dirty="0"/>
              <a:t>Overhead is small at clients, and significant but practical at servers</a:t>
            </a:r>
          </a:p>
        </p:txBody>
      </p:sp>
      <p:sp>
        <p:nvSpPr>
          <p:cNvPr id="4" name="Slide Number Placeholder 3">
            <a:extLst>
              <a:ext uri="{FF2B5EF4-FFF2-40B4-BE49-F238E27FC236}">
                <a16:creationId xmlns:a16="http://schemas.microsoft.com/office/drawing/2014/main" id="{1A9F9509-19EC-AA5C-F00A-E6CB456608FF}"/>
              </a:ext>
            </a:extLst>
          </p:cNvPr>
          <p:cNvSpPr>
            <a:spLocks noGrp="1"/>
          </p:cNvSpPr>
          <p:nvPr>
            <p:ph type="sldNum" sz="quarter" idx="12"/>
          </p:nvPr>
        </p:nvSpPr>
        <p:spPr/>
        <p:txBody>
          <a:bodyPr/>
          <a:lstStyle/>
          <a:p>
            <a:fld id="{3A33E327-7194-4433-BAC7-787A36A5964B}" type="slidenum">
              <a:rPr lang="en-US" smtClean="0"/>
              <a:pPr/>
              <a:t>23</a:t>
            </a:fld>
            <a:endParaRPr lang="en-US" dirty="0"/>
          </a:p>
        </p:txBody>
      </p:sp>
    </p:spTree>
    <p:extLst>
      <p:ext uri="{BB962C8B-B14F-4D97-AF65-F5344CB8AC3E}">
        <p14:creationId xmlns:p14="http://schemas.microsoft.com/office/powerpoint/2010/main" val="422807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25C6-3D90-4D83-B829-151244B9D94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F94BFC3-45F3-4586-BE0E-8AE9826352D3}"/>
              </a:ext>
            </a:extLst>
          </p:cNvPr>
          <p:cNvSpPr>
            <a:spLocks noGrp="1"/>
          </p:cNvSpPr>
          <p:nvPr>
            <p:ph idx="1"/>
          </p:nvPr>
        </p:nvSpPr>
        <p:spPr/>
        <p:txBody>
          <a:bodyPr>
            <a:normAutofit/>
          </a:bodyPr>
          <a:lstStyle/>
          <a:p>
            <a:pPr>
              <a:lnSpc>
                <a:spcPct val="114000"/>
              </a:lnSpc>
            </a:pPr>
            <a:r>
              <a:rPr lang="en-US" sz="2400" dirty="0" err="1">
                <a:solidFill>
                  <a:schemeClr val="bg2">
                    <a:lumMod val="90000"/>
                  </a:schemeClr>
                </a:solidFill>
              </a:rPr>
              <a:t>FedMTL</a:t>
            </a:r>
            <a:r>
              <a:rPr lang="en-US" sz="2400" dirty="0">
                <a:solidFill>
                  <a:schemeClr val="bg2">
                    <a:lumMod val="90000"/>
                  </a:schemeClr>
                </a:solidFill>
              </a:rPr>
              <a:t>: privacy-preserving federated multi-task learning </a:t>
            </a:r>
          </a:p>
          <a:p>
            <a:pPr>
              <a:lnSpc>
                <a:spcPct val="114000"/>
              </a:lnSpc>
            </a:pPr>
            <a:r>
              <a:rPr lang="en-US" sz="2400" dirty="0" err="1"/>
              <a:t>CryptGNN</a:t>
            </a:r>
            <a:r>
              <a:rPr lang="en-US" sz="2400" dirty="0"/>
              <a:t>: privacy-preserving inference for graph neural networks</a:t>
            </a:r>
          </a:p>
          <a:p>
            <a:pPr>
              <a:lnSpc>
                <a:spcPct val="114000"/>
              </a:lnSpc>
            </a:pPr>
            <a:r>
              <a:rPr lang="en-US" sz="2400" dirty="0"/>
              <a:t>Ongoing work</a:t>
            </a:r>
          </a:p>
          <a:p>
            <a:pPr lvl="1">
              <a:lnSpc>
                <a:spcPct val="114000"/>
              </a:lnSpc>
            </a:pPr>
            <a:r>
              <a:rPr lang="en-US" sz="2000" dirty="0" err="1"/>
              <a:t>FedUP</a:t>
            </a:r>
            <a:r>
              <a:rPr lang="en-US" sz="2000" dirty="0"/>
              <a:t>: federated unlearning to efficiently recover attacked models</a:t>
            </a:r>
          </a:p>
          <a:p>
            <a:pPr lvl="1">
              <a:lnSpc>
                <a:spcPct val="114000"/>
              </a:lnSpc>
            </a:pPr>
            <a:r>
              <a:rPr lang="en-US" sz="2000" dirty="0" err="1"/>
              <a:t>PGCode</a:t>
            </a:r>
            <a:r>
              <a:rPr lang="en-US" sz="2000" dirty="0"/>
              <a:t>: private code generation using LLMs</a:t>
            </a:r>
          </a:p>
          <a:p>
            <a:pPr>
              <a:lnSpc>
                <a:spcPct val="114000"/>
              </a:lnSpc>
            </a:pPr>
            <a:r>
              <a:rPr lang="en-US" sz="2400" dirty="0"/>
              <a:t>Conclusions and Lessons Learned </a:t>
            </a:r>
          </a:p>
        </p:txBody>
      </p:sp>
      <p:sp>
        <p:nvSpPr>
          <p:cNvPr id="4" name="Slide Number Placeholder 3">
            <a:extLst>
              <a:ext uri="{FF2B5EF4-FFF2-40B4-BE49-F238E27FC236}">
                <a16:creationId xmlns:a16="http://schemas.microsoft.com/office/drawing/2014/main" id="{A5C1794F-ADE5-499D-8536-EBD45F3BED15}"/>
              </a:ext>
            </a:extLst>
          </p:cNvPr>
          <p:cNvSpPr>
            <a:spLocks noGrp="1"/>
          </p:cNvSpPr>
          <p:nvPr>
            <p:ph type="sldNum" sz="quarter" idx="12"/>
          </p:nvPr>
        </p:nvSpPr>
        <p:spPr/>
        <p:txBody>
          <a:bodyPr/>
          <a:lstStyle/>
          <a:p>
            <a:fld id="{3A33E327-7194-4433-BAC7-787A36A5964B}" type="slidenum">
              <a:rPr lang="en-US" smtClean="0"/>
              <a:pPr/>
              <a:t>24</a:t>
            </a:fld>
            <a:endParaRPr lang="en-US" dirty="0"/>
          </a:p>
        </p:txBody>
      </p:sp>
    </p:spTree>
    <p:extLst>
      <p:ext uri="{BB962C8B-B14F-4D97-AF65-F5344CB8AC3E}">
        <p14:creationId xmlns:p14="http://schemas.microsoft.com/office/powerpoint/2010/main" val="401790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8328-B23C-0A04-A7EF-CAD5C7BCB981}"/>
              </a:ext>
            </a:extLst>
          </p:cNvPr>
          <p:cNvSpPr>
            <a:spLocks noGrp="1"/>
          </p:cNvSpPr>
          <p:nvPr>
            <p:ph type="title"/>
          </p:nvPr>
        </p:nvSpPr>
        <p:spPr/>
        <p:txBody>
          <a:bodyPr/>
          <a:lstStyle/>
          <a:p>
            <a:r>
              <a:rPr lang="en-US" dirty="0"/>
              <a:t>Graph Neural Networks (GNN)</a:t>
            </a:r>
          </a:p>
        </p:txBody>
      </p:sp>
      <p:sp>
        <p:nvSpPr>
          <p:cNvPr id="3" name="Content Placeholder 2">
            <a:extLst>
              <a:ext uri="{FF2B5EF4-FFF2-40B4-BE49-F238E27FC236}">
                <a16:creationId xmlns:a16="http://schemas.microsoft.com/office/drawing/2014/main" id="{9E81A830-2699-0895-3AAB-704719548DD4}"/>
              </a:ext>
            </a:extLst>
          </p:cNvPr>
          <p:cNvSpPr>
            <a:spLocks noGrp="1"/>
          </p:cNvSpPr>
          <p:nvPr>
            <p:ph idx="1"/>
          </p:nvPr>
        </p:nvSpPr>
        <p:spPr>
          <a:xfrm>
            <a:off x="76199" y="1143001"/>
            <a:ext cx="11846515" cy="3657600"/>
          </a:xfrm>
        </p:spPr>
        <p:txBody>
          <a:bodyPr>
            <a:normAutofit/>
          </a:bodyPr>
          <a:lstStyle/>
          <a:p>
            <a:pPr>
              <a:lnSpc>
                <a:spcPct val="114000"/>
              </a:lnSpc>
            </a:pPr>
            <a:r>
              <a:rPr lang="en-US" sz="2400" dirty="0"/>
              <a:t>GNN: a type of neural network that operates directly on a graph</a:t>
            </a:r>
          </a:p>
          <a:p>
            <a:pPr lvl="1">
              <a:lnSpc>
                <a:spcPct val="114000"/>
              </a:lnSpc>
            </a:pPr>
            <a:r>
              <a:rPr lang="en-US" sz="2000" dirty="0"/>
              <a:t>Predict traffic flow and congestion in road networks</a:t>
            </a:r>
          </a:p>
          <a:p>
            <a:pPr lvl="1">
              <a:lnSpc>
                <a:spcPct val="114000"/>
              </a:lnSpc>
            </a:pPr>
            <a:r>
              <a:rPr lang="en-US" sz="2000" dirty="0"/>
              <a:t>Learn user-user and user-item interactions for product recommendation</a:t>
            </a:r>
          </a:p>
          <a:p>
            <a:pPr>
              <a:lnSpc>
                <a:spcPct val="114000"/>
              </a:lnSpc>
            </a:pPr>
            <a:r>
              <a:rPr lang="en-US" sz="2400" dirty="0">
                <a:solidFill>
                  <a:schemeClr val="accent1"/>
                </a:solidFill>
              </a:rPr>
              <a:t>GNN learns node embeddings by exploiting node features and graph structure</a:t>
            </a:r>
            <a:endParaRPr lang="en-US" sz="2600" dirty="0"/>
          </a:p>
          <a:p>
            <a:pPr>
              <a:lnSpc>
                <a:spcPct val="114000"/>
              </a:lnSpc>
            </a:pPr>
            <a:r>
              <a:rPr lang="en-US" sz="2400" dirty="0"/>
              <a:t>Key components of a GNN </a:t>
            </a:r>
          </a:p>
          <a:p>
            <a:pPr lvl="1">
              <a:lnSpc>
                <a:spcPct val="114000"/>
              </a:lnSpc>
            </a:pPr>
            <a:r>
              <a:rPr lang="en-US" sz="2000" dirty="0">
                <a:solidFill>
                  <a:schemeClr val="accent1"/>
                </a:solidFill>
              </a:rPr>
              <a:t>Message-passing layer (MPL): </a:t>
            </a:r>
            <a:r>
              <a:rPr lang="en-US" sz="2000" dirty="0"/>
              <a:t>learns node embeddings by exchanging information between nodes and their neighbors</a:t>
            </a:r>
          </a:p>
          <a:p>
            <a:pPr lvl="1">
              <a:lnSpc>
                <a:spcPct val="114000"/>
              </a:lnSpc>
            </a:pPr>
            <a:r>
              <a:rPr lang="en-US" sz="2000" dirty="0">
                <a:solidFill>
                  <a:schemeClr val="accent1"/>
                </a:solidFill>
              </a:rPr>
              <a:t>Feature transformation layer (FTL)</a:t>
            </a:r>
            <a:r>
              <a:rPr lang="en-US" sz="2000" dirty="0"/>
              <a:t>: transforms features by executing linear and non-linear operations</a:t>
            </a:r>
          </a:p>
          <a:p>
            <a:endParaRPr lang="en-US" sz="2600" dirty="0"/>
          </a:p>
          <a:p>
            <a:endParaRPr lang="en-US" dirty="0"/>
          </a:p>
        </p:txBody>
      </p:sp>
      <p:sp>
        <p:nvSpPr>
          <p:cNvPr id="4" name="Slide Number Placeholder 3">
            <a:extLst>
              <a:ext uri="{FF2B5EF4-FFF2-40B4-BE49-F238E27FC236}">
                <a16:creationId xmlns:a16="http://schemas.microsoft.com/office/drawing/2014/main" id="{16C47CC8-CC68-8213-76E4-836B93A9B5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5E83DFE-2C10-9C29-4805-3010E64E096B}"/>
              </a:ext>
            </a:extLst>
          </p:cNvPr>
          <p:cNvPicPr>
            <a:picLocks noChangeAspect="1"/>
          </p:cNvPicPr>
          <p:nvPr/>
        </p:nvPicPr>
        <p:blipFill>
          <a:blip r:embed="rId2"/>
          <a:stretch>
            <a:fillRect/>
          </a:stretch>
        </p:blipFill>
        <p:spPr>
          <a:xfrm>
            <a:off x="2286000" y="5027117"/>
            <a:ext cx="7972975" cy="611683"/>
          </a:xfrm>
          <a:prstGeom prst="rect">
            <a:avLst/>
          </a:prstGeom>
        </p:spPr>
      </p:pic>
    </p:spTree>
    <p:extLst>
      <p:ext uri="{BB962C8B-B14F-4D97-AF65-F5344CB8AC3E}">
        <p14:creationId xmlns:p14="http://schemas.microsoft.com/office/powerpoint/2010/main" val="3189641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3D84-285D-CD11-5E37-68E7C3C18F5C}"/>
              </a:ext>
            </a:extLst>
          </p:cNvPr>
          <p:cNvSpPr>
            <a:spLocks noGrp="1"/>
          </p:cNvSpPr>
          <p:nvPr>
            <p:ph type="title"/>
          </p:nvPr>
        </p:nvSpPr>
        <p:spPr/>
        <p:txBody>
          <a:bodyPr/>
          <a:lstStyle/>
          <a:p>
            <a:r>
              <a:rPr lang="en-US" dirty="0"/>
              <a:t>GNN Inference as a Service</a:t>
            </a:r>
          </a:p>
        </p:txBody>
      </p:sp>
      <p:sp>
        <p:nvSpPr>
          <p:cNvPr id="3" name="Content Placeholder 2">
            <a:extLst>
              <a:ext uri="{FF2B5EF4-FFF2-40B4-BE49-F238E27FC236}">
                <a16:creationId xmlns:a16="http://schemas.microsoft.com/office/drawing/2014/main" id="{2F79183D-0DC4-BAFE-92DF-E0D4FA3AF506}"/>
              </a:ext>
            </a:extLst>
          </p:cNvPr>
          <p:cNvSpPr>
            <a:spLocks noGrp="1"/>
          </p:cNvSpPr>
          <p:nvPr>
            <p:ph idx="1"/>
          </p:nvPr>
        </p:nvSpPr>
        <p:spPr>
          <a:xfrm>
            <a:off x="76200" y="990600"/>
            <a:ext cx="12039600" cy="5105400"/>
          </a:xfrm>
        </p:spPr>
        <p:txBody>
          <a:bodyPr>
            <a:normAutofit fontScale="92500"/>
          </a:bodyPr>
          <a:lstStyle/>
          <a:p>
            <a:pPr>
              <a:lnSpc>
                <a:spcPct val="110000"/>
              </a:lnSpc>
            </a:pPr>
            <a:r>
              <a:rPr lang="en-US" sz="2600" dirty="0"/>
              <a:t>Public cloud provides ML as a Service (</a:t>
            </a:r>
            <a:r>
              <a:rPr lang="en-US" sz="2600" dirty="0" err="1"/>
              <a:t>MLaaS</a:t>
            </a:r>
            <a:r>
              <a:rPr lang="en-US" sz="2600" dirty="0"/>
              <a:t>), which democratizes access to ML models</a:t>
            </a:r>
          </a:p>
          <a:p>
            <a:pPr lvl="1">
              <a:lnSpc>
                <a:spcPct val="110000"/>
              </a:lnSpc>
            </a:pPr>
            <a:r>
              <a:rPr lang="en-US" sz="2200" dirty="0"/>
              <a:t>Examples: image and speech recognition, natural language processing, etc.</a:t>
            </a:r>
          </a:p>
          <a:p>
            <a:pPr>
              <a:lnSpc>
                <a:spcPct val="110000"/>
              </a:lnSpc>
            </a:pPr>
            <a:r>
              <a:rPr lang="en-US" sz="2600" dirty="0"/>
              <a:t>Inference as a service  is appropriate for GNNs, which require large amounts of data for training and specialized models</a:t>
            </a:r>
          </a:p>
          <a:p>
            <a:pPr lvl="1">
              <a:lnSpc>
                <a:spcPct val="110000"/>
              </a:lnSpc>
            </a:pPr>
            <a:r>
              <a:rPr lang="en-US" sz="2200" dirty="0">
                <a:solidFill>
                  <a:schemeClr val="accent1"/>
                </a:solidFill>
              </a:rPr>
              <a:t>Allows people/companies, which don’t have resources for training, </a:t>
            </a:r>
          </a:p>
          <a:p>
            <a:pPr marL="457200" lvl="1" indent="0">
              <a:lnSpc>
                <a:spcPct val="110000"/>
              </a:lnSpc>
              <a:buNone/>
            </a:pPr>
            <a:r>
              <a:rPr lang="en-US" sz="2200" dirty="0">
                <a:solidFill>
                  <a:schemeClr val="accent1"/>
                </a:solidFill>
              </a:rPr>
              <a:t>    to access GNN models in the cloud</a:t>
            </a:r>
          </a:p>
          <a:p>
            <a:pPr lvl="1">
              <a:lnSpc>
                <a:spcPct val="110000"/>
              </a:lnSpc>
            </a:pPr>
            <a:r>
              <a:rPr lang="en-US" sz="2200" dirty="0">
                <a:solidFill>
                  <a:schemeClr val="accent1"/>
                </a:solidFill>
              </a:rPr>
              <a:t>Allows third-parties that build and train models to make money by </a:t>
            </a:r>
          </a:p>
          <a:p>
            <a:pPr marL="457200" lvl="1" indent="0">
              <a:lnSpc>
                <a:spcPct val="110000"/>
              </a:lnSpc>
              <a:buNone/>
            </a:pPr>
            <a:r>
              <a:rPr lang="en-US" sz="2200" dirty="0">
                <a:solidFill>
                  <a:schemeClr val="accent1"/>
                </a:solidFill>
              </a:rPr>
              <a:t>    deploying them in the cloud</a:t>
            </a:r>
          </a:p>
          <a:p>
            <a:pPr>
              <a:lnSpc>
                <a:spcPct val="110000"/>
              </a:lnSpc>
            </a:pPr>
            <a:r>
              <a:rPr lang="en-US" sz="2600" dirty="0"/>
              <a:t>Applications of GNN inference as a service</a:t>
            </a:r>
          </a:p>
          <a:p>
            <a:pPr lvl="1">
              <a:lnSpc>
                <a:spcPct val="110000"/>
              </a:lnSpc>
            </a:pPr>
            <a:r>
              <a:rPr lang="en-US" sz="2200" dirty="0"/>
              <a:t>Screen out unqualified molecules in a drug discovery process</a:t>
            </a:r>
          </a:p>
          <a:p>
            <a:pPr lvl="1">
              <a:lnSpc>
                <a:spcPct val="110000"/>
              </a:lnSpc>
            </a:pPr>
            <a:r>
              <a:rPr lang="en-US" sz="2200" dirty="0"/>
              <a:t>Automated code analysis by a program dependence graph </a:t>
            </a:r>
          </a:p>
          <a:p>
            <a:pPr marL="0" indent="0">
              <a:buNone/>
            </a:pPr>
            <a:endParaRPr lang="en-US" dirty="0"/>
          </a:p>
        </p:txBody>
      </p:sp>
      <p:sp>
        <p:nvSpPr>
          <p:cNvPr id="4" name="Slide Number Placeholder 3">
            <a:extLst>
              <a:ext uri="{FF2B5EF4-FFF2-40B4-BE49-F238E27FC236}">
                <a16:creationId xmlns:a16="http://schemas.microsoft.com/office/drawing/2014/main" id="{62A742CB-811B-5ED0-FF57-E9C9E6824E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Content Placeholder 4" descr="Text&#10;&#10;Description automatically generated with low confidence">
            <a:extLst>
              <a:ext uri="{FF2B5EF4-FFF2-40B4-BE49-F238E27FC236}">
                <a16:creationId xmlns:a16="http://schemas.microsoft.com/office/drawing/2014/main" id="{661AB8CA-31FD-BE72-3D3A-EB5D81E0FC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620" y="4550515"/>
            <a:ext cx="2830954" cy="1180551"/>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A4E184B6-483E-1B2A-91D9-88A026AF8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2971800"/>
            <a:ext cx="2993774" cy="1604995"/>
          </a:xfrm>
          <a:prstGeom prst="rect">
            <a:avLst/>
          </a:prstGeom>
        </p:spPr>
      </p:pic>
    </p:spTree>
    <p:extLst>
      <p:ext uri="{BB962C8B-B14F-4D97-AF65-F5344CB8AC3E}">
        <p14:creationId xmlns:p14="http://schemas.microsoft.com/office/powerpoint/2010/main" val="3852106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440DE-FB9F-2EE8-F678-E90BC2777A79}"/>
              </a:ext>
            </a:extLst>
          </p:cNvPr>
          <p:cNvSpPr>
            <a:spLocks noGrp="1"/>
          </p:cNvSpPr>
          <p:nvPr>
            <p:ph type="title"/>
          </p:nvPr>
        </p:nvSpPr>
        <p:spPr/>
        <p:txBody>
          <a:bodyPr/>
          <a:lstStyle/>
          <a:p>
            <a:r>
              <a:rPr lang="en-US" dirty="0"/>
              <a:t>Secure GNN Inference as a Service</a:t>
            </a:r>
          </a:p>
        </p:txBody>
      </p:sp>
      <p:sp>
        <p:nvSpPr>
          <p:cNvPr id="3" name="Content Placeholder 2">
            <a:extLst>
              <a:ext uri="{FF2B5EF4-FFF2-40B4-BE49-F238E27FC236}">
                <a16:creationId xmlns:a16="http://schemas.microsoft.com/office/drawing/2014/main" id="{AF8F96AD-71C8-4535-81CD-A1E99EC688E6}"/>
              </a:ext>
            </a:extLst>
          </p:cNvPr>
          <p:cNvSpPr>
            <a:spLocks noGrp="1"/>
          </p:cNvSpPr>
          <p:nvPr>
            <p:ph idx="1"/>
          </p:nvPr>
        </p:nvSpPr>
        <p:spPr/>
        <p:txBody>
          <a:bodyPr>
            <a:normAutofit/>
          </a:bodyPr>
          <a:lstStyle/>
          <a:p>
            <a:pPr>
              <a:lnSpc>
                <a:spcPct val="114000"/>
              </a:lnSpc>
            </a:pPr>
            <a:r>
              <a:rPr lang="en-US" altLang="en-US" sz="2400" dirty="0"/>
              <a:t>Aims to preserve the </a:t>
            </a:r>
            <a:r>
              <a:rPr lang="en-US" altLang="en-US" sz="2400" dirty="0">
                <a:solidFill>
                  <a:schemeClr val="accent1"/>
                </a:solidFill>
              </a:rPr>
              <a:t>privacy of</a:t>
            </a:r>
          </a:p>
          <a:p>
            <a:pPr lvl="1">
              <a:lnSpc>
                <a:spcPct val="114000"/>
              </a:lnSpc>
            </a:pPr>
            <a:r>
              <a:rPr lang="en-US" sz="2000" dirty="0">
                <a:solidFill>
                  <a:schemeClr val="accent1"/>
                </a:solidFill>
              </a:rPr>
              <a:t>Model</a:t>
            </a:r>
            <a:r>
              <a:rPr lang="en-US" sz="2000" dirty="0"/>
              <a:t> trained by third party on a proprietary dataset and deployed in cloud</a:t>
            </a:r>
          </a:p>
          <a:p>
            <a:pPr lvl="1">
              <a:lnSpc>
                <a:spcPct val="114000"/>
              </a:lnSpc>
            </a:pPr>
            <a:r>
              <a:rPr lang="en-US" sz="2000" dirty="0">
                <a:solidFill>
                  <a:schemeClr val="accent1"/>
                </a:solidFill>
              </a:rPr>
              <a:t>User data </a:t>
            </a:r>
            <a:r>
              <a:rPr lang="en-US" sz="2000" dirty="0"/>
              <a:t>uploaded to cloud for inference</a:t>
            </a:r>
          </a:p>
          <a:p>
            <a:pPr lvl="1">
              <a:lnSpc>
                <a:spcPct val="114000"/>
              </a:lnSpc>
            </a:pPr>
            <a:r>
              <a:rPr lang="en-US" sz="2000" dirty="0"/>
              <a:t>Intermediate and final </a:t>
            </a:r>
            <a:r>
              <a:rPr lang="en-US" sz="2000" dirty="0">
                <a:solidFill>
                  <a:schemeClr val="accent1"/>
                </a:solidFill>
              </a:rPr>
              <a:t>results</a:t>
            </a:r>
            <a:r>
              <a:rPr lang="en-US" sz="2000" dirty="0"/>
              <a:t> computed in cloud</a:t>
            </a:r>
          </a:p>
          <a:p>
            <a:pPr>
              <a:lnSpc>
                <a:spcPct val="114000"/>
              </a:lnSpc>
            </a:pPr>
            <a:r>
              <a:rPr lang="en-US" sz="2400" dirty="0">
                <a:solidFill>
                  <a:schemeClr val="accent1"/>
                </a:solidFill>
              </a:rPr>
              <a:t>Preserving privacy of graph structure in MPLs is challenging</a:t>
            </a:r>
          </a:p>
          <a:p>
            <a:pPr lvl="1">
              <a:lnSpc>
                <a:spcPct val="114000"/>
              </a:lnSpc>
            </a:pPr>
            <a:r>
              <a:rPr lang="en-US" sz="2000" dirty="0"/>
              <a:t>Exchange messages through edges by exploiting the graph structure without revealing edge source and destination nodes </a:t>
            </a:r>
          </a:p>
          <a:p>
            <a:pPr>
              <a:lnSpc>
                <a:spcPct val="114000"/>
              </a:lnSpc>
            </a:pPr>
            <a:r>
              <a:rPr lang="en-US" sz="2400" dirty="0">
                <a:solidFill>
                  <a:schemeClr val="accent1"/>
                </a:solidFill>
              </a:rPr>
              <a:t>Challenging to design an efficient algorithm to secure computations in FTLs</a:t>
            </a:r>
          </a:p>
          <a:p>
            <a:pPr>
              <a:lnSpc>
                <a:spcPct val="114000"/>
              </a:lnSpc>
            </a:pPr>
            <a:r>
              <a:rPr lang="en-US" sz="2400" dirty="0"/>
              <a:t>Existing solutions do not work well for secure GNNs</a:t>
            </a:r>
          </a:p>
          <a:p>
            <a:pPr lvl="1">
              <a:lnSpc>
                <a:spcPct val="114000"/>
              </a:lnSpc>
            </a:pPr>
            <a:r>
              <a:rPr lang="en-US" sz="2000" dirty="0" err="1"/>
              <a:t>SecGNN</a:t>
            </a:r>
            <a:r>
              <a:rPr lang="en-US" sz="2000" dirty="0"/>
              <a:t> has high overhead and security limitations</a:t>
            </a:r>
          </a:p>
        </p:txBody>
      </p:sp>
      <p:sp>
        <p:nvSpPr>
          <p:cNvPr id="4" name="Slide Number Placeholder 3">
            <a:extLst>
              <a:ext uri="{FF2B5EF4-FFF2-40B4-BE49-F238E27FC236}">
                <a16:creationId xmlns:a16="http://schemas.microsoft.com/office/drawing/2014/main" id="{51E060AA-6A32-FC7D-8099-793AB9B230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987F1499-FA34-9F6B-6911-E346826FB5E9}"/>
              </a:ext>
            </a:extLst>
          </p:cNvPr>
          <p:cNvSpPr/>
          <p:nvPr/>
        </p:nvSpPr>
        <p:spPr>
          <a:xfrm>
            <a:off x="9490521" y="1886487"/>
            <a:ext cx="451916" cy="44019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a:t>
            </a:r>
            <a:r>
              <a:rPr kumimoji="0" lang="en-US" sz="1200" b="0"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1200" b="1" i="0" u="none" strike="noStrike" kern="1200" cap="none" spc="0" normalizeH="0" baseline="-2500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F77EEB4-2B5B-4515-6088-E64BB6435293}"/>
              </a:ext>
            </a:extLst>
          </p:cNvPr>
          <p:cNvSpPr/>
          <p:nvPr/>
        </p:nvSpPr>
        <p:spPr>
          <a:xfrm>
            <a:off x="10934555" y="1909113"/>
            <a:ext cx="451916" cy="44019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a:t>
            </a:r>
            <a:r>
              <a:rPr kumimoji="0" lang="en-US" sz="12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200" b="1" i="0" u="none" strike="noStrike" kern="1200" cap="none" spc="0" normalizeH="0" baseline="-2500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8562D17E-35FE-51C0-11E2-67C968C2893E}"/>
              </a:ext>
            </a:extLst>
          </p:cNvPr>
          <p:cNvSpPr/>
          <p:nvPr/>
        </p:nvSpPr>
        <p:spPr>
          <a:xfrm>
            <a:off x="9490521" y="3017345"/>
            <a:ext cx="451916" cy="44019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a:t>
            </a:r>
            <a:r>
              <a:rPr kumimoji="0" lang="en-US" sz="12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200" b="1" i="0" u="none" strike="noStrike" kern="1200" cap="none" spc="0" normalizeH="0" baseline="-2500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881DB86D-40DE-BC18-3113-5506E1F7E3A6}"/>
              </a:ext>
            </a:extLst>
          </p:cNvPr>
          <p:cNvCxnSpPr>
            <a:cxnSpLocks/>
            <a:stCxn id="5" idx="4"/>
            <a:endCxn id="7" idx="0"/>
          </p:cNvCxnSpPr>
          <p:nvPr/>
        </p:nvCxnSpPr>
        <p:spPr>
          <a:xfrm>
            <a:off x="9716479" y="2326683"/>
            <a:ext cx="0" cy="69066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1EBD41-25F4-E898-FEEC-39D5FE619DA0}"/>
              </a:ext>
            </a:extLst>
          </p:cNvPr>
          <p:cNvCxnSpPr>
            <a:cxnSpLocks/>
            <a:stCxn id="6" idx="4"/>
            <a:endCxn id="7" idx="7"/>
          </p:cNvCxnSpPr>
          <p:nvPr/>
        </p:nvCxnSpPr>
        <p:spPr>
          <a:xfrm flipH="1">
            <a:off x="9876255" y="2349309"/>
            <a:ext cx="1284258" cy="73250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72">
            <a:extLst>
              <a:ext uri="{FF2B5EF4-FFF2-40B4-BE49-F238E27FC236}">
                <a16:creationId xmlns:a16="http://schemas.microsoft.com/office/drawing/2014/main" id="{E6701772-1DFD-F77C-BBB6-07538E76E522}"/>
              </a:ext>
            </a:extLst>
          </p:cNvPr>
          <p:cNvGraphicFramePr>
            <a:graphicFrameLocks noGrp="1"/>
          </p:cNvGraphicFramePr>
          <p:nvPr/>
        </p:nvGraphicFramePr>
        <p:xfrm>
          <a:off x="9198010" y="1552409"/>
          <a:ext cx="1036938" cy="274320"/>
        </p:xfrm>
        <a:graphic>
          <a:graphicData uri="http://schemas.openxmlformats.org/drawingml/2006/table">
            <a:tbl>
              <a:tblPr firstRow="1" bandRow="1">
                <a:tableStyleId>{7DF18680-E054-41AD-8BC1-D1AEF772440D}</a:tableStyleId>
              </a:tblPr>
              <a:tblGrid>
                <a:gridCol w="345646">
                  <a:extLst>
                    <a:ext uri="{9D8B030D-6E8A-4147-A177-3AD203B41FA5}">
                      <a16:colId xmlns:a16="http://schemas.microsoft.com/office/drawing/2014/main" val="1622905271"/>
                    </a:ext>
                  </a:extLst>
                </a:gridCol>
                <a:gridCol w="345646">
                  <a:extLst>
                    <a:ext uri="{9D8B030D-6E8A-4147-A177-3AD203B41FA5}">
                      <a16:colId xmlns:a16="http://schemas.microsoft.com/office/drawing/2014/main" val="2202426252"/>
                    </a:ext>
                  </a:extLst>
                </a:gridCol>
                <a:gridCol w="345646">
                  <a:extLst>
                    <a:ext uri="{9D8B030D-6E8A-4147-A177-3AD203B41FA5}">
                      <a16:colId xmlns:a16="http://schemas.microsoft.com/office/drawing/2014/main" val="2818769071"/>
                    </a:ext>
                  </a:extLst>
                </a:gridCol>
              </a:tblGrid>
              <a:tr h="257555">
                <a:tc>
                  <a:txBody>
                    <a:bodyPr/>
                    <a:lstStyle/>
                    <a:p>
                      <a:pPr algn="ctr"/>
                      <a:r>
                        <a:rPr lang="en-US" sz="1200" dirty="0"/>
                        <a:t>10</a:t>
                      </a:r>
                    </a:p>
                  </a:txBody>
                  <a:tcPr/>
                </a:tc>
                <a:tc>
                  <a:txBody>
                    <a:bodyPr/>
                    <a:lstStyle/>
                    <a:p>
                      <a:pPr algn="ctr"/>
                      <a:r>
                        <a:rPr lang="en-US" sz="1200" dirty="0"/>
                        <a:t>0</a:t>
                      </a:r>
                    </a:p>
                  </a:txBody>
                  <a:tcPr/>
                </a:tc>
                <a:tc>
                  <a:txBody>
                    <a:bodyPr/>
                    <a:lstStyle/>
                    <a:p>
                      <a:pPr algn="ctr"/>
                      <a:r>
                        <a:rPr lang="en-US" sz="1200" dirty="0"/>
                        <a:t>1</a:t>
                      </a:r>
                    </a:p>
                  </a:txBody>
                  <a:tcPr/>
                </a:tc>
                <a:extLst>
                  <a:ext uri="{0D108BD9-81ED-4DB2-BD59-A6C34878D82A}">
                    <a16:rowId xmlns:a16="http://schemas.microsoft.com/office/drawing/2014/main" val="3617142071"/>
                  </a:ext>
                </a:extLst>
              </a:tr>
            </a:tbl>
          </a:graphicData>
        </a:graphic>
      </p:graphicFrame>
      <p:graphicFrame>
        <p:nvGraphicFramePr>
          <p:cNvPr id="11" name="Table 10">
            <a:extLst>
              <a:ext uri="{FF2B5EF4-FFF2-40B4-BE49-F238E27FC236}">
                <a16:creationId xmlns:a16="http://schemas.microsoft.com/office/drawing/2014/main" id="{9EEE616F-01C5-B969-1B87-E04363AD7D83}"/>
              </a:ext>
            </a:extLst>
          </p:cNvPr>
          <p:cNvGraphicFramePr>
            <a:graphicFrameLocks noGrp="1"/>
          </p:cNvGraphicFramePr>
          <p:nvPr/>
        </p:nvGraphicFramePr>
        <p:xfrm>
          <a:off x="10642044" y="1551532"/>
          <a:ext cx="1036938" cy="274320"/>
        </p:xfrm>
        <a:graphic>
          <a:graphicData uri="http://schemas.openxmlformats.org/drawingml/2006/table">
            <a:tbl>
              <a:tblPr firstRow="1" bandRow="1">
                <a:tableStyleId>{7DF18680-E054-41AD-8BC1-D1AEF772440D}</a:tableStyleId>
              </a:tblPr>
              <a:tblGrid>
                <a:gridCol w="345646">
                  <a:extLst>
                    <a:ext uri="{9D8B030D-6E8A-4147-A177-3AD203B41FA5}">
                      <a16:colId xmlns:a16="http://schemas.microsoft.com/office/drawing/2014/main" val="1622905271"/>
                    </a:ext>
                  </a:extLst>
                </a:gridCol>
                <a:gridCol w="345646">
                  <a:extLst>
                    <a:ext uri="{9D8B030D-6E8A-4147-A177-3AD203B41FA5}">
                      <a16:colId xmlns:a16="http://schemas.microsoft.com/office/drawing/2014/main" val="2202426252"/>
                    </a:ext>
                  </a:extLst>
                </a:gridCol>
                <a:gridCol w="345646">
                  <a:extLst>
                    <a:ext uri="{9D8B030D-6E8A-4147-A177-3AD203B41FA5}">
                      <a16:colId xmlns:a16="http://schemas.microsoft.com/office/drawing/2014/main" val="2818769071"/>
                    </a:ext>
                  </a:extLst>
                </a:gridCol>
              </a:tblGrid>
              <a:tr h="257555">
                <a:tc>
                  <a:txBody>
                    <a:bodyPr/>
                    <a:lstStyle/>
                    <a:p>
                      <a:pPr algn="ctr"/>
                      <a:r>
                        <a:rPr lang="en-US" sz="1200" dirty="0"/>
                        <a:t>-3</a:t>
                      </a:r>
                    </a:p>
                  </a:txBody>
                  <a:tcPr/>
                </a:tc>
                <a:tc>
                  <a:txBody>
                    <a:bodyPr/>
                    <a:lstStyle/>
                    <a:p>
                      <a:pPr algn="ctr"/>
                      <a:r>
                        <a:rPr lang="en-US" sz="1200" dirty="0"/>
                        <a:t>4</a:t>
                      </a:r>
                    </a:p>
                  </a:txBody>
                  <a:tcPr/>
                </a:tc>
                <a:tc>
                  <a:txBody>
                    <a:bodyPr/>
                    <a:lstStyle/>
                    <a:p>
                      <a:pPr algn="ctr"/>
                      <a:r>
                        <a:rPr lang="en-US" sz="1200" dirty="0"/>
                        <a:t>2</a:t>
                      </a:r>
                    </a:p>
                  </a:txBody>
                  <a:tcPr/>
                </a:tc>
                <a:extLst>
                  <a:ext uri="{0D108BD9-81ED-4DB2-BD59-A6C34878D82A}">
                    <a16:rowId xmlns:a16="http://schemas.microsoft.com/office/drawing/2014/main" val="3617142071"/>
                  </a:ext>
                </a:extLst>
              </a:tr>
            </a:tbl>
          </a:graphicData>
        </a:graphic>
      </p:graphicFrame>
      <p:graphicFrame>
        <p:nvGraphicFramePr>
          <p:cNvPr id="12" name="Table 72">
            <a:extLst>
              <a:ext uri="{FF2B5EF4-FFF2-40B4-BE49-F238E27FC236}">
                <a16:creationId xmlns:a16="http://schemas.microsoft.com/office/drawing/2014/main" id="{47E06059-DEDA-8437-B629-BDB5F3E601A9}"/>
              </a:ext>
            </a:extLst>
          </p:cNvPr>
          <p:cNvGraphicFramePr>
            <a:graphicFrameLocks noGrp="1"/>
          </p:cNvGraphicFramePr>
          <p:nvPr/>
        </p:nvGraphicFramePr>
        <p:xfrm>
          <a:off x="10054903" y="3179254"/>
          <a:ext cx="1036938" cy="274320"/>
        </p:xfrm>
        <a:graphic>
          <a:graphicData uri="http://schemas.openxmlformats.org/drawingml/2006/table">
            <a:tbl>
              <a:tblPr firstRow="1" bandRow="1">
                <a:tableStyleId>{7DF18680-E054-41AD-8BC1-D1AEF772440D}</a:tableStyleId>
              </a:tblPr>
              <a:tblGrid>
                <a:gridCol w="345646">
                  <a:extLst>
                    <a:ext uri="{9D8B030D-6E8A-4147-A177-3AD203B41FA5}">
                      <a16:colId xmlns:a16="http://schemas.microsoft.com/office/drawing/2014/main" val="1622905271"/>
                    </a:ext>
                  </a:extLst>
                </a:gridCol>
                <a:gridCol w="345646">
                  <a:extLst>
                    <a:ext uri="{9D8B030D-6E8A-4147-A177-3AD203B41FA5}">
                      <a16:colId xmlns:a16="http://schemas.microsoft.com/office/drawing/2014/main" val="2202426252"/>
                    </a:ext>
                  </a:extLst>
                </a:gridCol>
                <a:gridCol w="345646">
                  <a:extLst>
                    <a:ext uri="{9D8B030D-6E8A-4147-A177-3AD203B41FA5}">
                      <a16:colId xmlns:a16="http://schemas.microsoft.com/office/drawing/2014/main" val="2818769071"/>
                    </a:ext>
                  </a:extLst>
                </a:gridCol>
              </a:tblGrid>
              <a:tr h="257555">
                <a:tc>
                  <a:txBody>
                    <a:bodyPr/>
                    <a:lstStyle/>
                    <a:p>
                      <a:pPr algn="ctr"/>
                      <a:r>
                        <a:rPr lang="en-US" sz="1200" dirty="0"/>
                        <a:t>1</a:t>
                      </a:r>
                    </a:p>
                  </a:txBody>
                  <a:tcPr/>
                </a:tc>
                <a:tc>
                  <a:txBody>
                    <a:bodyPr/>
                    <a:lstStyle/>
                    <a:p>
                      <a:pPr algn="ctr"/>
                      <a:r>
                        <a:rPr lang="en-US" sz="1200" dirty="0"/>
                        <a:t>2</a:t>
                      </a:r>
                    </a:p>
                  </a:txBody>
                  <a:tcPr/>
                </a:tc>
                <a:tc>
                  <a:txBody>
                    <a:bodyPr/>
                    <a:lstStyle/>
                    <a:p>
                      <a:pPr algn="ctr"/>
                      <a:r>
                        <a:rPr lang="en-US" sz="1200" dirty="0"/>
                        <a:t>0</a:t>
                      </a:r>
                    </a:p>
                  </a:txBody>
                  <a:tcPr/>
                </a:tc>
                <a:extLst>
                  <a:ext uri="{0D108BD9-81ED-4DB2-BD59-A6C34878D82A}">
                    <a16:rowId xmlns:a16="http://schemas.microsoft.com/office/drawing/2014/main" val="3617142071"/>
                  </a:ext>
                </a:extLst>
              </a:tr>
            </a:tbl>
          </a:graphicData>
        </a:graphic>
      </p:graphicFrame>
      <p:sp>
        <p:nvSpPr>
          <p:cNvPr id="13" name="TextBox 12">
            <a:extLst>
              <a:ext uri="{FF2B5EF4-FFF2-40B4-BE49-F238E27FC236}">
                <a16:creationId xmlns:a16="http://schemas.microsoft.com/office/drawing/2014/main" id="{9B38B68A-62A6-81F8-7538-069ADD8A5701}"/>
              </a:ext>
            </a:extLst>
          </p:cNvPr>
          <p:cNvSpPr txBox="1"/>
          <p:nvPr/>
        </p:nvSpPr>
        <p:spPr>
          <a:xfrm>
            <a:off x="9559840" y="1182903"/>
            <a:ext cx="3609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14" name="TextBox 13">
            <a:extLst>
              <a:ext uri="{FF2B5EF4-FFF2-40B4-BE49-F238E27FC236}">
                <a16:creationId xmlns:a16="http://schemas.microsoft.com/office/drawing/2014/main" id="{FD038EC3-48F0-605B-F8DA-E5DD0A2305E9}"/>
              </a:ext>
            </a:extLst>
          </p:cNvPr>
          <p:cNvSpPr txBox="1"/>
          <p:nvPr/>
        </p:nvSpPr>
        <p:spPr>
          <a:xfrm>
            <a:off x="10934555" y="1178695"/>
            <a:ext cx="3609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15" name="TextBox 14">
            <a:extLst>
              <a:ext uri="{FF2B5EF4-FFF2-40B4-BE49-F238E27FC236}">
                <a16:creationId xmlns:a16="http://schemas.microsoft.com/office/drawing/2014/main" id="{F4F08AE1-7FAE-E219-F254-222C612277E5}"/>
              </a:ext>
            </a:extLst>
          </p:cNvPr>
          <p:cNvSpPr txBox="1"/>
          <p:nvPr/>
        </p:nvSpPr>
        <p:spPr>
          <a:xfrm>
            <a:off x="10449523" y="3395246"/>
            <a:ext cx="3609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pic>
        <p:nvPicPr>
          <p:cNvPr id="16" name="Picture 15" descr="Shape&#10;&#10;Description automatically generated with low confidence">
            <a:extLst>
              <a:ext uri="{FF2B5EF4-FFF2-40B4-BE49-F238E27FC236}">
                <a16:creationId xmlns:a16="http://schemas.microsoft.com/office/drawing/2014/main" id="{56AA5995-3075-CC8B-E22D-3E87F58DE59A}"/>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043024" y="1318406"/>
            <a:ext cx="323942" cy="323942"/>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BB0691AB-5CAA-C0BF-0290-14F63A40CA75}"/>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487058" y="1317529"/>
            <a:ext cx="323942" cy="323942"/>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73A9E546-D3F4-3AA9-3E57-610BEE2B18B3}"/>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929870" y="2945486"/>
            <a:ext cx="323942" cy="323942"/>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F3163E8F-5E89-1083-870C-7E97017641BD}"/>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87552" y="2544308"/>
            <a:ext cx="323942" cy="323942"/>
          </a:xfrm>
          <a:prstGeom prst="rect">
            <a:avLst/>
          </a:prstGeom>
          <a:solidFill>
            <a:schemeClr val="bg1"/>
          </a:solidFill>
        </p:spPr>
      </p:pic>
      <p:pic>
        <p:nvPicPr>
          <p:cNvPr id="20" name="Picture 19" descr="Shape&#10;&#10;Description automatically generated with low confidence">
            <a:extLst>
              <a:ext uri="{FF2B5EF4-FFF2-40B4-BE49-F238E27FC236}">
                <a16:creationId xmlns:a16="http://schemas.microsoft.com/office/drawing/2014/main" id="{F5BF80A0-D3E2-4895-1010-258C33540E1D}"/>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552313" y="2431011"/>
            <a:ext cx="323942" cy="323942"/>
          </a:xfrm>
          <a:prstGeom prst="rect">
            <a:avLst/>
          </a:prstGeom>
          <a:solidFill>
            <a:schemeClr val="bg1"/>
          </a:solidFill>
        </p:spPr>
      </p:pic>
    </p:spTree>
    <p:extLst>
      <p:ext uri="{BB962C8B-B14F-4D97-AF65-F5344CB8AC3E}">
        <p14:creationId xmlns:p14="http://schemas.microsoft.com/office/powerpoint/2010/main" val="4210098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C78D-7E2A-E75C-9B74-218EF632E37E}"/>
              </a:ext>
            </a:extLst>
          </p:cNvPr>
          <p:cNvSpPr>
            <a:spLocks noGrp="1"/>
          </p:cNvSpPr>
          <p:nvPr>
            <p:ph type="title"/>
          </p:nvPr>
        </p:nvSpPr>
        <p:spPr/>
        <p:txBody>
          <a:bodyPr/>
          <a:lstStyle/>
          <a:p>
            <a:r>
              <a:rPr lang="en-US" dirty="0" err="1"/>
              <a:t>CryptGNN</a:t>
            </a:r>
            <a:r>
              <a:rPr lang="en-US" dirty="0"/>
              <a:t> Overview</a:t>
            </a:r>
          </a:p>
        </p:txBody>
      </p:sp>
      <p:sp>
        <p:nvSpPr>
          <p:cNvPr id="3" name="Content Placeholder 2">
            <a:extLst>
              <a:ext uri="{FF2B5EF4-FFF2-40B4-BE49-F238E27FC236}">
                <a16:creationId xmlns:a16="http://schemas.microsoft.com/office/drawing/2014/main" id="{4768F36D-1661-FE1C-6828-DBEE0E9A1D76}"/>
              </a:ext>
            </a:extLst>
          </p:cNvPr>
          <p:cNvSpPr>
            <a:spLocks noGrp="1"/>
          </p:cNvSpPr>
          <p:nvPr>
            <p:ph idx="1"/>
          </p:nvPr>
        </p:nvSpPr>
        <p:spPr>
          <a:xfrm>
            <a:off x="76200" y="1066800"/>
            <a:ext cx="12039600" cy="4343399"/>
          </a:xfrm>
        </p:spPr>
        <p:txBody>
          <a:bodyPr>
            <a:normAutofit lnSpcReduction="10000"/>
          </a:bodyPr>
          <a:lstStyle/>
          <a:p>
            <a:pPr>
              <a:lnSpc>
                <a:spcPct val="114000"/>
              </a:lnSpc>
            </a:pPr>
            <a:r>
              <a:rPr lang="en-US" sz="2400" dirty="0">
                <a:solidFill>
                  <a:schemeClr val="accent1"/>
                </a:solidFill>
              </a:rPr>
              <a:t>Secure GNN inference in the cloud using new SMPC techniques to preserve model, user data, and result privacy </a:t>
            </a:r>
          </a:p>
          <a:p>
            <a:pPr lvl="1">
              <a:lnSpc>
                <a:spcPct val="114000"/>
              </a:lnSpc>
            </a:pPr>
            <a:r>
              <a:rPr lang="en-US" sz="2000" dirty="0"/>
              <a:t>Uses additive secret-shared (A-SS) format to encrypt data in a P party setting</a:t>
            </a:r>
          </a:p>
          <a:p>
            <a:pPr>
              <a:lnSpc>
                <a:spcPct val="114000"/>
              </a:lnSpc>
            </a:pPr>
            <a:r>
              <a:rPr lang="en-US" sz="2400" dirty="0"/>
              <a:t>GNN model parameters </a:t>
            </a:r>
            <a:r>
              <a:rPr lang="en-US" sz="2400" b="1" dirty="0"/>
              <a:t>Ɵ</a:t>
            </a:r>
            <a:r>
              <a:rPr lang="en-US" sz="2400" dirty="0"/>
              <a:t>, feature matrix </a:t>
            </a:r>
            <a:r>
              <a:rPr lang="en-US" sz="2400" b="1" dirty="0"/>
              <a:t>X,</a:t>
            </a:r>
            <a:r>
              <a:rPr lang="en-US" sz="2400" dirty="0"/>
              <a:t> and the graph structure (</a:t>
            </a:r>
            <a:r>
              <a:rPr lang="en-US" sz="2400" b="1" dirty="0"/>
              <a:t>S</a:t>
            </a:r>
            <a:r>
              <a:rPr lang="en-US" sz="2400" dirty="0"/>
              <a:t>, </a:t>
            </a:r>
            <a:r>
              <a:rPr lang="en-US" sz="2400" b="1" dirty="0"/>
              <a:t>D</a:t>
            </a:r>
            <a:r>
              <a:rPr lang="en-US" sz="2400" dirty="0"/>
              <a:t>) encrypted in A-SS: </a:t>
            </a:r>
            <a:r>
              <a:rPr lang="en-US" sz="2400" dirty="0" err="1"/>
              <a:t>ǁ</a:t>
            </a:r>
            <a:r>
              <a:rPr lang="en-US" sz="2400" b="1" dirty="0" err="1"/>
              <a:t>Ɵ</a:t>
            </a:r>
            <a:r>
              <a:rPr lang="en-US" sz="2400" dirty="0" err="1"/>
              <a:t>ǁ</a:t>
            </a:r>
            <a:r>
              <a:rPr lang="en-US" sz="2400" dirty="0"/>
              <a:t>, </a:t>
            </a:r>
            <a:r>
              <a:rPr lang="en-US" sz="2400" dirty="0" err="1"/>
              <a:t>ǁ</a:t>
            </a:r>
            <a:r>
              <a:rPr lang="en-US" sz="2400" b="1" dirty="0" err="1"/>
              <a:t>X</a:t>
            </a:r>
            <a:r>
              <a:rPr lang="en-US" sz="2400" dirty="0" err="1"/>
              <a:t>ǁ</a:t>
            </a:r>
            <a:r>
              <a:rPr lang="en-US" sz="2400" dirty="0"/>
              <a:t>, </a:t>
            </a:r>
            <a:r>
              <a:rPr lang="en-US" sz="2400" dirty="0" err="1"/>
              <a:t>ǁ</a:t>
            </a:r>
            <a:r>
              <a:rPr lang="en-US" sz="2400" b="1" dirty="0" err="1"/>
              <a:t>S</a:t>
            </a:r>
            <a:r>
              <a:rPr lang="en-US" sz="2400" dirty="0" err="1"/>
              <a:t>ǁ</a:t>
            </a:r>
            <a:r>
              <a:rPr lang="en-US" sz="2400" dirty="0"/>
              <a:t>, </a:t>
            </a:r>
            <a:r>
              <a:rPr lang="en-US" sz="2400" dirty="0" err="1"/>
              <a:t>ǁ</a:t>
            </a:r>
            <a:r>
              <a:rPr lang="en-US" sz="2400" b="1" dirty="0" err="1"/>
              <a:t>D</a:t>
            </a:r>
            <a:r>
              <a:rPr lang="en-US" sz="2400" dirty="0" err="1"/>
              <a:t>ǁ</a:t>
            </a:r>
            <a:endParaRPr lang="en-US" sz="2400" dirty="0"/>
          </a:p>
          <a:p>
            <a:pPr lvl="1">
              <a:lnSpc>
                <a:spcPct val="114000"/>
              </a:lnSpc>
            </a:pPr>
            <a:r>
              <a:rPr lang="en-US" sz="2000" dirty="0"/>
              <a:t>Architecture of GNN known to all parties</a:t>
            </a:r>
          </a:p>
          <a:p>
            <a:pPr marL="57150">
              <a:lnSpc>
                <a:spcPct val="114000"/>
              </a:lnSpc>
            </a:pPr>
            <a:r>
              <a:rPr lang="en-US" sz="2400" dirty="0"/>
              <a:t>Cloud generates encrypted inference results, and clients decrypt results locally</a:t>
            </a:r>
          </a:p>
          <a:p>
            <a:pPr marL="57150">
              <a:lnSpc>
                <a:spcPct val="114000"/>
              </a:lnSpc>
            </a:pPr>
            <a:r>
              <a:rPr lang="en-US" sz="2400" dirty="0"/>
              <a:t>2 main components:</a:t>
            </a:r>
          </a:p>
          <a:p>
            <a:pPr lvl="1">
              <a:lnSpc>
                <a:spcPct val="114000"/>
              </a:lnSpc>
            </a:pPr>
            <a:r>
              <a:rPr lang="en-US" sz="2000" dirty="0" err="1">
                <a:solidFill>
                  <a:schemeClr val="accent1"/>
                </a:solidFill>
              </a:rPr>
              <a:t>CryptMPL</a:t>
            </a:r>
            <a:r>
              <a:rPr lang="en-US" sz="2000" dirty="0">
                <a:solidFill>
                  <a:schemeClr val="accent1"/>
                </a:solidFill>
              </a:rPr>
              <a:t>: computes encrypted node embeddings </a:t>
            </a:r>
          </a:p>
          <a:p>
            <a:pPr lvl="1">
              <a:lnSpc>
                <a:spcPct val="114000"/>
              </a:lnSpc>
            </a:pPr>
            <a:r>
              <a:rPr lang="en-US" sz="2000" dirty="0" err="1">
                <a:solidFill>
                  <a:schemeClr val="accent1"/>
                </a:solidFill>
              </a:rPr>
              <a:t>CryptMUL</a:t>
            </a:r>
            <a:r>
              <a:rPr lang="en-US" sz="2000" dirty="0">
                <a:solidFill>
                  <a:schemeClr val="accent1"/>
                </a:solidFill>
              </a:rPr>
              <a:t>: performs secure multiplications for FTLs</a:t>
            </a:r>
          </a:p>
          <a:p>
            <a:pPr lvl="1"/>
            <a:endParaRPr lang="en-US" sz="1600" dirty="0"/>
          </a:p>
        </p:txBody>
      </p:sp>
      <p:sp>
        <p:nvSpPr>
          <p:cNvPr id="4" name="Slide Number Placeholder 3">
            <a:extLst>
              <a:ext uri="{FF2B5EF4-FFF2-40B4-BE49-F238E27FC236}">
                <a16:creationId xmlns:a16="http://schemas.microsoft.com/office/drawing/2014/main" id="{FDB71A10-1D90-C344-4797-40211C7609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5" name="Picture 44">
            <a:extLst>
              <a:ext uri="{FF2B5EF4-FFF2-40B4-BE49-F238E27FC236}">
                <a16:creationId xmlns:a16="http://schemas.microsoft.com/office/drawing/2014/main" id="{4D096B05-B874-A7A8-A2A5-DACA16D4E387}"/>
              </a:ext>
            </a:extLst>
          </p:cNvPr>
          <p:cNvPicPr>
            <a:picLocks noChangeAspect="1"/>
          </p:cNvPicPr>
          <p:nvPr/>
        </p:nvPicPr>
        <p:blipFill>
          <a:blip r:embed="rId3"/>
          <a:stretch>
            <a:fillRect/>
          </a:stretch>
        </p:blipFill>
        <p:spPr>
          <a:xfrm>
            <a:off x="6705600" y="4000208"/>
            <a:ext cx="5201918" cy="2032721"/>
          </a:xfrm>
          <a:prstGeom prst="rect">
            <a:avLst/>
          </a:prstGeom>
        </p:spPr>
      </p:pic>
    </p:spTree>
    <p:extLst>
      <p:ext uri="{BB962C8B-B14F-4D97-AF65-F5344CB8AC3E}">
        <p14:creationId xmlns:p14="http://schemas.microsoft.com/office/powerpoint/2010/main" val="205909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E142-BC29-F5B9-BF8C-6B1EE9061273}"/>
              </a:ext>
            </a:extLst>
          </p:cNvPr>
          <p:cNvSpPr>
            <a:spLocks noGrp="1"/>
          </p:cNvSpPr>
          <p:nvPr>
            <p:ph type="title"/>
          </p:nvPr>
        </p:nvSpPr>
        <p:spPr/>
        <p:txBody>
          <a:bodyPr/>
          <a:lstStyle/>
          <a:p>
            <a:r>
              <a:rPr lang="en-US" dirty="0"/>
              <a:t>Threat Model (TM)</a:t>
            </a:r>
          </a:p>
        </p:txBody>
      </p:sp>
      <p:sp>
        <p:nvSpPr>
          <p:cNvPr id="3" name="Content Placeholder 2">
            <a:extLst>
              <a:ext uri="{FF2B5EF4-FFF2-40B4-BE49-F238E27FC236}">
                <a16:creationId xmlns:a16="http://schemas.microsoft.com/office/drawing/2014/main" id="{59353A91-65AF-EF0B-8950-817B7A65396C}"/>
              </a:ext>
            </a:extLst>
          </p:cNvPr>
          <p:cNvSpPr>
            <a:spLocks noGrp="1"/>
          </p:cNvSpPr>
          <p:nvPr>
            <p:ph idx="1"/>
          </p:nvPr>
        </p:nvSpPr>
        <p:spPr>
          <a:xfrm>
            <a:off x="76200" y="1143000"/>
            <a:ext cx="12039600" cy="2747473"/>
          </a:xfrm>
        </p:spPr>
        <p:txBody>
          <a:bodyPr>
            <a:normAutofit/>
          </a:bodyPr>
          <a:lstStyle/>
          <a:p>
            <a:pPr>
              <a:lnSpc>
                <a:spcPct val="114000"/>
              </a:lnSpc>
            </a:pPr>
            <a:r>
              <a:rPr lang="en-US" sz="2400" dirty="0"/>
              <a:t>Honest-but-curious adversary in the P-party SMPC settings </a:t>
            </a:r>
          </a:p>
          <a:p>
            <a:pPr>
              <a:lnSpc>
                <a:spcPct val="114000"/>
              </a:lnSpc>
            </a:pPr>
            <a:r>
              <a:rPr lang="en-US" sz="2400" dirty="0"/>
              <a:t>Up to P - 1 parties may collude with each other</a:t>
            </a:r>
          </a:p>
          <a:p>
            <a:pPr>
              <a:lnSpc>
                <a:spcPct val="114000"/>
              </a:lnSpc>
            </a:pPr>
            <a:r>
              <a:rPr lang="en-US" sz="2400" dirty="0"/>
              <a:t>P-1 colluding parties may collude either with data owner (DO) or model owner (MO)</a:t>
            </a:r>
          </a:p>
          <a:p>
            <a:pPr>
              <a:lnSpc>
                <a:spcPct val="114000"/>
              </a:lnSpc>
            </a:pPr>
            <a:r>
              <a:rPr lang="en-US" sz="2400" dirty="0" err="1">
                <a:solidFill>
                  <a:schemeClr val="accent1"/>
                </a:solidFill>
              </a:rPr>
              <a:t>CryptGNN</a:t>
            </a:r>
            <a:r>
              <a:rPr lang="en-US" sz="2400" dirty="0">
                <a:solidFill>
                  <a:schemeClr val="accent1"/>
                </a:solidFill>
              </a:rPr>
              <a:t> guarantees the privacy of model parameters </a:t>
            </a:r>
            <a:r>
              <a:rPr lang="en-US" sz="2400" b="1" dirty="0">
                <a:solidFill>
                  <a:schemeClr val="accent1"/>
                </a:solidFill>
              </a:rPr>
              <a:t>Ɵ</a:t>
            </a:r>
            <a:r>
              <a:rPr lang="en-US" sz="2400" dirty="0">
                <a:solidFill>
                  <a:schemeClr val="accent1"/>
                </a:solidFill>
              </a:rPr>
              <a:t>, input graph (</a:t>
            </a:r>
            <a:r>
              <a:rPr lang="en-US" sz="2400" b="1" dirty="0">
                <a:solidFill>
                  <a:schemeClr val="accent1"/>
                </a:solidFill>
              </a:rPr>
              <a:t>X</a:t>
            </a:r>
            <a:r>
              <a:rPr lang="en-US" sz="2400" dirty="0">
                <a:solidFill>
                  <a:schemeClr val="accent1"/>
                </a:solidFill>
              </a:rPr>
              <a:t>, S, D), intermediate results </a:t>
            </a:r>
            <a:r>
              <a:rPr lang="en-US" sz="2400" b="1" dirty="0">
                <a:solidFill>
                  <a:schemeClr val="accent1"/>
                </a:solidFill>
              </a:rPr>
              <a:t>X</a:t>
            </a:r>
            <a:r>
              <a:rPr lang="en-US" sz="2400" b="1" baseline="-25000" dirty="0">
                <a:solidFill>
                  <a:schemeClr val="accent1"/>
                </a:solidFill>
              </a:rPr>
              <a:t>i</a:t>
            </a:r>
            <a:r>
              <a:rPr lang="en-US" sz="2400" b="1" dirty="0">
                <a:solidFill>
                  <a:schemeClr val="accent1"/>
                </a:solidFill>
              </a:rPr>
              <a:t>,</a:t>
            </a:r>
            <a:r>
              <a:rPr lang="en-US" sz="2400" dirty="0">
                <a:solidFill>
                  <a:schemeClr val="accent1"/>
                </a:solidFill>
              </a:rPr>
              <a:t> and final result </a:t>
            </a:r>
            <a:r>
              <a:rPr lang="en-US" sz="2400" b="1" dirty="0">
                <a:solidFill>
                  <a:schemeClr val="accent1"/>
                </a:solidFill>
              </a:rPr>
              <a:t>R </a:t>
            </a:r>
            <a:r>
              <a:rPr lang="en-US" sz="2400" dirty="0">
                <a:solidFill>
                  <a:schemeClr val="accent1"/>
                </a:solidFill>
              </a:rPr>
              <a:t>throughout the execution of its protocols</a:t>
            </a:r>
            <a:endParaRPr lang="en-US" sz="2400" b="1" dirty="0">
              <a:solidFill>
                <a:schemeClr val="accent1"/>
              </a:solidFill>
            </a:endParaRPr>
          </a:p>
        </p:txBody>
      </p:sp>
      <p:sp>
        <p:nvSpPr>
          <p:cNvPr id="4" name="Slide Number Placeholder 3">
            <a:extLst>
              <a:ext uri="{FF2B5EF4-FFF2-40B4-BE49-F238E27FC236}">
                <a16:creationId xmlns:a16="http://schemas.microsoft.com/office/drawing/2014/main" id="{7D658C95-3571-B943-78E8-E673EE9810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4A8520C6-B15B-497E-8DD6-B566B36A1E9D}"/>
              </a:ext>
            </a:extLst>
          </p:cNvPr>
          <p:cNvGrpSpPr/>
          <p:nvPr/>
        </p:nvGrpSpPr>
        <p:grpSpPr>
          <a:xfrm>
            <a:off x="2733041" y="3657600"/>
            <a:ext cx="5496559" cy="2216883"/>
            <a:chOff x="2733041" y="4191000"/>
            <a:chExt cx="4819323" cy="1683483"/>
          </a:xfrm>
        </p:grpSpPr>
        <p:sp>
          <p:nvSpPr>
            <p:cNvPr id="5" name="Rectangle: Rounded Corners 4">
              <a:extLst>
                <a:ext uri="{FF2B5EF4-FFF2-40B4-BE49-F238E27FC236}">
                  <a16:creationId xmlns:a16="http://schemas.microsoft.com/office/drawing/2014/main" id="{4730C793-27A2-2ED5-B439-CAFE3A3A53D8}"/>
                </a:ext>
              </a:extLst>
            </p:cNvPr>
            <p:cNvSpPr/>
            <p:nvPr/>
          </p:nvSpPr>
          <p:spPr>
            <a:xfrm>
              <a:off x="2733041" y="4770541"/>
              <a:ext cx="2225040" cy="891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488BE07C-5E2F-D2FA-84E5-B9E100AEEC49}"/>
                </a:ext>
              </a:extLst>
            </p:cNvPr>
            <p:cNvSpPr/>
            <p:nvPr/>
          </p:nvSpPr>
          <p:spPr>
            <a:xfrm>
              <a:off x="2839017" y="4884186"/>
              <a:ext cx="806983" cy="3505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Graph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X, S, D</a:t>
              </a:r>
            </a:p>
          </p:txBody>
        </p:sp>
        <p:sp>
          <p:nvSpPr>
            <p:cNvPr id="7" name="TextBox 6">
              <a:extLst>
                <a:ext uri="{FF2B5EF4-FFF2-40B4-BE49-F238E27FC236}">
                  <a16:creationId xmlns:a16="http://schemas.microsoft.com/office/drawing/2014/main" id="{5A140EC5-5E6B-E282-6481-CD38B1C5BCBF}"/>
                </a:ext>
              </a:extLst>
            </p:cNvPr>
            <p:cNvSpPr txBox="1"/>
            <p:nvPr/>
          </p:nvSpPr>
          <p:spPr>
            <a:xfrm>
              <a:off x="2839017" y="5309913"/>
              <a:ext cx="66364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a:t>
              </a:r>
            </a:p>
          </p:txBody>
        </p:sp>
        <p:sp>
          <p:nvSpPr>
            <p:cNvPr id="8" name="Rectangle: Rounded Corners 7">
              <a:extLst>
                <a:ext uri="{FF2B5EF4-FFF2-40B4-BE49-F238E27FC236}">
                  <a16:creationId xmlns:a16="http://schemas.microsoft.com/office/drawing/2014/main" id="{6E4B199F-C130-F7FE-FDA4-CC4799EB5E83}"/>
                </a:ext>
              </a:extLst>
            </p:cNvPr>
            <p:cNvSpPr/>
            <p:nvPr/>
          </p:nvSpPr>
          <p:spPr>
            <a:xfrm>
              <a:off x="3929381" y="4883371"/>
              <a:ext cx="899159" cy="70272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CryptGNN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Protocol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Connector: Curved 8">
              <a:extLst>
                <a:ext uri="{FF2B5EF4-FFF2-40B4-BE49-F238E27FC236}">
                  <a16:creationId xmlns:a16="http://schemas.microsoft.com/office/drawing/2014/main" id="{C31BDD56-9DEF-DD74-A709-D29696B7130F}"/>
                </a:ext>
              </a:extLst>
            </p:cNvPr>
            <p:cNvCxnSpPr>
              <a:cxnSpLocks/>
              <a:stCxn id="6" idx="3"/>
              <a:endCxn id="8" idx="1"/>
            </p:cNvCxnSpPr>
            <p:nvPr/>
          </p:nvCxnSpPr>
          <p:spPr>
            <a:xfrm>
              <a:off x="3646000" y="5059460"/>
              <a:ext cx="283381" cy="175274"/>
            </a:xfrm>
            <a:prstGeom prst="curvedConnector3">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Cloud 9">
              <a:extLst>
                <a:ext uri="{FF2B5EF4-FFF2-40B4-BE49-F238E27FC236}">
                  <a16:creationId xmlns:a16="http://schemas.microsoft.com/office/drawing/2014/main" id="{E3BB5F58-32B8-6321-8432-D8C35E6E1E5C}"/>
                </a:ext>
              </a:extLst>
            </p:cNvPr>
            <p:cNvSpPr/>
            <p:nvPr/>
          </p:nvSpPr>
          <p:spPr>
            <a:xfrm>
              <a:off x="5340485" y="4191000"/>
              <a:ext cx="2211879" cy="1683483"/>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Connector: Curved 10">
              <a:extLst>
                <a:ext uri="{FF2B5EF4-FFF2-40B4-BE49-F238E27FC236}">
                  <a16:creationId xmlns:a16="http://schemas.microsoft.com/office/drawing/2014/main" id="{9F8255D8-5681-16C8-55FF-B63C4565E892}"/>
                </a:ext>
              </a:extLst>
            </p:cNvPr>
            <p:cNvCxnSpPr>
              <a:cxnSpLocks/>
              <a:stCxn id="8" idx="3"/>
              <a:endCxn id="10" idx="2"/>
            </p:cNvCxnSpPr>
            <p:nvPr/>
          </p:nvCxnSpPr>
          <p:spPr>
            <a:xfrm flipV="1">
              <a:off x="4828540" y="5032742"/>
              <a:ext cx="518806" cy="201992"/>
            </a:xfrm>
            <a:prstGeom prst="curvedConnector3">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608A358F-F363-C684-FEAC-10ED571D0805}"/>
                </a:ext>
              </a:extLst>
            </p:cNvPr>
            <p:cNvSpPr/>
            <p:nvPr/>
          </p:nvSpPr>
          <p:spPr>
            <a:xfrm>
              <a:off x="5752103" y="4988992"/>
              <a:ext cx="518806" cy="3188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Ɵ</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4D4EE99-9E44-443C-D4A1-ECE2565256E6}"/>
                </a:ext>
              </a:extLst>
            </p:cNvPr>
            <p:cNvSpPr/>
            <p:nvPr/>
          </p:nvSpPr>
          <p:spPr>
            <a:xfrm>
              <a:off x="6147426" y="4390515"/>
              <a:ext cx="518806" cy="318838"/>
            </a:xfrm>
            <a:prstGeom prst="roundRect">
              <a:avLst/>
            </a:prstGeom>
            <a:solidFill>
              <a:srgbClr val="CAB7E5"/>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Ɵ</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5B251833-822E-443A-F27D-4D5A0017AD1A}"/>
                </a:ext>
              </a:extLst>
            </p:cNvPr>
            <p:cNvSpPr/>
            <p:nvPr/>
          </p:nvSpPr>
          <p:spPr>
            <a:xfrm>
              <a:off x="6706224" y="5044083"/>
              <a:ext cx="518806" cy="31883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Ɵ</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Connector: Curved 14">
              <a:extLst>
                <a:ext uri="{FF2B5EF4-FFF2-40B4-BE49-F238E27FC236}">
                  <a16:creationId xmlns:a16="http://schemas.microsoft.com/office/drawing/2014/main" id="{B32FC6A2-BA96-9AC1-D1FF-3EEA402E3303}"/>
                </a:ext>
              </a:extLst>
            </p:cNvPr>
            <p:cNvCxnSpPr>
              <a:cxnSpLocks/>
              <a:endCxn id="13" idx="1"/>
            </p:cNvCxnSpPr>
            <p:nvPr/>
          </p:nvCxnSpPr>
          <p:spPr>
            <a:xfrm rot="5400000" flipH="1" flipV="1">
              <a:off x="5797410" y="4638977"/>
              <a:ext cx="439058" cy="260973"/>
            </a:xfrm>
            <a:prstGeom prst="curved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AC760E52-B3FD-0785-07CB-60D282E94EBC}"/>
                </a:ext>
              </a:extLst>
            </p:cNvPr>
            <p:cNvCxnSpPr>
              <a:cxnSpLocks/>
              <a:stCxn id="13" idx="3"/>
              <a:endCxn id="14" idx="0"/>
            </p:cNvCxnSpPr>
            <p:nvPr/>
          </p:nvCxnSpPr>
          <p:spPr>
            <a:xfrm>
              <a:off x="6666232" y="4549934"/>
              <a:ext cx="299395" cy="494149"/>
            </a:xfrm>
            <a:prstGeom prst="curved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4A05AD55-E4A1-AE53-246A-BD6DE63CEDC2}"/>
                </a:ext>
              </a:extLst>
            </p:cNvPr>
            <p:cNvCxnSpPr>
              <a:cxnSpLocks/>
              <a:stCxn id="14" idx="2"/>
              <a:endCxn id="12" idx="2"/>
            </p:cNvCxnSpPr>
            <p:nvPr/>
          </p:nvCxnSpPr>
          <p:spPr>
            <a:xfrm rot="5400000" flipH="1">
              <a:off x="6461021" y="4858316"/>
              <a:ext cx="55091" cy="954121"/>
            </a:xfrm>
            <a:prstGeom prst="curvedConnector3">
              <a:avLst>
                <a:gd name="adj1" fmla="val -33196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6758C8E8-6ABA-8A29-01D5-971DC519EA26}"/>
                </a:ext>
              </a:extLst>
            </p:cNvPr>
            <p:cNvCxnSpPr>
              <a:cxnSpLocks/>
            </p:cNvCxnSpPr>
            <p:nvPr/>
          </p:nvCxnSpPr>
          <p:spPr>
            <a:xfrm rot="10800000" flipV="1">
              <a:off x="3362755" y="5410008"/>
              <a:ext cx="566627" cy="38404"/>
            </a:xfrm>
            <a:prstGeom prst="curvedConnector3">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969647D-1DFD-B4A1-94DC-32E84A637DC3}"/>
                </a:ext>
              </a:extLst>
            </p:cNvPr>
            <p:cNvSpPr txBox="1"/>
            <p:nvPr/>
          </p:nvSpPr>
          <p:spPr>
            <a:xfrm>
              <a:off x="3441760" y="5409184"/>
              <a:ext cx="283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pic>
          <p:nvPicPr>
            <p:cNvPr id="20" name="Picture 19" descr="Icon&#10;&#10;Description automatically generated">
              <a:extLst>
                <a:ext uri="{FF2B5EF4-FFF2-40B4-BE49-F238E27FC236}">
                  <a16:creationId xmlns:a16="http://schemas.microsoft.com/office/drawing/2014/main" id="{92CD979A-F3B4-BB89-589D-5E5BDEC2F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400" y="5342604"/>
              <a:ext cx="283464" cy="283464"/>
            </a:xfrm>
            <a:prstGeom prst="rect">
              <a:avLst/>
            </a:prstGeom>
          </p:spPr>
        </p:pic>
        <p:pic>
          <p:nvPicPr>
            <p:cNvPr id="21" name="Picture 20" descr="Icon&#10;&#10;Description automatically generated">
              <a:extLst>
                <a:ext uri="{FF2B5EF4-FFF2-40B4-BE49-F238E27FC236}">
                  <a16:creationId xmlns:a16="http://schemas.microsoft.com/office/drawing/2014/main" id="{2B54EA20-6F54-7FEB-E2CF-E9DB75ACD0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044" y="4575233"/>
              <a:ext cx="283464" cy="283464"/>
            </a:xfrm>
            <a:prstGeom prst="rect">
              <a:avLst/>
            </a:prstGeom>
          </p:spPr>
        </p:pic>
        <p:pic>
          <p:nvPicPr>
            <p:cNvPr id="22" name="Picture 21" descr="Icon&#10;&#10;Description automatically generated">
              <a:extLst>
                <a:ext uri="{FF2B5EF4-FFF2-40B4-BE49-F238E27FC236}">
                  <a16:creationId xmlns:a16="http://schemas.microsoft.com/office/drawing/2014/main" id="{91661E6C-A84D-7E49-7AAF-CCA90FD6A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6904" y="4513545"/>
              <a:ext cx="283464" cy="283464"/>
            </a:xfrm>
            <a:prstGeom prst="rect">
              <a:avLst/>
            </a:prstGeom>
          </p:spPr>
        </p:pic>
        <p:pic>
          <p:nvPicPr>
            <p:cNvPr id="23" name="Picture 22" descr="Icon&#10;&#10;Description automatically generated">
              <a:extLst>
                <a:ext uri="{FF2B5EF4-FFF2-40B4-BE49-F238E27FC236}">
                  <a16:creationId xmlns:a16="http://schemas.microsoft.com/office/drawing/2014/main" id="{21B50846-C059-0F1F-F2D2-8311CE131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834" y="5583723"/>
              <a:ext cx="283464" cy="283464"/>
            </a:xfrm>
            <a:prstGeom prst="rect">
              <a:avLst/>
            </a:prstGeom>
          </p:spPr>
        </p:pic>
        <p:sp>
          <p:nvSpPr>
            <p:cNvPr id="24" name="TextBox 23">
              <a:extLst>
                <a:ext uri="{FF2B5EF4-FFF2-40B4-BE49-F238E27FC236}">
                  <a16:creationId xmlns:a16="http://schemas.microsoft.com/office/drawing/2014/main" id="{1249652D-53FC-B24F-9909-C282E45CA495}"/>
                </a:ext>
              </a:extLst>
            </p:cNvPr>
            <p:cNvSpPr txBox="1"/>
            <p:nvPr/>
          </p:nvSpPr>
          <p:spPr>
            <a:xfrm>
              <a:off x="5670008" y="5132299"/>
              <a:ext cx="369926" cy="2103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ǁX</a:t>
              </a:r>
              <a:r>
                <a:rPr kumimoji="0" lang="en-US" sz="1200" b="0"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3D3F77B-5F63-6DF0-72C9-68B3651DF8A9}"/>
                </a:ext>
              </a:extLst>
            </p:cNvPr>
            <p:cNvSpPr txBox="1"/>
            <p:nvPr/>
          </p:nvSpPr>
          <p:spPr>
            <a:xfrm>
              <a:off x="6068512" y="4541319"/>
              <a:ext cx="369926" cy="2103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ǁX</a:t>
              </a:r>
              <a:r>
                <a:rPr kumimoji="0" lang="en-US" sz="1200" b="0"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BC389E1-6D83-02BE-D0F5-84DB1DBB6379}"/>
                </a:ext>
              </a:extLst>
            </p:cNvPr>
            <p:cNvSpPr txBox="1"/>
            <p:nvPr/>
          </p:nvSpPr>
          <p:spPr>
            <a:xfrm>
              <a:off x="6621332" y="5194881"/>
              <a:ext cx="369926" cy="2103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ǁX</a:t>
              </a:r>
              <a:r>
                <a:rPr kumimoji="0" lang="en-US" sz="1200" b="0"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2D62F9B-A669-BB95-4776-11FA3E8DF5B8}"/>
                </a:ext>
              </a:extLst>
            </p:cNvPr>
            <p:cNvSpPr txBox="1"/>
            <p:nvPr/>
          </p:nvSpPr>
          <p:spPr>
            <a:xfrm>
              <a:off x="6960420" y="5194880"/>
              <a:ext cx="3898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ǁRǁ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911B268-FF5A-2E9E-787D-6844B6C2181C}"/>
                </a:ext>
              </a:extLst>
            </p:cNvPr>
            <p:cNvSpPr txBox="1"/>
            <p:nvPr/>
          </p:nvSpPr>
          <p:spPr>
            <a:xfrm>
              <a:off x="6014065" y="5140825"/>
              <a:ext cx="3898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ǁRǁ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C5112B11-2449-9520-F802-0978694AFBFA}"/>
                </a:ext>
              </a:extLst>
            </p:cNvPr>
            <p:cNvSpPr txBox="1"/>
            <p:nvPr/>
          </p:nvSpPr>
          <p:spPr>
            <a:xfrm>
              <a:off x="6400128" y="4542108"/>
              <a:ext cx="3898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ǁRǁ</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Picture 29" descr="Icon&#10;&#10;Description automatically generated">
              <a:extLst>
                <a:ext uri="{FF2B5EF4-FFF2-40B4-BE49-F238E27FC236}">
                  <a16:creationId xmlns:a16="http://schemas.microsoft.com/office/drawing/2014/main" id="{ADD69ABA-F669-6AF6-21CC-9CE8E6C148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9564" y="4239843"/>
              <a:ext cx="286751" cy="286751"/>
            </a:xfrm>
            <a:prstGeom prst="rect">
              <a:avLst/>
            </a:prstGeom>
          </p:spPr>
        </p:pic>
        <p:pic>
          <p:nvPicPr>
            <p:cNvPr id="31" name="Picture 30" descr="Icon&#10;&#10;Description automatically generated">
              <a:extLst>
                <a:ext uri="{FF2B5EF4-FFF2-40B4-BE49-F238E27FC236}">
                  <a16:creationId xmlns:a16="http://schemas.microsoft.com/office/drawing/2014/main" id="{E1F4C0AB-2FD8-ABC7-F921-021D8CF24C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938" y="4900706"/>
              <a:ext cx="286751" cy="286751"/>
            </a:xfrm>
            <a:prstGeom prst="rect">
              <a:avLst/>
            </a:prstGeom>
          </p:spPr>
        </p:pic>
      </p:grpSp>
    </p:spTree>
    <p:extLst>
      <p:ext uri="{BB962C8B-B14F-4D97-AF65-F5344CB8AC3E}">
        <p14:creationId xmlns:p14="http://schemas.microsoft.com/office/powerpoint/2010/main" val="110866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01BD-5C77-0A7E-90BD-D4D13512BB3A}"/>
              </a:ext>
            </a:extLst>
          </p:cNvPr>
          <p:cNvSpPr>
            <a:spLocks noGrp="1"/>
          </p:cNvSpPr>
          <p:nvPr>
            <p:ph type="title"/>
          </p:nvPr>
        </p:nvSpPr>
        <p:spPr/>
        <p:txBody>
          <a:bodyPr/>
          <a:lstStyle/>
          <a:p>
            <a:r>
              <a:rPr lang="en-US" dirty="0"/>
              <a:t>Privacy-Preserving Techniques</a:t>
            </a:r>
          </a:p>
        </p:txBody>
      </p:sp>
      <p:sp>
        <p:nvSpPr>
          <p:cNvPr id="3" name="Content Placeholder 2">
            <a:extLst>
              <a:ext uri="{FF2B5EF4-FFF2-40B4-BE49-F238E27FC236}">
                <a16:creationId xmlns:a16="http://schemas.microsoft.com/office/drawing/2014/main" id="{45FFB301-3DEB-A8C9-EA60-70317EDDF12C}"/>
              </a:ext>
            </a:extLst>
          </p:cNvPr>
          <p:cNvSpPr>
            <a:spLocks noGrp="1"/>
          </p:cNvSpPr>
          <p:nvPr>
            <p:ph idx="1"/>
          </p:nvPr>
        </p:nvSpPr>
        <p:spPr/>
        <p:txBody>
          <a:bodyPr>
            <a:normAutofit/>
          </a:bodyPr>
          <a:lstStyle/>
          <a:p>
            <a:pPr>
              <a:lnSpc>
                <a:spcPct val="114000"/>
              </a:lnSpc>
            </a:pPr>
            <a:r>
              <a:rPr lang="en-US" sz="2400" dirty="0"/>
              <a:t>Different techniques have been developed to tackle privacy concerns in ML</a:t>
            </a:r>
          </a:p>
          <a:p>
            <a:pPr lvl="1">
              <a:lnSpc>
                <a:spcPct val="114000"/>
              </a:lnSpc>
            </a:pPr>
            <a:r>
              <a:rPr lang="en-US" sz="2000" dirty="0"/>
              <a:t>Differential Privacy</a:t>
            </a:r>
          </a:p>
          <a:p>
            <a:pPr lvl="1">
              <a:lnSpc>
                <a:spcPct val="114000"/>
              </a:lnSpc>
            </a:pPr>
            <a:r>
              <a:rPr lang="en-US" sz="2000" dirty="0"/>
              <a:t>Secure Multi-Party Computation</a:t>
            </a:r>
          </a:p>
          <a:p>
            <a:pPr lvl="1">
              <a:lnSpc>
                <a:spcPct val="114000"/>
              </a:lnSpc>
            </a:pPr>
            <a:r>
              <a:rPr lang="en-US" sz="2000" dirty="0"/>
              <a:t>Homomorphic Encryption</a:t>
            </a:r>
          </a:p>
          <a:p>
            <a:pPr lvl="1">
              <a:lnSpc>
                <a:spcPct val="114000"/>
              </a:lnSpc>
            </a:pPr>
            <a:r>
              <a:rPr lang="en-US" sz="2000" dirty="0"/>
              <a:t>Trusted Execution Environments</a:t>
            </a:r>
          </a:p>
          <a:p>
            <a:pPr lvl="1">
              <a:lnSpc>
                <a:spcPct val="114000"/>
              </a:lnSpc>
            </a:pPr>
            <a:r>
              <a:rPr lang="en-US" sz="2000" dirty="0"/>
              <a:t>Federated Learning</a:t>
            </a:r>
          </a:p>
          <a:p>
            <a:pPr>
              <a:lnSpc>
                <a:spcPct val="114000"/>
              </a:lnSpc>
            </a:pPr>
            <a:r>
              <a:rPr lang="en-US" sz="2400" dirty="0"/>
              <a:t>Choice of a technique relies on:</a:t>
            </a:r>
          </a:p>
          <a:p>
            <a:pPr lvl="1">
              <a:lnSpc>
                <a:spcPct val="114000"/>
              </a:lnSpc>
            </a:pPr>
            <a:r>
              <a:rPr lang="en-US" sz="2000" dirty="0"/>
              <a:t>Balance between privacy and ML utility</a:t>
            </a:r>
          </a:p>
          <a:p>
            <a:pPr lvl="1">
              <a:lnSpc>
                <a:spcPct val="114000"/>
              </a:lnSpc>
            </a:pPr>
            <a:r>
              <a:rPr lang="en-US" sz="2000" dirty="0"/>
              <a:t>Balance between overhead of privacy and available resources</a:t>
            </a:r>
          </a:p>
          <a:p>
            <a:pPr>
              <a:lnSpc>
                <a:spcPct val="114000"/>
              </a:lnSpc>
            </a:pPr>
            <a:r>
              <a:rPr lang="en-US" sz="2400" dirty="0">
                <a:solidFill>
                  <a:schemeClr val="accent1"/>
                </a:solidFill>
              </a:rPr>
              <a:t>No single solution works for all cases</a:t>
            </a:r>
          </a:p>
        </p:txBody>
      </p:sp>
      <p:sp>
        <p:nvSpPr>
          <p:cNvPr id="4" name="Slide Number Placeholder 3">
            <a:extLst>
              <a:ext uri="{FF2B5EF4-FFF2-40B4-BE49-F238E27FC236}">
                <a16:creationId xmlns:a16="http://schemas.microsoft.com/office/drawing/2014/main" id="{8B80EBCD-6187-7D1B-9F00-0AEADA8749AC}"/>
              </a:ext>
            </a:extLst>
          </p:cNvPr>
          <p:cNvSpPr>
            <a:spLocks noGrp="1"/>
          </p:cNvSpPr>
          <p:nvPr>
            <p:ph type="sldNum" sz="quarter" idx="12"/>
          </p:nvPr>
        </p:nvSpPr>
        <p:spPr>
          <a:xfrm>
            <a:off x="9372600" y="6096000"/>
            <a:ext cx="2743200" cy="365125"/>
          </a:xfrm>
        </p:spPr>
        <p:txBody>
          <a:bodyPr/>
          <a:lstStyle/>
          <a:p>
            <a:fld id="{ECE6BDA4-1345-40CE-8076-463DCDF3618D}" type="slidenum">
              <a:rPr lang="en-US" smtClean="0"/>
              <a:t>3</a:t>
            </a:fld>
            <a:endParaRPr lang="en-US" dirty="0"/>
          </a:p>
        </p:txBody>
      </p:sp>
      <p:sp>
        <p:nvSpPr>
          <p:cNvPr id="7" name="Rectangle: Rounded Corners 6">
            <a:extLst>
              <a:ext uri="{FF2B5EF4-FFF2-40B4-BE49-F238E27FC236}">
                <a16:creationId xmlns:a16="http://schemas.microsoft.com/office/drawing/2014/main" id="{8E02BD2A-515E-2AC5-D1AB-45BE2587D990}"/>
              </a:ext>
            </a:extLst>
          </p:cNvPr>
          <p:cNvSpPr/>
          <p:nvPr/>
        </p:nvSpPr>
        <p:spPr>
          <a:xfrm>
            <a:off x="7361398" y="4160401"/>
            <a:ext cx="2732010" cy="609600"/>
          </a:xfrm>
          <a:prstGeom prst="roundRect">
            <a:avLst/>
          </a:prstGeom>
          <a:solidFill>
            <a:srgbClr val="BB5755">
              <a:alpha val="8470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Computation and communication overhead</a:t>
            </a:r>
          </a:p>
        </p:txBody>
      </p:sp>
      <p:sp>
        <p:nvSpPr>
          <p:cNvPr id="9" name="Rectangle: Rounded Corners 8">
            <a:extLst>
              <a:ext uri="{FF2B5EF4-FFF2-40B4-BE49-F238E27FC236}">
                <a16:creationId xmlns:a16="http://schemas.microsoft.com/office/drawing/2014/main" id="{2AB39C05-FF6A-956A-903C-3C578D01D0A9}"/>
              </a:ext>
            </a:extLst>
          </p:cNvPr>
          <p:cNvSpPr/>
          <p:nvPr/>
        </p:nvSpPr>
        <p:spPr>
          <a:xfrm>
            <a:off x="5913598" y="3169801"/>
            <a:ext cx="1760220" cy="609600"/>
          </a:xfrm>
          <a:prstGeom prst="roundRect">
            <a:avLst/>
          </a:prstGeom>
          <a:solidFill>
            <a:srgbClr val="BB5755">
              <a:alpha val="8470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ML utility</a:t>
            </a:r>
          </a:p>
        </p:txBody>
      </p:sp>
      <p:sp>
        <p:nvSpPr>
          <p:cNvPr id="10" name="Rectangle: Rounded Corners 9">
            <a:extLst>
              <a:ext uri="{FF2B5EF4-FFF2-40B4-BE49-F238E27FC236}">
                <a16:creationId xmlns:a16="http://schemas.microsoft.com/office/drawing/2014/main" id="{978F3479-7834-9232-96BF-23AF3B3C559E}"/>
              </a:ext>
            </a:extLst>
          </p:cNvPr>
          <p:cNvSpPr/>
          <p:nvPr/>
        </p:nvSpPr>
        <p:spPr>
          <a:xfrm>
            <a:off x="7753588" y="2286000"/>
            <a:ext cx="1760220" cy="609600"/>
          </a:xfrm>
          <a:prstGeom prst="roundRect">
            <a:avLst/>
          </a:prstGeom>
          <a:solidFill>
            <a:srgbClr val="BB5755">
              <a:alpha val="8470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Privacy</a:t>
            </a:r>
          </a:p>
        </p:txBody>
      </p:sp>
      <p:sp>
        <p:nvSpPr>
          <p:cNvPr id="12" name="Rectangle: Rounded Corners 11">
            <a:extLst>
              <a:ext uri="{FF2B5EF4-FFF2-40B4-BE49-F238E27FC236}">
                <a16:creationId xmlns:a16="http://schemas.microsoft.com/office/drawing/2014/main" id="{88420FF0-7D17-754D-4249-37FCCA7DA196}"/>
              </a:ext>
            </a:extLst>
          </p:cNvPr>
          <p:cNvSpPr/>
          <p:nvPr/>
        </p:nvSpPr>
        <p:spPr>
          <a:xfrm>
            <a:off x="9593580" y="3246001"/>
            <a:ext cx="1760220" cy="609600"/>
          </a:xfrm>
          <a:prstGeom prst="roundRect">
            <a:avLst/>
          </a:prstGeom>
          <a:solidFill>
            <a:srgbClr val="BB5755">
              <a:alpha val="8470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Limited resources</a:t>
            </a:r>
          </a:p>
        </p:txBody>
      </p:sp>
      <p:pic>
        <p:nvPicPr>
          <p:cNvPr id="14" name="Picture 13" descr="Shape&#10;&#10;Description automatically generated with low confidence">
            <a:extLst>
              <a:ext uri="{FF2B5EF4-FFF2-40B4-BE49-F238E27FC236}">
                <a16:creationId xmlns:a16="http://schemas.microsoft.com/office/drawing/2014/main" id="{B809882D-8FE0-3574-F5CB-84E541EFE3BA}"/>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98778" y="2895600"/>
            <a:ext cx="1269841" cy="1269841"/>
          </a:xfrm>
          <a:prstGeom prst="rect">
            <a:avLst/>
          </a:prstGeom>
        </p:spPr>
      </p:pic>
    </p:spTree>
    <p:extLst>
      <p:ext uri="{BB962C8B-B14F-4D97-AF65-F5344CB8AC3E}">
        <p14:creationId xmlns:p14="http://schemas.microsoft.com/office/powerpoint/2010/main" val="36625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extLst>
    <p:ext uri="{6950BFC3-D8DA-4A85-94F7-54DA5524770B}">
      <p188:commentRel xmlns:p188="http://schemas.microsoft.com/office/powerpoint/2018/8/main" xmlns="" r:id="rId4"/>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CE48-C664-4EB7-A074-6A67E77B3617}"/>
              </a:ext>
            </a:extLst>
          </p:cNvPr>
          <p:cNvSpPr>
            <a:spLocks noGrp="1"/>
          </p:cNvSpPr>
          <p:nvPr>
            <p:ph type="title"/>
          </p:nvPr>
        </p:nvSpPr>
        <p:spPr/>
        <p:txBody>
          <a:bodyPr/>
          <a:lstStyle/>
          <a:p>
            <a:r>
              <a:rPr lang="en-US" dirty="0" err="1"/>
              <a:t>CryptMPL</a:t>
            </a:r>
            <a:r>
              <a:rPr lang="en-US" dirty="0"/>
              <a:t>: Secure GNN Message-Passing</a:t>
            </a:r>
          </a:p>
        </p:txBody>
      </p:sp>
      <p:sp>
        <p:nvSpPr>
          <p:cNvPr id="3" name="Content Placeholder 2">
            <a:extLst>
              <a:ext uri="{FF2B5EF4-FFF2-40B4-BE49-F238E27FC236}">
                <a16:creationId xmlns:a16="http://schemas.microsoft.com/office/drawing/2014/main" id="{6069FF31-55F6-3496-800C-CA0B2A5A2D8A}"/>
              </a:ext>
            </a:extLst>
          </p:cNvPr>
          <p:cNvSpPr>
            <a:spLocks noGrp="1"/>
          </p:cNvSpPr>
          <p:nvPr>
            <p:ph idx="1"/>
          </p:nvPr>
        </p:nvSpPr>
        <p:spPr>
          <a:xfrm>
            <a:off x="76200" y="3048001"/>
            <a:ext cx="11811000" cy="2971800"/>
          </a:xfrm>
        </p:spPr>
        <p:txBody>
          <a:bodyPr>
            <a:normAutofit/>
          </a:bodyPr>
          <a:lstStyle/>
          <a:p>
            <a:pPr>
              <a:lnSpc>
                <a:spcPct val="114000"/>
              </a:lnSpc>
            </a:pPr>
            <a:r>
              <a:rPr lang="en-US" sz="2400" dirty="0"/>
              <a:t>Takes graph structure (S, D) and the feature matrix </a:t>
            </a:r>
            <a:r>
              <a:rPr lang="en-US" sz="2400" b="1" dirty="0"/>
              <a:t>A</a:t>
            </a:r>
            <a:r>
              <a:rPr lang="en-US" sz="2400" dirty="0"/>
              <a:t> as input in A-SS format, and computes the feature matrix </a:t>
            </a:r>
            <a:r>
              <a:rPr lang="en-US" sz="2400" dirty="0" err="1"/>
              <a:t>ǁ</a:t>
            </a:r>
            <a:r>
              <a:rPr lang="en-US" sz="2400" b="1" dirty="0" err="1"/>
              <a:t>A</a:t>
            </a:r>
            <a:r>
              <a:rPr lang="en-US" sz="2400" b="1" baseline="30000" dirty="0"/>
              <a:t>*</a:t>
            </a:r>
            <a:r>
              <a:rPr lang="en-US" sz="2400" dirty="0"/>
              <a:t>ǁ = MPL(</a:t>
            </a:r>
            <a:r>
              <a:rPr lang="en-US" sz="2400" dirty="0" err="1"/>
              <a:t>ǁ</a:t>
            </a:r>
            <a:r>
              <a:rPr lang="en-US" sz="2400" b="1" dirty="0" err="1"/>
              <a:t>A</a:t>
            </a:r>
            <a:r>
              <a:rPr lang="en-US" sz="2400" dirty="0" err="1"/>
              <a:t>ǁ</a:t>
            </a:r>
            <a:r>
              <a:rPr lang="en-US" sz="2400" dirty="0"/>
              <a:t>, </a:t>
            </a:r>
            <a:r>
              <a:rPr lang="en-US" sz="2400" dirty="0" err="1"/>
              <a:t>ǁSǁ</a:t>
            </a:r>
            <a:r>
              <a:rPr lang="en-US" sz="2400" dirty="0"/>
              <a:t>, </a:t>
            </a:r>
            <a:r>
              <a:rPr lang="en-US" sz="2400" dirty="0" err="1"/>
              <a:t>ǁDǁ</a:t>
            </a:r>
            <a:r>
              <a:rPr lang="en-US" sz="2400" dirty="0"/>
              <a:t>) </a:t>
            </a:r>
            <a:r>
              <a:rPr lang="en-US" sz="2400" dirty="0">
                <a:solidFill>
                  <a:schemeClr val="accent1"/>
                </a:solidFill>
              </a:rPr>
              <a:t>without relying on trusted server</a:t>
            </a:r>
          </a:p>
          <a:p>
            <a:pPr>
              <a:lnSpc>
                <a:spcPct val="114000"/>
              </a:lnSpc>
            </a:pPr>
            <a:r>
              <a:rPr lang="en-US" sz="2400" dirty="0"/>
              <a:t>Uses novel protocols to </a:t>
            </a:r>
            <a:r>
              <a:rPr lang="en-US" sz="2400" b="1" dirty="0">
                <a:solidFill>
                  <a:schemeClr val="accent1"/>
                </a:solidFill>
              </a:rPr>
              <a:t>read</a:t>
            </a:r>
            <a:r>
              <a:rPr lang="en-US" sz="2400" dirty="0">
                <a:solidFill>
                  <a:schemeClr val="accent1"/>
                </a:solidFill>
              </a:rPr>
              <a:t> the feature vector of a source node, </a:t>
            </a:r>
            <a:r>
              <a:rPr lang="en-US" sz="2400" b="1" dirty="0">
                <a:solidFill>
                  <a:schemeClr val="accent1"/>
                </a:solidFill>
              </a:rPr>
              <a:t>write</a:t>
            </a:r>
            <a:r>
              <a:rPr lang="en-US" sz="2400" dirty="0">
                <a:solidFill>
                  <a:schemeClr val="accent1"/>
                </a:solidFill>
              </a:rPr>
              <a:t> the feature vector at the destination node, and update the node features by </a:t>
            </a:r>
            <a:r>
              <a:rPr lang="en-US" sz="2400" b="1" dirty="0">
                <a:solidFill>
                  <a:schemeClr val="accent1"/>
                </a:solidFill>
              </a:rPr>
              <a:t>aggregation</a:t>
            </a:r>
          </a:p>
          <a:p>
            <a:pPr>
              <a:lnSpc>
                <a:spcPct val="114000"/>
              </a:lnSpc>
            </a:pPr>
            <a:r>
              <a:rPr lang="en-US" sz="2400" dirty="0"/>
              <a:t>Uses a novel </a:t>
            </a:r>
            <a:r>
              <a:rPr lang="en-US" sz="2400" dirty="0">
                <a:solidFill>
                  <a:schemeClr val="accent1"/>
                </a:solidFill>
              </a:rPr>
              <a:t>data masking technique</a:t>
            </a:r>
            <a:r>
              <a:rPr lang="en-US" sz="2400" dirty="0"/>
              <a:t>, where the client collaborates with SMPC parties to protect user data against the threat model</a:t>
            </a:r>
          </a:p>
        </p:txBody>
      </p:sp>
      <p:sp>
        <p:nvSpPr>
          <p:cNvPr id="4" name="Slide Number Placeholder 3">
            <a:extLst>
              <a:ext uri="{FF2B5EF4-FFF2-40B4-BE49-F238E27FC236}">
                <a16:creationId xmlns:a16="http://schemas.microsoft.com/office/drawing/2014/main" id="{3983288C-2856-A894-B4FC-5C0A20F43E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F33208E-E90C-4C1F-3720-B838C6785279}"/>
              </a:ext>
            </a:extLst>
          </p:cNvPr>
          <p:cNvPicPr>
            <a:picLocks noChangeAspect="1"/>
          </p:cNvPicPr>
          <p:nvPr/>
        </p:nvPicPr>
        <p:blipFill>
          <a:blip r:embed="rId2"/>
          <a:stretch>
            <a:fillRect/>
          </a:stretch>
        </p:blipFill>
        <p:spPr>
          <a:xfrm>
            <a:off x="4406827" y="933106"/>
            <a:ext cx="3149745" cy="1790929"/>
          </a:xfrm>
          <a:prstGeom prst="rect">
            <a:avLst/>
          </a:prstGeom>
        </p:spPr>
      </p:pic>
    </p:spTree>
    <p:extLst>
      <p:ext uri="{BB962C8B-B14F-4D97-AF65-F5344CB8AC3E}">
        <p14:creationId xmlns:p14="http://schemas.microsoft.com/office/powerpoint/2010/main" val="2581927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14AC-E6DD-42E3-879E-44B7BD1A5039}"/>
              </a:ext>
            </a:extLst>
          </p:cNvPr>
          <p:cNvSpPr>
            <a:spLocks noGrp="1"/>
          </p:cNvSpPr>
          <p:nvPr>
            <p:ph type="title"/>
          </p:nvPr>
        </p:nvSpPr>
        <p:spPr/>
        <p:txBody>
          <a:bodyPr/>
          <a:lstStyle/>
          <a:p>
            <a:r>
              <a:rPr lang="en-US" dirty="0" err="1"/>
              <a:t>CryptMPL</a:t>
            </a:r>
            <a:r>
              <a:rPr lang="en-US" dirty="0"/>
              <a:t>: Secure Reading</a:t>
            </a:r>
          </a:p>
        </p:txBody>
      </p:sp>
      <p:sp>
        <p:nvSpPr>
          <p:cNvPr id="4" name="Slide Number Placeholder 3">
            <a:extLst>
              <a:ext uri="{FF2B5EF4-FFF2-40B4-BE49-F238E27FC236}">
                <a16:creationId xmlns:a16="http://schemas.microsoft.com/office/drawing/2014/main" id="{9EB59B84-8C86-4FA4-90AF-16F4CAAE7015}"/>
              </a:ext>
            </a:extLst>
          </p:cNvPr>
          <p:cNvSpPr>
            <a:spLocks noGrp="1"/>
          </p:cNvSpPr>
          <p:nvPr>
            <p:ph type="sldNum" sz="quarter" idx="12"/>
          </p:nvPr>
        </p:nvSpPr>
        <p:spPr/>
        <p:txBody>
          <a:bodyPr/>
          <a:lstStyle/>
          <a:p>
            <a:fld id="{3A33E327-7194-4433-BAC7-787A36A5964B}" type="slidenum">
              <a:rPr lang="en-US" smtClean="0"/>
              <a:pPr/>
              <a:t>31</a:t>
            </a:fld>
            <a:endParaRPr lang="en-US" dirty="0"/>
          </a:p>
        </p:txBody>
      </p:sp>
      <p:pic>
        <p:nvPicPr>
          <p:cNvPr id="6" name="Picture 5">
            <a:extLst>
              <a:ext uri="{FF2B5EF4-FFF2-40B4-BE49-F238E27FC236}">
                <a16:creationId xmlns:a16="http://schemas.microsoft.com/office/drawing/2014/main" id="{9370B1D3-76C1-4D22-A0D1-94E9FDFAF5D3}"/>
              </a:ext>
            </a:extLst>
          </p:cNvPr>
          <p:cNvPicPr>
            <a:picLocks noChangeAspect="1"/>
          </p:cNvPicPr>
          <p:nvPr/>
        </p:nvPicPr>
        <p:blipFill>
          <a:blip r:embed="rId3"/>
          <a:stretch>
            <a:fillRect/>
          </a:stretch>
        </p:blipFill>
        <p:spPr>
          <a:xfrm>
            <a:off x="543452" y="1143000"/>
            <a:ext cx="7228948" cy="2842753"/>
          </a:xfrm>
          <a:prstGeom prst="rect">
            <a:avLst/>
          </a:prstGeom>
        </p:spPr>
      </p:pic>
      <p:sp>
        <p:nvSpPr>
          <p:cNvPr id="7" name="Content Placeholder 2">
            <a:extLst>
              <a:ext uri="{FF2B5EF4-FFF2-40B4-BE49-F238E27FC236}">
                <a16:creationId xmlns:a16="http://schemas.microsoft.com/office/drawing/2014/main" id="{35B737F9-08C8-42D0-B772-0060B88A6B5D}"/>
              </a:ext>
            </a:extLst>
          </p:cNvPr>
          <p:cNvSpPr>
            <a:spLocks noGrp="1"/>
          </p:cNvSpPr>
          <p:nvPr>
            <p:ph idx="1"/>
          </p:nvPr>
        </p:nvSpPr>
        <p:spPr>
          <a:xfrm>
            <a:off x="76200" y="4343400"/>
            <a:ext cx="12039600" cy="1066800"/>
          </a:xfrm>
        </p:spPr>
        <p:txBody>
          <a:bodyPr/>
          <a:lstStyle/>
          <a:p>
            <a:pPr marL="457200" indent="-457200">
              <a:buAutoNum type="arabicParenBoth"/>
            </a:pPr>
            <a:r>
              <a:rPr lang="en-US" sz="2400" dirty="0"/>
              <a:t>Reading feature vector of a source node: </a:t>
            </a:r>
            <a:r>
              <a:rPr lang="en-US" sz="2400" b="1" dirty="0"/>
              <a:t>Y</a:t>
            </a:r>
            <a:r>
              <a:rPr lang="en-US" sz="2400" dirty="0"/>
              <a:t> ← read(</a:t>
            </a:r>
            <a:r>
              <a:rPr lang="en-US" sz="2400" b="1" dirty="0"/>
              <a:t>A</a:t>
            </a:r>
            <a:r>
              <a:rPr lang="en-US" sz="2400" dirty="0"/>
              <a:t>, </a:t>
            </a:r>
            <a:r>
              <a:rPr lang="en-US" sz="2400" b="1" dirty="0"/>
              <a:t>S</a:t>
            </a:r>
            <a:r>
              <a:rPr lang="en-US" sz="2400" dirty="0"/>
              <a:t>[j])</a:t>
            </a:r>
          </a:p>
          <a:p>
            <a:pPr lvl="1"/>
            <a:r>
              <a:rPr lang="en-US" sz="2000" dirty="0">
                <a:solidFill>
                  <a:schemeClr val="accent1"/>
                </a:solidFill>
              </a:rPr>
              <a:t>Accesses the feature vector without leaking </a:t>
            </a:r>
            <a:r>
              <a:rPr lang="en-US" sz="2000">
                <a:solidFill>
                  <a:schemeClr val="accent1"/>
                </a:solidFill>
              </a:rPr>
              <a:t>the source index </a:t>
            </a:r>
            <a:r>
              <a:rPr lang="en-US" sz="2000" dirty="0">
                <a:solidFill>
                  <a:schemeClr val="accent1"/>
                </a:solidFill>
              </a:rPr>
              <a:t>and the features of the source node</a:t>
            </a:r>
          </a:p>
          <a:p>
            <a:pPr marL="0" indent="0">
              <a:buNone/>
            </a:pPr>
            <a:endParaRPr lang="en-US" sz="2800" dirty="0"/>
          </a:p>
        </p:txBody>
      </p:sp>
      <p:sp>
        <p:nvSpPr>
          <p:cNvPr id="8" name="TextBox 7">
            <a:extLst>
              <a:ext uri="{FF2B5EF4-FFF2-40B4-BE49-F238E27FC236}">
                <a16:creationId xmlns:a16="http://schemas.microsoft.com/office/drawing/2014/main" id="{39AF3535-5B9B-46A0-9874-92F478D65CBC}"/>
              </a:ext>
            </a:extLst>
          </p:cNvPr>
          <p:cNvSpPr txBox="1"/>
          <p:nvPr/>
        </p:nvSpPr>
        <p:spPr>
          <a:xfrm>
            <a:off x="8564880" y="1371600"/>
            <a:ext cx="248412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Steps: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Each party rotates &lt;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&gt; and shifts &lt;j&gt; by random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After, P-1 rounds, access feature vector at updated index</a:t>
            </a:r>
          </a:p>
        </p:txBody>
      </p:sp>
    </p:spTree>
    <p:extLst>
      <p:ext uri="{BB962C8B-B14F-4D97-AF65-F5344CB8AC3E}">
        <p14:creationId xmlns:p14="http://schemas.microsoft.com/office/powerpoint/2010/main" val="3313913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B53C-E534-4F1D-ADCB-FD530C44CFA8}"/>
              </a:ext>
            </a:extLst>
          </p:cNvPr>
          <p:cNvSpPr>
            <a:spLocks noGrp="1"/>
          </p:cNvSpPr>
          <p:nvPr>
            <p:ph type="title"/>
          </p:nvPr>
        </p:nvSpPr>
        <p:spPr/>
        <p:txBody>
          <a:bodyPr/>
          <a:lstStyle/>
          <a:p>
            <a:r>
              <a:rPr lang="en-US" dirty="0" err="1"/>
              <a:t>CryptMPL</a:t>
            </a:r>
            <a:r>
              <a:rPr lang="en-US" dirty="0"/>
              <a:t>: Secure Writing and Aggregation</a:t>
            </a:r>
          </a:p>
        </p:txBody>
      </p:sp>
      <p:sp>
        <p:nvSpPr>
          <p:cNvPr id="3" name="Content Placeholder 2">
            <a:extLst>
              <a:ext uri="{FF2B5EF4-FFF2-40B4-BE49-F238E27FC236}">
                <a16:creationId xmlns:a16="http://schemas.microsoft.com/office/drawing/2014/main" id="{4EF958EF-A49C-4745-B2D1-BCA613C6211E}"/>
              </a:ext>
            </a:extLst>
          </p:cNvPr>
          <p:cNvSpPr>
            <a:spLocks noGrp="1"/>
          </p:cNvSpPr>
          <p:nvPr>
            <p:ph idx="1"/>
          </p:nvPr>
        </p:nvSpPr>
        <p:spPr>
          <a:xfrm>
            <a:off x="5735255" y="1752599"/>
            <a:ext cx="6380545" cy="1600201"/>
          </a:xfrm>
        </p:spPr>
        <p:txBody>
          <a:bodyPr/>
          <a:lstStyle/>
          <a:p>
            <a:pPr marL="0" lvl="0" indent="0">
              <a:buNone/>
              <a:defRPr/>
            </a:pPr>
            <a:r>
              <a:rPr lang="en-US" sz="2400" dirty="0">
                <a:solidFill>
                  <a:prstClr val="black"/>
                </a:solidFill>
              </a:rPr>
              <a:t>(2) Write to destination node of intermediate matrix   &lt;</a:t>
            </a:r>
            <a:r>
              <a:rPr lang="en-US" sz="2400" b="1" dirty="0">
                <a:solidFill>
                  <a:prstClr val="black"/>
                </a:solidFill>
              </a:rPr>
              <a:t>G</a:t>
            </a:r>
            <a:r>
              <a:rPr lang="en-US" sz="2400" dirty="0">
                <a:solidFill>
                  <a:prstClr val="black"/>
                </a:solidFill>
              </a:rPr>
              <a:t>&gt; ← write(</a:t>
            </a:r>
            <a:r>
              <a:rPr lang="en-US" sz="2400" b="1" dirty="0">
                <a:solidFill>
                  <a:prstClr val="black"/>
                </a:solidFill>
              </a:rPr>
              <a:t>Y</a:t>
            </a:r>
            <a:r>
              <a:rPr lang="en-US" sz="2400" dirty="0">
                <a:solidFill>
                  <a:prstClr val="black"/>
                </a:solidFill>
              </a:rPr>
              <a:t>, D[j])</a:t>
            </a:r>
          </a:p>
          <a:p>
            <a:pPr lvl="1">
              <a:defRPr/>
            </a:pPr>
            <a:r>
              <a:rPr lang="en-US" sz="2000" dirty="0">
                <a:solidFill>
                  <a:srgbClr val="4472C4"/>
                </a:solidFill>
              </a:rPr>
              <a:t>Without leaking the target index and feature vector</a:t>
            </a:r>
          </a:p>
          <a:p>
            <a:pPr lvl="1">
              <a:defRPr/>
            </a:pPr>
            <a:r>
              <a:rPr lang="en-US" sz="2000" dirty="0"/>
              <a:t>Each party rotates &lt;A&gt; by &lt;j&gt;</a:t>
            </a:r>
            <a:endParaRPr lang="en-US" sz="2000" dirty="0">
              <a:solidFill>
                <a:srgbClr val="4472C4"/>
              </a:solidFill>
            </a:endParaRPr>
          </a:p>
        </p:txBody>
      </p:sp>
      <p:sp>
        <p:nvSpPr>
          <p:cNvPr id="4" name="Slide Number Placeholder 3">
            <a:extLst>
              <a:ext uri="{FF2B5EF4-FFF2-40B4-BE49-F238E27FC236}">
                <a16:creationId xmlns:a16="http://schemas.microsoft.com/office/drawing/2014/main" id="{24D83FB7-368E-4CA8-8766-08E6A09BA314}"/>
              </a:ext>
            </a:extLst>
          </p:cNvPr>
          <p:cNvSpPr>
            <a:spLocks noGrp="1"/>
          </p:cNvSpPr>
          <p:nvPr>
            <p:ph type="sldNum" sz="quarter" idx="12"/>
          </p:nvPr>
        </p:nvSpPr>
        <p:spPr/>
        <p:txBody>
          <a:bodyPr/>
          <a:lstStyle/>
          <a:p>
            <a:fld id="{3A33E327-7194-4433-BAC7-787A36A5964B}" type="slidenum">
              <a:rPr lang="en-US" smtClean="0"/>
              <a:pPr/>
              <a:t>32</a:t>
            </a:fld>
            <a:endParaRPr lang="en-US" dirty="0"/>
          </a:p>
        </p:txBody>
      </p:sp>
      <p:pic>
        <p:nvPicPr>
          <p:cNvPr id="5" name="Picture 4">
            <a:extLst>
              <a:ext uri="{FF2B5EF4-FFF2-40B4-BE49-F238E27FC236}">
                <a16:creationId xmlns:a16="http://schemas.microsoft.com/office/drawing/2014/main" id="{EB08F498-6560-4E7A-98C8-ED4A73F3B2E4}"/>
              </a:ext>
            </a:extLst>
          </p:cNvPr>
          <p:cNvPicPr>
            <a:picLocks noChangeAspect="1"/>
          </p:cNvPicPr>
          <p:nvPr/>
        </p:nvPicPr>
        <p:blipFill>
          <a:blip r:embed="rId3"/>
          <a:stretch>
            <a:fillRect/>
          </a:stretch>
        </p:blipFill>
        <p:spPr>
          <a:xfrm>
            <a:off x="228600" y="1066800"/>
            <a:ext cx="5354255" cy="3049833"/>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607C23F-B2F8-40C5-AD61-96903B9F7FBE}"/>
                  </a:ext>
                </a:extLst>
              </p:cNvPr>
              <p:cNvSpPr txBox="1">
                <a:spLocks/>
              </p:cNvSpPr>
              <p:nvPr/>
            </p:nvSpPr>
            <p:spPr>
              <a:xfrm>
                <a:off x="196225" y="4343400"/>
                <a:ext cx="11117762" cy="466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Aggregate updates the feature matrix &lt;</a:t>
                </a:r>
                <a:r>
                  <a:rPr lang="en-US" sz="2400" dirty="0">
                    <a:solidFill>
                      <a:prstClr val="black"/>
                    </a:solidFill>
                  </a:rPr>
                  <a:t> </a:t>
                </a:r>
                <a14:m>
                  <m:oMath xmlns:m="http://schemas.openxmlformats.org/officeDocument/2006/math">
                    <m:sSup>
                      <m:sSupPr>
                        <m:ctrlPr>
                          <a:rPr lang="en-US" sz="2400" b="1" i="1" smtClean="0">
                            <a:solidFill>
                              <a:prstClr val="black"/>
                            </a:solidFill>
                            <a:latin typeface="Cambria Math" panose="02040503050406030204" pitchFamily="18" charset="0"/>
                          </a:rPr>
                        </m:ctrlPr>
                      </m:sSupPr>
                      <m:e>
                        <m:r>
                          <m:rPr>
                            <m:nor/>
                          </m:rPr>
                          <a:rPr lang="en-US" sz="2400" b="1" dirty="0">
                            <a:solidFill>
                              <a:prstClr val="black"/>
                            </a:solidFill>
                          </a:rPr>
                          <m:t>A</m:t>
                        </m:r>
                        <m:r>
                          <a:rPr lang="en-US" sz="2400" b="1" i="1" baseline="-25000" dirty="0">
                            <a:solidFill>
                              <a:prstClr val="black"/>
                            </a:solidFill>
                            <a:latin typeface="Cambria Math" panose="02040503050406030204" pitchFamily="18" charset="0"/>
                          </a:rPr>
                          <m:t>Ɛ</m:t>
                        </m:r>
                      </m:e>
                      <m:sup>
                        <m:r>
                          <a:rPr lang="en-US" sz="2400" b="1" i="1" smtClean="0">
                            <a:solidFill>
                              <a:prstClr val="black"/>
                            </a:solidFill>
                            <a:latin typeface="Cambria Math" panose="02040503050406030204" pitchFamily="18" charset="0"/>
                          </a:rPr>
                          <m:t>∗</m:t>
                        </m:r>
                      </m:sup>
                    </m:sSup>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 ← </a:t>
                </a:r>
                <a:r>
                  <a:rPr lang="en-US" sz="2400" dirty="0">
                    <a:solidFill>
                      <a:prstClr val="black"/>
                    </a:solidFill>
                  </a:rPr>
                  <a:t>&lt; </a:t>
                </a:r>
                <a14:m>
                  <m:oMath xmlns:m="http://schemas.openxmlformats.org/officeDocument/2006/math">
                    <m:sSup>
                      <m:sSupPr>
                        <m:ctrlPr>
                          <a:rPr lang="en-US" sz="2400" b="1" i="1">
                            <a:solidFill>
                              <a:prstClr val="black"/>
                            </a:solidFill>
                            <a:latin typeface="Cambria Math" panose="02040503050406030204" pitchFamily="18" charset="0"/>
                          </a:rPr>
                        </m:ctrlPr>
                      </m:sSupPr>
                      <m:e>
                        <m:r>
                          <m:rPr>
                            <m:nor/>
                          </m:rPr>
                          <a:rPr lang="en-US" sz="2400" b="1" dirty="0">
                            <a:solidFill>
                              <a:prstClr val="black"/>
                            </a:solidFill>
                          </a:rPr>
                          <m:t>A</m:t>
                        </m:r>
                        <m:r>
                          <a:rPr lang="en-US" sz="2400" b="1" i="1" baseline="-25000" dirty="0" smtClean="0">
                            <a:solidFill>
                              <a:prstClr val="black"/>
                            </a:solidFill>
                            <a:latin typeface="Cambria Math" panose="02040503050406030204" pitchFamily="18" charset="0"/>
                          </a:rPr>
                          <m:t>Ɛ</m:t>
                        </m:r>
                      </m:e>
                      <m:sup>
                        <m:r>
                          <a:rPr lang="en-US" sz="2400" b="1" i="1">
                            <a:solidFill>
                              <a:prstClr val="black"/>
                            </a:solidFill>
                            <a:latin typeface="Cambria Math" panose="02040503050406030204" pitchFamily="18" charset="0"/>
                          </a:rPr>
                          <m:t>∗</m:t>
                        </m:r>
                      </m:sup>
                    </m:sSup>
                  </m:oMath>
                </a14:m>
                <a:r>
                  <a:rPr lang="en-US" sz="2400" b="1" baseline="-25000" dirty="0">
                    <a:solidFill>
                      <a:prstClr val="black"/>
                    </a:solidFill>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 + &lt;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p:txBody>
          </p:sp>
        </mc:Choice>
        <mc:Fallback xmlns="">
          <p:sp>
            <p:nvSpPr>
              <p:cNvPr id="6" name="Content Placeholder 2">
                <a:extLst>
                  <a:ext uri="{FF2B5EF4-FFF2-40B4-BE49-F238E27FC236}">
                    <a16:creationId xmlns:a16="http://schemas.microsoft.com/office/drawing/2014/main" id="{E607C23F-B2F8-40C5-AD61-96903B9F7FBE}"/>
                  </a:ext>
                </a:extLst>
              </p:cNvPr>
              <p:cNvSpPr txBox="1">
                <a:spLocks noRot="1" noChangeAspect="1" noMove="1" noResize="1" noEditPoints="1" noAdjustHandles="1" noChangeArrowheads="1" noChangeShapeType="1" noTextEdit="1"/>
              </p:cNvSpPr>
              <p:nvPr/>
            </p:nvSpPr>
            <p:spPr>
              <a:xfrm>
                <a:off x="196225" y="4343400"/>
                <a:ext cx="11117762" cy="466750"/>
              </a:xfrm>
              <a:prstGeom prst="rect">
                <a:avLst/>
              </a:prstGeom>
              <a:blipFill>
                <a:blip r:embed="rId4"/>
                <a:stretch>
                  <a:fillRect l="-822" t="-18421" b="-19737"/>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7DF8787C-1DF1-4A31-94C6-3172E60F66C5}"/>
              </a:ext>
            </a:extLst>
          </p:cNvPr>
          <p:cNvSpPr txBox="1">
            <a:spLocks/>
          </p:cNvSpPr>
          <p:nvPr/>
        </p:nvSpPr>
        <p:spPr>
          <a:xfrm>
            <a:off x="76200" y="5095850"/>
            <a:ext cx="11994913" cy="466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Security issue: Feature vectors and node degrees can be estimated by analyzing access patterns</a:t>
            </a:r>
          </a:p>
        </p:txBody>
      </p:sp>
    </p:spTree>
    <p:extLst>
      <p:ext uri="{BB962C8B-B14F-4D97-AF65-F5344CB8AC3E}">
        <p14:creationId xmlns:p14="http://schemas.microsoft.com/office/powerpoint/2010/main" val="36220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AC39-4476-7B0A-623E-BEC3CC1A3297}"/>
              </a:ext>
            </a:extLst>
          </p:cNvPr>
          <p:cNvSpPr>
            <a:spLocks noGrp="1"/>
          </p:cNvSpPr>
          <p:nvPr>
            <p:ph type="title"/>
          </p:nvPr>
        </p:nvSpPr>
        <p:spPr/>
        <p:txBody>
          <a:bodyPr/>
          <a:lstStyle/>
          <a:p>
            <a:r>
              <a:rPr lang="en-US" dirty="0" err="1"/>
              <a:t>CryptMPL</a:t>
            </a:r>
            <a:r>
              <a:rPr lang="en-US" dirty="0"/>
              <a:t>: Data Masking </a:t>
            </a:r>
          </a:p>
        </p:txBody>
      </p:sp>
      <p:sp>
        <p:nvSpPr>
          <p:cNvPr id="4" name="Slide Number Placeholder 3">
            <a:extLst>
              <a:ext uri="{FF2B5EF4-FFF2-40B4-BE49-F238E27FC236}">
                <a16:creationId xmlns:a16="http://schemas.microsoft.com/office/drawing/2014/main" id="{75828B9E-24C4-8B29-EB17-A971E268BD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FA9F195-2A08-701A-39DA-AC407160B4B2}"/>
                  </a:ext>
                </a:extLst>
              </p:cNvPr>
              <p:cNvSpPr txBox="1">
                <a:spLocks/>
              </p:cNvSpPr>
              <p:nvPr/>
            </p:nvSpPr>
            <p:spPr>
              <a:xfrm>
                <a:off x="47625" y="1382217"/>
                <a:ext cx="11915775" cy="189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Client helps the parties to mask feature matrix &lt;</a:t>
                </a:r>
                <a:r>
                  <a:rPr lang="en-US" sz="2400" b="1" dirty="0">
                    <a:solidFill>
                      <a:prstClr val="black"/>
                    </a:solidFill>
                    <a:latin typeface="Calibri" panose="020F0502020204030204"/>
                  </a:rPr>
                  <a:t>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 with noise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execute message passing in a secure manner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Client executes MPL on noise matrix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to generate an embedding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a:t>
                </a:r>
              </a:p>
              <a:p>
                <a:pPr lvl="1">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Servers execute MPL on masked matrix &lt;</a:t>
                </a:r>
                <a:r>
                  <a:rPr lang="en-US" sz="2000" b="1" dirty="0">
                    <a:solidFill>
                      <a:prstClr val="black"/>
                    </a:solidFill>
                    <a:latin typeface="Calibri" panose="020F0502020204030204"/>
                  </a:rPr>
                  <a: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&gt; to generate an embedding &lt;</a:t>
                </a:r>
                <a14:m>
                  <m:oMath xmlns:m="http://schemas.openxmlformats.org/officeDocument/2006/math">
                    <m:sSup>
                      <m:sSupPr>
                        <m:ctrlPr>
                          <a:rPr lang="en-US" sz="2000" b="1" i="1">
                            <a:solidFill>
                              <a:prstClr val="black"/>
                            </a:solidFill>
                            <a:latin typeface="Cambria Math" panose="02040503050406030204" pitchFamily="18" charset="0"/>
                          </a:rPr>
                        </m:ctrlPr>
                      </m:sSupPr>
                      <m:e>
                        <m:r>
                          <m:rPr>
                            <m:nor/>
                          </m:rPr>
                          <a:rPr lang="en-US" sz="2000" b="1" dirty="0">
                            <a:solidFill>
                              <a:prstClr val="black"/>
                            </a:solidFill>
                          </a:rPr>
                          <m:t>A</m:t>
                        </m:r>
                        <m:r>
                          <a:rPr lang="en-US" sz="2000" b="1" i="1" baseline="-25000" dirty="0">
                            <a:solidFill>
                              <a:prstClr val="black"/>
                            </a:solidFill>
                            <a:latin typeface="Cambria Math" panose="02040503050406030204" pitchFamily="18" charset="0"/>
                          </a:rPr>
                          <m:t>Ɛ</m:t>
                        </m:r>
                      </m:e>
                      <m:sup>
                        <m:r>
                          <a:rPr lang="en-US" sz="2000" b="1" i="1">
                            <a:solidFill>
                              <a:prstClr val="black"/>
                            </a:solidFill>
                            <a:latin typeface="Cambria Math" panose="02040503050406030204" pitchFamily="18" charset="0"/>
                          </a:rPr>
                          <m:t>∗</m:t>
                        </m:r>
                      </m:sup>
                    </m:sSup>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lvl="1">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Effect of noise is removed to get the correct embedding, &lt;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&gt; = &lt;</a:t>
                </a:r>
                <a:r>
                  <a:rPr lang="en-US" sz="2000" b="1" dirty="0">
                    <a:solidFill>
                      <a:prstClr val="black"/>
                    </a:solidFill>
                  </a:rPr>
                  <a:t> </a:t>
                </a:r>
                <a14:m>
                  <m:oMath xmlns:m="http://schemas.openxmlformats.org/officeDocument/2006/math">
                    <m:sSup>
                      <m:sSupPr>
                        <m:ctrlPr>
                          <a:rPr lang="en-US" sz="2000" b="1" i="1">
                            <a:solidFill>
                              <a:prstClr val="black"/>
                            </a:solidFill>
                            <a:latin typeface="Cambria Math" panose="02040503050406030204" pitchFamily="18" charset="0"/>
                          </a:rPr>
                        </m:ctrlPr>
                      </m:sSupPr>
                      <m:e>
                        <m:r>
                          <m:rPr>
                            <m:nor/>
                          </m:rPr>
                          <a:rPr lang="en-US" sz="2000" b="1" dirty="0">
                            <a:solidFill>
                              <a:prstClr val="black"/>
                            </a:solidFill>
                          </a:rPr>
                          <m:t>A</m:t>
                        </m:r>
                        <m:r>
                          <a:rPr lang="en-US" sz="2000" b="1" i="1" baseline="-25000" dirty="0">
                            <a:solidFill>
                              <a:prstClr val="black"/>
                            </a:solidFill>
                            <a:latin typeface="Cambria Math" panose="02040503050406030204" pitchFamily="18" charset="0"/>
                          </a:rPr>
                          <m:t>Ɛ</m:t>
                        </m:r>
                      </m:e>
                      <m:sup>
                        <m:r>
                          <a:rPr lang="en-US" sz="2000" b="1" i="1">
                            <a:solidFill>
                              <a:prstClr val="black"/>
                            </a:solidFill>
                            <a:latin typeface="Cambria Math" panose="02040503050406030204" pitchFamily="18" charset="0"/>
                          </a:rPr>
                          <m:t>∗</m:t>
                        </m:r>
                      </m:sup>
                    </m:sSup>
                    <m:r>
                      <a:rPr lang="en-US" sz="2000" b="1" i="1" smtClean="0">
                        <a:solidFill>
                          <a:prstClr val="black"/>
                        </a:solidFill>
                        <a:latin typeface="Cambria Math" panose="02040503050406030204" pitchFamily="18" charset="0"/>
                      </a:rPr>
                      <m:t> </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&gt; - &lt;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Content Placeholder 2">
                <a:extLst>
                  <a:ext uri="{FF2B5EF4-FFF2-40B4-BE49-F238E27FC236}">
                    <a16:creationId xmlns:a16="http://schemas.microsoft.com/office/drawing/2014/main" id="{EFA9F195-2A08-701A-39DA-AC407160B4B2}"/>
                  </a:ext>
                </a:extLst>
              </p:cNvPr>
              <p:cNvSpPr txBox="1">
                <a:spLocks noRot="1" noChangeAspect="1" noMove="1" noResize="1" noEditPoints="1" noAdjustHandles="1" noChangeArrowheads="1" noChangeShapeType="1" noTextEdit="1"/>
              </p:cNvSpPr>
              <p:nvPr/>
            </p:nvSpPr>
            <p:spPr>
              <a:xfrm>
                <a:off x="47625" y="1382217"/>
                <a:ext cx="11915775" cy="1894383"/>
              </a:xfrm>
              <a:prstGeom prst="rect">
                <a:avLst/>
              </a:prstGeom>
              <a:blipFill>
                <a:blip r:embed="rId3"/>
                <a:stretch>
                  <a:fillRect l="-716" t="-4502"/>
                </a:stretch>
              </a:blipFill>
            </p:spPr>
            <p:txBody>
              <a:bodyPr/>
              <a:lstStyle/>
              <a:p>
                <a:r>
                  <a:rPr lang="en-US">
                    <a:noFill/>
                  </a:rPr>
                  <a:t> </a:t>
                </a:r>
              </a:p>
            </p:txBody>
          </p:sp>
        </mc:Fallback>
      </mc:AlternateContent>
      <p:graphicFrame>
        <p:nvGraphicFramePr>
          <p:cNvPr id="6" name="Table 6">
            <a:extLst>
              <a:ext uri="{FF2B5EF4-FFF2-40B4-BE49-F238E27FC236}">
                <a16:creationId xmlns:a16="http://schemas.microsoft.com/office/drawing/2014/main" id="{B92895BD-9F3F-7B4A-A3FC-C460B384A817}"/>
              </a:ext>
            </a:extLst>
          </p:cNvPr>
          <p:cNvGraphicFramePr>
            <a:graphicFrameLocks noGrp="1"/>
          </p:cNvGraphicFramePr>
          <p:nvPr/>
        </p:nvGraphicFramePr>
        <p:xfrm>
          <a:off x="3323766" y="3694875"/>
          <a:ext cx="1041400" cy="838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854109789"/>
                    </a:ext>
                  </a:extLst>
                </a:gridCol>
                <a:gridCol w="208280">
                  <a:extLst>
                    <a:ext uri="{9D8B030D-6E8A-4147-A177-3AD203B41FA5}">
                      <a16:colId xmlns:a16="http://schemas.microsoft.com/office/drawing/2014/main" val="1120415485"/>
                    </a:ext>
                  </a:extLst>
                </a:gridCol>
                <a:gridCol w="208280">
                  <a:extLst>
                    <a:ext uri="{9D8B030D-6E8A-4147-A177-3AD203B41FA5}">
                      <a16:colId xmlns:a16="http://schemas.microsoft.com/office/drawing/2014/main" val="2861850519"/>
                    </a:ext>
                  </a:extLst>
                </a:gridCol>
                <a:gridCol w="208280">
                  <a:extLst>
                    <a:ext uri="{9D8B030D-6E8A-4147-A177-3AD203B41FA5}">
                      <a16:colId xmlns:a16="http://schemas.microsoft.com/office/drawing/2014/main" val="3539240503"/>
                    </a:ext>
                  </a:extLst>
                </a:gridCol>
                <a:gridCol w="208280">
                  <a:extLst>
                    <a:ext uri="{9D8B030D-6E8A-4147-A177-3AD203B41FA5}">
                      <a16:colId xmlns:a16="http://schemas.microsoft.com/office/drawing/2014/main" val="1400487731"/>
                    </a:ext>
                  </a:extLst>
                </a:gridCol>
              </a:tblGrid>
              <a:tr h="163193">
                <a:tc>
                  <a:txBody>
                    <a:bodyPr/>
                    <a:lstStyle/>
                    <a:p>
                      <a:endParaRPr lang="en-US" sz="500"/>
                    </a:p>
                  </a:txBody>
                  <a:tcPr>
                    <a:solidFill>
                      <a:schemeClr val="accent1">
                        <a:lumMod val="20000"/>
                        <a:lumOff val="80000"/>
                      </a:schemeClr>
                    </a:solidFill>
                  </a:tcPr>
                </a:tc>
                <a:tc>
                  <a:txBody>
                    <a:bodyPr/>
                    <a:lstStyle/>
                    <a:p>
                      <a:endParaRPr lang="en-US" sz="500" dirty="0"/>
                    </a:p>
                  </a:txBody>
                  <a:tcPr>
                    <a:solidFill>
                      <a:schemeClr val="accent1">
                        <a:lumMod val="20000"/>
                        <a:lumOff val="80000"/>
                      </a:schemeClr>
                    </a:solidFill>
                  </a:tcPr>
                </a:tc>
                <a:tc>
                  <a:txBody>
                    <a:bodyPr/>
                    <a:lstStyle/>
                    <a:p>
                      <a:endParaRPr lang="en-US" sz="500" dirty="0"/>
                    </a:p>
                  </a:txBody>
                  <a:tcPr>
                    <a:solidFill>
                      <a:schemeClr val="accent1">
                        <a:lumMod val="20000"/>
                        <a:lumOff val="80000"/>
                      </a:schemeClr>
                    </a:solidFill>
                  </a:tcPr>
                </a:tc>
                <a:tc>
                  <a:txBody>
                    <a:bodyPr/>
                    <a:lstStyle/>
                    <a:p>
                      <a:endParaRPr lang="en-US" sz="500" dirty="0"/>
                    </a:p>
                  </a:txBody>
                  <a:tcPr marL="0" marR="0" marT="0" marB="0">
                    <a:solidFill>
                      <a:schemeClr val="accent1">
                        <a:lumMod val="20000"/>
                        <a:lumOff val="80000"/>
                      </a:schemeClr>
                    </a:solidFill>
                  </a:tcPr>
                </a:tc>
                <a:tc>
                  <a:txBody>
                    <a:bodyPr/>
                    <a:lstStyle/>
                    <a:p>
                      <a:endParaRPr lang="en-US" sz="500"/>
                    </a:p>
                  </a:txBody>
                  <a:tcPr>
                    <a:solidFill>
                      <a:schemeClr val="accent1">
                        <a:lumMod val="20000"/>
                        <a:lumOff val="80000"/>
                      </a:schemeClr>
                    </a:solidFill>
                  </a:tcPr>
                </a:tc>
                <a:extLst>
                  <a:ext uri="{0D108BD9-81ED-4DB2-BD59-A6C34878D82A}">
                    <a16:rowId xmlns:a16="http://schemas.microsoft.com/office/drawing/2014/main" val="4068427366"/>
                  </a:ext>
                </a:extLst>
              </a:tr>
              <a:tr h="163193">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dirty="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extLst>
                  <a:ext uri="{0D108BD9-81ED-4DB2-BD59-A6C34878D82A}">
                    <a16:rowId xmlns:a16="http://schemas.microsoft.com/office/drawing/2014/main" val="4042654651"/>
                  </a:ext>
                </a:extLst>
              </a:tr>
              <a:tr h="163193">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extLst>
                  <a:ext uri="{0D108BD9-81ED-4DB2-BD59-A6C34878D82A}">
                    <a16:rowId xmlns:a16="http://schemas.microsoft.com/office/drawing/2014/main" val="533096145"/>
                  </a:ext>
                </a:extLst>
              </a:tr>
              <a:tr h="163193">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dirty="0"/>
                    </a:p>
                  </a:txBody>
                  <a:tcPr>
                    <a:solidFill>
                      <a:schemeClr val="accent1">
                        <a:lumMod val="20000"/>
                        <a:lumOff val="80000"/>
                      </a:schemeClr>
                    </a:solidFill>
                  </a:tcPr>
                </a:tc>
                <a:extLst>
                  <a:ext uri="{0D108BD9-81ED-4DB2-BD59-A6C34878D82A}">
                    <a16:rowId xmlns:a16="http://schemas.microsoft.com/office/drawing/2014/main" val="2882760527"/>
                  </a:ext>
                </a:extLst>
              </a:tr>
              <a:tr h="163193">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a:p>
                  </a:txBody>
                  <a:tcPr>
                    <a:solidFill>
                      <a:schemeClr val="accent1">
                        <a:lumMod val="20000"/>
                        <a:lumOff val="80000"/>
                      </a:schemeClr>
                    </a:solidFill>
                  </a:tcPr>
                </a:tc>
                <a:tc>
                  <a:txBody>
                    <a:bodyPr/>
                    <a:lstStyle/>
                    <a:p>
                      <a:endParaRPr lang="en-US" sz="500" dirty="0"/>
                    </a:p>
                  </a:txBody>
                  <a:tcPr>
                    <a:solidFill>
                      <a:schemeClr val="accent1">
                        <a:lumMod val="20000"/>
                        <a:lumOff val="80000"/>
                      </a:schemeClr>
                    </a:solidFill>
                  </a:tcPr>
                </a:tc>
                <a:extLst>
                  <a:ext uri="{0D108BD9-81ED-4DB2-BD59-A6C34878D82A}">
                    <a16:rowId xmlns:a16="http://schemas.microsoft.com/office/drawing/2014/main" val="2305764827"/>
                  </a:ext>
                </a:extLst>
              </a:tr>
            </a:tbl>
          </a:graphicData>
        </a:graphic>
      </p:graphicFrame>
      <p:graphicFrame>
        <p:nvGraphicFramePr>
          <p:cNvPr id="7" name="Table 6">
            <a:extLst>
              <a:ext uri="{FF2B5EF4-FFF2-40B4-BE49-F238E27FC236}">
                <a16:creationId xmlns:a16="http://schemas.microsoft.com/office/drawing/2014/main" id="{22A5445A-1331-ECC3-11DC-01D6D386E359}"/>
              </a:ext>
            </a:extLst>
          </p:cNvPr>
          <p:cNvGraphicFramePr>
            <a:graphicFrameLocks noGrp="1"/>
          </p:cNvGraphicFramePr>
          <p:nvPr/>
        </p:nvGraphicFramePr>
        <p:xfrm>
          <a:off x="3323766" y="3694875"/>
          <a:ext cx="1041400" cy="838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854109789"/>
                    </a:ext>
                  </a:extLst>
                </a:gridCol>
                <a:gridCol w="208280">
                  <a:extLst>
                    <a:ext uri="{9D8B030D-6E8A-4147-A177-3AD203B41FA5}">
                      <a16:colId xmlns:a16="http://schemas.microsoft.com/office/drawing/2014/main" val="1120415485"/>
                    </a:ext>
                  </a:extLst>
                </a:gridCol>
                <a:gridCol w="208280">
                  <a:extLst>
                    <a:ext uri="{9D8B030D-6E8A-4147-A177-3AD203B41FA5}">
                      <a16:colId xmlns:a16="http://schemas.microsoft.com/office/drawing/2014/main" val="2861850519"/>
                    </a:ext>
                  </a:extLst>
                </a:gridCol>
                <a:gridCol w="208280">
                  <a:extLst>
                    <a:ext uri="{9D8B030D-6E8A-4147-A177-3AD203B41FA5}">
                      <a16:colId xmlns:a16="http://schemas.microsoft.com/office/drawing/2014/main" val="3539240503"/>
                    </a:ext>
                  </a:extLst>
                </a:gridCol>
                <a:gridCol w="208280">
                  <a:extLst>
                    <a:ext uri="{9D8B030D-6E8A-4147-A177-3AD203B41FA5}">
                      <a16:colId xmlns:a16="http://schemas.microsoft.com/office/drawing/2014/main" val="1400487731"/>
                    </a:ext>
                  </a:extLst>
                </a:gridCol>
              </a:tblGrid>
              <a:tr h="163193">
                <a:tc>
                  <a:txBody>
                    <a:bodyPr/>
                    <a:lstStyle/>
                    <a:p>
                      <a:endParaRPr lang="en-US" sz="500" dirty="0"/>
                    </a:p>
                  </a:txBody>
                  <a:tcPr>
                    <a:pattFill prst="wdUpDiag">
                      <a:fgClr>
                        <a:schemeClr val="accent5">
                          <a:lumMod val="60000"/>
                          <a:lumOff val="40000"/>
                        </a:schemeClr>
                      </a:fgClr>
                      <a:bgClr>
                        <a:schemeClr val="bg1"/>
                      </a:bgClr>
                    </a:pattFill>
                  </a:tcPr>
                </a:tc>
                <a:tc>
                  <a:txBody>
                    <a:bodyPr/>
                    <a:lstStyle/>
                    <a:p>
                      <a:endParaRPr lang="en-US" sz="500" dirty="0"/>
                    </a:p>
                  </a:txBody>
                  <a:tcPr>
                    <a:pattFill prst="wdUpDiag">
                      <a:fgClr>
                        <a:schemeClr val="accent5">
                          <a:lumMod val="60000"/>
                          <a:lumOff val="40000"/>
                        </a:schemeClr>
                      </a:fgClr>
                      <a:bgClr>
                        <a:schemeClr val="bg1"/>
                      </a:bgClr>
                    </a:pattFill>
                  </a:tcPr>
                </a:tc>
                <a:tc>
                  <a:txBody>
                    <a:bodyPr/>
                    <a:lstStyle/>
                    <a:p>
                      <a:endParaRPr lang="en-US" sz="500" dirty="0"/>
                    </a:p>
                  </a:txBody>
                  <a:tcPr>
                    <a:pattFill prst="wdUpDiag">
                      <a:fgClr>
                        <a:schemeClr val="accent5">
                          <a:lumMod val="60000"/>
                          <a:lumOff val="40000"/>
                        </a:schemeClr>
                      </a:fgClr>
                      <a:bgClr>
                        <a:schemeClr val="bg1"/>
                      </a:bgClr>
                    </a:pattFill>
                  </a:tcPr>
                </a:tc>
                <a:tc>
                  <a:txBody>
                    <a:bodyPr/>
                    <a:lstStyle/>
                    <a:p>
                      <a:endParaRPr lang="en-US" sz="500" dirty="0"/>
                    </a:p>
                  </a:txBody>
                  <a:tcPr marL="0" marR="0" marT="0" marB="0">
                    <a:pattFill prst="wdUpDiag">
                      <a:fgClr>
                        <a:schemeClr val="accent5">
                          <a:lumMod val="60000"/>
                          <a:lumOff val="40000"/>
                        </a:schemeClr>
                      </a:fgClr>
                      <a:bgClr>
                        <a:schemeClr val="bg1"/>
                      </a:bgClr>
                    </a:pattFill>
                  </a:tcPr>
                </a:tc>
                <a:tc>
                  <a:txBody>
                    <a:bodyPr/>
                    <a:lstStyle/>
                    <a:p>
                      <a:endParaRPr lang="en-US" sz="500" dirty="0"/>
                    </a:p>
                  </a:txBody>
                  <a:tcPr>
                    <a:pattFill prst="wdUpDiag">
                      <a:fgClr>
                        <a:schemeClr val="accent5">
                          <a:lumMod val="60000"/>
                          <a:lumOff val="40000"/>
                        </a:schemeClr>
                      </a:fgClr>
                      <a:bgClr>
                        <a:schemeClr val="bg1"/>
                      </a:bgClr>
                    </a:pattFill>
                  </a:tcPr>
                </a:tc>
                <a:extLst>
                  <a:ext uri="{0D108BD9-81ED-4DB2-BD59-A6C34878D82A}">
                    <a16:rowId xmlns:a16="http://schemas.microsoft.com/office/drawing/2014/main" val="4068427366"/>
                  </a:ext>
                </a:extLst>
              </a:tr>
              <a:tr h="163193">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dirty="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dirty="0"/>
                    </a:p>
                  </a:txBody>
                  <a:tcPr>
                    <a:pattFill prst="wdUpDiag">
                      <a:fgClr>
                        <a:schemeClr val="accent5">
                          <a:lumMod val="60000"/>
                          <a:lumOff val="40000"/>
                        </a:schemeClr>
                      </a:fgClr>
                      <a:bgClr>
                        <a:schemeClr val="bg1"/>
                      </a:bgClr>
                    </a:pattFill>
                  </a:tcPr>
                </a:tc>
                <a:extLst>
                  <a:ext uri="{0D108BD9-81ED-4DB2-BD59-A6C34878D82A}">
                    <a16:rowId xmlns:a16="http://schemas.microsoft.com/office/drawing/2014/main" val="4042654651"/>
                  </a:ext>
                </a:extLst>
              </a:tr>
              <a:tr h="163193">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dirty="0"/>
                    </a:p>
                  </a:txBody>
                  <a:tcPr>
                    <a:pattFill prst="wdUpDiag">
                      <a:fgClr>
                        <a:schemeClr val="accent5">
                          <a:lumMod val="60000"/>
                          <a:lumOff val="40000"/>
                        </a:schemeClr>
                      </a:fgClr>
                      <a:bgClr>
                        <a:schemeClr val="bg1"/>
                      </a:bgClr>
                    </a:pattFill>
                  </a:tcPr>
                </a:tc>
                <a:extLst>
                  <a:ext uri="{0D108BD9-81ED-4DB2-BD59-A6C34878D82A}">
                    <a16:rowId xmlns:a16="http://schemas.microsoft.com/office/drawing/2014/main" val="533096145"/>
                  </a:ext>
                </a:extLst>
              </a:tr>
              <a:tr h="163193">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dirty="0"/>
                    </a:p>
                  </a:txBody>
                  <a:tcPr>
                    <a:pattFill prst="wdUpDiag">
                      <a:fgClr>
                        <a:schemeClr val="accent5">
                          <a:lumMod val="60000"/>
                          <a:lumOff val="40000"/>
                        </a:schemeClr>
                      </a:fgClr>
                      <a:bgClr>
                        <a:schemeClr val="bg1"/>
                      </a:bgClr>
                    </a:pattFill>
                  </a:tcPr>
                </a:tc>
                <a:extLst>
                  <a:ext uri="{0D108BD9-81ED-4DB2-BD59-A6C34878D82A}">
                    <a16:rowId xmlns:a16="http://schemas.microsoft.com/office/drawing/2014/main" val="2882760527"/>
                  </a:ext>
                </a:extLst>
              </a:tr>
              <a:tr h="163193">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a:p>
                  </a:txBody>
                  <a:tcPr>
                    <a:pattFill prst="wdUpDiag">
                      <a:fgClr>
                        <a:schemeClr val="accent5">
                          <a:lumMod val="60000"/>
                          <a:lumOff val="40000"/>
                        </a:schemeClr>
                      </a:fgClr>
                      <a:bgClr>
                        <a:schemeClr val="bg1"/>
                      </a:bgClr>
                    </a:pattFill>
                  </a:tcPr>
                </a:tc>
                <a:tc>
                  <a:txBody>
                    <a:bodyPr/>
                    <a:lstStyle/>
                    <a:p>
                      <a:endParaRPr lang="en-US" sz="500" dirty="0"/>
                    </a:p>
                  </a:txBody>
                  <a:tcPr>
                    <a:pattFill prst="wdUpDiag">
                      <a:fgClr>
                        <a:schemeClr val="accent5">
                          <a:lumMod val="60000"/>
                          <a:lumOff val="40000"/>
                        </a:schemeClr>
                      </a:fgClr>
                      <a:bgClr>
                        <a:schemeClr val="bg1"/>
                      </a:bgClr>
                    </a:pattFill>
                  </a:tcPr>
                </a:tc>
                <a:extLst>
                  <a:ext uri="{0D108BD9-81ED-4DB2-BD59-A6C34878D82A}">
                    <a16:rowId xmlns:a16="http://schemas.microsoft.com/office/drawing/2014/main" val="2305764827"/>
                  </a:ext>
                </a:extLst>
              </a:tr>
            </a:tbl>
          </a:graphicData>
        </a:graphic>
      </p:graphicFrame>
      <p:graphicFrame>
        <p:nvGraphicFramePr>
          <p:cNvPr id="8" name="Table 7">
            <a:extLst>
              <a:ext uri="{FF2B5EF4-FFF2-40B4-BE49-F238E27FC236}">
                <a16:creationId xmlns:a16="http://schemas.microsoft.com/office/drawing/2014/main" id="{8B5F0E4F-D68D-27FC-4DBF-F51E4982732D}"/>
              </a:ext>
            </a:extLst>
          </p:cNvPr>
          <p:cNvGraphicFramePr>
            <a:graphicFrameLocks noGrp="1"/>
          </p:cNvGraphicFramePr>
          <p:nvPr/>
        </p:nvGraphicFramePr>
        <p:xfrm>
          <a:off x="3323766" y="4894758"/>
          <a:ext cx="1041400" cy="838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854109789"/>
                    </a:ext>
                  </a:extLst>
                </a:gridCol>
                <a:gridCol w="208280">
                  <a:extLst>
                    <a:ext uri="{9D8B030D-6E8A-4147-A177-3AD203B41FA5}">
                      <a16:colId xmlns:a16="http://schemas.microsoft.com/office/drawing/2014/main" val="1120415485"/>
                    </a:ext>
                  </a:extLst>
                </a:gridCol>
                <a:gridCol w="208280">
                  <a:extLst>
                    <a:ext uri="{9D8B030D-6E8A-4147-A177-3AD203B41FA5}">
                      <a16:colId xmlns:a16="http://schemas.microsoft.com/office/drawing/2014/main" val="2861850519"/>
                    </a:ext>
                  </a:extLst>
                </a:gridCol>
                <a:gridCol w="208280">
                  <a:extLst>
                    <a:ext uri="{9D8B030D-6E8A-4147-A177-3AD203B41FA5}">
                      <a16:colId xmlns:a16="http://schemas.microsoft.com/office/drawing/2014/main" val="3539240503"/>
                    </a:ext>
                  </a:extLst>
                </a:gridCol>
                <a:gridCol w="208280">
                  <a:extLst>
                    <a:ext uri="{9D8B030D-6E8A-4147-A177-3AD203B41FA5}">
                      <a16:colId xmlns:a16="http://schemas.microsoft.com/office/drawing/2014/main" val="1400487731"/>
                    </a:ext>
                  </a:extLst>
                </a:gridCol>
              </a:tblGrid>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marL="0" marR="0" marT="0" marB="0">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extLst>
                  <a:ext uri="{0D108BD9-81ED-4DB2-BD59-A6C34878D82A}">
                    <a16:rowId xmlns:a16="http://schemas.microsoft.com/office/drawing/2014/main" val="4068427366"/>
                  </a:ext>
                </a:extLst>
              </a:tr>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extLst>
                  <a:ext uri="{0D108BD9-81ED-4DB2-BD59-A6C34878D82A}">
                    <a16:rowId xmlns:a16="http://schemas.microsoft.com/office/drawing/2014/main" val="4042654651"/>
                  </a:ext>
                </a:extLst>
              </a:tr>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extLst>
                  <a:ext uri="{0D108BD9-81ED-4DB2-BD59-A6C34878D82A}">
                    <a16:rowId xmlns:a16="http://schemas.microsoft.com/office/drawing/2014/main" val="533096145"/>
                  </a:ext>
                </a:extLst>
              </a:tr>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extLst>
                  <a:ext uri="{0D108BD9-81ED-4DB2-BD59-A6C34878D82A}">
                    <a16:rowId xmlns:a16="http://schemas.microsoft.com/office/drawing/2014/main" val="2882760527"/>
                  </a:ext>
                </a:extLst>
              </a:tr>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extLst>
                  <a:ext uri="{0D108BD9-81ED-4DB2-BD59-A6C34878D82A}">
                    <a16:rowId xmlns:a16="http://schemas.microsoft.com/office/drawing/2014/main" val="2305764827"/>
                  </a:ext>
                </a:extLst>
              </a:tr>
            </a:tbl>
          </a:graphicData>
        </a:graphic>
      </p:graphicFrame>
      <p:graphicFrame>
        <p:nvGraphicFramePr>
          <p:cNvPr id="9" name="Table 8">
            <a:extLst>
              <a:ext uri="{FF2B5EF4-FFF2-40B4-BE49-F238E27FC236}">
                <a16:creationId xmlns:a16="http://schemas.microsoft.com/office/drawing/2014/main" id="{094FAF68-5471-3CAC-0B4A-C73A4F9D3203}"/>
              </a:ext>
            </a:extLst>
          </p:cNvPr>
          <p:cNvGraphicFramePr>
            <a:graphicFrameLocks noGrp="1"/>
          </p:cNvGraphicFramePr>
          <p:nvPr/>
        </p:nvGraphicFramePr>
        <p:xfrm>
          <a:off x="3323766" y="4892542"/>
          <a:ext cx="1041400" cy="838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854109789"/>
                    </a:ext>
                  </a:extLst>
                </a:gridCol>
                <a:gridCol w="208280">
                  <a:extLst>
                    <a:ext uri="{9D8B030D-6E8A-4147-A177-3AD203B41FA5}">
                      <a16:colId xmlns:a16="http://schemas.microsoft.com/office/drawing/2014/main" val="1120415485"/>
                    </a:ext>
                  </a:extLst>
                </a:gridCol>
                <a:gridCol w="208280">
                  <a:extLst>
                    <a:ext uri="{9D8B030D-6E8A-4147-A177-3AD203B41FA5}">
                      <a16:colId xmlns:a16="http://schemas.microsoft.com/office/drawing/2014/main" val="2861850519"/>
                    </a:ext>
                  </a:extLst>
                </a:gridCol>
                <a:gridCol w="208280">
                  <a:extLst>
                    <a:ext uri="{9D8B030D-6E8A-4147-A177-3AD203B41FA5}">
                      <a16:colId xmlns:a16="http://schemas.microsoft.com/office/drawing/2014/main" val="3539240503"/>
                    </a:ext>
                  </a:extLst>
                </a:gridCol>
                <a:gridCol w="208280">
                  <a:extLst>
                    <a:ext uri="{9D8B030D-6E8A-4147-A177-3AD203B41FA5}">
                      <a16:colId xmlns:a16="http://schemas.microsoft.com/office/drawing/2014/main" val="1400487731"/>
                    </a:ext>
                  </a:extLst>
                </a:gridCol>
              </a:tblGrid>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marL="0" marR="0" marT="0" marB="0">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extLst>
                  <a:ext uri="{0D108BD9-81ED-4DB2-BD59-A6C34878D82A}">
                    <a16:rowId xmlns:a16="http://schemas.microsoft.com/office/drawing/2014/main" val="4068427366"/>
                  </a:ext>
                </a:extLst>
              </a:tr>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extLst>
                  <a:ext uri="{0D108BD9-81ED-4DB2-BD59-A6C34878D82A}">
                    <a16:rowId xmlns:a16="http://schemas.microsoft.com/office/drawing/2014/main" val="4042654651"/>
                  </a:ext>
                </a:extLst>
              </a:tr>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extLst>
                  <a:ext uri="{0D108BD9-81ED-4DB2-BD59-A6C34878D82A}">
                    <a16:rowId xmlns:a16="http://schemas.microsoft.com/office/drawing/2014/main" val="533096145"/>
                  </a:ext>
                </a:extLst>
              </a:tr>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extLst>
                  <a:ext uri="{0D108BD9-81ED-4DB2-BD59-A6C34878D82A}">
                    <a16:rowId xmlns:a16="http://schemas.microsoft.com/office/drawing/2014/main" val="2882760527"/>
                  </a:ext>
                </a:extLst>
              </a:tr>
              <a:tr h="163193">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tc>
                  <a:txBody>
                    <a:bodyPr/>
                    <a:lstStyle/>
                    <a:p>
                      <a:endParaRPr lang="en-US" sz="500" dirty="0"/>
                    </a:p>
                  </a:txBody>
                  <a:tcPr>
                    <a:pattFill prst="wdUpDiag">
                      <a:fgClr>
                        <a:schemeClr val="bg2">
                          <a:lumMod val="50000"/>
                        </a:schemeClr>
                      </a:fgClr>
                      <a:bgClr>
                        <a:schemeClr val="bg1"/>
                      </a:bgClr>
                    </a:pattFill>
                  </a:tcPr>
                </a:tc>
                <a:extLst>
                  <a:ext uri="{0D108BD9-81ED-4DB2-BD59-A6C34878D82A}">
                    <a16:rowId xmlns:a16="http://schemas.microsoft.com/office/drawing/2014/main" val="2305764827"/>
                  </a:ext>
                </a:extLst>
              </a:tr>
            </a:tbl>
          </a:graphicData>
        </a:graphic>
      </p:graphicFrame>
      <p:sp>
        <p:nvSpPr>
          <p:cNvPr id="10" name="TextBox 9">
            <a:extLst>
              <a:ext uri="{FF2B5EF4-FFF2-40B4-BE49-F238E27FC236}">
                <a16:creationId xmlns:a16="http://schemas.microsoft.com/office/drawing/2014/main" id="{E42D7CA3-DC9E-74D7-034D-5551AE3D25A5}"/>
              </a:ext>
            </a:extLst>
          </p:cNvPr>
          <p:cNvSpPr txBox="1"/>
          <p:nvPr/>
        </p:nvSpPr>
        <p:spPr>
          <a:xfrm>
            <a:off x="2968897" y="5177852"/>
            <a:ext cx="3914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
            </a:r>
          </a:p>
        </p:txBody>
      </p:sp>
      <p:sp>
        <p:nvSpPr>
          <p:cNvPr id="11" name="TextBox 10">
            <a:extLst>
              <a:ext uri="{FF2B5EF4-FFF2-40B4-BE49-F238E27FC236}">
                <a16:creationId xmlns:a16="http://schemas.microsoft.com/office/drawing/2014/main" id="{93EE7989-76CD-9B64-DF86-5770671BC6A6}"/>
              </a:ext>
            </a:extLst>
          </p:cNvPr>
          <p:cNvSpPr txBox="1"/>
          <p:nvPr/>
        </p:nvSpPr>
        <p:spPr>
          <a:xfrm>
            <a:off x="3012178" y="3993687"/>
            <a:ext cx="3241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 name="TextBox 11">
            <a:extLst>
              <a:ext uri="{FF2B5EF4-FFF2-40B4-BE49-F238E27FC236}">
                <a16:creationId xmlns:a16="http://schemas.microsoft.com/office/drawing/2014/main" id="{A012DC81-84C6-FF94-A072-2AC76C32E01C}"/>
              </a:ext>
            </a:extLst>
          </p:cNvPr>
          <p:cNvSpPr txBox="1"/>
          <p:nvPr/>
        </p:nvSpPr>
        <p:spPr>
          <a:xfrm>
            <a:off x="2716501" y="3975122"/>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a:t>
            </a:r>
          </a:p>
        </p:txBody>
      </p:sp>
      <p:graphicFrame>
        <p:nvGraphicFramePr>
          <p:cNvPr id="13" name="Table 12">
            <a:extLst>
              <a:ext uri="{FF2B5EF4-FFF2-40B4-BE49-F238E27FC236}">
                <a16:creationId xmlns:a16="http://schemas.microsoft.com/office/drawing/2014/main" id="{BDD7A90D-676C-E280-1A65-9DF41021343D}"/>
              </a:ext>
            </a:extLst>
          </p:cNvPr>
          <p:cNvGraphicFramePr>
            <a:graphicFrameLocks noGrp="1"/>
          </p:cNvGraphicFramePr>
          <p:nvPr/>
        </p:nvGraphicFramePr>
        <p:xfrm>
          <a:off x="6414807" y="4887770"/>
          <a:ext cx="1041400" cy="84297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854109789"/>
                    </a:ext>
                  </a:extLst>
                </a:gridCol>
                <a:gridCol w="208280">
                  <a:extLst>
                    <a:ext uri="{9D8B030D-6E8A-4147-A177-3AD203B41FA5}">
                      <a16:colId xmlns:a16="http://schemas.microsoft.com/office/drawing/2014/main" val="1120415485"/>
                    </a:ext>
                  </a:extLst>
                </a:gridCol>
                <a:gridCol w="208280">
                  <a:extLst>
                    <a:ext uri="{9D8B030D-6E8A-4147-A177-3AD203B41FA5}">
                      <a16:colId xmlns:a16="http://schemas.microsoft.com/office/drawing/2014/main" val="2861850519"/>
                    </a:ext>
                  </a:extLst>
                </a:gridCol>
                <a:gridCol w="208280">
                  <a:extLst>
                    <a:ext uri="{9D8B030D-6E8A-4147-A177-3AD203B41FA5}">
                      <a16:colId xmlns:a16="http://schemas.microsoft.com/office/drawing/2014/main" val="3539240503"/>
                    </a:ext>
                  </a:extLst>
                </a:gridCol>
                <a:gridCol w="208280">
                  <a:extLst>
                    <a:ext uri="{9D8B030D-6E8A-4147-A177-3AD203B41FA5}">
                      <a16:colId xmlns:a16="http://schemas.microsoft.com/office/drawing/2014/main" val="1400487731"/>
                    </a:ext>
                  </a:extLst>
                </a:gridCol>
              </a:tblGrid>
              <a:tr h="168594">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marL="0" marR="0" marT="0" marB="0">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4068427366"/>
                  </a:ext>
                </a:extLst>
              </a:tr>
              <a:tr h="168594">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4042654651"/>
                  </a:ext>
                </a:extLst>
              </a:tr>
              <a:tr h="168594">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533096145"/>
                  </a:ext>
                </a:extLst>
              </a:tr>
              <a:tr h="168594">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2882760527"/>
                  </a:ext>
                </a:extLst>
              </a:tr>
              <a:tr h="168594">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2305764827"/>
                  </a:ext>
                </a:extLst>
              </a:tr>
            </a:tbl>
          </a:graphicData>
        </a:graphic>
      </p:graphicFrame>
      <p:graphicFrame>
        <p:nvGraphicFramePr>
          <p:cNvPr id="14" name="Table 6">
            <a:extLst>
              <a:ext uri="{FF2B5EF4-FFF2-40B4-BE49-F238E27FC236}">
                <a16:creationId xmlns:a16="http://schemas.microsoft.com/office/drawing/2014/main" id="{AB7DEC93-41ED-1CF2-0F06-6D685DAC517A}"/>
              </a:ext>
            </a:extLst>
          </p:cNvPr>
          <p:cNvGraphicFramePr>
            <a:graphicFrameLocks noGrp="1"/>
          </p:cNvGraphicFramePr>
          <p:nvPr/>
        </p:nvGraphicFramePr>
        <p:xfrm>
          <a:off x="6414807" y="3694875"/>
          <a:ext cx="1041400" cy="838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854109789"/>
                    </a:ext>
                  </a:extLst>
                </a:gridCol>
                <a:gridCol w="208280">
                  <a:extLst>
                    <a:ext uri="{9D8B030D-6E8A-4147-A177-3AD203B41FA5}">
                      <a16:colId xmlns:a16="http://schemas.microsoft.com/office/drawing/2014/main" val="1120415485"/>
                    </a:ext>
                  </a:extLst>
                </a:gridCol>
                <a:gridCol w="208280">
                  <a:extLst>
                    <a:ext uri="{9D8B030D-6E8A-4147-A177-3AD203B41FA5}">
                      <a16:colId xmlns:a16="http://schemas.microsoft.com/office/drawing/2014/main" val="2861850519"/>
                    </a:ext>
                  </a:extLst>
                </a:gridCol>
                <a:gridCol w="208280">
                  <a:extLst>
                    <a:ext uri="{9D8B030D-6E8A-4147-A177-3AD203B41FA5}">
                      <a16:colId xmlns:a16="http://schemas.microsoft.com/office/drawing/2014/main" val="3539240503"/>
                    </a:ext>
                  </a:extLst>
                </a:gridCol>
                <a:gridCol w="208280">
                  <a:extLst>
                    <a:ext uri="{9D8B030D-6E8A-4147-A177-3AD203B41FA5}">
                      <a16:colId xmlns:a16="http://schemas.microsoft.com/office/drawing/2014/main" val="1400487731"/>
                    </a:ext>
                  </a:extLst>
                </a:gridCol>
              </a:tblGrid>
              <a:tr h="163193">
                <a:tc>
                  <a:txBody>
                    <a:bodyPr/>
                    <a:lstStyle/>
                    <a:p>
                      <a:endParaRPr lang="en-US" sz="500" dirty="0"/>
                    </a:p>
                  </a:txBody>
                  <a:tcPr>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tc>
                  <a:txBody>
                    <a:bodyPr/>
                    <a:lstStyle/>
                    <a:p>
                      <a:endParaRPr lang="en-US" sz="500" dirty="0"/>
                    </a:p>
                  </a:txBody>
                  <a:tcPr marL="0" marR="0" marT="0" marB="0">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extLst>
                  <a:ext uri="{0D108BD9-81ED-4DB2-BD59-A6C34878D82A}">
                    <a16:rowId xmlns:a16="http://schemas.microsoft.com/office/drawing/2014/main" val="4068427366"/>
                  </a:ext>
                </a:extLst>
              </a:tr>
              <a:tr h="163193">
                <a:tc>
                  <a:txBody>
                    <a:bodyPr/>
                    <a:lstStyle/>
                    <a:p>
                      <a:endParaRPr lang="en-US" sz="500"/>
                    </a:p>
                  </a:txBody>
                  <a:tcPr>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extLst>
                  <a:ext uri="{0D108BD9-81ED-4DB2-BD59-A6C34878D82A}">
                    <a16:rowId xmlns:a16="http://schemas.microsoft.com/office/drawing/2014/main" val="4042654651"/>
                  </a:ext>
                </a:extLst>
              </a:tr>
              <a:tr h="163193">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extLst>
                  <a:ext uri="{0D108BD9-81ED-4DB2-BD59-A6C34878D82A}">
                    <a16:rowId xmlns:a16="http://schemas.microsoft.com/office/drawing/2014/main" val="533096145"/>
                  </a:ext>
                </a:extLst>
              </a:tr>
              <a:tr h="163193">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extLst>
                  <a:ext uri="{0D108BD9-81ED-4DB2-BD59-A6C34878D82A}">
                    <a16:rowId xmlns:a16="http://schemas.microsoft.com/office/drawing/2014/main" val="2882760527"/>
                  </a:ext>
                </a:extLst>
              </a:tr>
              <a:tr h="163193">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a:p>
                  </a:txBody>
                  <a:tcPr>
                    <a:pattFill prst="wdUpDiag">
                      <a:fgClr>
                        <a:srgbClr val="7030A0"/>
                      </a:fgClr>
                      <a:bgClr>
                        <a:schemeClr val="bg1"/>
                      </a:bgClr>
                    </a:pattFill>
                  </a:tcPr>
                </a:tc>
                <a:tc>
                  <a:txBody>
                    <a:bodyPr/>
                    <a:lstStyle/>
                    <a:p>
                      <a:endParaRPr lang="en-US" sz="500" dirty="0"/>
                    </a:p>
                  </a:txBody>
                  <a:tcPr>
                    <a:pattFill prst="wdUpDiag">
                      <a:fgClr>
                        <a:srgbClr val="7030A0"/>
                      </a:fgClr>
                      <a:bgClr>
                        <a:schemeClr val="bg1"/>
                      </a:bgClr>
                    </a:pattFill>
                  </a:tcPr>
                </a:tc>
                <a:extLst>
                  <a:ext uri="{0D108BD9-81ED-4DB2-BD59-A6C34878D82A}">
                    <a16:rowId xmlns:a16="http://schemas.microsoft.com/office/drawing/2014/main" val="2305764827"/>
                  </a:ext>
                </a:extLst>
              </a:tr>
            </a:tbl>
          </a:graphicData>
        </a:graphic>
      </p:graphicFrame>
      <p:sp>
        <p:nvSpPr>
          <p:cNvPr id="15" name="TextBox 14">
            <a:extLst>
              <a:ext uri="{FF2B5EF4-FFF2-40B4-BE49-F238E27FC236}">
                <a16:creationId xmlns:a16="http://schemas.microsoft.com/office/drawing/2014/main" id="{7741DA7A-C6C1-C8D1-EA58-2AECE569C0EE}"/>
              </a:ext>
            </a:extLst>
          </p:cNvPr>
          <p:cNvSpPr txBox="1"/>
          <p:nvPr/>
        </p:nvSpPr>
        <p:spPr>
          <a:xfrm>
            <a:off x="6052959" y="5124589"/>
            <a:ext cx="4555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1F1473-BA88-7FE6-FC41-CA6D9E234C82}"/>
                  </a:ext>
                </a:extLst>
              </p:cNvPr>
              <p:cNvSpPr txBox="1"/>
              <p:nvPr/>
            </p:nvSpPr>
            <p:spPr>
              <a:xfrm>
                <a:off x="5971934" y="3929309"/>
                <a:ext cx="551689" cy="369332"/>
              </a:xfrm>
              <a:prstGeom prst="rect">
                <a:avLst/>
              </a:prstGeom>
              <a:noFill/>
            </p:spPr>
            <p:txBody>
              <a:bodyPr wrap="none"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b="1" i="1">
                              <a:solidFill>
                                <a:prstClr val="black"/>
                              </a:solidFill>
                              <a:latin typeface="Cambria Math" panose="02040503050406030204" pitchFamily="18" charset="0"/>
                            </a:rPr>
                          </m:ctrlPr>
                        </m:sSupPr>
                        <m:e>
                          <m:r>
                            <m:rPr>
                              <m:nor/>
                            </m:rPr>
                            <a:rPr lang="en-US" b="1" dirty="0">
                              <a:solidFill>
                                <a:prstClr val="black"/>
                              </a:solidFill>
                            </a:rPr>
                            <m:t>A</m:t>
                          </m:r>
                          <m:r>
                            <a:rPr lang="en-US" b="1" i="1" baseline="-25000" dirty="0">
                              <a:solidFill>
                                <a:prstClr val="black"/>
                              </a:solidFill>
                              <a:latin typeface="Cambria Math" panose="02040503050406030204" pitchFamily="18" charset="0"/>
                            </a:rPr>
                            <m:t>Ɛ</m:t>
                          </m:r>
                        </m:e>
                        <m:sup>
                          <m:r>
                            <a:rPr lang="en-US" b="1" i="1">
                              <a:solidFill>
                                <a:prstClr val="black"/>
                              </a:solidFill>
                              <a:latin typeface="Cambria Math" panose="02040503050406030204" pitchFamily="18" charset="0"/>
                            </a:rPr>
                            <m:t>∗</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xtBox 15">
                <a:extLst>
                  <a:ext uri="{FF2B5EF4-FFF2-40B4-BE49-F238E27FC236}">
                    <a16:creationId xmlns:a16="http://schemas.microsoft.com/office/drawing/2014/main" id="{5D1F1473-BA88-7FE6-FC41-CA6D9E234C82}"/>
                  </a:ext>
                </a:extLst>
              </p:cNvPr>
              <p:cNvSpPr txBox="1">
                <a:spLocks noRot="1" noChangeAspect="1" noMove="1" noResize="1" noEditPoints="1" noAdjustHandles="1" noChangeArrowheads="1" noChangeShapeType="1" noTextEdit="1"/>
              </p:cNvSpPr>
              <p:nvPr/>
            </p:nvSpPr>
            <p:spPr>
              <a:xfrm>
                <a:off x="5971934" y="3929309"/>
                <a:ext cx="551689" cy="369332"/>
              </a:xfrm>
              <a:prstGeom prst="rect">
                <a:avLst/>
              </a:prstGeom>
              <a:blipFill>
                <a:blip r:embed="rId4"/>
                <a:stretch>
                  <a:fillRect/>
                </a:stretch>
              </a:blipFill>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072DEDF3-A0A9-A3B1-B6D9-9A677348C117}"/>
              </a:ext>
            </a:extLst>
          </p:cNvPr>
          <p:cNvSpPr/>
          <p:nvPr/>
        </p:nvSpPr>
        <p:spPr>
          <a:xfrm>
            <a:off x="4656750" y="3894213"/>
            <a:ext cx="1287512" cy="46880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CryptMPL</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BF3A1514-3D2D-0FAF-800F-56DF5253F092}"/>
              </a:ext>
            </a:extLst>
          </p:cNvPr>
          <p:cNvSpPr/>
          <p:nvPr/>
        </p:nvSpPr>
        <p:spPr>
          <a:xfrm>
            <a:off x="4656750" y="5074852"/>
            <a:ext cx="1287512" cy="46880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MPL</a:t>
            </a:r>
          </a:p>
        </p:txBody>
      </p:sp>
      <p:graphicFrame>
        <p:nvGraphicFramePr>
          <p:cNvPr id="19" name="Table 18">
            <a:extLst>
              <a:ext uri="{FF2B5EF4-FFF2-40B4-BE49-F238E27FC236}">
                <a16:creationId xmlns:a16="http://schemas.microsoft.com/office/drawing/2014/main" id="{B71E1D65-3A9C-C37F-9A92-F5FE3CD9B930}"/>
              </a:ext>
            </a:extLst>
          </p:cNvPr>
          <p:cNvGraphicFramePr>
            <a:graphicFrameLocks noGrp="1"/>
          </p:cNvGraphicFramePr>
          <p:nvPr/>
        </p:nvGraphicFramePr>
        <p:xfrm>
          <a:off x="6411573" y="4888873"/>
          <a:ext cx="1041400" cy="84297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854109789"/>
                    </a:ext>
                  </a:extLst>
                </a:gridCol>
                <a:gridCol w="208280">
                  <a:extLst>
                    <a:ext uri="{9D8B030D-6E8A-4147-A177-3AD203B41FA5}">
                      <a16:colId xmlns:a16="http://schemas.microsoft.com/office/drawing/2014/main" val="1120415485"/>
                    </a:ext>
                  </a:extLst>
                </a:gridCol>
                <a:gridCol w="208280">
                  <a:extLst>
                    <a:ext uri="{9D8B030D-6E8A-4147-A177-3AD203B41FA5}">
                      <a16:colId xmlns:a16="http://schemas.microsoft.com/office/drawing/2014/main" val="2861850519"/>
                    </a:ext>
                  </a:extLst>
                </a:gridCol>
                <a:gridCol w="208280">
                  <a:extLst>
                    <a:ext uri="{9D8B030D-6E8A-4147-A177-3AD203B41FA5}">
                      <a16:colId xmlns:a16="http://schemas.microsoft.com/office/drawing/2014/main" val="3539240503"/>
                    </a:ext>
                  </a:extLst>
                </a:gridCol>
                <a:gridCol w="208280">
                  <a:extLst>
                    <a:ext uri="{9D8B030D-6E8A-4147-A177-3AD203B41FA5}">
                      <a16:colId xmlns:a16="http://schemas.microsoft.com/office/drawing/2014/main" val="1400487731"/>
                    </a:ext>
                  </a:extLst>
                </a:gridCol>
              </a:tblGrid>
              <a:tr h="168594">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marL="0" marR="0" marT="0" marB="0">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4068427366"/>
                  </a:ext>
                </a:extLst>
              </a:tr>
              <a:tr h="168594">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4042654651"/>
                  </a:ext>
                </a:extLst>
              </a:tr>
              <a:tr h="168594">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533096145"/>
                  </a:ext>
                </a:extLst>
              </a:tr>
              <a:tr h="168594">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2882760527"/>
                  </a:ext>
                </a:extLst>
              </a:tr>
              <a:tr h="168594">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tc>
                  <a:txBody>
                    <a:bodyPr/>
                    <a:lstStyle/>
                    <a:p>
                      <a:endParaRPr lang="en-US" sz="500" dirty="0"/>
                    </a:p>
                  </a:txBody>
                  <a:tcPr>
                    <a:pattFill prst="wdUpDiag">
                      <a:fgClr>
                        <a:schemeClr val="accent2">
                          <a:lumMod val="60000"/>
                          <a:lumOff val="40000"/>
                        </a:schemeClr>
                      </a:fgClr>
                      <a:bgClr>
                        <a:schemeClr val="bg1"/>
                      </a:bgClr>
                    </a:pattFill>
                  </a:tcPr>
                </a:tc>
                <a:extLst>
                  <a:ext uri="{0D108BD9-81ED-4DB2-BD59-A6C34878D82A}">
                    <a16:rowId xmlns:a16="http://schemas.microsoft.com/office/drawing/2014/main" val="2305764827"/>
                  </a:ext>
                </a:extLst>
              </a:tr>
            </a:tbl>
          </a:graphicData>
        </a:graphic>
      </p:graphicFrame>
      <p:graphicFrame>
        <p:nvGraphicFramePr>
          <p:cNvPr id="20" name="Table 6">
            <a:extLst>
              <a:ext uri="{FF2B5EF4-FFF2-40B4-BE49-F238E27FC236}">
                <a16:creationId xmlns:a16="http://schemas.microsoft.com/office/drawing/2014/main" id="{234B37A6-7014-0F2F-CE6B-45F9B3E0ED6F}"/>
              </a:ext>
            </a:extLst>
          </p:cNvPr>
          <p:cNvGraphicFramePr>
            <a:graphicFrameLocks noGrp="1"/>
          </p:cNvGraphicFramePr>
          <p:nvPr/>
        </p:nvGraphicFramePr>
        <p:xfrm>
          <a:off x="6414807" y="3694875"/>
          <a:ext cx="1041400" cy="838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854109789"/>
                    </a:ext>
                  </a:extLst>
                </a:gridCol>
                <a:gridCol w="208280">
                  <a:extLst>
                    <a:ext uri="{9D8B030D-6E8A-4147-A177-3AD203B41FA5}">
                      <a16:colId xmlns:a16="http://schemas.microsoft.com/office/drawing/2014/main" val="1120415485"/>
                    </a:ext>
                  </a:extLst>
                </a:gridCol>
                <a:gridCol w="208280">
                  <a:extLst>
                    <a:ext uri="{9D8B030D-6E8A-4147-A177-3AD203B41FA5}">
                      <a16:colId xmlns:a16="http://schemas.microsoft.com/office/drawing/2014/main" val="2861850519"/>
                    </a:ext>
                  </a:extLst>
                </a:gridCol>
                <a:gridCol w="208280">
                  <a:extLst>
                    <a:ext uri="{9D8B030D-6E8A-4147-A177-3AD203B41FA5}">
                      <a16:colId xmlns:a16="http://schemas.microsoft.com/office/drawing/2014/main" val="3539240503"/>
                    </a:ext>
                  </a:extLst>
                </a:gridCol>
                <a:gridCol w="208280">
                  <a:extLst>
                    <a:ext uri="{9D8B030D-6E8A-4147-A177-3AD203B41FA5}">
                      <a16:colId xmlns:a16="http://schemas.microsoft.com/office/drawing/2014/main" val="1400487731"/>
                    </a:ext>
                  </a:extLst>
                </a:gridCol>
              </a:tblGrid>
              <a:tr h="163193">
                <a:tc>
                  <a:txBody>
                    <a:bodyPr/>
                    <a:lstStyle/>
                    <a:p>
                      <a:endParaRPr lang="en-US" sz="500" dirty="0"/>
                    </a:p>
                  </a:txBody>
                  <a:tcPr>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tc>
                  <a:txBody>
                    <a:bodyPr/>
                    <a:lstStyle/>
                    <a:p>
                      <a:endParaRPr lang="en-US" sz="500" dirty="0"/>
                    </a:p>
                  </a:txBody>
                  <a:tcPr marL="0" marR="0" marT="0" marB="0">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extLst>
                  <a:ext uri="{0D108BD9-81ED-4DB2-BD59-A6C34878D82A}">
                    <a16:rowId xmlns:a16="http://schemas.microsoft.com/office/drawing/2014/main" val="4068427366"/>
                  </a:ext>
                </a:extLst>
              </a:tr>
              <a:tr h="163193">
                <a:tc>
                  <a:txBody>
                    <a:bodyPr/>
                    <a:lstStyle/>
                    <a:p>
                      <a:endParaRPr lang="en-US" sz="500"/>
                    </a:p>
                  </a:txBody>
                  <a:tcPr>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extLst>
                  <a:ext uri="{0D108BD9-81ED-4DB2-BD59-A6C34878D82A}">
                    <a16:rowId xmlns:a16="http://schemas.microsoft.com/office/drawing/2014/main" val="4042654651"/>
                  </a:ext>
                </a:extLst>
              </a:tr>
              <a:tr h="163193">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extLst>
                  <a:ext uri="{0D108BD9-81ED-4DB2-BD59-A6C34878D82A}">
                    <a16:rowId xmlns:a16="http://schemas.microsoft.com/office/drawing/2014/main" val="533096145"/>
                  </a:ext>
                </a:extLst>
              </a:tr>
              <a:tr h="163193">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extLst>
                  <a:ext uri="{0D108BD9-81ED-4DB2-BD59-A6C34878D82A}">
                    <a16:rowId xmlns:a16="http://schemas.microsoft.com/office/drawing/2014/main" val="2882760527"/>
                  </a:ext>
                </a:extLst>
              </a:tr>
              <a:tr h="163193">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a:p>
                  </a:txBody>
                  <a:tcPr>
                    <a:solidFill>
                      <a:schemeClr val="accent6">
                        <a:lumMod val="20000"/>
                        <a:lumOff val="80000"/>
                      </a:schemeClr>
                    </a:solidFill>
                  </a:tcPr>
                </a:tc>
                <a:tc>
                  <a:txBody>
                    <a:bodyPr/>
                    <a:lstStyle/>
                    <a:p>
                      <a:endParaRPr lang="en-US" sz="500" dirty="0"/>
                    </a:p>
                  </a:txBody>
                  <a:tcPr>
                    <a:solidFill>
                      <a:schemeClr val="accent6">
                        <a:lumMod val="20000"/>
                        <a:lumOff val="80000"/>
                      </a:schemeClr>
                    </a:solidFill>
                  </a:tcPr>
                </a:tc>
                <a:extLst>
                  <a:ext uri="{0D108BD9-81ED-4DB2-BD59-A6C34878D82A}">
                    <a16:rowId xmlns:a16="http://schemas.microsoft.com/office/drawing/2014/main" val="2305764827"/>
                  </a:ext>
                </a:extLst>
              </a:tr>
            </a:tbl>
          </a:graphicData>
        </a:graphic>
      </p:graphicFrame>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5C1207-A096-9147-90CC-6A2DC530340B}"/>
                  </a:ext>
                </a:extLst>
              </p:cNvPr>
              <p:cNvSpPr txBox="1"/>
              <p:nvPr/>
            </p:nvSpPr>
            <p:spPr>
              <a:xfrm>
                <a:off x="6029809" y="3929309"/>
                <a:ext cx="459869" cy="369332"/>
              </a:xfrm>
              <a:prstGeom prst="rect">
                <a:avLst/>
              </a:prstGeom>
              <a:noFill/>
            </p:spPr>
            <p:txBody>
              <a:bodyPr wrap="none" rtlCol="0">
                <a:spAutoFit/>
              </a:bodyPr>
              <a:lstStyle/>
              <a:p>
                <a:pPr lvl="0">
                  <a:defRPr/>
                </a:pPr>
                <a14:m>
                  <m:oMathPara xmlns:m="http://schemas.openxmlformats.org/officeDocument/2006/math">
                    <m:oMathParaPr>
                      <m:jc m:val="centerGroup"/>
                    </m:oMathParaPr>
                    <m:oMath xmlns:m="http://schemas.openxmlformats.org/officeDocument/2006/math">
                      <m:sSup>
                        <m:sSupPr>
                          <m:ctrlPr>
                            <a:rPr lang="en-US" b="1" i="1">
                              <a:solidFill>
                                <a:prstClr val="black"/>
                              </a:solidFill>
                              <a:latin typeface="Cambria Math" panose="02040503050406030204" pitchFamily="18" charset="0"/>
                            </a:rPr>
                          </m:ctrlPr>
                        </m:sSupPr>
                        <m:e>
                          <m:r>
                            <m:rPr>
                              <m:nor/>
                            </m:rPr>
                            <a:rPr lang="en-US" b="1" dirty="0">
                              <a:solidFill>
                                <a:prstClr val="black"/>
                              </a:solidFill>
                            </a:rPr>
                            <m:t>A</m:t>
                          </m:r>
                        </m:e>
                        <m:sup>
                          <m:r>
                            <a:rPr lang="en-US" b="1" i="1">
                              <a:solidFill>
                                <a:prstClr val="black"/>
                              </a:solidFill>
                              <a:latin typeface="Cambria Math" panose="02040503050406030204" pitchFamily="18" charset="0"/>
                            </a:rPr>
                            <m:t>∗</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TextBox 20">
                <a:extLst>
                  <a:ext uri="{FF2B5EF4-FFF2-40B4-BE49-F238E27FC236}">
                    <a16:creationId xmlns:a16="http://schemas.microsoft.com/office/drawing/2014/main" id="{A55C1207-A096-9147-90CC-6A2DC530340B}"/>
                  </a:ext>
                </a:extLst>
              </p:cNvPr>
              <p:cNvSpPr txBox="1">
                <a:spLocks noRot="1" noChangeAspect="1" noMove="1" noResize="1" noEditPoints="1" noAdjustHandles="1" noChangeArrowheads="1" noChangeShapeType="1" noTextEdit="1"/>
              </p:cNvSpPr>
              <p:nvPr/>
            </p:nvSpPr>
            <p:spPr>
              <a:xfrm>
                <a:off x="6029809" y="3929309"/>
                <a:ext cx="459869" cy="369332"/>
              </a:xfrm>
              <a:prstGeom prst="rect">
                <a:avLst/>
              </a:prstGeom>
              <a:blipFill>
                <a:blip r:embed="rId5"/>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224CA868-118A-029C-B131-957A914A55FA}"/>
              </a:ext>
            </a:extLst>
          </p:cNvPr>
          <p:cNvSpPr/>
          <p:nvPr/>
        </p:nvSpPr>
        <p:spPr>
          <a:xfrm>
            <a:off x="1773081" y="4813322"/>
            <a:ext cx="7054850" cy="10200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C33D2C7-F0C5-2F37-DC33-DD49E0547AD9}"/>
              </a:ext>
            </a:extLst>
          </p:cNvPr>
          <p:cNvSpPr txBox="1"/>
          <p:nvPr/>
        </p:nvSpPr>
        <p:spPr>
          <a:xfrm>
            <a:off x="1773081" y="5461139"/>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Client</a:t>
            </a:r>
          </a:p>
        </p:txBody>
      </p:sp>
      <p:sp>
        <p:nvSpPr>
          <p:cNvPr id="24" name="Rectangle 23">
            <a:extLst>
              <a:ext uri="{FF2B5EF4-FFF2-40B4-BE49-F238E27FC236}">
                <a16:creationId xmlns:a16="http://schemas.microsoft.com/office/drawing/2014/main" id="{3BC81E3C-A5D7-6F68-FAC5-0BBED72EE383}"/>
              </a:ext>
            </a:extLst>
          </p:cNvPr>
          <p:cNvSpPr/>
          <p:nvPr/>
        </p:nvSpPr>
        <p:spPr>
          <a:xfrm>
            <a:off x="1773081" y="3613472"/>
            <a:ext cx="7054850" cy="10200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AE4F797-DB65-D0C3-6ED0-F2B034265266}"/>
              </a:ext>
            </a:extLst>
          </p:cNvPr>
          <p:cNvSpPr txBox="1"/>
          <p:nvPr/>
        </p:nvSpPr>
        <p:spPr>
          <a:xfrm>
            <a:off x="1765354" y="3612694"/>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Tree>
    <p:extLst>
      <p:ext uri="{BB962C8B-B14F-4D97-AF65-F5344CB8AC3E}">
        <p14:creationId xmlns:p14="http://schemas.microsoft.com/office/powerpoint/2010/main" val="370667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2.96296E-6 L 0.00013 -0.17361 " pathEditMode="relative" rAng="0" ptsTypes="AA">
                                      <p:cBhvr>
                                        <p:cTn id="6" dur="2000" fill="hold"/>
                                        <p:tgtEl>
                                          <p:spTgt spid="9"/>
                                        </p:tgtEl>
                                        <p:attrNameLst>
                                          <p:attrName>ppt_x</p:attrName>
                                          <p:attrName>ppt_y</p:attrName>
                                        </p:attrNameLst>
                                      </p:cBhvr>
                                      <p:rCtr x="0" y="-8681"/>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42" presetClass="path" presetSubtype="0" accel="50000" decel="50000" fill="hold" nodeType="withEffect">
                                  <p:stCondLst>
                                    <p:cond delay="0"/>
                                  </p:stCondLst>
                                  <p:childTnLst>
                                    <p:animMotion origin="layout" path="M -0.00078 4.44444E-6 L 0.00013 -0.17454 " pathEditMode="relative" rAng="0" ptsTypes="AA">
                                      <p:cBhvr>
                                        <p:cTn id="49" dur="2000" fill="hold"/>
                                        <p:tgtEl>
                                          <p:spTgt spid="19"/>
                                        </p:tgtEl>
                                        <p:attrNameLst>
                                          <p:attrName>ppt_x</p:attrName>
                                          <p:attrName>ppt_y</p:attrName>
                                        </p:attrNameLst>
                                      </p:cBhvr>
                                      <p:rCtr x="39" y="-8727"/>
                                    </p:animMotion>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xit" presetSubtype="0" fill="hold" grpId="1"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6" grpId="1"/>
      <p:bldP spid="17" grpId="0" animBg="1"/>
      <p:bldP spid="18" grpId="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F7D4-472C-F9A7-FA03-4F3BCF5C0ABC}"/>
              </a:ext>
            </a:extLst>
          </p:cNvPr>
          <p:cNvSpPr>
            <a:spLocks noGrp="1"/>
          </p:cNvSpPr>
          <p:nvPr>
            <p:ph type="title"/>
          </p:nvPr>
        </p:nvSpPr>
        <p:spPr/>
        <p:txBody>
          <a:bodyPr/>
          <a:lstStyle/>
          <a:p>
            <a:r>
              <a:rPr lang="en-US" dirty="0" err="1"/>
              <a:t>CryptMPL</a:t>
            </a:r>
            <a:r>
              <a:rPr lang="en-US" dirty="0"/>
              <a:t>: Processing Edges in Batches</a:t>
            </a:r>
          </a:p>
        </p:txBody>
      </p:sp>
      <p:sp>
        <p:nvSpPr>
          <p:cNvPr id="3" name="Content Placeholder 2">
            <a:extLst>
              <a:ext uri="{FF2B5EF4-FFF2-40B4-BE49-F238E27FC236}">
                <a16:creationId xmlns:a16="http://schemas.microsoft.com/office/drawing/2014/main" id="{8A070B0B-04D4-AEFF-39E9-BE3998393B8D}"/>
              </a:ext>
            </a:extLst>
          </p:cNvPr>
          <p:cNvSpPr>
            <a:spLocks noGrp="1"/>
          </p:cNvSpPr>
          <p:nvPr>
            <p:ph idx="1"/>
          </p:nvPr>
        </p:nvSpPr>
        <p:spPr>
          <a:xfrm>
            <a:off x="76200" y="1371601"/>
            <a:ext cx="8839200" cy="4648200"/>
          </a:xfrm>
        </p:spPr>
        <p:txBody>
          <a:bodyPr>
            <a:normAutofit/>
          </a:bodyPr>
          <a:lstStyle/>
          <a:p>
            <a:pPr>
              <a:lnSpc>
                <a:spcPct val="114000"/>
              </a:lnSpc>
            </a:pPr>
            <a:r>
              <a:rPr lang="en-US" sz="2400" dirty="0">
                <a:solidFill>
                  <a:schemeClr val="accent1"/>
                </a:solidFill>
              </a:rPr>
              <a:t>Edges can be processed in batches to reduce the computation and communication overhead</a:t>
            </a:r>
          </a:p>
          <a:p>
            <a:pPr>
              <a:lnSpc>
                <a:spcPct val="114000"/>
              </a:lnSpc>
            </a:pPr>
            <a:r>
              <a:rPr lang="en-US" sz="2400" dirty="0"/>
              <a:t>Processing each batch</a:t>
            </a:r>
          </a:p>
          <a:p>
            <a:pPr lvl="1">
              <a:lnSpc>
                <a:spcPct val="114000"/>
              </a:lnSpc>
            </a:pPr>
            <a:r>
              <a:rPr lang="en-US" sz="2000" dirty="0"/>
              <a:t>Index of the first node is encrypted in A-SS format</a:t>
            </a:r>
          </a:p>
          <a:p>
            <a:pPr lvl="1">
              <a:lnSpc>
                <a:spcPct val="114000"/>
              </a:lnSpc>
            </a:pPr>
            <a:r>
              <a:rPr lang="en-US" sz="2000" dirty="0"/>
              <a:t>Other node indices are represented as relative indices with respect to the first one </a:t>
            </a:r>
          </a:p>
          <a:p>
            <a:pPr lvl="1">
              <a:lnSpc>
                <a:spcPct val="114000"/>
              </a:lnSpc>
            </a:pPr>
            <a:r>
              <a:rPr lang="en-US" sz="2000" dirty="0"/>
              <a:t>Feature matrix is masked with different noise matrices</a:t>
            </a:r>
          </a:p>
          <a:p>
            <a:pPr>
              <a:lnSpc>
                <a:spcPct val="114000"/>
              </a:lnSpc>
            </a:pPr>
            <a:r>
              <a:rPr lang="en-US" sz="2400" dirty="0"/>
              <a:t>Number of batches is a configurable parameter</a:t>
            </a:r>
          </a:p>
        </p:txBody>
      </p:sp>
      <p:sp>
        <p:nvSpPr>
          <p:cNvPr id="4" name="Slide Number Placeholder 3">
            <a:extLst>
              <a:ext uri="{FF2B5EF4-FFF2-40B4-BE49-F238E27FC236}">
                <a16:creationId xmlns:a16="http://schemas.microsoft.com/office/drawing/2014/main" id="{F72AE524-2276-9186-CC6C-F2322E05A8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32F2A20B-F54B-E9A9-F8DE-FB2C83A3A5DF}"/>
              </a:ext>
            </a:extLst>
          </p:cNvPr>
          <p:cNvGraphicFramePr>
            <a:graphicFrameLocks noGrp="1"/>
          </p:cNvGraphicFramePr>
          <p:nvPr/>
        </p:nvGraphicFramePr>
        <p:xfrm>
          <a:off x="8972550" y="1858696"/>
          <a:ext cx="2533650" cy="243840"/>
        </p:xfrm>
        <a:graphic>
          <a:graphicData uri="http://schemas.openxmlformats.org/drawingml/2006/table">
            <a:tbl>
              <a:tblPr firstRow="1" bandRow="1">
                <a:tableStyleId>{7DF18680-E054-41AD-8BC1-D1AEF772440D}</a:tableStyleId>
              </a:tblPr>
              <a:tblGrid>
                <a:gridCol w="253365">
                  <a:extLst>
                    <a:ext uri="{9D8B030D-6E8A-4147-A177-3AD203B41FA5}">
                      <a16:colId xmlns:a16="http://schemas.microsoft.com/office/drawing/2014/main" val="902111230"/>
                    </a:ext>
                  </a:extLst>
                </a:gridCol>
                <a:gridCol w="253365">
                  <a:extLst>
                    <a:ext uri="{9D8B030D-6E8A-4147-A177-3AD203B41FA5}">
                      <a16:colId xmlns:a16="http://schemas.microsoft.com/office/drawing/2014/main" val="2487357411"/>
                    </a:ext>
                  </a:extLst>
                </a:gridCol>
                <a:gridCol w="253365">
                  <a:extLst>
                    <a:ext uri="{9D8B030D-6E8A-4147-A177-3AD203B41FA5}">
                      <a16:colId xmlns:a16="http://schemas.microsoft.com/office/drawing/2014/main" val="2401110537"/>
                    </a:ext>
                  </a:extLst>
                </a:gridCol>
                <a:gridCol w="253365">
                  <a:extLst>
                    <a:ext uri="{9D8B030D-6E8A-4147-A177-3AD203B41FA5}">
                      <a16:colId xmlns:a16="http://schemas.microsoft.com/office/drawing/2014/main" val="1492664086"/>
                    </a:ext>
                  </a:extLst>
                </a:gridCol>
                <a:gridCol w="253365">
                  <a:extLst>
                    <a:ext uri="{9D8B030D-6E8A-4147-A177-3AD203B41FA5}">
                      <a16:colId xmlns:a16="http://schemas.microsoft.com/office/drawing/2014/main" val="1181600905"/>
                    </a:ext>
                  </a:extLst>
                </a:gridCol>
                <a:gridCol w="253365">
                  <a:extLst>
                    <a:ext uri="{9D8B030D-6E8A-4147-A177-3AD203B41FA5}">
                      <a16:colId xmlns:a16="http://schemas.microsoft.com/office/drawing/2014/main" val="2391891762"/>
                    </a:ext>
                  </a:extLst>
                </a:gridCol>
                <a:gridCol w="253365">
                  <a:extLst>
                    <a:ext uri="{9D8B030D-6E8A-4147-A177-3AD203B41FA5}">
                      <a16:colId xmlns:a16="http://schemas.microsoft.com/office/drawing/2014/main" val="2292755392"/>
                    </a:ext>
                  </a:extLst>
                </a:gridCol>
                <a:gridCol w="253365">
                  <a:extLst>
                    <a:ext uri="{9D8B030D-6E8A-4147-A177-3AD203B41FA5}">
                      <a16:colId xmlns:a16="http://schemas.microsoft.com/office/drawing/2014/main" val="452645203"/>
                    </a:ext>
                  </a:extLst>
                </a:gridCol>
                <a:gridCol w="253365">
                  <a:extLst>
                    <a:ext uri="{9D8B030D-6E8A-4147-A177-3AD203B41FA5}">
                      <a16:colId xmlns:a16="http://schemas.microsoft.com/office/drawing/2014/main" val="1631627898"/>
                    </a:ext>
                  </a:extLst>
                </a:gridCol>
                <a:gridCol w="253365">
                  <a:extLst>
                    <a:ext uri="{9D8B030D-6E8A-4147-A177-3AD203B41FA5}">
                      <a16:colId xmlns:a16="http://schemas.microsoft.com/office/drawing/2014/main" val="2136584977"/>
                    </a:ext>
                  </a:extLst>
                </a:gridCol>
              </a:tblGrid>
              <a:tr h="126284">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41209991"/>
                  </a:ext>
                </a:extLst>
              </a:tr>
            </a:tbl>
          </a:graphicData>
        </a:graphic>
      </p:graphicFrame>
      <p:graphicFrame>
        <p:nvGraphicFramePr>
          <p:cNvPr id="6" name="Table 5">
            <a:extLst>
              <a:ext uri="{FF2B5EF4-FFF2-40B4-BE49-F238E27FC236}">
                <a16:creationId xmlns:a16="http://schemas.microsoft.com/office/drawing/2014/main" id="{1B8A007C-E937-FFCB-30A4-1EDC5904FA15}"/>
              </a:ext>
            </a:extLst>
          </p:cNvPr>
          <p:cNvGraphicFramePr>
            <a:graphicFrameLocks noGrp="1"/>
          </p:cNvGraphicFramePr>
          <p:nvPr/>
        </p:nvGraphicFramePr>
        <p:xfrm>
          <a:off x="8972550" y="2084944"/>
          <a:ext cx="2533650" cy="243840"/>
        </p:xfrm>
        <a:graphic>
          <a:graphicData uri="http://schemas.openxmlformats.org/drawingml/2006/table">
            <a:tbl>
              <a:tblPr firstRow="1" bandRow="1">
                <a:tableStyleId>{7DF18680-E054-41AD-8BC1-D1AEF772440D}</a:tableStyleId>
              </a:tblPr>
              <a:tblGrid>
                <a:gridCol w="253365">
                  <a:extLst>
                    <a:ext uri="{9D8B030D-6E8A-4147-A177-3AD203B41FA5}">
                      <a16:colId xmlns:a16="http://schemas.microsoft.com/office/drawing/2014/main" val="902111230"/>
                    </a:ext>
                  </a:extLst>
                </a:gridCol>
                <a:gridCol w="253365">
                  <a:extLst>
                    <a:ext uri="{9D8B030D-6E8A-4147-A177-3AD203B41FA5}">
                      <a16:colId xmlns:a16="http://schemas.microsoft.com/office/drawing/2014/main" val="2487357411"/>
                    </a:ext>
                  </a:extLst>
                </a:gridCol>
                <a:gridCol w="253365">
                  <a:extLst>
                    <a:ext uri="{9D8B030D-6E8A-4147-A177-3AD203B41FA5}">
                      <a16:colId xmlns:a16="http://schemas.microsoft.com/office/drawing/2014/main" val="2401110537"/>
                    </a:ext>
                  </a:extLst>
                </a:gridCol>
                <a:gridCol w="253365">
                  <a:extLst>
                    <a:ext uri="{9D8B030D-6E8A-4147-A177-3AD203B41FA5}">
                      <a16:colId xmlns:a16="http://schemas.microsoft.com/office/drawing/2014/main" val="1492664086"/>
                    </a:ext>
                  </a:extLst>
                </a:gridCol>
                <a:gridCol w="253365">
                  <a:extLst>
                    <a:ext uri="{9D8B030D-6E8A-4147-A177-3AD203B41FA5}">
                      <a16:colId xmlns:a16="http://schemas.microsoft.com/office/drawing/2014/main" val="1181600905"/>
                    </a:ext>
                  </a:extLst>
                </a:gridCol>
                <a:gridCol w="253365">
                  <a:extLst>
                    <a:ext uri="{9D8B030D-6E8A-4147-A177-3AD203B41FA5}">
                      <a16:colId xmlns:a16="http://schemas.microsoft.com/office/drawing/2014/main" val="2391891762"/>
                    </a:ext>
                  </a:extLst>
                </a:gridCol>
                <a:gridCol w="253365">
                  <a:extLst>
                    <a:ext uri="{9D8B030D-6E8A-4147-A177-3AD203B41FA5}">
                      <a16:colId xmlns:a16="http://schemas.microsoft.com/office/drawing/2014/main" val="2292755392"/>
                    </a:ext>
                  </a:extLst>
                </a:gridCol>
                <a:gridCol w="253365">
                  <a:extLst>
                    <a:ext uri="{9D8B030D-6E8A-4147-A177-3AD203B41FA5}">
                      <a16:colId xmlns:a16="http://schemas.microsoft.com/office/drawing/2014/main" val="452645203"/>
                    </a:ext>
                  </a:extLst>
                </a:gridCol>
                <a:gridCol w="253365">
                  <a:extLst>
                    <a:ext uri="{9D8B030D-6E8A-4147-A177-3AD203B41FA5}">
                      <a16:colId xmlns:a16="http://schemas.microsoft.com/office/drawing/2014/main" val="1631627898"/>
                    </a:ext>
                  </a:extLst>
                </a:gridCol>
                <a:gridCol w="253365">
                  <a:extLst>
                    <a:ext uri="{9D8B030D-6E8A-4147-A177-3AD203B41FA5}">
                      <a16:colId xmlns:a16="http://schemas.microsoft.com/office/drawing/2014/main" val="2136584977"/>
                    </a:ext>
                  </a:extLst>
                </a:gridCol>
              </a:tblGrid>
              <a:tr h="126284">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41209991"/>
                  </a:ext>
                </a:extLst>
              </a:tr>
            </a:tbl>
          </a:graphicData>
        </a:graphic>
      </p:graphicFrame>
      <p:sp>
        <p:nvSpPr>
          <p:cNvPr id="7" name="TextBox 6">
            <a:extLst>
              <a:ext uri="{FF2B5EF4-FFF2-40B4-BE49-F238E27FC236}">
                <a16:creationId xmlns:a16="http://schemas.microsoft.com/office/drawing/2014/main" id="{F7BBB4F9-D4E8-B360-6CE5-F6246F47B465}"/>
              </a:ext>
            </a:extLst>
          </p:cNvPr>
          <p:cNvSpPr txBox="1"/>
          <p:nvPr/>
        </p:nvSpPr>
        <p:spPr>
          <a:xfrm>
            <a:off x="8728572" y="1858696"/>
            <a:ext cx="255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8" name="TextBox 7">
            <a:extLst>
              <a:ext uri="{FF2B5EF4-FFF2-40B4-BE49-F238E27FC236}">
                <a16:creationId xmlns:a16="http://schemas.microsoft.com/office/drawing/2014/main" id="{92500769-50CF-8CC9-66FF-3E5105C255B4}"/>
              </a:ext>
            </a:extLst>
          </p:cNvPr>
          <p:cNvSpPr txBox="1"/>
          <p:nvPr/>
        </p:nvSpPr>
        <p:spPr>
          <a:xfrm>
            <a:off x="8728572" y="2082563"/>
            <a:ext cx="2824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graphicFrame>
        <p:nvGraphicFramePr>
          <p:cNvPr id="9" name="Table 8">
            <a:extLst>
              <a:ext uri="{FF2B5EF4-FFF2-40B4-BE49-F238E27FC236}">
                <a16:creationId xmlns:a16="http://schemas.microsoft.com/office/drawing/2014/main" id="{E152589E-6F51-7140-EAD7-DE2854B2FEA2}"/>
              </a:ext>
            </a:extLst>
          </p:cNvPr>
          <p:cNvGraphicFramePr>
            <a:graphicFrameLocks noGrp="1"/>
          </p:cNvGraphicFramePr>
          <p:nvPr/>
        </p:nvGraphicFramePr>
        <p:xfrm>
          <a:off x="8972550" y="2797354"/>
          <a:ext cx="760095" cy="243840"/>
        </p:xfrm>
        <a:graphic>
          <a:graphicData uri="http://schemas.openxmlformats.org/drawingml/2006/table">
            <a:tbl>
              <a:tblPr firstRow="1" bandRow="1">
                <a:tableStyleId>{7DF18680-E054-41AD-8BC1-D1AEF772440D}</a:tableStyleId>
              </a:tblPr>
              <a:tblGrid>
                <a:gridCol w="253365">
                  <a:extLst>
                    <a:ext uri="{9D8B030D-6E8A-4147-A177-3AD203B41FA5}">
                      <a16:colId xmlns:a16="http://schemas.microsoft.com/office/drawing/2014/main" val="902111230"/>
                    </a:ext>
                  </a:extLst>
                </a:gridCol>
                <a:gridCol w="253365">
                  <a:extLst>
                    <a:ext uri="{9D8B030D-6E8A-4147-A177-3AD203B41FA5}">
                      <a16:colId xmlns:a16="http://schemas.microsoft.com/office/drawing/2014/main" val="2487357411"/>
                    </a:ext>
                  </a:extLst>
                </a:gridCol>
                <a:gridCol w="253365">
                  <a:extLst>
                    <a:ext uri="{9D8B030D-6E8A-4147-A177-3AD203B41FA5}">
                      <a16:colId xmlns:a16="http://schemas.microsoft.com/office/drawing/2014/main" val="2401110537"/>
                    </a:ext>
                  </a:extLst>
                </a:gridCol>
              </a:tblGrid>
              <a:tr h="126284">
                <a:tc>
                  <a:txBody>
                    <a:bodyPr/>
                    <a:lstStyle/>
                    <a:p>
                      <a:endParaRPr lang="en-US" sz="1000" dirty="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41209991"/>
                  </a:ext>
                </a:extLst>
              </a:tr>
            </a:tbl>
          </a:graphicData>
        </a:graphic>
      </p:graphicFrame>
      <p:graphicFrame>
        <p:nvGraphicFramePr>
          <p:cNvPr id="10" name="Table 9">
            <a:extLst>
              <a:ext uri="{FF2B5EF4-FFF2-40B4-BE49-F238E27FC236}">
                <a16:creationId xmlns:a16="http://schemas.microsoft.com/office/drawing/2014/main" id="{701396DA-86EB-4B94-4D82-09C4A255D60B}"/>
              </a:ext>
            </a:extLst>
          </p:cNvPr>
          <p:cNvGraphicFramePr>
            <a:graphicFrameLocks noGrp="1"/>
          </p:cNvGraphicFramePr>
          <p:nvPr/>
        </p:nvGraphicFramePr>
        <p:xfrm>
          <a:off x="8972549" y="3032760"/>
          <a:ext cx="760095" cy="243840"/>
        </p:xfrm>
        <a:graphic>
          <a:graphicData uri="http://schemas.openxmlformats.org/drawingml/2006/table">
            <a:tbl>
              <a:tblPr firstRow="1" bandRow="1">
                <a:tableStyleId>{7DF18680-E054-41AD-8BC1-D1AEF772440D}</a:tableStyleId>
              </a:tblPr>
              <a:tblGrid>
                <a:gridCol w="253365">
                  <a:extLst>
                    <a:ext uri="{9D8B030D-6E8A-4147-A177-3AD203B41FA5}">
                      <a16:colId xmlns:a16="http://schemas.microsoft.com/office/drawing/2014/main" val="902111230"/>
                    </a:ext>
                  </a:extLst>
                </a:gridCol>
                <a:gridCol w="253365">
                  <a:extLst>
                    <a:ext uri="{9D8B030D-6E8A-4147-A177-3AD203B41FA5}">
                      <a16:colId xmlns:a16="http://schemas.microsoft.com/office/drawing/2014/main" val="2487357411"/>
                    </a:ext>
                  </a:extLst>
                </a:gridCol>
                <a:gridCol w="253365">
                  <a:extLst>
                    <a:ext uri="{9D8B030D-6E8A-4147-A177-3AD203B41FA5}">
                      <a16:colId xmlns:a16="http://schemas.microsoft.com/office/drawing/2014/main" val="2401110537"/>
                    </a:ext>
                  </a:extLst>
                </a:gridCol>
              </a:tblGrid>
              <a:tr h="126284">
                <a:tc>
                  <a:txBody>
                    <a:bodyPr/>
                    <a:lstStyle/>
                    <a:p>
                      <a:endParaRPr lang="en-US" sz="1000" dirty="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41209991"/>
                  </a:ext>
                </a:extLst>
              </a:tr>
            </a:tbl>
          </a:graphicData>
        </a:graphic>
      </p:graphicFrame>
      <p:graphicFrame>
        <p:nvGraphicFramePr>
          <p:cNvPr id="11" name="Table 10">
            <a:extLst>
              <a:ext uri="{FF2B5EF4-FFF2-40B4-BE49-F238E27FC236}">
                <a16:creationId xmlns:a16="http://schemas.microsoft.com/office/drawing/2014/main" id="{6C9194AF-6C5F-7008-2CC5-01BB78A26B04}"/>
              </a:ext>
            </a:extLst>
          </p:cNvPr>
          <p:cNvGraphicFramePr>
            <a:graphicFrameLocks noGrp="1"/>
          </p:cNvGraphicFramePr>
          <p:nvPr/>
        </p:nvGraphicFramePr>
        <p:xfrm>
          <a:off x="9906000" y="2797354"/>
          <a:ext cx="760095" cy="243840"/>
        </p:xfrm>
        <a:graphic>
          <a:graphicData uri="http://schemas.openxmlformats.org/drawingml/2006/table">
            <a:tbl>
              <a:tblPr firstRow="1" bandRow="1">
                <a:tableStyleId>{7DF18680-E054-41AD-8BC1-D1AEF772440D}</a:tableStyleId>
              </a:tblPr>
              <a:tblGrid>
                <a:gridCol w="253365">
                  <a:extLst>
                    <a:ext uri="{9D8B030D-6E8A-4147-A177-3AD203B41FA5}">
                      <a16:colId xmlns:a16="http://schemas.microsoft.com/office/drawing/2014/main" val="902111230"/>
                    </a:ext>
                  </a:extLst>
                </a:gridCol>
                <a:gridCol w="253365">
                  <a:extLst>
                    <a:ext uri="{9D8B030D-6E8A-4147-A177-3AD203B41FA5}">
                      <a16:colId xmlns:a16="http://schemas.microsoft.com/office/drawing/2014/main" val="2487357411"/>
                    </a:ext>
                  </a:extLst>
                </a:gridCol>
                <a:gridCol w="253365">
                  <a:extLst>
                    <a:ext uri="{9D8B030D-6E8A-4147-A177-3AD203B41FA5}">
                      <a16:colId xmlns:a16="http://schemas.microsoft.com/office/drawing/2014/main" val="2401110537"/>
                    </a:ext>
                  </a:extLst>
                </a:gridCol>
              </a:tblGrid>
              <a:tr h="126284">
                <a:tc>
                  <a:txBody>
                    <a:bodyPr/>
                    <a:lstStyle/>
                    <a:p>
                      <a:endParaRPr lang="en-US" sz="1000" dirty="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41209991"/>
                  </a:ext>
                </a:extLst>
              </a:tr>
            </a:tbl>
          </a:graphicData>
        </a:graphic>
      </p:graphicFrame>
      <p:graphicFrame>
        <p:nvGraphicFramePr>
          <p:cNvPr id="12" name="Table 11">
            <a:extLst>
              <a:ext uri="{FF2B5EF4-FFF2-40B4-BE49-F238E27FC236}">
                <a16:creationId xmlns:a16="http://schemas.microsoft.com/office/drawing/2014/main" id="{5F95EA47-62CE-A508-3AEE-DB2F48CCEFDA}"/>
              </a:ext>
            </a:extLst>
          </p:cNvPr>
          <p:cNvGraphicFramePr>
            <a:graphicFrameLocks noGrp="1"/>
          </p:cNvGraphicFramePr>
          <p:nvPr/>
        </p:nvGraphicFramePr>
        <p:xfrm>
          <a:off x="9905999" y="3032760"/>
          <a:ext cx="760095" cy="243840"/>
        </p:xfrm>
        <a:graphic>
          <a:graphicData uri="http://schemas.openxmlformats.org/drawingml/2006/table">
            <a:tbl>
              <a:tblPr firstRow="1" bandRow="1">
                <a:tableStyleId>{7DF18680-E054-41AD-8BC1-D1AEF772440D}</a:tableStyleId>
              </a:tblPr>
              <a:tblGrid>
                <a:gridCol w="253365">
                  <a:extLst>
                    <a:ext uri="{9D8B030D-6E8A-4147-A177-3AD203B41FA5}">
                      <a16:colId xmlns:a16="http://schemas.microsoft.com/office/drawing/2014/main" val="902111230"/>
                    </a:ext>
                  </a:extLst>
                </a:gridCol>
                <a:gridCol w="253365">
                  <a:extLst>
                    <a:ext uri="{9D8B030D-6E8A-4147-A177-3AD203B41FA5}">
                      <a16:colId xmlns:a16="http://schemas.microsoft.com/office/drawing/2014/main" val="2487357411"/>
                    </a:ext>
                  </a:extLst>
                </a:gridCol>
                <a:gridCol w="253365">
                  <a:extLst>
                    <a:ext uri="{9D8B030D-6E8A-4147-A177-3AD203B41FA5}">
                      <a16:colId xmlns:a16="http://schemas.microsoft.com/office/drawing/2014/main" val="2401110537"/>
                    </a:ext>
                  </a:extLst>
                </a:gridCol>
              </a:tblGrid>
              <a:tr h="126284">
                <a:tc>
                  <a:txBody>
                    <a:bodyPr/>
                    <a:lstStyle/>
                    <a:p>
                      <a:endParaRPr lang="en-US" sz="1000" dirty="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41209991"/>
                  </a:ext>
                </a:extLst>
              </a:tr>
            </a:tbl>
          </a:graphicData>
        </a:graphic>
      </p:graphicFrame>
      <p:graphicFrame>
        <p:nvGraphicFramePr>
          <p:cNvPr id="13" name="Table 12">
            <a:extLst>
              <a:ext uri="{FF2B5EF4-FFF2-40B4-BE49-F238E27FC236}">
                <a16:creationId xmlns:a16="http://schemas.microsoft.com/office/drawing/2014/main" id="{72C32DCD-6263-44EF-67BE-520A0D2D006F}"/>
              </a:ext>
            </a:extLst>
          </p:cNvPr>
          <p:cNvGraphicFramePr>
            <a:graphicFrameLocks noGrp="1"/>
          </p:cNvGraphicFramePr>
          <p:nvPr/>
        </p:nvGraphicFramePr>
        <p:xfrm>
          <a:off x="10836274" y="2797354"/>
          <a:ext cx="760095" cy="243840"/>
        </p:xfrm>
        <a:graphic>
          <a:graphicData uri="http://schemas.openxmlformats.org/drawingml/2006/table">
            <a:tbl>
              <a:tblPr firstRow="1" bandRow="1">
                <a:tableStyleId>{7DF18680-E054-41AD-8BC1-D1AEF772440D}</a:tableStyleId>
              </a:tblPr>
              <a:tblGrid>
                <a:gridCol w="253365">
                  <a:extLst>
                    <a:ext uri="{9D8B030D-6E8A-4147-A177-3AD203B41FA5}">
                      <a16:colId xmlns:a16="http://schemas.microsoft.com/office/drawing/2014/main" val="902111230"/>
                    </a:ext>
                  </a:extLst>
                </a:gridCol>
                <a:gridCol w="253365">
                  <a:extLst>
                    <a:ext uri="{9D8B030D-6E8A-4147-A177-3AD203B41FA5}">
                      <a16:colId xmlns:a16="http://schemas.microsoft.com/office/drawing/2014/main" val="2487357411"/>
                    </a:ext>
                  </a:extLst>
                </a:gridCol>
                <a:gridCol w="253365">
                  <a:extLst>
                    <a:ext uri="{9D8B030D-6E8A-4147-A177-3AD203B41FA5}">
                      <a16:colId xmlns:a16="http://schemas.microsoft.com/office/drawing/2014/main" val="2401110537"/>
                    </a:ext>
                  </a:extLst>
                </a:gridCol>
              </a:tblGrid>
              <a:tr h="126284">
                <a:tc>
                  <a:txBody>
                    <a:bodyPr/>
                    <a:lstStyle/>
                    <a:p>
                      <a:endParaRPr lang="en-US" sz="1000" dirty="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41209991"/>
                  </a:ext>
                </a:extLst>
              </a:tr>
            </a:tbl>
          </a:graphicData>
        </a:graphic>
      </p:graphicFrame>
      <p:graphicFrame>
        <p:nvGraphicFramePr>
          <p:cNvPr id="14" name="Table 13">
            <a:extLst>
              <a:ext uri="{FF2B5EF4-FFF2-40B4-BE49-F238E27FC236}">
                <a16:creationId xmlns:a16="http://schemas.microsoft.com/office/drawing/2014/main" id="{A9C674DB-6D51-3082-800F-244D09C01916}"/>
              </a:ext>
            </a:extLst>
          </p:cNvPr>
          <p:cNvGraphicFramePr>
            <a:graphicFrameLocks noGrp="1"/>
          </p:cNvGraphicFramePr>
          <p:nvPr/>
        </p:nvGraphicFramePr>
        <p:xfrm>
          <a:off x="10836273" y="3032760"/>
          <a:ext cx="760095" cy="243840"/>
        </p:xfrm>
        <a:graphic>
          <a:graphicData uri="http://schemas.openxmlformats.org/drawingml/2006/table">
            <a:tbl>
              <a:tblPr firstRow="1" bandRow="1">
                <a:tableStyleId>{7DF18680-E054-41AD-8BC1-D1AEF772440D}</a:tableStyleId>
              </a:tblPr>
              <a:tblGrid>
                <a:gridCol w="253365">
                  <a:extLst>
                    <a:ext uri="{9D8B030D-6E8A-4147-A177-3AD203B41FA5}">
                      <a16:colId xmlns:a16="http://schemas.microsoft.com/office/drawing/2014/main" val="902111230"/>
                    </a:ext>
                  </a:extLst>
                </a:gridCol>
                <a:gridCol w="253365">
                  <a:extLst>
                    <a:ext uri="{9D8B030D-6E8A-4147-A177-3AD203B41FA5}">
                      <a16:colId xmlns:a16="http://schemas.microsoft.com/office/drawing/2014/main" val="2487357411"/>
                    </a:ext>
                  </a:extLst>
                </a:gridCol>
                <a:gridCol w="253365">
                  <a:extLst>
                    <a:ext uri="{9D8B030D-6E8A-4147-A177-3AD203B41FA5}">
                      <a16:colId xmlns:a16="http://schemas.microsoft.com/office/drawing/2014/main" val="2401110537"/>
                    </a:ext>
                  </a:extLst>
                </a:gridCol>
              </a:tblGrid>
              <a:tr h="126284">
                <a:tc>
                  <a:txBody>
                    <a:bodyPr/>
                    <a:lstStyle/>
                    <a:p>
                      <a:endParaRPr lang="en-US" sz="1000" dirty="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341209991"/>
                  </a:ext>
                </a:extLst>
              </a:tr>
            </a:tbl>
          </a:graphicData>
        </a:graphic>
      </p:graphicFrame>
      <p:sp>
        <p:nvSpPr>
          <p:cNvPr id="15" name="Arrow: Down 14">
            <a:extLst>
              <a:ext uri="{FF2B5EF4-FFF2-40B4-BE49-F238E27FC236}">
                <a16:creationId xmlns:a16="http://schemas.microsoft.com/office/drawing/2014/main" id="{B96B3EB6-AB03-97D4-30B3-398819FF8D4E}"/>
              </a:ext>
            </a:extLst>
          </p:cNvPr>
          <p:cNvSpPr/>
          <p:nvPr/>
        </p:nvSpPr>
        <p:spPr>
          <a:xfrm>
            <a:off x="9296400" y="2359562"/>
            <a:ext cx="171450" cy="407014"/>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Down 15">
            <a:extLst>
              <a:ext uri="{FF2B5EF4-FFF2-40B4-BE49-F238E27FC236}">
                <a16:creationId xmlns:a16="http://schemas.microsoft.com/office/drawing/2014/main" id="{467F2B5F-A615-08AB-BB5F-D04FB5391971}"/>
              </a:ext>
            </a:extLst>
          </p:cNvPr>
          <p:cNvSpPr/>
          <p:nvPr/>
        </p:nvSpPr>
        <p:spPr>
          <a:xfrm>
            <a:off x="10220325" y="2372888"/>
            <a:ext cx="171450" cy="407014"/>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Down 16">
            <a:extLst>
              <a:ext uri="{FF2B5EF4-FFF2-40B4-BE49-F238E27FC236}">
                <a16:creationId xmlns:a16="http://schemas.microsoft.com/office/drawing/2014/main" id="{BE92CBF2-10AE-26EC-A356-75F0F335743E}"/>
              </a:ext>
            </a:extLst>
          </p:cNvPr>
          <p:cNvSpPr/>
          <p:nvPr/>
        </p:nvSpPr>
        <p:spPr>
          <a:xfrm>
            <a:off x="11144250" y="2372888"/>
            <a:ext cx="171450" cy="407014"/>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Icon&#10;&#10;Description automatically generated">
            <a:extLst>
              <a:ext uri="{FF2B5EF4-FFF2-40B4-BE49-F238E27FC236}">
                <a16:creationId xmlns:a16="http://schemas.microsoft.com/office/drawing/2014/main" id="{C0C37388-1C21-9AC4-EDDA-F6BAD90D6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7952" y="2838856"/>
            <a:ext cx="152402" cy="152402"/>
          </a:xfrm>
          <a:prstGeom prst="rect">
            <a:avLst/>
          </a:prstGeom>
        </p:spPr>
      </p:pic>
      <p:pic>
        <p:nvPicPr>
          <p:cNvPr id="19" name="Picture 18" descr="Icon&#10;&#10;Description automatically generated">
            <a:extLst>
              <a:ext uri="{FF2B5EF4-FFF2-40B4-BE49-F238E27FC236}">
                <a16:creationId xmlns:a16="http://schemas.microsoft.com/office/drawing/2014/main" id="{D3362288-61EA-F326-3F17-F68367616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063" y="3068629"/>
            <a:ext cx="152402" cy="152402"/>
          </a:xfrm>
          <a:prstGeom prst="rect">
            <a:avLst/>
          </a:prstGeom>
        </p:spPr>
      </p:pic>
      <p:pic>
        <p:nvPicPr>
          <p:cNvPr id="20" name="Picture 19" descr="Icon&#10;&#10;Description automatically generated">
            <a:extLst>
              <a:ext uri="{FF2B5EF4-FFF2-40B4-BE49-F238E27FC236}">
                <a16:creationId xmlns:a16="http://schemas.microsoft.com/office/drawing/2014/main" id="{5DE6EAFE-8E19-6449-41AE-F8E7A6BAE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689" y="2839202"/>
            <a:ext cx="152402" cy="152402"/>
          </a:xfrm>
          <a:prstGeom prst="rect">
            <a:avLst/>
          </a:prstGeom>
        </p:spPr>
      </p:pic>
      <p:pic>
        <p:nvPicPr>
          <p:cNvPr id="21" name="Picture 20" descr="Icon&#10;&#10;Description automatically generated">
            <a:extLst>
              <a:ext uri="{FF2B5EF4-FFF2-40B4-BE49-F238E27FC236}">
                <a16:creationId xmlns:a16="http://schemas.microsoft.com/office/drawing/2014/main" id="{6DCFB851-9772-8BD5-45B5-CF7BD8A53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646" y="2838856"/>
            <a:ext cx="152402" cy="152402"/>
          </a:xfrm>
          <a:prstGeom prst="rect">
            <a:avLst/>
          </a:prstGeom>
        </p:spPr>
      </p:pic>
      <p:pic>
        <p:nvPicPr>
          <p:cNvPr id="22" name="Picture 21" descr="Icon&#10;&#10;Description automatically generated">
            <a:extLst>
              <a:ext uri="{FF2B5EF4-FFF2-40B4-BE49-F238E27FC236}">
                <a16:creationId xmlns:a16="http://schemas.microsoft.com/office/drawing/2014/main" id="{8CC5BEE5-8ACE-DA47-3434-C867F4EFE0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689" y="3057008"/>
            <a:ext cx="152402" cy="152402"/>
          </a:xfrm>
          <a:prstGeom prst="rect">
            <a:avLst/>
          </a:prstGeom>
        </p:spPr>
      </p:pic>
      <p:pic>
        <p:nvPicPr>
          <p:cNvPr id="23" name="Picture 22" descr="Icon&#10;&#10;Description automatically generated">
            <a:extLst>
              <a:ext uri="{FF2B5EF4-FFF2-40B4-BE49-F238E27FC236}">
                <a16:creationId xmlns:a16="http://schemas.microsoft.com/office/drawing/2014/main" id="{03EEDCD6-3D43-95F6-CD18-F682B7637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646" y="3067152"/>
            <a:ext cx="152402" cy="152402"/>
          </a:xfrm>
          <a:prstGeom prst="rect">
            <a:avLst/>
          </a:prstGeom>
        </p:spPr>
      </p:pic>
      <p:pic>
        <p:nvPicPr>
          <p:cNvPr id="24" name="Picture 23" descr="Icon&#10;&#10;Description automatically generated">
            <a:extLst>
              <a:ext uri="{FF2B5EF4-FFF2-40B4-BE49-F238E27FC236}">
                <a16:creationId xmlns:a16="http://schemas.microsoft.com/office/drawing/2014/main" id="{857C53DD-8FE2-3538-927B-5EEAA2BBB414}"/>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71001" y="2846907"/>
            <a:ext cx="152402" cy="152402"/>
          </a:xfrm>
          <a:prstGeom prst="rect">
            <a:avLst/>
          </a:prstGeom>
        </p:spPr>
      </p:pic>
      <p:pic>
        <p:nvPicPr>
          <p:cNvPr id="25" name="Picture 24" descr="Icon&#10;&#10;Description automatically generated">
            <a:extLst>
              <a:ext uri="{FF2B5EF4-FFF2-40B4-BE49-F238E27FC236}">
                <a16:creationId xmlns:a16="http://schemas.microsoft.com/office/drawing/2014/main" id="{8E3593A2-8737-8323-E2C5-DFEA68C1FA10}"/>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78618" y="3061752"/>
            <a:ext cx="152402" cy="152402"/>
          </a:xfrm>
          <a:prstGeom prst="rect">
            <a:avLst/>
          </a:prstGeom>
        </p:spPr>
      </p:pic>
      <p:pic>
        <p:nvPicPr>
          <p:cNvPr id="26" name="Picture 25" descr="Icon&#10;&#10;Description automatically generated">
            <a:extLst>
              <a:ext uri="{FF2B5EF4-FFF2-40B4-BE49-F238E27FC236}">
                <a16:creationId xmlns:a16="http://schemas.microsoft.com/office/drawing/2014/main" id="{8314760F-29A3-90D1-2825-B4E1E0D5CFFC}"/>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517381" y="2846907"/>
            <a:ext cx="152402" cy="152402"/>
          </a:xfrm>
          <a:prstGeom prst="rect">
            <a:avLst/>
          </a:prstGeom>
        </p:spPr>
      </p:pic>
      <p:pic>
        <p:nvPicPr>
          <p:cNvPr id="27" name="Picture 26" descr="Icon&#10;&#10;Description automatically generated">
            <a:extLst>
              <a:ext uri="{FF2B5EF4-FFF2-40B4-BE49-F238E27FC236}">
                <a16:creationId xmlns:a16="http://schemas.microsoft.com/office/drawing/2014/main" id="{163EBD67-433A-28D9-80F8-8F9FB650D37A}"/>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524043" y="3067152"/>
            <a:ext cx="152402" cy="152402"/>
          </a:xfrm>
          <a:prstGeom prst="rect">
            <a:avLst/>
          </a:prstGeom>
        </p:spPr>
      </p:pic>
      <p:pic>
        <p:nvPicPr>
          <p:cNvPr id="28" name="Picture 27" descr="Icon&#10;&#10;Description automatically generated">
            <a:extLst>
              <a:ext uri="{FF2B5EF4-FFF2-40B4-BE49-F238E27FC236}">
                <a16:creationId xmlns:a16="http://schemas.microsoft.com/office/drawing/2014/main" id="{DB8D0EE6-B89D-2757-9C3A-B40AA0E41280}"/>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209845" y="2850759"/>
            <a:ext cx="152402" cy="152402"/>
          </a:xfrm>
          <a:prstGeom prst="rect">
            <a:avLst/>
          </a:prstGeom>
        </p:spPr>
      </p:pic>
      <p:pic>
        <p:nvPicPr>
          <p:cNvPr id="29" name="Picture 28" descr="Icon&#10;&#10;Description automatically generated">
            <a:extLst>
              <a:ext uri="{FF2B5EF4-FFF2-40B4-BE49-F238E27FC236}">
                <a16:creationId xmlns:a16="http://schemas.microsoft.com/office/drawing/2014/main" id="{F3B232F2-8522-E957-71CA-5BA87312F388}"/>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209845" y="3063358"/>
            <a:ext cx="152402" cy="152402"/>
          </a:xfrm>
          <a:prstGeom prst="rect">
            <a:avLst/>
          </a:prstGeom>
        </p:spPr>
      </p:pic>
      <p:pic>
        <p:nvPicPr>
          <p:cNvPr id="30" name="Picture 29" descr="Icon&#10;&#10;Description automatically generated">
            <a:extLst>
              <a:ext uri="{FF2B5EF4-FFF2-40B4-BE49-F238E27FC236}">
                <a16:creationId xmlns:a16="http://schemas.microsoft.com/office/drawing/2014/main" id="{AE908520-64AA-7EE8-99B1-7B62A2EBA63A}"/>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56225" y="2847080"/>
            <a:ext cx="152402" cy="152402"/>
          </a:xfrm>
          <a:prstGeom prst="rect">
            <a:avLst/>
          </a:prstGeom>
        </p:spPr>
      </p:pic>
      <p:pic>
        <p:nvPicPr>
          <p:cNvPr id="31" name="Picture 30" descr="Icon&#10;&#10;Description automatically generated">
            <a:extLst>
              <a:ext uri="{FF2B5EF4-FFF2-40B4-BE49-F238E27FC236}">
                <a16:creationId xmlns:a16="http://schemas.microsoft.com/office/drawing/2014/main" id="{97BC50EA-51A1-C07F-CFE0-E6A2A60892DB}"/>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68444" y="3070793"/>
            <a:ext cx="152402" cy="152402"/>
          </a:xfrm>
          <a:prstGeom prst="rect">
            <a:avLst/>
          </a:prstGeom>
        </p:spPr>
      </p:pic>
      <p:pic>
        <p:nvPicPr>
          <p:cNvPr id="32" name="Picture 31" descr="Icon&#10;&#10;Description automatically generated">
            <a:extLst>
              <a:ext uri="{FF2B5EF4-FFF2-40B4-BE49-F238E27FC236}">
                <a16:creationId xmlns:a16="http://schemas.microsoft.com/office/drawing/2014/main" id="{280A4E8B-4679-08A3-230F-08955FFA3C3C}"/>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140119" y="2841700"/>
            <a:ext cx="152402" cy="152402"/>
          </a:xfrm>
          <a:prstGeom prst="rect">
            <a:avLst/>
          </a:prstGeom>
        </p:spPr>
      </p:pic>
      <p:pic>
        <p:nvPicPr>
          <p:cNvPr id="33" name="Picture 32" descr="Icon&#10;&#10;Description automatically generated">
            <a:extLst>
              <a:ext uri="{FF2B5EF4-FFF2-40B4-BE49-F238E27FC236}">
                <a16:creationId xmlns:a16="http://schemas.microsoft.com/office/drawing/2014/main" id="{CEAAA880-337A-3975-EAD1-11B535893F2A}"/>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86499" y="2838856"/>
            <a:ext cx="152402" cy="152402"/>
          </a:xfrm>
          <a:prstGeom prst="rect">
            <a:avLst/>
          </a:prstGeom>
        </p:spPr>
      </p:pic>
      <p:pic>
        <p:nvPicPr>
          <p:cNvPr id="34" name="Picture 33" descr="Icon&#10;&#10;Description automatically generated">
            <a:extLst>
              <a:ext uri="{FF2B5EF4-FFF2-40B4-BE49-F238E27FC236}">
                <a16:creationId xmlns:a16="http://schemas.microsoft.com/office/drawing/2014/main" id="{022D6A46-68B0-95CE-9B28-C65BBA8A3D11}"/>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140119" y="3063358"/>
            <a:ext cx="152402" cy="152402"/>
          </a:xfrm>
          <a:prstGeom prst="rect">
            <a:avLst/>
          </a:prstGeom>
        </p:spPr>
      </p:pic>
      <p:pic>
        <p:nvPicPr>
          <p:cNvPr id="35" name="Picture 34" descr="Icon&#10;&#10;Description automatically generated">
            <a:extLst>
              <a:ext uri="{FF2B5EF4-FFF2-40B4-BE49-F238E27FC236}">
                <a16:creationId xmlns:a16="http://schemas.microsoft.com/office/drawing/2014/main" id="{F807B260-9BBD-A9BB-48BE-88DC27EED2E4}"/>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86499" y="3070793"/>
            <a:ext cx="152402" cy="152402"/>
          </a:xfrm>
          <a:prstGeom prst="rect">
            <a:avLst/>
          </a:prstGeom>
        </p:spPr>
      </p:pic>
    </p:spTree>
    <p:extLst>
      <p:ext uri="{BB962C8B-B14F-4D97-AF65-F5344CB8AC3E}">
        <p14:creationId xmlns:p14="http://schemas.microsoft.com/office/powerpoint/2010/main" val="3683134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C3D3-0BA5-B50A-A59C-F92DEBCED568}"/>
              </a:ext>
            </a:extLst>
          </p:cNvPr>
          <p:cNvSpPr>
            <a:spLocks noGrp="1"/>
          </p:cNvSpPr>
          <p:nvPr>
            <p:ph type="title"/>
          </p:nvPr>
        </p:nvSpPr>
        <p:spPr/>
        <p:txBody>
          <a:bodyPr/>
          <a:lstStyle/>
          <a:p>
            <a:r>
              <a:rPr lang="en-US" dirty="0" err="1"/>
              <a:t>CryptMUL</a:t>
            </a:r>
            <a:r>
              <a:rPr lang="en-US" dirty="0"/>
              <a:t>: Secure Multiplications for FTLs</a:t>
            </a:r>
          </a:p>
        </p:txBody>
      </p:sp>
      <p:sp>
        <p:nvSpPr>
          <p:cNvPr id="3" name="Content Placeholder 2">
            <a:extLst>
              <a:ext uri="{FF2B5EF4-FFF2-40B4-BE49-F238E27FC236}">
                <a16:creationId xmlns:a16="http://schemas.microsoft.com/office/drawing/2014/main" id="{F476823C-30D4-8F5B-D5D5-A9D785FEE122}"/>
              </a:ext>
            </a:extLst>
          </p:cNvPr>
          <p:cNvSpPr>
            <a:spLocks noGrp="1"/>
          </p:cNvSpPr>
          <p:nvPr>
            <p:ph idx="1"/>
          </p:nvPr>
        </p:nvSpPr>
        <p:spPr>
          <a:xfrm>
            <a:off x="76200" y="1143000"/>
            <a:ext cx="12039600" cy="4876801"/>
          </a:xfrm>
        </p:spPr>
        <p:txBody>
          <a:bodyPr>
            <a:normAutofit/>
          </a:bodyPr>
          <a:lstStyle/>
          <a:p>
            <a:pPr>
              <a:lnSpc>
                <a:spcPct val="114000"/>
              </a:lnSpc>
            </a:pPr>
            <a:r>
              <a:rPr lang="en-US" sz="2400" dirty="0"/>
              <a:t>In A-SS, the primary bottleneck in evaluating FTLs is the multiplication operation</a:t>
            </a:r>
          </a:p>
          <a:p>
            <a:pPr lvl="1">
              <a:lnSpc>
                <a:spcPct val="114000"/>
              </a:lnSpc>
            </a:pPr>
            <a:r>
              <a:rPr lang="en-US" sz="2000" dirty="0"/>
              <a:t>Linear layers need matrix multiplications</a:t>
            </a:r>
          </a:p>
          <a:p>
            <a:pPr lvl="1">
              <a:lnSpc>
                <a:spcPct val="114000"/>
              </a:lnSpc>
            </a:pPr>
            <a:r>
              <a:rPr lang="en-US" sz="2000" dirty="0"/>
              <a:t>Non-linear layers require element-wise multiplications</a:t>
            </a:r>
          </a:p>
          <a:p>
            <a:pPr>
              <a:lnSpc>
                <a:spcPct val="114000"/>
              </a:lnSpc>
            </a:pPr>
            <a:r>
              <a:rPr lang="en-US" sz="2400" dirty="0" err="1">
                <a:solidFill>
                  <a:schemeClr val="accent1"/>
                </a:solidFill>
              </a:rPr>
              <a:t>CryptMUL</a:t>
            </a:r>
            <a:r>
              <a:rPr lang="en-US" sz="2400" dirty="0">
                <a:solidFill>
                  <a:schemeClr val="accent1"/>
                </a:solidFill>
              </a:rPr>
              <a:t> generates Beaver Triples for the multiplication operations without expensive operations or relying on a trusted server</a:t>
            </a:r>
          </a:p>
          <a:p>
            <a:pPr lvl="1">
              <a:lnSpc>
                <a:spcPct val="114000"/>
              </a:lnSpc>
            </a:pPr>
            <a:r>
              <a:rPr lang="en-US" sz="2000" dirty="0"/>
              <a:t>Compute </a:t>
            </a:r>
            <a:r>
              <a:rPr lang="en-US" sz="2000" dirty="0" err="1"/>
              <a:t>ǁZǁ</a:t>
            </a:r>
            <a:r>
              <a:rPr lang="en-US" sz="2000" dirty="0"/>
              <a:t> = </a:t>
            </a:r>
            <a:r>
              <a:rPr lang="en-US" sz="2000" dirty="0" err="1"/>
              <a:t>ǁXǁ</a:t>
            </a:r>
            <a:r>
              <a:rPr lang="en-US" sz="2000" dirty="0"/>
              <a:t> * </a:t>
            </a:r>
            <a:r>
              <a:rPr lang="en-US" sz="2000" dirty="0" err="1"/>
              <a:t>ǁYǁ</a:t>
            </a:r>
            <a:r>
              <a:rPr lang="en-US" sz="2000" dirty="0"/>
              <a:t> using Beaver Triple (</a:t>
            </a:r>
            <a:r>
              <a:rPr lang="en-US" sz="2000" dirty="0" err="1"/>
              <a:t>ǁAǁ</a:t>
            </a:r>
            <a:r>
              <a:rPr lang="en-US" sz="2000" dirty="0"/>
              <a:t>, </a:t>
            </a:r>
            <a:r>
              <a:rPr lang="en-US" sz="2000" dirty="0" err="1"/>
              <a:t>ǁBǁ</a:t>
            </a:r>
            <a:r>
              <a:rPr lang="en-US" sz="2000" dirty="0"/>
              <a:t>, </a:t>
            </a:r>
            <a:r>
              <a:rPr lang="en-US" sz="2000" dirty="0" err="1"/>
              <a:t>ǁCǁ</a:t>
            </a:r>
            <a:r>
              <a:rPr lang="en-US" sz="2000" dirty="0"/>
              <a:t>) as Z = F(</a:t>
            </a:r>
            <a:r>
              <a:rPr lang="en-US" sz="2000" dirty="0" err="1"/>
              <a:t>ǁXǁ</a:t>
            </a:r>
            <a:r>
              <a:rPr lang="en-US" sz="2000" dirty="0"/>
              <a:t>, </a:t>
            </a:r>
            <a:r>
              <a:rPr lang="en-US" sz="2000" dirty="0" err="1"/>
              <a:t>ǁYǁ</a:t>
            </a:r>
            <a:r>
              <a:rPr lang="en-US" sz="2000" dirty="0"/>
              <a:t>, </a:t>
            </a:r>
            <a:r>
              <a:rPr lang="en-US" sz="2000" dirty="0" err="1"/>
              <a:t>ǁAǁ</a:t>
            </a:r>
            <a:r>
              <a:rPr lang="en-US" sz="2000" dirty="0"/>
              <a:t>, </a:t>
            </a:r>
            <a:r>
              <a:rPr lang="en-US" sz="2000" dirty="0" err="1"/>
              <a:t>ǁBǁ</a:t>
            </a:r>
            <a:r>
              <a:rPr lang="en-US" sz="2000" dirty="0"/>
              <a:t>, </a:t>
            </a:r>
            <a:r>
              <a:rPr lang="en-US" sz="2000" dirty="0" err="1"/>
              <a:t>ǁCǁ</a:t>
            </a:r>
            <a:r>
              <a:rPr lang="en-US" sz="2000" dirty="0"/>
              <a:t>)</a:t>
            </a:r>
          </a:p>
          <a:p>
            <a:pPr>
              <a:lnSpc>
                <a:spcPct val="114000"/>
              </a:lnSpc>
            </a:pPr>
            <a:r>
              <a:rPr lang="en-US" sz="2400" dirty="0" err="1"/>
              <a:t>CryptMUL</a:t>
            </a:r>
            <a:r>
              <a:rPr lang="en-US" sz="2400" dirty="0"/>
              <a:t> conducts offline preprocessing to generate auxiliary data</a:t>
            </a:r>
          </a:p>
          <a:p>
            <a:pPr lvl="1">
              <a:lnSpc>
                <a:spcPct val="114000"/>
              </a:lnSpc>
            </a:pPr>
            <a:r>
              <a:rPr lang="en-US" sz="2000" dirty="0"/>
              <a:t>Creates a set of Beaver triples required for multiplication operations in multiple inference requests from the same client</a:t>
            </a:r>
          </a:p>
          <a:p>
            <a:pPr>
              <a:lnSpc>
                <a:spcPct val="114000"/>
              </a:lnSpc>
            </a:pPr>
            <a:r>
              <a:rPr lang="en-US" sz="2400" dirty="0">
                <a:solidFill>
                  <a:schemeClr val="accent1"/>
                </a:solidFill>
              </a:rPr>
              <a:t>Improves performance while preserving data privacy</a:t>
            </a:r>
          </a:p>
        </p:txBody>
      </p:sp>
      <p:sp>
        <p:nvSpPr>
          <p:cNvPr id="4" name="Slide Number Placeholder 3">
            <a:extLst>
              <a:ext uri="{FF2B5EF4-FFF2-40B4-BE49-F238E27FC236}">
                <a16:creationId xmlns:a16="http://schemas.microsoft.com/office/drawing/2014/main" id="{0DD42D55-9AEC-B6C9-4B6B-B72016C87B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296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57DF-BB46-453C-0E37-4457538DC8EB}"/>
              </a:ext>
            </a:extLst>
          </p:cNvPr>
          <p:cNvSpPr>
            <a:spLocks noGrp="1"/>
          </p:cNvSpPr>
          <p:nvPr>
            <p:ph type="title"/>
          </p:nvPr>
        </p:nvSpPr>
        <p:spPr/>
        <p:txBody>
          <a:bodyPr/>
          <a:lstStyle/>
          <a:p>
            <a:r>
              <a:rPr lang="en-US" dirty="0" err="1"/>
              <a:t>CryptGNN</a:t>
            </a:r>
            <a:r>
              <a:rPr lang="en-US" dirty="0"/>
              <a:t>: Security Analysis</a:t>
            </a:r>
          </a:p>
        </p:txBody>
      </p:sp>
      <p:sp>
        <p:nvSpPr>
          <p:cNvPr id="3" name="Content Placeholder 2">
            <a:extLst>
              <a:ext uri="{FF2B5EF4-FFF2-40B4-BE49-F238E27FC236}">
                <a16:creationId xmlns:a16="http://schemas.microsoft.com/office/drawing/2014/main" id="{B4564A2A-BBD3-A474-4C63-3FD14AB6A61E}"/>
              </a:ext>
            </a:extLst>
          </p:cNvPr>
          <p:cNvSpPr>
            <a:spLocks noGrp="1"/>
          </p:cNvSpPr>
          <p:nvPr>
            <p:ph idx="1"/>
          </p:nvPr>
        </p:nvSpPr>
        <p:spPr>
          <a:xfrm>
            <a:off x="0" y="1371601"/>
            <a:ext cx="12115800" cy="4648200"/>
          </a:xfrm>
        </p:spPr>
        <p:txBody>
          <a:bodyPr>
            <a:normAutofit/>
          </a:bodyPr>
          <a:lstStyle/>
          <a:p>
            <a:pPr>
              <a:lnSpc>
                <a:spcPct val="114000"/>
              </a:lnSpc>
            </a:pPr>
            <a:r>
              <a:rPr lang="en-US" sz="2400" dirty="0">
                <a:solidFill>
                  <a:schemeClr val="accent1"/>
                </a:solidFill>
              </a:rPr>
              <a:t>Theorem 1. The node features are protected against TM in </a:t>
            </a:r>
            <a:r>
              <a:rPr lang="en-US" sz="2400" dirty="0" err="1">
                <a:solidFill>
                  <a:schemeClr val="accent1"/>
                </a:solidFill>
              </a:rPr>
              <a:t>CryptMPL</a:t>
            </a:r>
            <a:endParaRPr lang="en-US" sz="2400" dirty="0">
              <a:solidFill>
                <a:schemeClr val="accent1"/>
              </a:solidFill>
            </a:endParaRPr>
          </a:p>
          <a:p>
            <a:pPr lvl="1">
              <a:lnSpc>
                <a:spcPct val="114000"/>
              </a:lnSpc>
            </a:pPr>
            <a:r>
              <a:rPr lang="en-US" sz="2000" dirty="0"/>
              <a:t>Feature vectors are masked with noise</a:t>
            </a:r>
          </a:p>
          <a:p>
            <a:pPr>
              <a:lnSpc>
                <a:spcPct val="114000"/>
              </a:lnSpc>
            </a:pPr>
            <a:r>
              <a:rPr lang="en-US" sz="2400" dirty="0">
                <a:solidFill>
                  <a:schemeClr val="accent1"/>
                </a:solidFill>
              </a:rPr>
              <a:t>Theorem 2. The graph structure is secured against TM in </a:t>
            </a:r>
            <a:r>
              <a:rPr lang="en-US" sz="2400" dirty="0" err="1">
                <a:solidFill>
                  <a:schemeClr val="accent1"/>
                </a:solidFill>
              </a:rPr>
              <a:t>CryptMPL</a:t>
            </a:r>
            <a:endParaRPr lang="en-US" sz="2400" dirty="0">
              <a:solidFill>
                <a:schemeClr val="accent1"/>
              </a:solidFill>
            </a:endParaRPr>
          </a:p>
          <a:p>
            <a:pPr lvl="1">
              <a:lnSpc>
                <a:spcPct val="114000"/>
              </a:lnSpc>
            </a:pPr>
            <a:r>
              <a:rPr lang="en-US" sz="2000" dirty="0"/>
              <a:t>Probability of correct reconstruction of the graph structure is N</a:t>
            </a:r>
            <a:r>
              <a:rPr lang="en-US" sz="2000" baseline="30000" dirty="0"/>
              <a:t>-R</a:t>
            </a:r>
            <a:r>
              <a:rPr lang="en-US" sz="2000" dirty="0"/>
              <a:t>, where N is the number of nodes and R is the number of batches</a:t>
            </a:r>
          </a:p>
          <a:p>
            <a:pPr>
              <a:lnSpc>
                <a:spcPct val="114000"/>
              </a:lnSpc>
            </a:pPr>
            <a:r>
              <a:rPr lang="en-US" sz="2400" dirty="0">
                <a:solidFill>
                  <a:schemeClr val="accent1"/>
                </a:solidFill>
              </a:rPr>
              <a:t>Theorem 3. DO’s input graph and MO’s model parameters are secured in </a:t>
            </a:r>
            <a:r>
              <a:rPr lang="en-US" sz="2400" dirty="0" err="1">
                <a:solidFill>
                  <a:schemeClr val="accent1"/>
                </a:solidFill>
              </a:rPr>
              <a:t>CryptGNN</a:t>
            </a:r>
            <a:r>
              <a:rPr lang="en-US" sz="2400" dirty="0">
                <a:solidFill>
                  <a:schemeClr val="accent1"/>
                </a:solidFill>
              </a:rPr>
              <a:t> against TM</a:t>
            </a:r>
            <a:r>
              <a:rPr lang="en-US" sz="2400" dirty="0"/>
              <a:t> </a:t>
            </a:r>
          </a:p>
          <a:p>
            <a:pPr lvl="1">
              <a:lnSpc>
                <a:spcPct val="114000"/>
              </a:lnSpc>
            </a:pPr>
            <a:r>
              <a:rPr lang="en-US" sz="2000" dirty="0"/>
              <a:t>Matrix multiplication and element-wise multiplications required for linear and non-linear functions in FTLs of GNN are secured by </a:t>
            </a:r>
            <a:r>
              <a:rPr lang="en-US" sz="2000" dirty="0" err="1"/>
              <a:t>CryptMUL</a:t>
            </a:r>
            <a:endParaRPr lang="en-US" sz="2000" dirty="0"/>
          </a:p>
          <a:p>
            <a:pPr lvl="1">
              <a:lnSpc>
                <a:spcPct val="114000"/>
              </a:lnSpc>
            </a:pPr>
            <a:r>
              <a:rPr lang="en-US" sz="2000" dirty="0">
                <a:solidFill>
                  <a:srgbClr val="000000"/>
                </a:solidFill>
                <a:latin typeface="CMR12"/>
              </a:rPr>
              <a:t>R</a:t>
            </a:r>
            <a:r>
              <a:rPr lang="en-US" sz="2000" b="0" i="0" dirty="0">
                <a:solidFill>
                  <a:srgbClr val="000000"/>
                </a:solidFill>
                <a:effectLst/>
                <a:latin typeface="CMR12"/>
              </a:rPr>
              <a:t>esults of each layer are encrypted in </a:t>
            </a:r>
            <a:r>
              <a:rPr lang="en-US" sz="2000" dirty="0">
                <a:solidFill>
                  <a:srgbClr val="000000"/>
                </a:solidFill>
                <a:latin typeface="CMR12"/>
              </a:rPr>
              <a:t>A-SS</a:t>
            </a:r>
            <a:r>
              <a:rPr lang="en-US" sz="2000" b="0" i="0" dirty="0">
                <a:solidFill>
                  <a:srgbClr val="000000"/>
                </a:solidFill>
                <a:effectLst/>
                <a:latin typeface="CMR12"/>
              </a:rPr>
              <a:t> format</a:t>
            </a:r>
            <a:endParaRPr lang="en-US" sz="2000" dirty="0"/>
          </a:p>
        </p:txBody>
      </p:sp>
      <p:sp>
        <p:nvSpPr>
          <p:cNvPr id="4" name="Slide Number Placeholder 3">
            <a:extLst>
              <a:ext uri="{FF2B5EF4-FFF2-40B4-BE49-F238E27FC236}">
                <a16:creationId xmlns:a16="http://schemas.microsoft.com/office/drawing/2014/main" id="{DD52ACF3-F3A9-D8DF-EA04-5281B90EDE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412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E4D0-881E-9D67-0F88-554F6F3BFEDE}"/>
              </a:ext>
            </a:extLst>
          </p:cNvPr>
          <p:cNvSpPr>
            <a:spLocks noGrp="1"/>
          </p:cNvSpPr>
          <p:nvPr>
            <p:ph type="title"/>
          </p:nvPr>
        </p:nvSpPr>
        <p:spPr/>
        <p:txBody>
          <a:bodyPr/>
          <a:lstStyle/>
          <a:p>
            <a:r>
              <a:rPr lang="en-US" dirty="0"/>
              <a:t>Prototype Implementation</a:t>
            </a:r>
          </a:p>
        </p:txBody>
      </p:sp>
      <p:sp>
        <p:nvSpPr>
          <p:cNvPr id="3" name="Content Placeholder 2">
            <a:extLst>
              <a:ext uri="{FF2B5EF4-FFF2-40B4-BE49-F238E27FC236}">
                <a16:creationId xmlns:a16="http://schemas.microsoft.com/office/drawing/2014/main" id="{E7EDDE81-40EB-CB2A-5403-2A2BC421E983}"/>
              </a:ext>
            </a:extLst>
          </p:cNvPr>
          <p:cNvSpPr>
            <a:spLocks noGrp="1"/>
          </p:cNvSpPr>
          <p:nvPr>
            <p:ph idx="1"/>
          </p:nvPr>
        </p:nvSpPr>
        <p:spPr/>
        <p:txBody>
          <a:bodyPr/>
          <a:lstStyle/>
          <a:p>
            <a:pPr>
              <a:lnSpc>
                <a:spcPct val="114000"/>
              </a:lnSpc>
            </a:pPr>
            <a:r>
              <a:rPr lang="en-US" sz="2400" dirty="0" err="1"/>
              <a:t>CryptGNN</a:t>
            </a:r>
            <a:r>
              <a:rPr lang="en-US" sz="2400" dirty="0"/>
              <a:t> is implemented on top of </a:t>
            </a:r>
            <a:r>
              <a:rPr lang="en-US" sz="2400" dirty="0" err="1"/>
              <a:t>CrypTen</a:t>
            </a:r>
            <a:r>
              <a:rPr lang="en-US" sz="2400" dirty="0"/>
              <a:t> from Facebook in </a:t>
            </a:r>
            <a:r>
              <a:rPr lang="en-US" sz="2400" dirty="0" err="1"/>
              <a:t>PyTorch</a:t>
            </a:r>
            <a:endParaRPr lang="en-US" sz="2400" dirty="0"/>
          </a:p>
          <a:p>
            <a:pPr lvl="1">
              <a:lnSpc>
                <a:spcPct val="114000"/>
              </a:lnSpc>
            </a:pPr>
            <a:r>
              <a:rPr lang="en-US" sz="2000" dirty="0" err="1"/>
              <a:t>CrypTen</a:t>
            </a:r>
            <a:r>
              <a:rPr lang="en-US" sz="2000" dirty="0"/>
              <a:t> provides APIs to support P-party SMPC computations</a:t>
            </a:r>
          </a:p>
          <a:p>
            <a:pPr lvl="1">
              <a:lnSpc>
                <a:spcPct val="114000"/>
              </a:lnSpc>
            </a:pPr>
            <a:r>
              <a:rPr lang="en-US" sz="2000" dirty="0"/>
              <a:t>Implemented </a:t>
            </a:r>
            <a:r>
              <a:rPr lang="en-US" sz="2000" dirty="0" err="1"/>
              <a:t>CryptMPL</a:t>
            </a:r>
            <a:r>
              <a:rPr lang="en-US" sz="2000" dirty="0"/>
              <a:t> with client-side data preprocessing and server-side batching</a:t>
            </a:r>
          </a:p>
          <a:p>
            <a:pPr lvl="1">
              <a:lnSpc>
                <a:spcPct val="114000"/>
              </a:lnSpc>
            </a:pPr>
            <a:r>
              <a:rPr lang="en-US" sz="2000" dirty="0"/>
              <a:t>Developed </a:t>
            </a:r>
            <a:r>
              <a:rPr lang="en-US" sz="2000" dirty="0" err="1"/>
              <a:t>CryptMUL</a:t>
            </a:r>
            <a:r>
              <a:rPr lang="en-US" sz="2000" dirty="0"/>
              <a:t> protocols for secure matrix multiplication and element-wise multiplication</a:t>
            </a:r>
          </a:p>
          <a:p>
            <a:pPr lvl="1">
              <a:lnSpc>
                <a:spcPct val="114000"/>
              </a:lnSpc>
            </a:pPr>
            <a:r>
              <a:rPr lang="en-US" sz="2000" dirty="0"/>
              <a:t>Used 64 bits to represent the values in A-SS format </a:t>
            </a:r>
          </a:p>
          <a:p>
            <a:pPr>
              <a:lnSpc>
                <a:spcPct val="114000"/>
              </a:lnSpc>
            </a:pPr>
            <a:r>
              <a:rPr lang="en-US" sz="2400" dirty="0"/>
              <a:t>Experimental Setup: 1.7GHz quad-core Intel Core i7, with the parties running in separate processes </a:t>
            </a:r>
            <a:br>
              <a:rPr lang="en-US" sz="3000" dirty="0">
                <a:solidFill>
                  <a:srgbClr val="000000"/>
                </a:solidFill>
                <a:latin typeface="CMR12"/>
              </a:rPr>
            </a:br>
            <a:endParaRPr lang="en-US" sz="3000" dirty="0">
              <a:solidFill>
                <a:srgbClr val="000000"/>
              </a:solidFill>
              <a:latin typeface="CMR12"/>
            </a:endParaRPr>
          </a:p>
          <a:p>
            <a:endParaRPr lang="en-US" dirty="0"/>
          </a:p>
        </p:txBody>
      </p:sp>
      <p:sp>
        <p:nvSpPr>
          <p:cNvPr id="4" name="Slide Number Placeholder 3">
            <a:extLst>
              <a:ext uri="{FF2B5EF4-FFF2-40B4-BE49-F238E27FC236}">
                <a16:creationId xmlns:a16="http://schemas.microsoft.com/office/drawing/2014/main" id="{AD1DC31B-CACA-39CD-15E5-A79558206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611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5E5195-9902-3344-9E1E-2C30414B1ED8}"/>
              </a:ext>
            </a:extLst>
          </p:cNvPr>
          <p:cNvPicPr>
            <a:picLocks noChangeAspect="1"/>
          </p:cNvPicPr>
          <p:nvPr/>
        </p:nvPicPr>
        <p:blipFill>
          <a:blip r:embed="rId3"/>
          <a:stretch>
            <a:fillRect/>
          </a:stretch>
        </p:blipFill>
        <p:spPr>
          <a:xfrm>
            <a:off x="8077200" y="2362200"/>
            <a:ext cx="4054438" cy="1818614"/>
          </a:xfrm>
          <a:prstGeom prst="rect">
            <a:avLst/>
          </a:prstGeom>
        </p:spPr>
      </p:pic>
      <p:sp>
        <p:nvSpPr>
          <p:cNvPr id="2" name="Title 1">
            <a:extLst>
              <a:ext uri="{FF2B5EF4-FFF2-40B4-BE49-F238E27FC236}">
                <a16:creationId xmlns:a16="http://schemas.microsoft.com/office/drawing/2014/main" id="{64BA184B-9A7D-528D-4733-25E826DD546B}"/>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C3490B2E-7894-9A3D-EA49-20EBBC395A1F}"/>
              </a:ext>
            </a:extLst>
          </p:cNvPr>
          <p:cNvSpPr>
            <a:spLocks noGrp="1"/>
          </p:cNvSpPr>
          <p:nvPr>
            <p:ph idx="1"/>
          </p:nvPr>
        </p:nvSpPr>
        <p:spPr/>
        <p:txBody>
          <a:bodyPr>
            <a:normAutofit/>
          </a:bodyPr>
          <a:lstStyle/>
          <a:p>
            <a:pPr eaLnBrk="0" fontAlgn="base" hangingPunct="0">
              <a:lnSpc>
                <a:spcPct val="114000"/>
              </a:lnSpc>
              <a:spcBef>
                <a:spcPct val="0"/>
              </a:spcBef>
              <a:spcAft>
                <a:spcPct val="0"/>
              </a:spcAft>
              <a:defRPr/>
            </a:pPr>
            <a:r>
              <a:rPr lang="en-US" altLang="en-US" sz="2400" dirty="0"/>
              <a:t>Verify the </a:t>
            </a:r>
            <a:r>
              <a:rPr lang="en-US" altLang="en-US" sz="2400" dirty="0">
                <a:solidFill>
                  <a:schemeClr val="accent1"/>
                </a:solidFill>
              </a:rPr>
              <a:t>accuracy of </a:t>
            </a:r>
            <a:r>
              <a:rPr lang="en-US" altLang="en-US" sz="2400" dirty="0" err="1">
                <a:solidFill>
                  <a:schemeClr val="accent1"/>
                </a:solidFill>
              </a:rPr>
              <a:t>CryptGNN</a:t>
            </a:r>
            <a:endParaRPr lang="en-US" altLang="en-US" sz="2400" dirty="0">
              <a:solidFill>
                <a:schemeClr val="accent1"/>
              </a:solidFill>
            </a:endParaRPr>
          </a:p>
          <a:p>
            <a:pPr eaLnBrk="0" fontAlgn="base" hangingPunct="0">
              <a:lnSpc>
                <a:spcPct val="114000"/>
              </a:lnSpc>
              <a:spcBef>
                <a:spcPct val="0"/>
              </a:spcBef>
              <a:spcAft>
                <a:spcPct val="0"/>
              </a:spcAft>
              <a:defRPr/>
            </a:pPr>
            <a:r>
              <a:rPr lang="en-US" sz="2400" dirty="0"/>
              <a:t>Analyze the </a:t>
            </a:r>
            <a:r>
              <a:rPr lang="en-US" sz="2400" dirty="0">
                <a:solidFill>
                  <a:schemeClr val="accent1"/>
                </a:solidFill>
              </a:rPr>
              <a:t>performance of </a:t>
            </a:r>
            <a:r>
              <a:rPr lang="en-US" sz="2400" dirty="0" err="1">
                <a:solidFill>
                  <a:schemeClr val="accent1"/>
                </a:solidFill>
              </a:rPr>
              <a:t>CryptGNN</a:t>
            </a:r>
            <a:r>
              <a:rPr lang="en-US" sz="2400" dirty="0">
                <a:solidFill>
                  <a:schemeClr val="accent1"/>
                </a:solidFill>
              </a:rPr>
              <a:t> </a:t>
            </a:r>
            <a:r>
              <a:rPr lang="en-US" sz="2400" dirty="0"/>
              <a:t>and its submodules with different types of graphs and configurations </a:t>
            </a:r>
          </a:p>
          <a:p>
            <a:pPr lvl="1" eaLnBrk="0" fontAlgn="base" hangingPunct="0">
              <a:lnSpc>
                <a:spcPct val="114000"/>
              </a:lnSpc>
              <a:spcBef>
                <a:spcPct val="0"/>
              </a:spcBef>
              <a:spcAft>
                <a:spcPct val="0"/>
              </a:spcAft>
              <a:defRPr/>
            </a:pPr>
            <a:r>
              <a:rPr lang="en-US" sz="2000" dirty="0"/>
              <a:t>Comparison with </a:t>
            </a:r>
            <a:r>
              <a:rPr lang="en-US" sz="2000" dirty="0" err="1"/>
              <a:t>SecGNN</a:t>
            </a:r>
            <a:r>
              <a:rPr lang="en-US" sz="2000" dirty="0"/>
              <a:t> and </a:t>
            </a:r>
            <a:r>
              <a:rPr lang="en-US" sz="2000" dirty="0" err="1"/>
              <a:t>CrypTen</a:t>
            </a:r>
            <a:endParaRPr lang="en-US" sz="2000" dirty="0"/>
          </a:p>
          <a:p>
            <a:pPr marL="457200" lvl="1" indent="0" eaLnBrk="0" fontAlgn="base" hangingPunct="0">
              <a:lnSpc>
                <a:spcPct val="114000"/>
              </a:lnSpc>
              <a:spcBef>
                <a:spcPct val="0"/>
              </a:spcBef>
              <a:spcAft>
                <a:spcPct val="0"/>
              </a:spcAft>
              <a:buNone/>
              <a:defRPr/>
            </a:pPr>
            <a:endParaRPr lang="en-US" sz="2200" dirty="0"/>
          </a:p>
          <a:p>
            <a:pPr eaLnBrk="0" fontAlgn="base" hangingPunct="0">
              <a:lnSpc>
                <a:spcPct val="114000"/>
              </a:lnSpc>
              <a:spcBef>
                <a:spcPct val="0"/>
              </a:spcBef>
              <a:spcAft>
                <a:spcPct val="0"/>
              </a:spcAft>
              <a:defRPr/>
            </a:pPr>
            <a:r>
              <a:rPr lang="en-US" sz="2400" dirty="0"/>
              <a:t>Evaluate </a:t>
            </a:r>
            <a:r>
              <a:rPr lang="en-US" sz="2400" dirty="0" err="1"/>
              <a:t>CryptGNN</a:t>
            </a:r>
            <a:r>
              <a:rPr lang="en-US" sz="2400" dirty="0"/>
              <a:t> using benchmark and synthetic datasets</a:t>
            </a:r>
          </a:p>
          <a:p>
            <a:pPr lvl="1" eaLnBrk="0" fontAlgn="base" hangingPunct="0">
              <a:lnSpc>
                <a:spcPct val="114000"/>
              </a:lnSpc>
              <a:spcBef>
                <a:spcPct val="0"/>
              </a:spcBef>
              <a:spcAft>
                <a:spcPct val="0"/>
              </a:spcAft>
              <a:defRPr/>
            </a:pPr>
            <a:r>
              <a:rPr lang="en-US" sz="2000" dirty="0">
                <a:solidFill>
                  <a:schemeClr val="accent1"/>
                </a:solidFill>
              </a:rPr>
              <a:t>GIN architecture as a GNN model for graph classification task </a:t>
            </a:r>
          </a:p>
          <a:p>
            <a:pPr lvl="1" eaLnBrk="0" fontAlgn="base" hangingPunct="0">
              <a:lnSpc>
                <a:spcPct val="114000"/>
              </a:lnSpc>
              <a:spcBef>
                <a:spcPct val="0"/>
              </a:spcBef>
              <a:spcAft>
                <a:spcPct val="0"/>
              </a:spcAft>
              <a:defRPr/>
            </a:pPr>
            <a:r>
              <a:rPr lang="en-US" sz="2000" dirty="0"/>
              <a:t>Datasets used to evaluate </a:t>
            </a:r>
            <a:r>
              <a:rPr lang="en-US" sz="2000" dirty="0" err="1"/>
              <a:t>CryptGNN</a:t>
            </a:r>
            <a:r>
              <a:rPr lang="en-US" sz="2000" dirty="0"/>
              <a:t>: FAUST, </a:t>
            </a:r>
            <a:r>
              <a:rPr lang="en-US" sz="2000" dirty="0" err="1"/>
              <a:t>TUDataset</a:t>
            </a:r>
            <a:r>
              <a:rPr lang="en-US" sz="2000" dirty="0"/>
              <a:t> (PROTEINS, ENZYMES)</a:t>
            </a:r>
          </a:p>
          <a:p>
            <a:pPr lvl="1" eaLnBrk="0" fontAlgn="base" hangingPunct="0">
              <a:lnSpc>
                <a:spcPct val="114000"/>
              </a:lnSpc>
              <a:spcBef>
                <a:spcPct val="0"/>
              </a:spcBef>
              <a:spcAft>
                <a:spcPct val="0"/>
              </a:spcAft>
              <a:defRPr/>
            </a:pPr>
            <a:r>
              <a:rPr lang="en-US" sz="2000" dirty="0"/>
              <a:t>We evaluate </a:t>
            </a:r>
            <a:r>
              <a:rPr lang="en-US" sz="2000" dirty="0" err="1"/>
              <a:t>CryptMPL</a:t>
            </a:r>
            <a:r>
              <a:rPr lang="en-US" sz="2000" dirty="0"/>
              <a:t> using additional datasets with a larger number of nodes: Cora, </a:t>
            </a:r>
            <a:r>
              <a:rPr lang="en-US" sz="2000" dirty="0" err="1"/>
              <a:t>CiteSeer</a:t>
            </a:r>
            <a:r>
              <a:rPr lang="en-US" sz="2000" dirty="0"/>
              <a:t>, PPI</a:t>
            </a:r>
          </a:p>
        </p:txBody>
      </p:sp>
      <p:sp>
        <p:nvSpPr>
          <p:cNvPr id="4" name="Slide Number Placeholder 3">
            <a:extLst>
              <a:ext uri="{FF2B5EF4-FFF2-40B4-BE49-F238E27FC236}">
                <a16:creationId xmlns:a16="http://schemas.microsoft.com/office/drawing/2014/main" id="{F792DFD9-45CB-67E0-C87E-1010CF1B4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6A04E75-AD80-3CFF-0E50-D44A78AA5714}"/>
              </a:ext>
            </a:extLst>
          </p:cNvPr>
          <p:cNvSpPr txBox="1"/>
          <p:nvPr/>
        </p:nvSpPr>
        <p:spPr>
          <a:xfrm>
            <a:off x="9525000" y="3723614"/>
            <a:ext cx="2062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GIN architecture</a:t>
            </a:r>
          </a:p>
        </p:txBody>
      </p:sp>
    </p:spTree>
    <p:extLst>
      <p:ext uri="{BB962C8B-B14F-4D97-AF65-F5344CB8AC3E}">
        <p14:creationId xmlns:p14="http://schemas.microsoft.com/office/powerpoint/2010/main" val="297807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546F-6F63-3A5E-D867-7D4345DE9564}"/>
              </a:ext>
            </a:extLst>
          </p:cNvPr>
          <p:cNvSpPr>
            <a:spLocks noGrp="1"/>
          </p:cNvSpPr>
          <p:nvPr>
            <p:ph type="title"/>
          </p:nvPr>
        </p:nvSpPr>
        <p:spPr/>
        <p:txBody>
          <a:bodyPr/>
          <a:lstStyle/>
          <a:p>
            <a:r>
              <a:rPr lang="en-US" dirty="0" err="1"/>
              <a:t>CryptGNN</a:t>
            </a:r>
            <a:r>
              <a:rPr lang="en-US" dirty="0"/>
              <a:t> Results</a:t>
            </a:r>
          </a:p>
        </p:txBody>
      </p:sp>
      <p:sp>
        <p:nvSpPr>
          <p:cNvPr id="3" name="Content Placeholder 2">
            <a:extLst>
              <a:ext uri="{FF2B5EF4-FFF2-40B4-BE49-F238E27FC236}">
                <a16:creationId xmlns:a16="http://schemas.microsoft.com/office/drawing/2014/main" id="{CAB69C4A-9734-BA08-90F6-41F3DA6EFA27}"/>
              </a:ext>
            </a:extLst>
          </p:cNvPr>
          <p:cNvSpPr>
            <a:spLocks noGrp="1"/>
          </p:cNvSpPr>
          <p:nvPr>
            <p:ph idx="1"/>
          </p:nvPr>
        </p:nvSpPr>
        <p:spPr>
          <a:xfrm>
            <a:off x="76200" y="1066800"/>
            <a:ext cx="9601200" cy="4953001"/>
          </a:xfrm>
        </p:spPr>
        <p:txBody>
          <a:bodyPr>
            <a:normAutofit/>
          </a:bodyPr>
          <a:lstStyle/>
          <a:p>
            <a:pPr>
              <a:lnSpc>
                <a:spcPct val="114000"/>
              </a:lnSpc>
            </a:pPr>
            <a:r>
              <a:rPr lang="en-US" sz="2400" dirty="0">
                <a:solidFill>
                  <a:schemeClr val="accent1"/>
                </a:solidFill>
              </a:rPr>
              <a:t>Secure models using </a:t>
            </a:r>
            <a:r>
              <a:rPr lang="en-US" sz="2400" dirty="0" err="1">
                <a:solidFill>
                  <a:schemeClr val="accent1"/>
                </a:solidFill>
              </a:rPr>
              <a:t>CryptGNN</a:t>
            </a:r>
            <a:r>
              <a:rPr lang="en-US" sz="2400" dirty="0">
                <a:solidFill>
                  <a:schemeClr val="accent1"/>
                </a:solidFill>
              </a:rPr>
              <a:t> achieve the same inference accuracy results with plain-text models</a:t>
            </a:r>
          </a:p>
          <a:p>
            <a:pPr>
              <a:lnSpc>
                <a:spcPct val="114000"/>
              </a:lnSpc>
            </a:pPr>
            <a:r>
              <a:rPr lang="en-US" sz="2400" dirty="0"/>
              <a:t>Comparison with an implementation of the GIN model</a:t>
            </a:r>
          </a:p>
          <a:p>
            <a:pPr lvl="1">
              <a:lnSpc>
                <a:spcPct val="114000"/>
              </a:lnSpc>
            </a:pPr>
            <a:r>
              <a:rPr lang="en-US" sz="2000" dirty="0" err="1">
                <a:solidFill>
                  <a:schemeClr val="accent1"/>
                </a:solidFill>
              </a:rPr>
              <a:t>CryptGNN</a:t>
            </a:r>
            <a:r>
              <a:rPr lang="en-US" sz="2000" dirty="0">
                <a:solidFill>
                  <a:schemeClr val="accent1"/>
                </a:solidFill>
              </a:rPr>
              <a:t> is significantly faster than </a:t>
            </a:r>
            <a:r>
              <a:rPr lang="en-US" sz="2000" dirty="0" err="1">
                <a:solidFill>
                  <a:schemeClr val="accent1"/>
                </a:solidFill>
              </a:rPr>
              <a:t>CrypTen</a:t>
            </a:r>
            <a:r>
              <a:rPr lang="en-US" sz="2000" dirty="0"/>
              <a:t>, particularly for large-scale graphs</a:t>
            </a:r>
          </a:p>
          <a:p>
            <a:pPr>
              <a:lnSpc>
                <a:spcPct val="114000"/>
              </a:lnSpc>
            </a:pPr>
            <a:r>
              <a:rPr lang="en-US" sz="2400" dirty="0">
                <a:solidFill>
                  <a:schemeClr val="accent1"/>
                </a:solidFill>
              </a:rPr>
              <a:t>Models using </a:t>
            </a:r>
            <a:r>
              <a:rPr lang="en-US" sz="2400" dirty="0" err="1">
                <a:solidFill>
                  <a:schemeClr val="accent1"/>
                </a:solidFill>
              </a:rPr>
              <a:t>CryptGNN</a:t>
            </a:r>
            <a:r>
              <a:rPr lang="en-US" sz="2400" dirty="0">
                <a:solidFill>
                  <a:schemeClr val="accent1"/>
                </a:solidFill>
              </a:rPr>
              <a:t> work well in practice</a:t>
            </a:r>
          </a:p>
          <a:p>
            <a:pPr lvl="1">
              <a:lnSpc>
                <a:spcPct val="114000"/>
              </a:lnSpc>
            </a:pPr>
            <a:r>
              <a:rPr lang="en-US" sz="2000" dirty="0"/>
              <a:t>Example: for FAUST dataset (6890 nodes and 41328 edges), average inference time of 22.3s in a 3-party setting</a:t>
            </a:r>
          </a:p>
          <a:p>
            <a:pPr>
              <a:lnSpc>
                <a:spcPct val="114000"/>
              </a:lnSpc>
            </a:pPr>
            <a:r>
              <a:rPr lang="en-US" sz="2400" dirty="0"/>
              <a:t>Network latency has minimal impact on the overall inference time</a:t>
            </a:r>
          </a:p>
          <a:p>
            <a:pPr lvl="1">
              <a:lnSpc>
                <a:spcPct val="114000"/>
              </a:lnSpc>
            </a:pPr>
            <a:r>
              <a:rPr lang="en-US" sz="2000" dirty="0"/>
              <a:t>3 AWS instances as the computing parties</a:t>
            </a:r>
          </a:p>
          <a:p>
            <a:pPr lvl="1">
              <a:lnSpc>
                <a:spcPct val="114000"/>
              </a:lnSpc>
            </a:pPr>
            <a:r>
              <a:rPr lang="en-US" sz="2000" dirty="0"/>
              <a:t>For the graphs in </a:t>
            </a:r>
            <a:r>
              <a:rPr lang="en-US" sz="2000" dirty="0" err="1"/>
              <a:t>TUDataset</a:t>
            </a:r>
            <a:r>
              <a:rPr lang="en-US" sz="2000" dirty="0">
                <a:solidFill>
                  <a:schemeClr val="accent1"/>
                </a:solidFill>
              </a:rPr>
              <a:t>, </a:t>
            </a:r>
            <a:r>
              <a:rPr lang="en-US" sz="2000" dirty="0" err="1">
                <a:solidFill>
                  <a:schemeClr val="accent1"/>
                </a:solidFill>
              </a:rPr>
              <a:t>CryptGNN</a:t>
            </a:r>
            <a:r>
              <a:rPr lang="en-US" sz="2000" dirty="0">
                <a:solidFill>
                  <a:schemeClr val="accent1"/>
                </a:solidFill>
              </a:rPr>
              <a:t> takes around 2.3 seconds to obtain the inference results</a:t>
            </a:r>
          </a:p>
        </p:txBody>
      </p:sp>
      <p:sp>
        <p:nvSpPr>
          <p:cNvPr id="4" name="Slide Number Placeholder 3">
            <a:extLst>
              <a:ext uri="{FF2B5EF4-FFF2-40B4-BE49-F238E27FC236}">
                <a16:creationId xmlns:a16="http://schemas.microsoft.com/office/drawing/2014/main" id="{9807C0AD-E520-42FD-BF85-41D82DA37B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3F96692-897D-E7E6-F466-F6A8E11E2AA9}"/>
              </a:ext>
            </a:extLst>
          </p:cNvPr>
          <p:cNvPicPr>
            <a:picLocks noChangeAspect="1"/>
          </p:cNvPicPr>
          <p:nvPr/>
        </p:nvPicPr>
        <p:blipFill>
          <a:blip r:embed="rId3"/>
          <a:stretch>
            <a:fillRect/>
          </a:stretch>
        </p:blipFill>
        <p:spPr>
          <a:xfrm>
            <a:off x="9453739" y="2505174"/>
            <a:ext cx="2580922" cy="1847651"/>
          </a:xfrm>
          <a:prstGeom prst="rect">
            <a:avLst/>
          </a:prstGeom>
        </p:spPr>
      </p:pic>
      <p:sp>
        <p:nvSpPr>
          <p:cNvPr id="7" name="TextBox 6">
            <a:extLst>
              <a:ext uri="{FF2B5EF4-FFF2-40B4-BE49-F238E27FC236}">
                <a16:creationId xmlns:a16="http://schemas.microsoft.com/office/drawing/2014/main" id="{DBBF8736-1916-AF4D-2CAC-91AB893FD005}"/>
              </a:ext>
            </a:extLst>
          </p:cNvPr>
          <p:cNvSpPr txBox="1"/>
          <p:nvPr/>
        </p:nvSpPr>
        <p:spPr>
          <a:xfrm>
            <a:off x="9520516" y="4348342"/>
            <a:ext cx="2580922" cy="461665"/>
          </a:xfrm>
          <a:prstGeom prst="rect">
            <a:avLst/>
          </a:prstGeom>
          <a:noFill/>
        </p:spPr>
        <p:txBody>
          <a:bodyPr wrap="square">
            <a:spAutoFit/>
          </a:bodyPr>
          <a:lstStyle/>
          <a:p>
            <a:pPr algn="ctr"/>
            <a:r>
              <a:rPr lang="en-US" sz="1200" dirty="0"/>
              <a:t>Execution time ratio of </a:t>
            </a:r>
            <a:r>
              <a:rPr lang="en-US" sz="1200" dirty="0" err="1"/>
              <a:t>CrypTen</a:t>
            </a:r>
            <a:r>
              <a:rPr lang="en-US" sz="1200" dirty="0"/>
              <a:t> over </a:t>
            </a:r>
            <a:r>
              <a:rPr lang="en-US" sz="1200" dirty="0" err="1"/>
              <a:t>CryptGNN</a:t>
            </a:r>
            <a:r>
              <a:rPr lang="en-US" sz="1200" dirty="0"/>
              <a:t> for GIN</a:t>
            </a:r>
          </a:p>
        </p:txBody>
      </p:sp>
    </p:spTree>
    <p:extLst>
      <p:ext uri="{BB962C8B-B14F-4D97-AF65-F5344CB8AC3E}">
        <p14:creationId xmlns:p14="http://schemas.microsoft.com/office/powerpoint/2010/main" val="238937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25C6-3D90-4D83-B829-151244B9D94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F94BFC3-45F3-4586-BE0E-8AE9826352D3}"/>
              </a:ext>
            </a:extLst>
          </p:cNvPr>
          <p:cNvSpPr>
            <a:spLocks noGrp="1"/>
          </p:cNvSpPr>
          <p:nvPr>
            <p:ph idx="1"/>
          </p:nvPr>
        </p:nvSpPr>
        <p:spPr/>
        <p:txBody>
          <a:bodyPr>
            <a:normAutofit/>
          </a:bodyPr>
          <a:lstStyle/>
          <a:p>
            <a:pPr>
              <a:lnSpc>
                <a:spcPct val="114000"/>
              </a:lnSpc>
            </a:pPr>
            <a:r>
              <a:rPr lang="en-US" sz="2400" dirty="0" err="1"/>
              <a:t>FedMTL</a:t>
            </a:r>
            <a:r>
              <a:rPr lang="en-US" sz="2400" dirty="0"/>
              <a:t>: privacy-preserving federated multi-task learning </a:t>
            </a:r>
          </a:p>
          <a:p>
            <a:pPr>
              <a:lnSpc>
                <a:spcPct val="114000"/>
              </a:lnSpc>
            </a:pPr>
            <a:r>
              <a:rPr lang="en-US" sz="2400" dirty="0" err="1"/>
              <a:t>CryptGNN</a:t>
            </a:r>
            <a:r>
              <a:rPr lang="en-US" sz="2400" dirty="0"/>
              <a:t>: privacy-preserving inference for graph neural networks</a:t>
            </a:r>
          </a:p>
          <a:p>
            <a:pPr>
              <a:lnSpc>
                <a:spcPct val="114000"/>
              </a:lnSpc>
            </a:pPr>
            <a:r>
              <a:rPr lang="en-US" sz="2400" dirty="0"/>
              <a:t>Ongoing work</a:t>
            </a:r>
          </a:p>
          <a:p>
            <a:pPr lvl="1">
              <a:lnSpc>
                <a:spcPct val="114000"/>
              </a:lnSpc>
            </a:pPr>
            <a:r>
              <a:rPr lang="en-US" sz="2000" dirty="0" err="1"/>
              <a:t>FedUP</a:t>
            </a:r>
            <a:r>
              <a:rPr lang="en-US" sz="2000" dirty="0"/>
              <a:t>: federated unlearning to efficiently recover attacked models</a:t>
            </a:r>
          </a:p>
          <a:p>
            <a:pPr lvl="1">
              <a:lnSpc>
                <a:spcPct val="114000"/>
              </a:lnSpc>
            </a:pPr>
            <a:r>
              <a:rPr lang="en-US" sz="2000" dirty="0" err="1"/>
              <a:t>PGCode</a:t>
            </a:r>
            <a:r>
              <a:rPr lang="en-US" sz="2000" dirty="0"/>
              <a:t>: private code generation using LLMs</a:t>
            </a:r>
          </a:p>
          <a:p>
            <a:pPr>
              <a:lnSpc>
                <a:spcPct val="114000"/>
              </a:lnSpc>
            </a:pPr>
            <a:r>
              <a:rPr lang="en-US" sz="2400" dirty="0"/>
              <a:t>Conclusions and Lessons Learned </a:t>
            </a:r>
          </a:p>
        </p:txBody>
      </p:sp>
      <p:sp>
        <p:nvSpPr>
          <p:cNvPr id="4" name="Slide Number Placeholder 3">
            <a:extLst>
              <a:ext uri="{FF2B5EF4-FFF2-40B4-BE49-F238E27FC236}">
                <a16:creationId xmlns:a16="http://schemas.microsoft.com/office/drawing/2014/main" id="{A5C1794F-ADE5-499D-8536-EBD45F3BED15}"/>
              </a:ext>
            </a:extLst>
          </p:cNvPr>
          <p:cNvSpPr>
            <a:spLocks noGrp="1"/>
          </p:cNvSpPr>
          <p:nvPr>
            <p:ph type="sldNum" sz="quarter" idx="12"/>
          </p:nvPr>
        </p:nvSpPr>
        <p:spPr/>
        <p:txBody>
          <a:bodyPr/>
          <a:lstStyle/>
          <a:p>
            <a:fld id="{3A33E327-7194-4433-BAC7-787A36A5964B}" type="slidenum">
              <a:rPr lang="en-US" smtClean="0"/>
              <a:pPr/>
              <a:t>4</a:t>
            </a:fld>
            <a:endParaRPr lang="en-US" dirty="0"/>
          </a:p>
        </p:txBody>
      </p:sp>
    </p:spTree>
    <p:extLst>
      <p:ext uri="{BB962C8B-B14F-4D97-AF65-F5344CB8AC3E}">
        <p14:creationId xmlns:p14="http://schemas.microsoft.com/office/powerpoint/2010/main" val="247964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9949-431A-DAA4-28EB-B002A1A8E7D0}"/>
              </a:ext>
            </a:extLst>
          </p:cNvPr>
          <p:cNvSpPr>
            <a:spLocks noGrp="1"/>
          </p:cNvSpPr>
          <p:nvPr>
            <p:ph type="title"/>
          </p:nvPr>
        </p:nvSpPr>
        <p:spPr/>
        <p:txBody>
          <a:bodyPr/>
          <a:lstStyle/>
          <a:p>
            <a:r>
              <a:rPr lang="en-US" dirty="0" err="1"/>
              <a:t>CryptMPL</a:t>
            </a:r>
            <a:r>
              <a:rPr lang="en-US" dirty="0"/>
              <a:t> Comparison with Existing Techniques</a:t>
            </a:r>
          </a:p>
        </p:txBody>
      </p:sp>
      <p:sp>
        <p:nvSpPr>
          <p:cNvPr id="3" name="Content Placeholder 2">
            <a:extLst>
              <a:ext uri="{FF2B5EF4-FFF2-40B4-BE49-F238E27FC236}">
                <a16:creationId xmlns:a16="http://schemas.microsoft.com/office/drawing/2014/main" id="{2CF0D4E2-2377-A9D2-AE29-9789A36145C9}"/>
              </a:ext>
            </a:extLst>
          </p:cNvPr>
          <p:cNvSpPr>
            <a:spLocks noGrp="1"/>
          </p:cNvSpPr>
          <p:nvPr>
            <p:ph idx="1"/>
          </p:nvPr>
        </p:nvSpPr>
        <p:spPr>
          <a:xfrm>
            <a:off x="76200" y="1371602"/>
            <a:ext cx="6085283" cy="2819398"/>
          </a:xfrm>
        </p:spPr>
        <p:txBody>
          <a:bodyPr>
            <a:normAutofit/>
          </a:bodyPr>
          <a:lstStyle/>
          <a:p>
            <a:r>
              <a:rPr lang="en-US" sz="2400" dirty="0"/>
              <a:t>Comparison with plain-text</a:t>
            </a:r>
          </a:p>
          <a:p>
            <a:pPr lvl="1"/>
            <a:r>
              <a:rPr lang="en-US" sz="2000" dirty="0" err="1">
                <a:solidFill>
                  <a:schemeClr val="accent1"/>
                </a:solidFill>
              </a:rPr>
              <a:t>CryptMPL</a:t>
            </a:r>
            <a:r>
              <a:rPr lang="en-US" sz="2000" dirty="0">
                <a:solidFill>
                  <a:schemeClr val="accent1"/>
                </a:solidFill>
              </a:rPr>
              <a:t> performs efficiently for medium and large-scale graphs</a:t>
            </a:r>
          </a:p>
          <a:p>
            <a:pPr lvl="1"/>
            <a:r>
              <a:rPr lang="en-US" sz="2000" dirty="0"/>
              <a:t>Ratio of the execution times decreases as number of edges M increases</a:t>
            </a:r>
          </a:p>
          <a:p>
            <a:pPr lvl="1"/>
            <a:r>
              <a:rPr lang="en-US" sz="2000" dirty="0"/>
              <a:t>Despite high overhead for small graphs, </a:t>
            </a:r>
            <a:r>
              <a:rPr lang="en-US" sz="2000" dirty="0" err="1"/>
              <a:t>CryptMPL’s</a:t>
            </a:r>
            <a:r>
              <a:rPr lang="en-US" sz="2000" dirty="0"/>
              <a:t> execution time remains low (e.g., 190ms)</a:t>
            </a:r>
          </a:p>
        </p:txBody>
      </p:sp>
      <p:sp>
        <p:nvSpPr>
          <p:cNvPr id="4" name="Slide Number Placeholder 3">
            <a:extLst>
              <a:ext uri="{FF2B5EF4-FFF2-40B4-BE49-F238E27FC236}">
                <a16:creationId xmlns:a16="http://schemas.microsoft.com/office/drawing/2014/main" id="{EAB2ABAA-523A-8294-88EB-B8455FCE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54BADFB7-C3FD-31BD-653E-DB28BA5645F1}"/>
              </a:ext>
            </a:extLst>
          </p:cNvPr>
          <p:cNvSpPr txBox="1">
            <a:spLocks/>
          </p:cNvSpPr>
          <p:nvPr/>
        </p:nvSpPr>
        <p:spPr>
          <a:xfrm>
            <a:off x="6019800" y="1371600"/>
            <a:ext cx="6019800" cy="2514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Comparison with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SecGNN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4472C4"/>
                </a:solidFill>
                <a:effectLst/>
                <a:uLnTx/>
                <a:uFillTx/>
                <a:latin typeface="Calibri (Body)"/>
                <a:ea typeface="+mn-ea"/>
                <a:cs typeface="+mn-cs"/>
              </a:rPr>
              <a:t>SecGNN</a:t>
            </a:r>
            <a:r>
              <a:rPr kumimoji="0" lang="en-US" sz="2000" b="0" i="0" u="none" strike="noStrike" kern="1200" cap="none" spc="0" normalizeH="0" baseline="0" noProof="0" dirty="0">
                <a:ln>
                  <a:noFill/>
                </a:ln>
                <a:solidFill>
                  <a:srgbClr val="4472C4"/>
                </a:solidFill>
                <a:effectLst/>
                <a:uLnTx/>
                <a:uFillTx/>
                <a:latin typeface="Calibri (Body)"/>
                <a:ea typeface="+mn-ea"/>
                <a:cs typeface="+mn-cs"/>
              </a:rPr>
              <a:t> requires a trusted server </a:t>
            </a:r>
            <a:r>
              <a:rPr kumimoji="0" lang="en-US" sz="2000" b="0" i="0" u="none" strike="noStrike" kern="1200" cap="none" spc="0" normalizeH="0" baseline="0" noProof="0" dirty="0">
                <a:ln>
                  <a:noFill/>
                </a:ln>
                <a:solidFill>
                  <a:prstClr val="black"/>
                </a:solidFill>
                <a:effectLst/>
                <a:uLnTx/>
                <a:uFillTx/>
                <a:latin typeface="Calibri (Body)"/>
                <a:ea typeface="+mn-ea"/>
                <a:cs typeface="+mn-cs"/>
              </a:rPr>
              <a:t>throughout the MPL computation</a:t>
            </a:r>
          </a:p>
          <a:p>
            <a:pPr marL="685800" marR="0" lvl="1"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4472C4"/>
                </a:solidFill>
                <a:effectLst/>
                <a:uLnTx/>
                <a:uFillTx/>
                <a:latin typeface="Calibri (Body)"/>
                <a:ea typeface="+mn-ea"/>
                <a:cs typeface="+mn-cs"/>
              </a:rPr>
              <a:t>SecGNN</a:t>
            </a:r>
            <a:r>
              <a:rPr kumimoji="0" lang="en-US" sz="2000" b="0" i="0" u="none" strike="noStrike" kern="1200" cap="none" spc="0" normalizeH="0" baseline="0" noProof="0" dirty="0">
                <a:ln>
                  <a:noFill/>
                </a:ln>
                <a:solidFill>
                  <a:srgbClr val="4472C4"/>
                </a:solidFill>
                <a:effectLst/>
                <a:uLnTx/>
                <a:uFillTx/>
                <a:latin typeface="Calibri (Body)"/>
                <a:ea typeface="+mn-ea"/>
                <a:cs typeface="+mn-cs"/>
              </a:rPr>
              <a:t> works only with 2 parties</a:t>
            </a:r>
            <a:endParaRPr kumimoji="0" lang="en-US" sz="2000" b="0" i="0" u="none" strike="noStrike" kern="1200" cap="none" spc="0" normalizeH="0" baseline="0" noProof="0" dirty="0">
              <a:ln>
                <a:noFill/>
              </a:ln>
              <a:solidFill>
                <a:prstClr val="black"/>
              </a:solidFill>
              <a:effectLst/>
              <a:uLnTx/>
              <a:uFillTx/>
              <a:latin typeface="Calibri (Body)"/>
              <a:ea typeface="+mn-ea"/>
              <a:cs typeface="+mn-cs"/>
            </a:endParaRPr>
          </a:p>
          <a:p>
            <a:pPr marL="685800" marR="0" lvl="1"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solidFill>
                <a:effectLst/>
                <a:uLnTx/>
                <a:uFillTx/>
                <a:latin typeface="Calibri (Body)"/>
                <a:ea typeface="+mn-ea"/>
                <a:cs typeface="+mn-cs"/>
              </a:rPr>
              <a:t>Overhead of </a:t>
            </a:r>
            <a:r>
              <a:rPr kumimoji="0" lang="en-US" sz="2000" b="0" i="0" u="none" strike="noStrike" kern="1200" cap="none" spc="0" normalizeH="0" baseline="0" noProof="0" dirty="0" err="1">
                <a:ln>
                  <a:noFill/>
                </a:ln>
                <a:solidFill>
                  <a:srgbClr val="4472C4"/>
                </a:solidFill>
                <a:effectLst/>
                <a:uLnTx/>
                <a:uFillTx/>
                <a:latin typeface="Calibri (Body)"/>
                <a:ea typeface="+mn-ea"/>
                <a:cs typeface="+mn-cs"/>
              </a:rPr>
              <a:t>SecGNN</a:t>
            </a:r>
            <a:r>
              <a:rPr kumimoji="0" lang="en-US" sz="2000" b="0" i="0" u="none" strike="noStrike" kern="1200" cap="none" spc="0" normalizeH="0" baseline="0" noProof="0" dirty="0">
                <a:ln>
                  <a:noFill/>
                </a:ln>
                <a:solidFill>
                  <a:srgbClr val="4472C4"/>
                </a:solidFill>
                <a:effectLst/>
                <a:uLnTx/>
                <a:uFillTx/>
                <a:latin typeface="Calibri (Body)"/>
                <a:ea typeface="+mn-ea"/>
                <a:cs typeface="+mn-cs"/>
              </a:rPr>
              <a:t> increase with maximum node degree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Body)"/>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79AD96E-DB52-BF7D-E54D-B344E73AACFC}"/>
              </a:ext>
            </a:extLst>
          </p:cNvPr>
          <p:cNvPicPr>
            <a:picLocks noChangeAspect="1"/>
          </p:cNvPicPr>
          <p:nvPr/>
        </p:nvPicPr>
        <p:blipFill>
          <a:blip r:embed="rId3"/>
          <a:stretch>
            <a:fillRect/>
          </a:stretch>
        </p:blipFill>
        <p:spPr>
          <a:xfrm>
            <a:off x="1524000" y="4015825"/>
            <a:ext cx="2519704" cy="2003975"/>
          </a:xfrm>
          <a:prstGeom prst="rect">
            <a:avLst/>
          </a:prstGeom>
        </p:spPr>
      </p:pic>
      <p:pic>
        <p:nvPicPr>
          <p:cNvPr id="9" name="Picture 8">
            <a:extLst>
              <a:ext uri="{FF2B5EF4-FFF2-40B4-BE49-F238E27FC236}">
                <a16:creationId xmlns:a16="http://schemas.microsoft.com/office/drawing/2014/main" id="{8096C4DD-5DBB-DE72-86E6-F33F94AF3898}"/>
              </a:ext>
            </a:extLst>
          </p:cNvPr>
          <p:cNvPicPr>
            <a:picLocks noChangeAspect="1"/>
          </p:cNvPicPr>
          <p:nvPr/>
        </p:nvPicPr>
        <p:blipFill>
          <a:blip r:embed="rId4"/>
          <a:stretch>
            <a:fillRect/>
          </a:stretch>
        </p:blipFill>
        <p:spPr>
          <a:xfrm>
            <a:off x="7772400" y="3886200"/>
            <a:ext cx="2732483" cy="2057399"/>
          </a:xfrm>
          <a:prstGeom prst="rect">
            <a:avLst/>
          </a:prstGeom>
        </p:spPr>
      </p:pic>
    </p:spTree>
    <p:extLst>
      <p:ext uri="{BB962C8B-B14F-4D97-AF65-F5344CB8AC3E}">
        <p14:creationId xmlns:p14="http://schemas.microsoft.com/office/powerpoint/2010/main" val="55103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5D49-3E47-F2CD-7B0C-AC727259095B}"/>
              </a:ext>
            </a:extLst>
          </p:cNvPr>
          <p:cNvSpPr>
            <a:spLocks noGrp="1"/>
          </p:cNvSpPr>
          <p:nvPr>
            <p:ph type="title"/>
          </p:nvPr>
        </p:nvSpPr>
        <p:spPr/>
        <p:txBody>
          <a:bodyPr/>
          <a:lstStyle/>
          <a:p>
            <a:r>
              <a:rPr lang="en-US" dirty="0" err="1"/>
              <a:t>CryptMUL</a:t>
            </a:r>
            <a:r>
              <a:rPr lang="en-US" dirty="0"/>
              <a:t> Results</a:t>
            </a:r>
          </a:p>
        </p:txBody>
      </p:sp>
      <p:sp>
        <p:nvSpPr>
          <p:cNvPr id="3" name="Content Placeholder 2">
            <a:extLst>
              <a:ext uri="{FF2B5EF4-FFF2-40B4-BE49-F238E27FC236}">
                <a16:creationId xmlns:a16="http://schemas.microsoft.com/office/drawing/2014/main" id="{DD27BBF9-EDE0-5921-3C2D-4F03E18D801A}"/>
              </a:ext>
            </a:extLst>
          </p:cNvPr>
          <p:cNvSpPr>
            <a:spLocks noGrp="1"/>
          </p:cNvSpPr>
          <p:nvPr>
            <p:ph idx="1"/>
          </p:nvPr>
        </p:nvSpPr>
        <p:spPr>
          <a:xfrm>
            <a:off x="76200" y="1371601"/>
            <a:ext cx="8839200" cy="4648200"/>
          </a:xfrm>
        </p:spPr>
        <p:txBody>
          <a:bodyPr>
            <a:normAutofit/>
          </a:bodyPr>
          <a:lstStyle/>
          <a:p>
            <a:pPr>
              <a:lnSpc>
                <a:spcPct val="114000"/>
              </a:lnSpc>
            </a:pPr>
            <a:r>
              <a:rPr lang="en-US" sz="2400" dirty="0"/>
              <a:t>Linear layers: </a:t>
            </a:r>
            <a:r>
              <a:rPr lang="en-US" sz="2400" dirty="0" err="1"/>
              <a:t>ǁZǁ</a:t>
            </a:r>
            <a:r>
              <a:rPr lang="en-US" sz="2400" dirty="0"/>
              <a:t> = </a:t>
            </a:r>
            <a:r>
              <a:rPr lang="en-US" sz="2400" dirty="0" err="1"/>
              <a:t>ǁXǁ</a:t>
            </a:r>
            <a:r>
              <a:rPr lang="en-US" sz="2400" dirty="0"/>
              <a:t> ⊗ </a:t>
            </a:r>
            <a:r>
              <a:rPr lang="en-US" sz="2400" dirty="0" err="1"/>
              <a:t>ǁYǁ</a:t>
            </a:r>
            <a:r>
              <a:rPr lang="en-US" sz="2400" dirty="0"/>
              <a:t> + </a:t>
            </a:r>
            <a:r>
              <a:rPr lang="en-US" sz="2400" dirty="0" err="1"/>
              <a:t>ǁBǁ</a:t>
            </a:r>
            <a:r>
              <a:rPr lang="en-US" sz="2400" dirty="0"/>
              <a:t>, X </a:t>
            </a:r>
            <a:r>
              <a:rPr lang="el-GR" sz="2400" dirty="0"/>
              <a:t>ϵ</a:t>
            </a:r>
            <a:r>
              <a:rPr lang="en-US" sz="2400" dirty="0"/>
              <a:t> </a:t>
            </a:r>
            <a:r>
              <a:rPr lang="en-US" sz="2400" b="0" i="0" dirty="0">
                <a:solidFill>
                  <a:srgbClr val="0C0D0E"/>
                </a:solidFill>
                <a:effectLst/>
                <a:latin typeface="-apple-system"/>
              </a:rPr>
              <a:t>ℝ</a:t>
            </a:r>
            <a:r>
              <a:rPr lang="en-US" sz="2400" baseline="30000" dirty="0"/>
              <a:t>N×K</a:t>
            </a:r>
            <a:r>
              <a:rPr lang="en-US" sz="2400" dirty="0"/>
              <a:t>, Y </a:t>
            </a:r>
            <a:r>
              <a:rPr lang="el-GR" sz="2400" dirty="0"/>
              <a:t>ϵ</a:t>
            </a:r>
            <a:r>
              <a:rPr lang="en-US" sz="2400" dirty="0"/>
              <a:t> </a:t>
            </a:r>
            <a:r>
              <a:rPr lang="en-US" sz="2400" b="0" i="0" dirty="0">
                <a:solidFill>
                  <a:srgbClr val="0C0D0E"/>
                </a:solidFill>
                <a:effectLst/>
                <a:latin typeface="-apple-system"/>
              </a:rPr>
              <a:t>ℝ</a:t>
            </a:r>
            <a:r>
              <a:rPr lang="en-US" sz="2400" b="0" i="0" baseline="30000" dirty="0">
                <a:solidFill>
                  <a:srgbClr val="0C0D0E"/>
                </a:solidFill>
                <a:effectLst/>
                <a:latin typeface="-apple-system"/>
              </a:rPr>
              <a:t>K</a:t>
            </a:r>
            <a:r>
              <a:rPr lang="en-US" sz="2400" baseline="30000" dirty="0"/>
              <a:t>×K’</a:t>
            </a:r>
            <a:r>
              <a:rPr lang="en-US" sz="2400" baseline="-25000" dirty="0"/>
              <a:t>, </a:t>
            </a:r>
            <a:r>
              <a:rPr lang="en-US" sz="2400" dirty="0"/>
              <a:t>B </a:t>
            </a:r>
            <a:r>
              <a:rPr lang="el-GR" sz="2400" dirty="0"/>
              <a:t>ϵ</a:t>
            </a:r>
            <a:r>
              <a:rPr lang="en-US" sz="2400" dirty="0"/>
              <a:t> </a:t>
            </a:r>
            <a:r>
              <a:rPr lang="en-US" sz="2400" b="0" i="0" dirty="0">
                <a:solidFill>
                  <a:srgbClr val="0C0D0E"/>
                </a:solidFill>
                <a:effectLst/>
                <a:latin typeface="-apple-system"/>
              </a:rPr>
              <a:t>ℝ</a:t>
            </a:r>
            <a:r>
              <a:rPr lang="en-US" sz="2400" baseline="30000" dirty="0"/>
              <a:t>N×K’</a:t>
            </a:r>
          </a:p>
          <a:p>
            <a:pPr lvl="1">
              <a:lnSpc>
                <a:spcPct val="114000"/>
              </a:lnSpc>
            </a:pPr>
            <a:r>
              <a:rPr lang="en-US" sz="2000" dirty="0" err="1">
                <a:solidFill>
                  <a:schemeClr val="accent1"/>
                </a:solidFill>
              </a:rPr>
              <a:t>CryptMUL</a:t>
            </a:r>
            <a:r>
              <a:rPr lang="en-US" sz="2000" dirty="0">
                <a:solidFill>
                  <a:schemeClr val="accent1"/>
                </a:solidFill>
              </a:rPr>
              <a:t> is faster than </a:t>
            </a:r>
            <a:r>
              <a:rPr lang="en-US" sz="2000" dirty="0" err="1">
                <a:solidFill>
                  <a:schemeClr val="accent1"/>
                </a:solidFill>
              </a:rPr>
              <a:t>CryptTen</a:t>
            </a:r>
            <a:endParaRPr lang="en-US" sz="2000" dirty="0">
              <a:solidFill>
                <a:schemeClr val="accent1"/>
              </a:solidFill>
            </a:endParaRPr>
          </a:p>
          <a:p>
            <a:pPr lvl="2">
              <a:lnSpc>
                <a:spcPct val="114000"/>
              </a:lnSpc>
            </a:pPr>
            <a:r>
              <a:rPr lang="en-US" sz="1600" dirty="0"/>
              <a:t>Set K = 3 and vary the number of parties P ∈ [3, 4, 5]</a:t>
            </a:r>
          </a:p>
          <a:p>
            <a:pPr lvl="2">
              <a:lnSpc>
                <a:spcPct val="114000"/>
              </a:lnSpc>
            </a:pPr>
            <a:r>
              <a:rPr lang="en-US" sz="1600" dirty="0"/>
              <a:t>Ratio of execution time between </a:t>
            </a:r>
            <a:r>
              <a:rPr lang="en-US" sz="1600" dirty="0" err="1"/>
              <a:t>CrypTen</a:t>
            </a:r>
            <a:r>
              <a:rPr lang="en-US" sz="1600" dirty="0"/>
              <a:t> and </a:t>
            </a:r>
            <a:r>
              <a:rPr lang="en-US" sz="1600" dirty="0" err="1"/>
              <a:t>CryptMUL</a:t>
            </a:r>
            <a:r>
              <a:rPr lang="en-US" sz="1600" dirty="0"/>
              <a:t> increases with P</a:t>
            </a:r>
          </a:p>
          <a:p>
            <a:pPr lvl="2">
              <a:lnSpc>
                <a:spcPct val="114000"/>
              </a:lnSpc>
            </a:pPr>
            <a:r>
              <a:rPr lang="en-US" sz="1600" dirty="0"/>
              <a:t>Execution time ratio also rises in relation to N and K′, due to higher computation overhead at the trusted server and increased communication between parties</a:t>
            </a:r>
          </a:p>
          <a:p>
            <a:pPr>
              <a:lnSpc>
                <a:spcPct val="114000"/>
              </a:lnSpc>
            </a:pPr>
            <a:r>
              <a:rPr lang="en-US" sz="2400" dirty="0"/>
              <a:t>Non-linear layers: </a:t>
            </a:r>
            <a:r>
              <a:rPr lang="en-US" sz="2400" dirty="0" err="1"/>
              <a:t>ǁZǁ</a:t>
            </a:r>
            <a:r>
              <a:rPr lang="en-US" sz="2400" dirty="0"/>
              <a:t> = Sigmoid(</a:t>
            </a:r>
            <a:r>
              <a:rPr lang="en-US" sz="2400" dirty="0" err="1"/>
              <a:t>ǁXǁ</a:t>
            </a:r>
            <a:r>
              <a:rPr lang="en-US" sz="2400" dirty="0"/>
              <a:t>)</a:t>
            </a:r>
            <a:r>
              <a:rPr lang="en-US" sz="2000" dirty="0"/>
              <a:t> </a:t>
            </a:r>
          </a:p>
          <a:p>
            <a:pPr lvl="1">
              <a:lnSpc>
                <a:spcPct val="114000"/>
              </a:lnSpc>
            </a:pPr>
            <a:r>
              <a:rPr lang="en-US" sz="2000" dirty="0">
                <a:solidFill>
                  <a:schemeClr val="accent1"/>
                </a:solidFill>
              </a:rPr>
              <a:t>Execution time of </a:t>
            </a:r>
            <a:r>
              <a:rPr lang="en-US" sz="2000" dirty="0" err="1">
                <a:solidFill>
                  <a:schemeClr val="accent1"/>
                </a:solidFill>
              </a:rPr>
              <a:t>CrypTen</a:t>
            </a:r>
            <a:r>
              <a:rPr lang="en-US" sz="2000" dirty="0">
                <a:solidFill>
                  <a:schemeClr val="accent1"/>
                </a:solidFill>
              </a:rPr>
              <a:t> and </a:t>
            </a:r>
            <a:r>
              <a:rPr lang="en-US" sz="2000" dirty="0" err="1">
                <a:solidFill>
                  <a:schemeClr val="accent1"/>
                </a:solidFill>
              </a:rPr>
              <a:t>CryptMUL</a:t>
            </a:r>
            <a:r>
              <a:rPr lang="en-US" sz="2000" dirty="0">
                <a:solidFill>
                  <a:schemeClr val="accent1"/>
                </a:solidFill>
              </a:rPr>
              <a:t> is almost the same</a:t>
            </a:r>
            <a:r>
              <a:rPr lang="en-US" sz="2000" dirty="0"/>
              <a:t>, since both approaches have similar computation and communication cost</a:t>
            </a:r>
          </a:p>
        </p:txBody>
      </p:sp>
      <p:sp>
        <p:nvSpPr>
          <p:cNvPr id="4" name="Slide Number Placeholder 3">
            <a:extLst>
              <a:ext uri="{FF2B5EF4-FFF2-40B4-BE49-F238E27FC236}">
                <a16:creationId xmlns:a16="http://schemas.microsoft.com/office/drawing/2014/main" id="{922C3E24-4C59-2A80-4601-F300FB97A4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0F7AF9E-9A1F-AB20-E189-E2F5435BD03C}"/>
              </a:ext>
            </a:extLst>
          </p:cNvPr>
          <p:cNvPicPr>
            <a:picLocks noChangeAspect="1"/>
          </p:cNvPicPr>
          <p:nvPr/>
        </p:nvPicPr>
        <p:blipFill>
          <a:blip r:embed="rId2"/>
          <a:stretch>
            <a:fillRect/>
          </a:stretch>
        </p:blipFill>
        <p:spPr>
          <a:xfrm>
            <a:off x="9015033" y="1275784"/>
            <a:ext cx="2719767" cy="2029108"/>
          </a:xfrm>
          <a:prstGeom prst="rect">
            <a:avLst/>
          </a:prstGeom>
        </p:spPr>
      </p:pic>
      <p:pic>
        <p:nvPicPr>
          <p:cNvPr id="8" name="Picture 7">
            <a:extLst>
              <a:ext uri="{FF2B5EF4-FFF2-40B4-BE49-F238E27FC236}">
                <a16:creationId xmlns:a16="http://schemas.microsoft.com/office/drawing/2014/main" id="{B465474F-847E-7551-4ABF-4F526D1A8017}"/>
              </a:ext>
            </a:extLst>
          </p:cNvPr>
          <p:cNvPicPr>
            <a:picLocks noChangeAspect="1"/>
          </p:cNvPicPr>
          <p:nvPr/>
        </p:nvPicPr>
        <p:blipFill>
          <a:blip r:embed="rId3"/>
          <a:stretch>
            <a:fillRect/>
          </a:stretch>
        </p:blipFill>
        <p:spPr>
          <a:xfrm>
            <a:off x="9005506" y="3342997"/>
            <a:ext cx="2729294" cy="1991003"/>
          </a:xfrm>
          <a:prstGeom prst="rect">
            <a:avLst/>
          </a:prstGeom>
        </p:spPr>
      </p:pic>
    </p:spTree>
    <p:extLst>
      <p:ext uri="{BB962C8B-B14F-4D97-AF65-F5344CB8AC3E}">
        <p14:creationId xmlns:p14="http://schemas.microsoft.com/office/powerpoint/2010/main" val="3204672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9B3D-CFEB-11BF-6746-40DDBED61C99}"/>
              </a:ext>
            </a:extLst>
          </p:cNvPr>
          <p:cNvSpPr>
            <a:spLocks noGrp="1"/>
          </p:cNvSpPr>
          <p:nvPr>
            <p:ph type="title"/>
          </p:nvPr>
        </p:nvSpPr>
        <p:spPr/>
        <p:txBody>
          <a:bodyPr/>
          <a:lstStyle/>
          <a:p>
            <a:r>
              <a:rPr lang="en-US" dirty="0" err="1"/>
              <a:t>CryptGNN</a:t>
            </a:r>
            <a:r>
              <a:rPr lang="en-US" dirty="0"/>
              <a:t> Summary</a:t>
            </a:r>
          </a:p>
        </p:txBody>
      </p:sp>
      <p:sp>
        <p:nvSpPr>
          <p:cNvPr id="3" name="Content Placeholder 2">
            <a:extLst>
              <a:ext uri="{FF2B5EF4-FFF2-40B4-BE49-F238E27FC236}">
                <a16:creationId xmlns:a16="http://schemas.microsoft.com/office/drawing/2014/main" id="{A2359997-774B-C391-4501-AABF3B3DB753}"/>
              </a:ext>
            </a:extLst>
          </p:cNvPr>
          <p:cNvSpPr>
            <a:spLocks noGrp="1"/>
          </p:cNvSpPr>
          <p:nvPr>
            <p:ph idx="1"/>
          </p:nvPr>
        </p:nvSpPr>
        <p:spPr/>
        <p:txBody>
          <a:bodyPr/>
          <a:lstStyle/>
          <a:p>
            <a:pPr>
              <a:lnSpc>
                <a:spcPct val="114000"/>
              </a:lnSpc>
            </a:pPr>
            <a:r>
              <a:rPr lang="en-US" sz="2400" dirty="0" err="1">
                <a:solidFill>
                  <a:schemeClr val="accent1"/>
                </a:solidFill>
              </a:rPr>
              <a:t>CryptGNN</a:t>
            </a:r>
            <a:r>
              <a:rPr lang="en-US" sz="2400" dirty="0">
                <a:solidFill>
                  <a:schemeClr val="accent1"/>
                </a:solidFill>
              </a:rPr>
              <a:t> provably secure and effective solution for GNN inference in the cloud</a:t>
            </a:r>
          </a:p>
          <a:p>
            <a:pPr lvl="1">
              <a:lnSpc>
                <a:spcPct val="114000"/>
              </a:lnSpc>
            </a:pPr>
            <a:r>
              <a:rPr lang="en-US" sz="2000" dirty="0"/>
              <a:t>Novel SMPC protocols to preserve the privacy of the model weights and the graph input data of the clients, including the graph structure</a:t>
            </a:r>
          </a:p>
          <a:p>
            <a:pPr lvl="1">
              <a:lnSpc>
                <a:spcPct val="114000"/>
              </a:lnSpc>
            </a:pPr>
            <a:r>
              <a:rPr lang="en-US" sz="2000" dirty="0">
                <a:solidFill>
                  <a:schemeClr val="accent1"/>
                </a:solidFill>
              </a:rPr>
              <a:t>Doesn’t need a trusted server and works with any number of servers</a:t>
            </a:r>
          </a:p>
          <a:p>
            <a:pPr>
              <a:lnSpc>
                <a:spcPct val="114000"/>
              </a:lnSpc>
            </a:pPr>
            <a:r>
              <a:rPr lang="en-US" sz="2400" dirty="0" err="1"/>
              <a:t>CryptGNN</a:t>
            </a:r>
            <a:r>
              <a:rPr lang="en-US" sz="2400" dirty="0"/>
              <a:t> is evaluated using different types of graphs and configurations</a:t>
            </a:r>
          </a:p>
          <a:p>
            <a:pPr lvl="1">
              <a:lnSpc>
                <a:spcPct val="114000"/>
              </a:lnSpc>
            </a:pPr>
            <a:r>
              <a:rPr lang="en-US" sz="2000" dirty="0"/>
              <a:t>Provides the same results with plain-text inference</a:t>
            </a:r>
          </a:p>
          <a:p>
            <a:pPr lvl="1">
              <a:lnSpc>
                <a:spcPct val="114000"/>
              </a:lnSpc>
            </a:pPr>
            <a:r>
              <a:rPr lang="en-US" sz="2000" dirty="0"/>
              <a:t>Latency is practical in real-life scenarios</a:t>
            </a:r>
          </a:p>
          <a:p>
            <a:pPr>
              <a:lnSpc>
                <a:spcPct val="114000"/>
              </a:lnSpc>
            </a:pPr>
            <a:r>
              <a:rPr lang="en-US" sz="2400" dirty="0"/>
              <a:t>Future work</a:t>
            </a:r>
          </a:p>
          <a:p>
            <a:pPr lvl="1">
              <a:lnSpc>
                <a:spcPct val="114000"/>
              </a:lnSpc>
            </a:pPr>
            <a:r>
              <a:rPr lang="en-US" sz="2000" dirty="0"/>
              <a:t>Extend </a:t>
            </a:r>
            <a:r>
              <a:rPr lang="en-US" sz="2000" dirty="0" err="1"/>
              <a:t>CryptMPL</a:t>
            </a:r>
            <a:r>
              <a:rPr lang="en-US" sz="2000" dirty="0"/>
              <a:t> to support GNN message passing with different aggregation and update mechanisms</a:t>
            </a:r>
          </a:p>
        </p:txBody>
      </p:sp>
      <p:sp>
        <p:nvSpPr>
          <p:cNvPr id="4" name="Slide Number Placeholder 3">
            <a:extLst>
              <a:ext uri="{FF2B5EF4-FFF2-40B4-BE49-F238E27FC236}">
                <a16:creationId xmlns:a16="http://schemas.microsoft.com/office/drawing/2014/main" id="{FBABC9CC-DDFC-3ABC-2D3E-5F25CDB818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855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25C6-3D90-4D83-B829-151244B9D94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F94BFC3-45F3-4586-BE0E-8AE9826352D3}"/>
              </a:ext>
            </a:extLst>
          </p:cNvPr>
          <p:cNvSpPr>
            <a:spLocks noGrp="1"/>
          </p:cNvSpPr>
          <p:nvPr>
            <p:ph idx="1"/>
          </p:nvPr>
        </p:nvSpPr>
        <p:spPr/>
        <p:txBody>
          <a:bodyPr>
            <a:normAutofit/>
          </a:bodyPr>
          <a:lstStyle/>
          <a:p>
            <a:pPr>
              <a:lnSpc>
                <a:spcPct val="114000"/>
              </a:lnSpc>
            </a:pPr>
            <a:r>
              <a:rPr lang="en-US" sz="2400" dirty="0" err="1">
                <a:solidFill>
                  <a:schemeClr val="bg2">
                    <a:lumMod val="90000"/>
                  </a:schemeClr>
                </a:solidFill>
              </a:rPr>
              <a:t>FedMTL</a:t>
            </a:r>
            <a:r>
              <a:rPr lang="en-US" sz="2400" dirty="0">
                <a:solidFill>
                  <a:schemeClr val="bg2">
                    <a:lumMod val="90000"/>
                  </a:schemeClr>
                </a:solidFill>
              </a:rPr>
              <a:t>: privacy-preserving federated multi-task learning </a:t>
            </a:r>
          </a:p>
          <a:p>
            <a:pPr>
              <a:lnSpc>
                <a:spcPct val="114000"/>
              </a:lnSpc>
            </a:pPr>
            <a:r>
              <a:rPr lang="en-US" sz="2400" dirty="0" err="1">
                <a:solidFill>
                  <a:schemeClr val="bg2">
                    <a:lumMod val="90000"/>
                  </a:schemeClr>
                </a:solidFill>
              </a:rPr>
              <a:t>CryptGNN</a:t>
            </a:r>
            <a:r>
              <a:rPr lang="en-US" sz="2400" dirty="0">
                <a:solidFill>
                  <a:schemeClr val="bg2">
                    <a:lumMod val="90000"/>
                  </a:schemeClr>
                </a:solidFill>
              </a:rPr>
              <a:t>: privacy-preserving inference for graph neural networks</a:t>
            </a:r>
          </a:p>
          <a:p>
            <a:pPr>
              <a:lnSpc>
                <a:spcPct val="114000"/>
              </a:lnSpc>
            </a:pPr>
            <a:r>
              <a:rPr lang="en-US" sz="2400" dirty="0"/>
              <a:t>Ongoing work</a:t>
            </a:r>
          </a:p>
          <a:p>
            <a:pPr lvl="1">
              <a:lnSpc>
                <a:spcPct val="114000"/>
              </a:lnSpc>
            </a:pPr>
            <a:r>
              <a:rPr lang="en-US" sz="2000" dirty="0" err="1"/>
              <a:t>FedUP</a:t>
            </a:r>
            <a:r>
              <a:rPr lang="en-US" sz="2000" dirty="0"/>
              <a:t>: federated unlearning to efficiently recover attacked models</a:t>
            </a:r>
          </a:p>
          <a:p>
            <a:pPr lvl="1">
              <a:lnSpc>
                <a:spcPct val="114000"/>
              </a:lnSpc>
            </a:pPr>
            <a:r>
              <a:rPr lang="en-US" sz="2000" dirty="0" err="1"/>
              <a:t>PGCode</a:t>
            </a:r>
            <a:r>
              <a:rPr lang="en-US" sz="2000" dirty="0"/>
              <a:t>: private code generation using LLMs</a:t>
            </a:r>
          </a:p>
          <a:p>
            <a:pPr>
              <a:lnSpc>
                <a:spcPct val="114000"/>
              </a:lnSpc>
            </a:pPr>
            <a:r>
              <a:rPr lang="en-US" sz="2400" dirty="0"/>
              <a:t>Lessons Learned </a:t>
            </a:r>
          </a:p>
        </p:txBody>
      </p:sp>
      <p:sp>
        <p:nvSpPr>
          <p:cNvPr id="4" name="Slide Number Placeholder 3">
            <a:extLst>
              <a:ext uri="{FF2B5EF4-FFF2-40B4-BE49-F238E27FC236}">
                <a16:creationId xmlns:a16="http://schemas.microsoft.com/office/drawing/2014/main" id="{A5C1794F-ADE5-499D-8536-EBD45F3BED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546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9959-1CC0-41F6-803B-C9F41247507A}"/>
              </a:ext>
            </a:extLst>
          </p:cNvPr>
          <p:cNvSpPr>
            <a:spLocks noGrp="1"/>
          </p:cNvSpPr>
          <p:nvPr>
            <p:ph type="title"/>
          </p:nvPr>
        </p:nvSpPr>
        <p:spPr>
          <a:xfrm>
            <a:off x="304800" y="1"/>
            <a:ext cx="11582400" cy="1752599"/>
          </a:xfrm>
        </p:spPr>
        <p:txBody>
          <a:bodyPr>
            <a:normAutofit/>
          </a:bodyPr>
          <a:lstStyle/>
          <a:p>
            <a:r>
              <a:rPr lang="en-US" dirty="0" err="1"/>
              <a:t>FedUP</a:t>
            </a:r>
            <a:r>
              <a:rPr lang="en-US" dirty="0"/>
              <a:t>: Federated Unlearning to Efficiently Recover Attacked Models</a:t>
            </a:r>
          </a:p>
        </p:txBody>
      </p:sp>
      <p:sp>
        <p:nvSpPr>
          <p:cNvPr id="3" name="Content Placeholder 2">
            <a:extLst>
              <a:ext uri="{FF2B5EF4-FFF2-40B4-BE49-F238E27FC236}">
                <a16:creationId xmlns:a16="http://schemas.microsoft.com/office/drawing/2014/main" id="{DC948559-9A59-4A51-981A-1C70B6DACEC2}"/>
              </a:ext>
            </a:extLst>
          </p:cNvPr>
          <p:cNvSpPr>
            <a:spLocks noGrp="1"/>
          </p:cNvSpPr>
          <p:nvPr>
            <p:ph idx="1"/>
          </p:nvPr>
        </p:nvSpPr>
        <p:spPr>
          <a:xfrm>
            <a:off x="76200" y="4779033"/>
            <a:ext cx="12039600" cy="1316967"/>
          </a:xfrm>
        </p:spPr>
        <p:txBody>
          <a:bodyPr>
            <a:normAutofit/>
          </a:bodyPr>
          <a:lstStyle/>
          <a:p>
            <a:r>
              <a:rPr lang="en-US" sz="2400" dirty="0"/>
              <a:t>Prune malicious weights, while preserving benign weights</a:t>
            </a:r>
          </a:p>
          <a:p>
            <a:pPr lvl="1"/>
            <a:r>
              <a:rPr lang="en-US" sz="2000" dirty="0">
                <a:solidFill>
                  <a:schemeClr val="accent1"/>
                </a:solidFill>
              </a:rPr>
              <a:t>Challenge: malicious and benign clients share a significant number of weights</a:t>
            </a:r>
          </a:p>
          <a:p>
            <a:r>
              <a:rPr lang="en-US" sz="2400" dirty="0"/>
              <a:t>Recover after a few training rounds</a:t>
            </a:r>
          </a:p>
        </p:txBody>
      </p:sp>
      <p:sp>
        <p:nvSpPr>
          <p:cNvPr id="4" name="Slide Number Placeholder 3">
            <a:extLst>
              <a:ext uri="{FF2B5EF4-FFF2-40B4-BE49-F238E27FC236}">
                <a16:creationId xmlns:a16="http://schemas.microsoft.com/office/drawing/2014/main" id="{1FB94330-A183-4D4B-8150-EBB6661EDE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C2225CD-549E-47E5-8E5F-69C8FF9C82B8}"/>
              </a:ext>
            </a:extLst>
          </p:cNvPr>
          <p:cNvPicPr>
            <a:picLocks noChangeAspect="1"/>
          </p:cNvPicPr>
          <p:nvPr/>
        </p:nvPicPr>
        <p:blipFill>
          <a:blip r:embed="rId2"/>
          <a:stretch>
            <a:fillRect/>
          </a:stretch>
        </p:blipFill>
        <p:spPr>
          <a:xfrm>
            <a:off x="8557548" y="1600200"/>
            <a:ext cx="3329651" cy="2852701"/>
          </a:xfrm>
          <a:prstGeom prst="rect">
            <a:avLst/>
          </a:prstGeom>
        </p:spPr>
      </p:pic>
      <p:pic>
        <p:nvPicPr>
          <p:cNvPr id="7" name="Picture 6">
            <a:extLst>
              <a:ext uri="{FF2B5EF4-FFF2-40B4-BE49-F238E27FC236}">
                <a16:creationId xmlns:a16="http://schemas.microsoft.com/office/drawing/2014/main" id="{51D83CD7-F641-4A96-8D4D-100A0A35EEB4}"/>
              </a:ext>
            </a:extLst>
          </p:cNvPr>
          <p:cNvPicPr>
            <a:picLocks noChangeAspect="1"/>
          </p:cNvPicPr>
          <p:nvPr/>
        </p:nvPicPr>
        <p:blipFill>
          <a:blip r:embed="rId3"/>
          <a:stretch>
            <a:fillRect/>
          </a:stretch>
        </p:blipFill>
        <p:spPr>
          <a:xfrm>
            <a:off x="457200" y="1676400"/>
            <a:ext cx="8334004" cy="2606615"/>
          </a:xfrm>
          <a:prstGeom prst="rect">
            <a:avLst/>
          </a:prstGeom>
        </p:spPr>
      </p:pic>
    </p:spTree>
    <p:extLst>
      <p:ext uri="{BB962C8B-B14F-4D97-AF65-F5344CB8AC3E}">
        <p14:creationId xmlns:p14="http://schemas.microsoft.com/office/powerpoint/2010/main" val="1375069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377582-5E81-410F-9F05-8F44F74A5DDC}"/>
              </a:ext>
            </a:extLst>
          </p:cNvPr>
          <p:cNvSpPr>
            <a:spLocks noGrp="1"/>
          </p:cNvSpPr>
          <p:nvPr>
            <p:ph idx="1"/>
          </p:nvPr>
        </p:nvSpPr>
        <p:spPr>
          <a:xfrm>
            <a:off x="76200" y="3812877"/>
            <a:ext cx="12039600" cy="2206924"/>
          </a:xfrm>
        </p:spPr>
        <p:txBody>
          <a:bodyPr>
            <a:normAutofit/>
          </a:bodyPr>
          <a:lstStyle/>
          <a:p>
            <a:r>
              <a:rPr lang="en-US" sz="2400" dirty="0">
                <a:solidFill>
                  <a:schemeClr val="accent1"/>
                </a:solidFill>
              </a:rPr>
              <a:t>How to generate code using LLMs without disclosing prompts and generated code?</a:t>
            </a:r>
          </a:p>
          <a:p>
            <a:r>
              <a:rPr lang="en-US" sz="2400" dirty="0"/>
              <a:t>Client uses lightweight encoder to generate and submit embeddings of prompt</a:t>
            </a:r>
          </a:p>
          <a:p>
            <a:r>
              <a:rPr lang="en-US" sz="2400" dirty="0"/>
              <a:t>Server generates enriched embeddings, which the client decodes into generated code</a:t>
            </a:r>
          </a:p>
          <a:p>
            <a:r>
              <a:rPr lang="en-US" sz="2400" dirty="0"/>
              <a:t>Local differential privacy in the client vocabulary (all words used in prompts and code)</a:t>
            </a:r>
          </a:p>
        </p:txBody>
      </p:sp>
      <p:sp>
        <p:nvSpPr>
          <p:cNvPr id="4" name="Slide Number Placeholder 3">
            <a:extLst>
              <a:ext uri="{FF2B5EF4-FFF2-40B4-BE49-F238E27FC236}">
                <a16:creationId xmlns:a16="http://schemas.microsoft.com/office/drawing/2014/main" id="{E027F83D-8878-4B17-8006-B026836CFB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D6D75BB3-50EB-4272-8B45-CB708155ACBB}"/>
              </a:ext>
            </a:extLst>
          </p:cNvPr>
          <p:cNvSpPr>
            <a:spLocks noGrp="1"/>
          </p:cNvSpPr>
          <p:nvPr>
            <p:ph type="title"/>
          </p:nvPr>
        </p:nvSpPr>
        <p:spPr/>
        <p:txBody>
          <a:bodyPr/>
          <a:lstStyle/>
          <a:p>
            <a:r>
              <a:rPr lang="en-US" dirty="0" err="1"/>
              <a:t>PGCode</a:t>
            </a:r>
            <a:r>
              <a:rPr lang="en-US" dirty="0"/>
              <a:t>: Private Code Generation Using LLMs</a:t>
            </a:r>
          </a:p>
        </p:txBody>
      </p:sp>
      <p:pic>
        <p:nvPicPr>
          <p:cNvPr id="2" name="Picture 1">
            <a:extLst>
              <a:ext uri="{FF2B5EF4-FFF2-40B4-BE49-F238E27FC236}">
                <a16:creationId xmlns:a16="http://schemas.microsoft.com/office/drawing/2014/main" id="{855D05A7-C42E-407E-90C4-FCC6409072D4}"/>
              </a:ext>
            </a:extLst>
          </p:cNvPr>
          <p:cNvPicPr>
            <a:picLocks noChangeAspect="1"/>
          </p:cNvPicPr>
          <p:nvPr/>
        </p:nvPicPr>
        <p:blipFill>
          <a:blip r:embed="rId2"/>
          <a:stretch>
            <a:fillRect/>
          </a:stretch>
        </p:blipFill>
        <p:spPr>
          <a:xfrm>
            <a:off x="838200" y="1521220"/>
            <a:ext cx="9906000" cy="1855522"/>
          </a:xfrm>
          <a:prstGeom prst="rect">
            <a:avLst/>
          </a:prstGeom>
        </p:spPr>
      </p:pic>
    </p:spTree>
    <p:extLst>
      <p:ext uri="{BB962C8B-B14F-4D97-AF65-F5344CB8AC3E}">
        <p14:creationId xmlns:p14="http://schemas.microsoft.com/office/powerpoint/2010/main" val="943276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7453-519D-494B-B285-FD199641E507}"/>
              </a:ext>
            </a:extLst>
          </p:cNvPr>
          <p:cNvSpPr>
            <a:spLocks noGrp="1"/>
          </p:cNvSpPr>
          <p:nvPr>
            <p:ph type="title"/>
          </p:nvPr>
        </p:nvSpPr>
        <p:spPr/>
        <p:txBody>
          <a:bodyPr/>
          <a:lstStyle/>
          <a:p>
            <a:r>
              <a:rPr lang="en-US" dirty="0"/>
              <a:t>Conclusions and Lessons Learned</a:t>
            </a:r>
          </a:p>
        </p:txBody>
      </p:sp>
      <p:sp>
        <p:nvSpPr>
          <p:cNvPr id="3" name="Content Placeholder 2">
            <a:extLst>
              <a:ext uri="{FF2B5EF4-FFF2-40B4-BE49-F238E27FC236}">
                <a16:creationId xmlns:a16="http://schemas.microsoft.com/office/drawing/2014/main" id="{2E377582-5E81-410F-9F05-8F44F74A5DDC}"/>
              </a:ext>
            </a:extLst>
          </p:cNvPr>
          <p:cNvSpPr>
            <a:spLocks noGrp="1"/>
          </p:cNvSpPr>
          <p:nvPr>
            <p:ph idx="1"/>
          </p:nvPr>
        </p:nvSpPr>
        <p:spPr>
          <a:xfrm>
            <a:off x="76200" y="990600"/>
            <a:ext cx="12039600" cy="5029201"/>
          </a:xfrm>
        </p:spPr>
        <p:txBody>
          <a:bodyPr>
            <a:normAutofit lnSpcReduction="10000"/>
          </a:bodyPr>
          <a:lstStyle/>
          <a:p>
            <a:pPr>
              <a:lnSpc>
                <a:spcPct val="110000"/>
              </a:lnSpc>
            </a:pPr>
            <a:r>
              <a:rPr lang="en-US" sz="2400" dirty="0"/>
              <a:t>As a society, we need to </a:t>
            </a:r>
            <a:r>
              <a:rPr lang="en-US" sz="2400" dirty="0">
                <a:solidFill>
                  <a:schemeClr val="accent1"/>
                </a:solidFill>
              </a:rPr>
              <a:t>get some control back from the big tech companies</a:t>
            </a:r>
          </a:p>
          <a:p>
            <a:pPr lvl="1">
              <a:lnSpc>
                <a:spcPct val="110000"/>
              </a:lnSpc>
            </a:pPr>
            <a:r>
              <a:rPr lang="en-US" sz="2000" dirty="0"/>
              <a:t>Big tech may start controlling many aspects of our life</a:t>
            </a:r>
          </a:p>
          <a:p>
            <a:pPr lvl="1">
              <a:lnSpc>
                <a:spcPct val="110000"/>
              </a:lnSpc>
            </a:pPr>
            <a:r>
              <a:rPr lang="en-US" sz="2000" dirty="0"/>
              <a:t>The huge amounts of potentially private data used in ML makes this a stringent problem</a:t>
            </a:r>
          </a:p>
          <a:p>
            <a:pPr lvl="1">
              <a:lnSpc>
                <a:spcPct val="110000"/>
              </a:lnSpc>
            </a:pPr>
            <a:r>
              <a:rPr lang="en-US" sz="2000" dirty="0"/>
              <a:t>Companies will not take action unless pushed to do so</a:t>
            </a:r>
          </a:p>
          <a:p>
            <a:pPr>
              <a:lnSpc>
                <a:spcPct val="110000"/>
              </a:lnSpc>
            </a:pPr>
            <a:r>
              <a:rPr lang="en-US" sz="2400" dirty="0"/>
              <a:t>Three-pronged approach to address this problem</a:t>
            </a:r>
          </a:p>
          <a:p>
            <a:pPr lvl="1">
              <a:lnSpc>
                <a:spcPct val="110000"/>
              </a:lnSpc>
            </a:pPr>
            <a:r>
              <a:rPr lang="en-US" sz="2000" dirty="0"/>
              <a:t>Privacy education</a:t>
            </a:r>
          </a:p>
          <a:p>
            <a:pPr lvl="1">
              <a:lnSpc>
                <a:spcPct val="110000"/>
              </a:lnSpc>
            </a:pPr>
            <a:r>
              <a:rPr lang="en-US" sz="2000" dirty="0"/>
              <a:t>Privacy regulation</a:t>
            </a:r>
          </a:p>
          <a:p>
            <a:pPr lvl="1">
              <a:lnSpc>
                <a:spcPct val="110000"/>
              </a:lnSpc>
            </a:pPr>
            <a:r>
              <a:rPr lang="en-US" sz="2000" dirty="0">
                <a:solidFill>
                  <a:schemeClr val="accent1"/>
                </a:solidFill>
              </a:rPr>
              <a:t>Privacy-preserving systems</a:t>
            </a:r>
          </a:p>
          <a:p>
            <a:pPr>
              <a:lnSpc>
                <a:spcPct val="110000"/>
              </a:lnSpc>
            </a:pPr>
            <a:r>
              <a:rPr lang="en-US" sz="2400" dirty="0"/>
              <a:t>Impossible to provide one-size fits all solution for ML privacy</a:t>
            </a:r>
          </a:p>
          <a:p>
            <a:pPr>
              <a:lnSpc>
                <a:spcPct val="110000"/>
              </a:lnSpc>
            </a:pPr>
            <a:r>
              <a:rPr lang="en-US" sz="2400" dirty="0"/>
              <a:t>We built privacy-preserving systems for federated learning, multi-task learning, graph neural networks, and LLMs</a:t>
            </a:r>
          </a:p>
          <a:p>
            <a:pPr lvl="1">
              <a:lnSpc>
                <a:spcPct val="110000"/>
              </a:lnSpc>
            </a:pPr>
            <a:r>
              <a:rPr lang="en-US" sz="2000" dirty="0">
                <a:solidFill>
                  <a:schemeClr val="accent1"/>
                </a:solidFill>
              </a:rPr>
              <a:t>Balance privacy, model utility, overhead, and resource constraints</a:t>
            </a:r>
          </a:p>
        </p:txBody>
      </p:sp>
      <p:sp>
        <p:nvSpPr>
          <p:cNvPr id="4" name="Slide Number Placeholder 3">
            <a:extLst>
              <a:ext uri="{FF2B5EF4-FFF2-40B4-BE49-F238E27FC236}">
                <a16:creationId xmlns:a16="http://schemas.microsoft.com/office/drawing/2014/main" id="{E027F83D-8878-4B17-8006-B026836CFB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98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200162"/>
            <a:ext cx="11582400" cy="1908215"/>
          </a:xfrm>
          <a:prstGeom prst="rect">
            <a:avLst/>
          </a:prstGeom>
        </p:spPr>
        <p:txBody>
          <a:bodyPr wrap="square">
            <a:spAutoFit/>
          </a:bodyPr>
          <a:lstStyle/>
          <a:p>
            <a:pPr marL="342900" indent="-342900" algn="just" eaLnBrk="0" fontAlgn="base" hangingPunct="0">
              <a:spcBef>
                <a:spcPct val="20000"/>
              </a:spcBef>
              <a:spcAft>
                <a:spcPct val="0"/>
              </a:spcAft>
              <a:buFontTx/>
              <a:buChar char="•"/>
            </a:pPr>
            <a:r>
              <a:rPr lang="en-US" sz="2600" b="1" kern="0" dirty="0">
                <a:solidFill>
                  <a:srgbClr val="000000"/>
                </a:solidFill>
                <a:ea typeface="ＭＳ Ｐゴシック" charset="0"/>
                <a:cs typeface="Times New Roman" charset="0"/>
              </a:rPr>
              <a:t>Acknowledgments: </a:t>
            </a:r>
          </a:p>
          <a:p>
            <a:pPr marL="800100" lvl="1" indent="-342900" algn="just" eaLnBrk="0" fontAlgn="base" hangingPunct="0">
              <a:spcBef>
                <a:spcPct val="20000"/>
              </a:spcBef>
              <a:spcAft>
                <a:spcPct val="0"/>
              </a:spcAft>
              <a:buFontTx/>
              <a:buChar char="•"/>
            </a:pPr>
            <a:r>
              <a:rPr lang="en-US" sz="2000" kern="0" dirty="0">
                <a:solidFill>
                  <a:srgbClr val="000000"/>
                </a:solidFill>
                <a:ea typeface="ＭＳ Ｐゴシック" charset="0"/>
                <a:cs typeface="Times New Roman" charset="0"/>
              </a:rPr>
              <a:t>NSF Grants No. DGE 2043104, </a:t>
            </a:r>
            <a:r>
              <a:rPr lang="en-US" sz="2000" kern="0" dirty="0" err="1">
                <a:solidFill>
                  <a:srgbClr val="000000"/>
                </a:solidFill>
                <a:ea typeface="ＭＳ Ｐゴシック" charset="0"/>
                <a:cs typeface="Times New Roman" charset="0"/>
              </a:rPr>
              <a:t>SaTC</a:t>
            </a:r>
            <a:r>
              <a:rPr lang="en-US" sz="2000" kern="0" dirty="0">
                <a:solidFill>
                  <a:srgbClr val="000000"/>
                </a:solidFill>
                <a:ea typeface="ＭＳ Ｐゴシック" charset="0"/>
                <a:cs typeface="Times New Roman" charset="0"/>
              </a:rPr>
              <a:t> 2237328</a:t>
            </a:r>
          </a:p>
          <a:p>
            <a:pPr marL="800100" lvl="1" indent="-342900" algn="just" eaLnBrk="0" fontAlgn="base" hangingPunct="0">
              <a:spcBef>
                <a:spcPct val="20000"/>
              </a:spcBef>
              <a:spcAft>
                <a:spcPct val="0"/>
              </a:spcAft>
              <a:buFontTx/>
              <a:buChar char="•"/>
            </a:pPr>
            <a:r>
              <a:rPr lang="en-US" sz="2000" kern="0" dirty="0">
                <a:solidFill>
                  <a:srgbClr val="000000"/>
                </a:solidFill>
                <a:ea typeface="ＭＳ Ｐゴシック" charset="0"/>
                <a:cs typeface="Times New Roman" charset="0"/>
              </a:rPr>
              <a:t>Students: Pritam Sen, </a:t>
            </a:r>
            <a:r>
              <a:rPr lang="en-US" sz="2000" dirty="0" err="1"/>
              <a:t>Khiem</a:t>
            </a:r>
            <a:r>
              <a:rPr lang="en-US" sz="2000" dirty="0"/>
              <a:t> Ton, and </a:t>
            </a:r>
            <a:r>
              <a:rPr lang="en-US" sz="2000" dirty="0" err="1"/>
              <a:t>Khang</a:t>
            </a:r>
            <a:r>
              <a:rPr lang="en-US" sz="2000" dirty="0"/>
              <a:t> Tran (NJIT),  </a:t>
            </a:r>
            <a:r>
              <a:rPr lang="en-US" sz="2000" kern="0" dirty="0" err="1">
                <a:solidFill>
                  <a:srgbClr val="000000"/>
                </a:solidFill>
                <a:ea typeface="ＭＳ Ｐゴシック" charset="0"/>
                <a:cs typeface="Times New Roman" charset="0"/>
              </a:rPr>
              <a:t>Nicolò</a:t>
            </a:r>
            <a:r>
              <a:rPr lang="en-US" sz="2000" kern="0" dirty="0">
                <a:solidFill>
                  <a:srgbClr val="000000"/>
                </a:solidFill>
                <a:ea typeface="ＭＳ Ｐゴシック" charset="0"/>
                <a:cs typeface="Times New Roman" charset="0"/>
              </a:rPr>
              <a:t> </a:t>
            </a:r>
            <a:r>
              <a:rPr lang="en-US" sz="2000" kern="0" dirty="0" err="1">
                <a:solidFill>
                  <a:srgbClr val="000000"/>
                </a:solidFill>
                <a:ea typeface="ＭＳ Ｐゴシック" charset="0"/>
                <a:cs typeface="Times New Roman" charset="0"/>
              </a:rPr>
              <a:t>Romandini</a:t>
            </a:r>
            <a:r>
              <a:rPr lang="en-US" sz="2000" kern="0" dirty="0">
                <a:solidFill>
                  <a:srgbClr val="000000"/>
                </a:solidFill>
                <a:ea typeface="ＭＳ Ｐゴシック" charset="0"/>
                <a:cs typeface="Times New Roman" charset="0"/>
              </a:rPr>
              <a:t> (University of Bologna)</a:t>
            </a:r>
          </a:p>
          <a:p>
            <a:pPr marL="800100" lvl="1" indent="-342900" algn="just" eaLnBrk="0" fontAlgn="base" hangingPunct="0">
              <a:spcBef>
                <a:spcPct val="20000"/>
              </a:spcBef>
              <a:spcAft>
                <a:spcPct val="0"/>
              </a:spcAft>
              <a:buFontTx/>
              <a:buChar char="•"/>
            </a:pPr>
            <a:r>
              <a:rPr lang="en-US" sz="2000" kern="0" dirty="0">
                <a:solidFill>
                  <a:srgbClr val="000000"/>
                </a:solidFill>
                <a:ea typeface="ＭＳ Ｐゴシック" charset="0"/>
                <a:cs typeface="Times New Roman" charset="0"/>
              </a:rPr>
              <a:t>Collaborators: Hai Phan (NJIT), Yao Ma (Rensselaer Polytechnic Institute), Rebecca </a:t>
            </a:r>
            <a:r>
              <a:rPr lang="en-US" sz="2000" kern="0" dirty="0" err="1">
                <a:solidFill>
                  <a:srgbClr val="000000"/>
                </a:solidFill>
                <a:ea typeface="ＭＳ Ｐゴシック" charset="0"/>
                <a:cs typeface="Times New Roman" charset="0"/>
              </a:rPr>
              <a:t>Montanari</a:t>
            </a:r>
            <a:r>
              <a:rPr lang="en-US" sz="2000" kern="0" dirty="0">
                <a:solidFill>
                  <a:srgbClr val="000000"/>
                </a:solidFill>
                <a:ea typeface="ＭＳ Ｐゴシック" charset="0"/>
                <a:cs typeface="Times New Roman" charset="0"/>
              </a:rPr>
              <a:t> and Luca Foschini (University of Bologna)</a:t>
            </a:r>
          </a:p>
        </p:txBody>
      </p:sp>
      <p:sp>
        <p:nvSpPr>
          <p:cNvPr id="3" name="TextBox 2"/>
          <p:cNvSpPr txBox="1"/>
          <p:nvPr/>
        </p:nvSpPr>
        <p:spPr>
          <a:xfrm>
            <a:off x="3352800" y="892076"/>
            <a:ext cx="5243488" cy="2308324"/>
          </a:xfrm>
          <a:prstGeom prst="rect">
            <a:avLst/>
          </a:prstGeom>
          <a:noFill/>
        </p:spPr>
        <p:txBody>
          <a:bodyPr wrap="none" rtlCol="0">
            <a:spAutoFit/>
          </a:bodyPr>
          <a:lstStyle/>
          <a:p>
            <a:pPr algn="ctr"/>
            <a:r>
              <a:rPr lang="en-US" sz="3600" b="1" dirty="0">
                <a:cs typeface="Times New Roman" panose="02020603050405020304" pitchFamily="18" charset="0"/>
              </a:rPr>
              <a:t>Thanks!</a:t>
            </a:r>
          </a:p>
          <a:p>
            <a:pPr algn="ctr"/>
            <a:endParaRPr lang="en-US" sz="3600" dirty="0">
              <a:cs typeface="Times New Roman" panose="02020603050405020304" pitchFamily="18" charset="0"/>
            </a:endParaRPr>
          </a:p>
          <a:p>
            <a:pPr algn="ctr"/>
            <a:r>
              <a:rPr lang="en-US" sz="3600" dirty="0">
                <a:cs typeface="Times New Roman" panose="02020603050405020304" pitchFamily="18" charset="0"/>
                <a:hlinkClick r:id="rId2"/>
              </a:rPr>
              <a:t>http://cs.njit.edu/~borcea/</a:t>
            </a:r>
            <a:endParaRPr lang="en-US" sz="3600" dirty="0">
              <a:cs typeface="Times New Roman" panose="02020603050405020304" pitchFamily="18" charset="0"/>
            </a:endParaRPr>
          </a:p>
          <a:p>
            <a:pPr algn="ctr"/>
            <a:endParaRPr lang="en-US" sz="36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335EB46-58D8-4935-AAAA-66227414C5F9}"/>
              </a:ext>
            </a:extLst>
          </p:cNvPr>
          <p:cNvSpPr>
            <a:spLocks noGrp="1"/>
          </p:cNvSpPr>
          <p:nvPr>
            <p:ph type="sldNum" sz="quarter" idx="12"/>
          </p:nvPr>
        </p:nvSpPr>
        <p:spPr/>
        <p:txBody>
          <a:bodyPr/>
          <a:lstStyle/>
          <a:p>
            <a:fld id="{3A33E327-7194-4433-BAC7-787A36A5964B}" type="slidenum">
              <a:rPr lang="en-US" smtClean="0"/>
              <a:pPr/>
              <a:t>47</a:t>
            </a:fld>
            <a:endParaRPr lang="en-US" dirty="0"/>
          </a:p>
        </p:txBody>
      </p:sp>
    </p:spTree>
    <p:extLst>
      <p:ext uri="{BB962C8B-B14F-4D97-AF65-F5344CB8AC3E}">
        <p14:creationId xmlns:p14="http://schemas.microsoft.com/office/powerpoint/2010/main" val="263886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D8AF-57B9-A2E1-682B-7F92F61F9DCE}"/>
              </a:ext>
            </a:extLst>
          </p:cNvPr>
          <p:cNvSpPr>
            <a:spLocks noGrp="1"/>
          </p:cNvSpPr>
          <p:nvPr>
            <p:ph type="title"/>
          </p:nvPr>
        </p:nvSpPr>
        <p:spPr/>
        <p:txBody>
          <a:bodyPr/>
          <a:lstStyle/>
          <a:p>
            <a:r>
              <a:rPr lang="en-US" dirty="0"/>
              <a:t>Ablation Study</a:t>
            </a:r>
          </a:p>
        </p:txBody>
      </p:sp>
      <p:sp>
        <p:nvSpPr>
          <p:cNvPr id="3" name="Content Placeholder 2">
            <a:extLst>
              <a:ext uri="{FF2B5EF4-FFF2-40B4-BE49-F238E27FC236}">
                <a16:creationId xmlns:a16="http://schemas.microsoft.com/office/drawing/2014/main" id="{F2CD175B-278F-6504-B3DE-85CD1B254CE7}"/>
              </a:ext>
            </a:extLst>
          </p:cNvPr>
          <p:cNvSpPr>
            <a:spLocks noGrp="1"/>
          </p:cNvSpPr>
          <p:nvPr>
            <p:ph idx="1"/>
          </p:nvPr>
        </p:nvSpPr>
        <p:spPr>
          <a:xfrm>
            <a:off x="76200" y="1371601"/>
            <a:ext cx="8610600" cy="4648200"/>
          </a:xfrm>
        </p:spPr>
        <p:txBody>
          <a:bodyPr>
            <a:normAutofit lnSpcReduction="10000"/>
          </a:bodyPr>
          <a:lstStyle/>
          <a:p>
            <a:pPr>
              <a:lnSpc>
                <a:spcPct val="114000"/>
              </a:lnSpc>
            </a:pPr>
            <a:r>
              <a:rPr lang="en-US" sz="2400" dirty="0"/>
              <a:t>Compare different versions of </a:t>
            </a:r>
            <a:r>
              <a:rPr lang="en-US" sz="2400" dirty="0" err="1"/>
              <a:t>FedMTL</a:t>
            </a:r>
            <a:endParaRPr lang="en-US" sz="2400" dirty="0"/>
          </a:p>
          <a:p>
            <a:pPr lvl="1">
              <a:lnSpc>
                <a:spcPct val="114000"/>
              </a:lnSpc>
            </a:pPr>
            <a:r>
              <a:rPr lang="en-US" sz="2200" dirty="0"/>
              <a:t>Different aggregation logic</a:t>
            </a:r>
          </a:p>
          <a:p>
            <a:pPr lvl="2">
              <a:lnSpc>
                <a:spcPct val="114000"/>
              </a:lnSpc>
            </a:pPr>
            <a:r>
              <a:rPr lang="en-US" dirty="0"/>
              <a:t>Ignores task-layer (</a:t>
            </a:r>
            <a:r>
              <a:rPr lang="en-US" dirty="0" err="1"/>
              <a:t>FedMTL</a:t>
            </a:r>
            <a:r>
              <a:rPr lang="en-US" dirty="0"/>
              <a:t>-X)</a:t>
            </a:r>
          </a:p>
          <a:p>
            <a:pPr lvl="2">
              <a:lnSpc>
                <a:spcPct val="114000"/>
              </a:lnSpc>
            </a:pPr>
            <a:r>
              <a:rPr lang="en-US" dirty="0"/>
              <a:t>Equal weights for all layers (</a:t>
            </a:r>
            <a:r>
              <a:rPr lang="en-US" dirty="0" err="1"/>
              <a:t>FedMTL</a:t>
            </a:r>
            <a:r>
              <a:rPr lang="en-US" dirty="0"/>
              <a:t>-G)</a:t>
            </a:r>
          </a:p>
          <a:p>
            <a:pPr lvl="2">
              <a:lnSpc>
                <a:spcPct val="114000"/>
              </a:lnSpc>
            </a:pPr>
            <a:r>
              <a:rPr lang="en-US" dirty="0"/>
              <a:t>Equal weights for shared layers (</a:t>
            </a:r>
            <a:r>
              <a:rPr lang="en-US" dirty="0" err="1"/>
              <a:t>FedMTL</a:t>
            </a:r>
            <a:r>
              <a:rPr lang="en-US" dirty="0"/>
              <a:t>-T)</a:t>
            </a:r>
          </a:p>
          <a:p>
            <a:pPr lvl="1">
              <a:lnSpc>
                <a:spcPct val="114000"/>
              </a:lnSpc>
            </a:pPr>
            <a:r>
              <a:rPr lang="en-US" sz="2200" dirty="0"/>
              <a:t>Different similarity score computation</a:t>
            </a:r>
          </a:p>
          <a:p>
            <a:pPr lvl="2">
              <a:lnSpc>
                <a:spcPct val="114000"/>
              </a:lnSpc>
            </a:pPr>
            <a:r>
              <a:rPr lang="en-US" dirty="0"/>
              <a:t>Jaccard similarity (</a:t>
            </a:r>
            <a:r>
              <a:rPr lang="en-US" dirty="0" err="1"/>
              <a:t>FedMTL</a:t>
            </a:r>
            <a:r>
              <a:rPr lang="en-US" dirty="0"/>
              <a:t>-J)</a:t>
            </a:r>
          </a:p>
          <a:p>
            <a:pPr lvl="2">
              <a:lnSpc>
                <a:spcPct val="114000"/>
              </a:lnSpc>
            </a:pPr>
            <a:r>
              <a:rPr lang="en-US" dirty="0"/>
              <a:t>Binary similarity (</a:t>
            </a:r>
            <a:r>
              <a:rPr lang="en-US" dirty="0" err="1"/>
              <a:t>FedMTL</a:t>
            </a:r>
            <a:r>
              <a:rPr lang="en-US" dirty="0"/>
              <a:t>-E)</a:t>
            </a:r>
          </a:p>
          <a:p>
            <a:pPr lvl="1">
              <a:lnSpc>
                <a:spcPct val="114000"/>
              </a:lnSpc>
            </a:pPr>
            <a:r>
              <a:rPr lang="en-US" sz="2200" dirty="0"/>
              <a:t>Different Threshold settings (FedMTL-0.8 and FedMTL-0.9)</a:t>
            </a:r>
          </a:p>
          <a:p>
            <a:pPr>
              <a:lnSpc>
                <a:spcPct val="114000"/>
              </a:lnSpc>
            </a:pPr>
            <a:r>
              <a:rPr lang="en-US" sz="2400" dirty="0">
                <a:solidFill>
                  <a:schemeClr val="accent1"/>
                </a:solidFill>
              </a:rPr>
              <a:t>Best </a:t>
            </a:r>
            <a:r>
              <a:rPr lang="en-US" sz="2400" dirty="0" err="1">
                <a:solidFill>
                  <a:schemeClr val="accent1"/>
                </a:solidFill>
              </a:rPr>
              <a:t>FedMTL</a:t>
            </a:r>
            <a:r>
              <a:rPr lang="en-US" sz="2400" dirty="0">
                <a:solidFill>
                  <a:schemeClr val="accent1"/>
                </a:solidFill>
              </a:rPr>
              <a:t> version uses cosine similarity-based aggregation weights with dynamic threshold values</a:t>
            </a:r>
          </a:p>
        </p:txBody>
      </p:sp>
      <p:sp>
        <p:nvSpPr>
          <p:cNvPr id="4" name="Slide Number Placeholder 3">
            <a:extLst>
              <a:ext uri="{FF2B5EF4-FFF2-40B4-BE49-F238E27FC236}">
                <a16:creationId xmlns:a16="http://schemas.microsoft.com/office/drawing/2014/main" id="{31946FEA-B674-4916-CB3C-0BF60F30D495}"/>
              </a:ext>
            </a:extLst>
          </p:cNvPr>
          <p:cNvSpPr>
            <a:spLocks noGrp="1"/>
          </p:cNvSpPr>
          <p:nvPr>
            <p:ph type="sldNum" sz="quarter" idx="12"/>
          </p:nvPr>
        </p:nvSpPr>
        <p:spPr/>
        <p:txBody>
          <a:bodyPr/>
          <a:lstStyle/>
          <a:p>
            <a:fld id="{3A33E327-7194-4433-BAC7-787A36A5964B}" type="slidenum">
              <a:rPr lang="en-US" smtClean="0"/>
              <a:pPr/>
              <a:t>48</a:t>
            </a:fld>
            <a:endParaRPr lang="en-US" dirty="0"/>
          </a:p>
        </p:txBody>
      </p:sp>
      <p:pic>
        <p:nvPicPr>
          <p:cNvPr id="8" name="Content Placeholder 7">
            <a:extLst>
              <a:ext uri="{FF2B5EF4-FFF2-40B4-BE49-F238E27FC236}">
                <a16:creationId xmlns:a16="http://schemas.microsoft.com/office/drawing/2014/main" id="{8A791EB8-2D3E-E90B-CC1B-23BC9A8799C6}"/>
              </a:ext>
            </a:extLst>
          </p:cNvPr>
          <p:cNvPicPr>
            <a:picLocks noChangeAspect="1"/>
          </p:cNvPicPr>
          <p:nvPr/>
        </p:nvPicPr>
        <p:blipFill>
          <a:blip r:embed="rId3"/>
          <a:stretch>
            <a:fillRect/>
          </a:stretch>
        </p:blipFill>
        <p:spPr>
          <a:xfrm>
            <a:off x="7467600" y="1608380"/>
            <a:ext cx="4014938" cy="2735020"/>
          </a:xfrm>
          <a:prstGeom prst="rect">
            <a:avLst/>
          </a:prstGeom>
        </p:spPr>
      </p:pic>
    </p:spTree>
    <p:extLst>
      <p:ext uri="{BB962C8B-B14F-4D97-AF65-F5344CB8AC3E}">
        <p14:creationId xmlns:p14="http://schemas.microsoft.com/office/powerpoint/2010/main" val="760862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809E-CA00-E87A-E88B-3CFD63CCAD7F}"/>
              </a:ext>
            </a:extLst>
          </p:cNvPr>
          <p:cNvSpPr>
            <a:spLocks noGrp="1"/>
          </p:cNvSpPr>
          <p:nvPr>
            <p:ph type="title"/>
          </p:nvPr>
        </p:nvSpPr>
        <p:spPr/>
        <p:txBody>
          <a:bodyPr/>
          <a:lstStyle/>
          <a:p>
            <a:r>
              <a:rPr lang="en-US" dirty="0" err="1"/>
              <a:t>FedMTL</a:t>
            </a:r>
            <a:r>
              <a:rPr lang="en-US" dirty="0"/>
              <a:t> Cost/Overhead Analysis</a:t>
            </a:r>
          </a:p>
        </p:txBody>
      </p:sp>
      <p:sp>
        <p:nvSpPr>
          <p:cNvPr id="3" name="Content Placeholder 2">
            <a:extLst>
              <a:ext uri="{FF2B5EF4-FFF2-40B4-BE49-F238E27FC236}">
                <a16:creationId xmlns:a16="http://schemas.microsoft.com/office/drawing/2014/main" id="{68A39F6D-8478-8500-CAFD-44CAED811D60}"/>
              </a:ext>
            </a:extLst>
          </p:cNvPr>
          <p:cNvSpPr>
            <a:spLocks noGrp="1"/>
          </p:cNvSpPr>
          <p:nvPr>
            <p:ph idx="1"/>
          </p:nvPr>
        </p:nvSpPr>
        <p:spPr>
          <a:xfrm>
            <a:off x="76200" y="1219200"/>
            <a:ext cx="12039600" cy="1371599"/>
          </a:xfrm>
        </p:spPr>
        <p:txBody>
          <a:bodyPr>
            <a:normAutofit/>
          </a:bodyPr>
          <a:lstStyle/>
          <a:p>
            <a:r>
              <a:rPr lang="en-US" sz="2400" dirty="0"/>
              <a:t>Plain-text </a:t>
            </a:r>
            <a:r>
              <a:rPr lang="en-US" sz="2400" dirty="0" err="1"/>
              <a:t>FedMTL</a:t>
            </a:r>
            <a:r>
              <a:rPr lang="en-US" sz="2400" dirty="0"/>
              <a:t> incurs similar overhead as state-of-the-art FL approaches</a:t>
            </a:r>
          </a:p>
          <a:p>
            <a:r>
              <a:rPr lang="en-US" sz="2400" dirty="0"/>
              <a:t>Secure </a:t>
            </a:r>
            <a:r>
              <a:rPr lang="en-US" sz="2400" dirty="0" err="1"/>
              <a:t>FedMTL</a:t>
            </a:r>
            <a:r>
              <a:rPr lang="en-US" sz="2400" dirty="0"/>
              <a:t> incurs significant overhead at server, but is feasible in practice</a:t>
            </a:r>
          </a:p>
          <a:p>
            <a:r>
              <a:rPr lang="en-US" sz="2400" dirty="0"/>
              <a:t>Small overhead at client side due to encryption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1B4C257-5C23-2179-8541-5AE872512748}"/>
              </a:ext>
            </a:extLst>
          </p:cNvPr>
          <p:cNvSpPr>
            <a:spLocks noGrp="1"/>
          </p:cNvSpPr>
          <p:nvPr>
            <p:ph type="sldNum" sz="quarter" idx="12"/>
          </p:nvPr>
        </p:nvSpPr>
        <p:spPr/>
        <p:txBody>
          <a:bodyPr/>
          <a:lstStyle/>
          <a:p>
            <a:fld id="{3A33E327-7194-4433-BAC7-787A36A5964B}" type="slidenum">
              <a:rPr lang="en-US" smtClean="0"/>
              <a:pPr/>
              <a:t>49</a:t>
            </a:fld>
            <a:endParaRPr lang="en-US" dirty="0"/>
          </a:p>
        </p:txBody>
      </p:sp>
      <p:graphicFrame>
        <p:nvGraphicFramePr>
          <p:cNvPr id="5" name="Content Placeholder 4">
            <a:extLst>
              <a:ext uri="{FF2B5EF4-FFF2-40B4-BE49-F238E27FC236}">
                <a16:creationId xmlns:a16="http://schemas.microsoft.com/office/drawing/2014/main" id="{ED757614-7FA7-F023-C035-68BDDE4B8689}"/>
              </a:ext>
            </a:extLst>
          </p:cNvPr>
          <p:cNvGraphicFramePr>
            <a:graphicFrameLocks/>
          </p:cNvGraphicFramePr>
          <p:nvPr>
            <p:extLst>
              <p:ext uri="{D42A27DB-BD31-4B8C-83A1-F6EECF244321}">
                <p14:modId xmlns:p14="http://schemas.microsoft.com/office/powerpoint/2010/main" val="2605350906"/>
              </p:ext>
            </p:extLst>
          </p:nvPr>
        </p:nvGraphicFramePr>
        <p:xfrm>
          <a:off x="76200" y="2590800"/>
          <a:ext cx="12039600" cy="27228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253707019"/>
                    </a:ext>
                  </a:extLst>
                </a:gridCol>
                <a:gridCol w="3048000">
                  <a:extLst>
                    <a:ext uri="{9D8B030D-6E8A-4147-A177-3AD203B41FA5}">
                      <a16:colId xmlns:a16="http://schemas.microsoft.com/office/drawing/2014/main" val="3671732758"/>
                    </a:ext>
                  </a:extLst>
                </a:gridCol>
                <a:gridCol w="5486400">
                  <a:extLst>
                    <a:ext uri="{9D8B030D-6E8A-4147-A177-3AD203B41FA5}">
                      <a16:colId xmlns:a16="http://schemas.microsoft.com/office/drawing/2014/main" val="2428855060"/>
                    </a:ext>
                  </a:extLst>
                </a:gridCol>
              </a:tblGrid>
              <a:tr h="370840">
                <a:tc>
                  <a:txBody>
                    <a:bodyPr/>
                    <a:lstStyle/>
                    <a:p>
                      <a:endParaRPr lang="en-US" sz="1600" dirty="0"/>
                    </a:p>
                  </a:txBody>
                  <a:tcPr/>
                </a:tc>
                <a:tc>
                  <a:txBody>
                    <a:bodyPr/>
                    <a:lstStyle/>
                    <a:p>
                      <a:r>
                        <a:rPr lang="en-US" sz="1600" dirty="0" err="1"/>
                        <a:t>FedMTL</a:t>
                      </a:r>
                      <a:r>
                        <a:rPr lang="en-US" sz="1600" dirty="0"/>
                        <a:t> without privacy</a:t>
                      </a:r>
                    </a:p>
                  </a:txBody>
                  <a:tcPr/>
                </a:tc>
                <a:tc>
                  <a:txBody>
                    <a:bodyPr/>
                    <a:lstStyle/>
                    <a:p>
                      <a:r>
                        <a:rPr lang="en-US" sz="1600" dirty="0"/>
                        <a:t>Secure </a:t>
                      </a:r>
                      <a:r>
                        <a:rPr lang="en-US" sz="1600" dirty="0" err="1"/>
                        <a:t>FedMTL</a:t>
                      </a:r>
                      <a:endParaRPr lang="en-US" sz="1600" dirty="0"/>
                    </a:p>
                  </a:txBody>
                  <a:tcPr/>
                </a:tc>
                <a:extLst>
                  <a:ext uri="{0D108BD9-81ED-4DB2-BD59-A6C34878D82A}">
                    <a16:rowId xmlns:a16="http://schemas.microsoft.com/office/drawing/2014/main" val="792659"/>
                  </a:ext>
                </a:extLst>
              </a:tr>
              <a:tr h="370840">
                <a:tc>
                  <a:txBody>
                    <a:bodyPr/>
                    <a:lstStyle/>
                    <a:p>
                      <a:r>
                        <a:rPr lang="en-US" sz="1600" dirty="0"/>
                        <a:t>Client computation cost</a:t>
                      </a:r>
                    </a:p>
                  </a:txBody>
                  <a:tcPr/>
                </a:tc>
                <a:tc>
                  <a:txBody>
                    <a:bodyPr/>
                    <a:lstStyle/>
                    <a:p>
                      <a:r>
                        <a:rPr lang="en-US" sz="1600" dirty="0"/>
                        <a:t>Insignificant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small</a:t>
                      </a:r>
                    </a:p>
                  </a:txBody>
                  <a:tcPr/>
                </a:tc>
                <a:extLst>
                  <a:ext uri="{0D108BD9-81ED-4DB2-BD59-A6C34878D82A}">
                    <a16:rowId xmlns:a16="http://schemas.microsoft.com/office/drawing/2014/main" val="152169149"/>
                  </a:ext>
                </a:extLst>
              </a:tr>
              <a:tr h="370840">
                <a:tc>
                  <a:txBody>
                    <a:bodyPr/>
                    <a:lstStyle/>
                    <a:p>
                      <a:r>
                        <a:rPr lang="en-US" sz="1600" dirty="0"/>
                        <a:t>Server computation cost</a:t>
                      </a:r>
                    </a:p>
                  </a:txBody>
                  <a:tcPr/>
                </a:tc>
                <a:tc>
                  <a:txBody>
                    <a:bodyPr/>
                    <a:lstStyle/>
                    <a:p>
                      <a:r>
                        <a:rPr lang="pt-BR" sz="1600" dirty="0"/>
                        <a:t>O(N</a:t>
                      </a:r>
                      <a:r>
                        <a:rPr lang="pt-BR" sz="1600" baseline="30000" dirty="0"/>
                        <a:t>2 </a:t>
                      </a:r>
                      <a:r>
                        <a:rPr lang="pt-BR" sz="1600" dirty="0"/>
                        <a:t>× (d + K</a:t>
                      </a:r>
                      <a:r>
                        <a:rPr lang="pt-BR" sz="1600" baseline="30000" dirty="0"/>
                        <a:t>2</a:t>
                      </a:r>
                      <a:r>
                        <a:rPr lang="pt-BR" sz="1600" dirty="0"/>
                        <a:t> × dt</a:t>
                      </a:r>
                      <a:r>
                        <a:rPr lang="pt-BR" sz="1600" baseline="-25000" dirty="0"/>
                        <a:t>m</a:t>
                      </a:r>
                      <a:r>
                        <a:rPr lang="pt-BR" sz="1600" dirty="0"/>
                        <a:t> + K</a:t>
                      </a:r>
                      <a:r>
                        <a:rPr lang="pt-BR" sz="1600" baseline="30000" dirty="0"/>
                        <a:t>3</a:t>
                      </a:r>
                      <a:r>
                        <a:rPr lang="pt-BR" sz="1600" dirty="0"/>
                        <a:t>)) ≈ O(N</a:t>
                      </a:r>
                      <a:r>
                        <a:rPr lang="pt-BR" sz="1600" baseline="30000" dirty="0"/>
                        <a:t>2</a:t>
                      </a:r>
                      <a:r>
                        <a:rPr lang="pt-BR" sz="1600" dirty="0"/>
                        <a:t>d)</a:t>
                      </a:r>
                      <a:endParaRPr lang="en-US" sz="1600" dirty="0"/>
                    </a:p>
                  </a:txBody>
                  <a:tcPr/>
                </a:tc>
                <a:tc>
                  <a:txBody>
                    <a:bodyPr/>
                    <a:lstStyle/>
                    <a:p>
                      <a:r>
                        <a:rPr lang="pt-BR" sz="1600" dirty="0"/>
                        <a:t>O(N</a:t>
                      </a:r>
                      <a:r>
                        <a:rPr lang="pt-BR" sz="1600" baseline="30000" dirty="0"/>
                        <a:t>2</a:t>
                      </a:r>
                      <a:r>
                        <a:rPr lang="pt-BR" sz="1600" dirty="0"/>
                        <a:t> × (d + K</a:t>
                      </a:r>
                      <a:r>
                        <a:rPr lang="pt-BR" sz="1600" baseline="30000" dirty="0"/>
                        <a:t>2 </a:t>
                      </a:r>
                      <a:r>
                        <a:rPr lang="pt-BR" sz="1600" dirty="0"/>
                        <a:t>× dt</a:t>
                      </a:r>
                      <a:r>
                        <a:rPr lang="pt-BR" sz="1600" baseline="-25000" dirty="0"/>
                        <a:t>m</a:t>
                      </a:r>
                      <a:r>
                        <a:rPr lang="pt-BR" sz="1600" dirty="0"/>
                        <a:t> + K</a:t>
                      </a:r>
                      <a:r>
                        <a:rPr lang="pt-BR" sz="1600" baseline="30000" dirty="0"/>
                        <a:t>3</a:t>
                      </a:r>
                      <a:r>
                        <a:rPr lang="pt-BR" sz="1600" dirty="0"/>
                        <a:t>)) ≈ O(N</a:t>
                      </a:r>
                      <a:r>
                        <a:rPr lang="pt-BR" sz="1600" baseline="30000" dirty="0"/>
                        <a:t>2</a:t>
                      </a:r>
                      <a:r>
                        <a:rPr lang="pt-BR" sz="1600" dirty="0"/>
                        <a:t>d)</a:t>
                      </a:r>
                    </a:p>
                    <a:p>
                      <a:r>
                        <a:rPr lang="en-US" sz="1600" dirty="0"/>
                        <a:t>1 multiplication in plain text is equivalent to 4 multiplications and 3 additions in A-SS format</a:t>
                      </a:r>
                      <a:endParaRPr lang="pt-BR" sz="1600" dirty="0"/>
                    </a:p>
                  </a:txBody>
                  <a:tcPr/>
                </a:tc>
                <a:extLst>
                  <a:ext uri="{0D108BD9-81ED-4DB2-BD59-A6C34878D82A}">
                    <a16:rowId xmlns:a16="http://schemas.microsoft.com/office/drawing/2014/main" val="2422600987"/>
                  </a:ext>
                </a:extLst>
              </a:tr>
              <a:tr h="0">
                <a:tc>
                  <a:txBody>
                    <a:bodyPr/>
                    <a:lstStyle/>
                    <a:p>
                      <a:r>
                        <a:rPr lang="en-US" sz="1600" dirty="0"/>
                        <a:t>Client to server communication cost</a:t>
                      </a:r>
                    </a:p>
                  </a:txBody>
                  <a:tcPr/>
                </a:tc>
                <a:tc>
                  <a:txBody>
                    <a:bodyPr/>
                    <a:lstStyle/>
                    <a:p>
                      <a:r>
                        <a:rPr lang="en-US" sz="1600" dirty="0"/>
                        <a:t>O(2 * </a:t>
                      </a:r>
                      <a:r>
                        <a:rPr lang="en-US" sz="1600" dirty="0" err="1"/>
                        <a:t>model_size</a:t>
                      </a:r>
                      <a:r>
                        <a:rPr lang="en-US" sz="1600" dirty="0"/>
                        <a:t>), same as </a:t>
                      </a:r>
                      <a:r>
                        <a:rPr lang="en-US" sz="1600" dirty="0" err="1"/>
                        <a:t>FedAvg</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O(2 * P * </a:t>
                      </a:r>
                      <a:r>
                        <a:rPr lang="en-US" sz="1600" dirty="0" err="1"/>
                        <a:t>model_size</a:t>
                      </a:r>
                      <a:r>
                        <a:rPr lang="en-US" sz="1600" dirty="0"/>
                        <a:t>), here P is the number of aggregator servers</a:t>
                      </a:r>
                    </a:p>
                  </a:txBody>
                  <a:tcPr/>
                </a:tc>
                <a:extLst>
                  <a:ext uri="{0D108BD9-81ED-4DB2-BD59-A6C34878D82A}">
                    <a16:rowId xmlns:a16="http://schemas.microsoft.com/office/drawing/2014/main" val="583188734"/>
                  </a:ext>
                </a:extLst>
              </a:tr>
              <a:tr h="370840">
                <a:tc>
                  <a:txBody>
                    <a:bodyPr/>
                    <a:lstStyle/>
                    <a:p>
                      <a:r>
                        <a:rPr lang="en-US" sz="1600" dirty="0"/>
                        <a:t>Server to server communication cost</a:t>
                      </a:r>
                    </a:p>
                  </a:txBody>
                  <a:tcPr/>
                </a:tc>
                <a:tc>
                  <a:txBody>
                    <a:bodyPr/>
                    <a:lstStyle/>
                    <a:p>
                      <a:pPr algn="l"/>
                      <a:r>
                        <a:rPr lang="en-US" sz="1600" dirty="0"/>
                        <a:t>None</a:t>
                      </a:r>
                    </a:p>
                  </a:txBody>
                  <a:tcPr/>
                </a:tc>
                <a:tc>
                  <a:txBody>
                    <a:bodyPr/>
                    <a:lstStyle/>
                    <a:p>
                      <a:r>
                        <a:rPr lang="en-US" sz="1600" dirty="0"/>
                        <a:t>Significant, but feasible in practice. Communication rounds can be reduced by batch processing and pre-computation.</a:t>
                      </a:r>
                    </a:p>
                  </a:txBody>
                  <a:tcPr/>
                </a:tc>
                <a:extLst>
                  <a:ext uri="{0D108BD9-81ED-4DB2-BD59-A6C34878D82A}">
                    <a16:rowId xmlns:a16="http://schemas.microsoft.com/office/drawing/2014/main" val="513311692"/>
                  </a:ext>
                </a:extLst>
              </a:tr>
            </a:tbl>
          </a:graphicData>
        </a:graphic>
      </p:graphicFrame>
      <p:sp>
        <p:nvSpPr>
          <p:cNvPr id="6" name="TextBox 5">
            <a:extLst>
              <a:ext uri="{FF2B5EF4-FFF2-40B4-BE49-F238E27FC236}">
                <a16:creationId xmlns:a16="http://schemas.microsoft.com/office/drawing/2014/main" id="{EE6D4135-8927-DD27-6B24-618261BF61C4}"/>
              </a:ext>
            </a:extLst>
          </p:cNvPr>
          <p:cNvSpPr txBox="1"/>
          <p:nvPr/>
        </p:nvSpPr>
        <p:spPr>
          <a:xfrm>
            <a:off x="76517" y="5650468"/>
            <a:ext cx="11129778" cy="369332"/>
          </a:xfrm>
          <a:prstGeom prst="rect">
            <a:avLst/>
          </a:prstGeom>
          <a:noFill/>
        </p:spPr>
        <p:txBody>
          <a:bodyPr wrap="none" rtlCol="0">
            <a:spAutoFit/>
          </a:bodyPr>
          <a:lstStyle/>
          <a:p>
            <a:r>
              <a:rPr lang="en-US" dirty="0"/>
              <a:t>N = number of clients, d = number of weights, K = number of tasks, </a:t>
            </a:r>
            <a:r>
              <a:rPr lang="en-US" dirty="0" err="1"/>
              <a:t>dt</a:t>
            </a:r>
            <a:r>
              <a:rPr lang="en-US" baseline="-25000" dirty="0" err="1"/>
              <a:t>m</a:t>
            </a:r>
            <a:r>
              <a:rPr lang="en-US" dirty="0"/>
              <a:t> = max number of weights in the task layer </a:t>
            </a:r>
            <a:endParaRPr lang="en-US" baseline="-25000" dirty="0"/>
          </a:p>
        </p:txBody>
      </p:sp>
    </p:spTree>
    <p:extLst>
      <p:ext uri="{BB962C8B-B14F-4D97-AF65-F5344CB8AC3E}">
        <p14:creationId xmlns:p14="http://schemas.microsoft.com/office/powerpoint/2010/main" val="295886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3276-6392-45E3-9B4C-DBAC5A82CC90}"/>
              </a:ext>
            </a:extLst>
          </p:cNvPr>
          <p:cNvSpPr>
            <a:spLocks noGrp="1"/>
          </p:cNvSpPr>
          <p:nvPr>
            <p:ph type="title"/>
          </p:nvPr>
        </p:nvSpPr>
        <p:spPr/>
        <p:txBody>
          <a:bodyPr/>
          <a:lstStyle/>
          <a:p>
            <a:r>
              <a:rPr lang="en-US" dirty="0"/>
              <a:t>Federated Multi-Task Learning</a:t>
            </a:r>
          </a:p>
        </p:txBody>
      </p:sp>
      <p:sp>
        <p:nvSpPr>
          <p:cNvPr id="3" name="Content Placeholder 2">
            <a:extLst>
              <a:ext uri="{FF2B5EF4-FFF2-40B4-BE49-F238E27FC236}">
                <a16:creationId xmlns:a16="http://schemas.microsoft.com/office/drawing/2014/main" id="{DB6E30D1-D203-852C-7ED9-4538FB969C95}"/>
              </a:ext>
            </a:extLst>
          </p:cNvPr>
          <p:cNvSpPr>
            <a:spLocks noGrp="1"/>
          </p:cNvSpPr>
          <p:nvPr>
            <p:ph idx="1"/>
          </p:nvPr>
        </p:nvSpPr>
        <p:spPr>
          <a:xfrm>
            <a:off x="76200" y="1371601"/>
            <a:ext cx="7391400" cy="4648200"/>
          </a:xfrm>
          <a:ln>
            <a:noFill/>
          </a:ln>
        </p:spPr>
        <p:txBody>
          <a:bodyPr>
            <a:normAutofit lnSpcReduction="10000"/>
          </a:bodyPr>
          <a:lstStyle/>
          <a:p>
            <a:pPr>
              <a:lnSpc>
                <a:spcPct val="114000"/>
              </a:lnSpc>
            </a:pPr>
            <a:r>
              <a:rPr lang="en-US" sz="2400" dirty="0"/>
              <a:t>Multi-Task Learning (MTL)</a:t>
            </a:r>
          </a:p>
          <a:p>
            <a:pPr lvl="1">
              <a:lnSpc>
                <a:spcPct val="114000"/>
              </a:lnSpc>
            </a:pPr>
            <a:r>
              <a:rPr lang="en-US" sz="2000" dirty="0"/>
              <a:t>Allows </a:t>
            </a:r>
            <a:r>
              <a:rPr lang="en-US" sz="2000" dirty="0">
                <a:solidFill>
                  <a:schemeClr val="accent1"/>
                </a:solidFill>
              </a:rPr>
              <a:t>simultaneous learning </a:t>
            </a:r>
            <a:r>
              <a:rPr lang="en-US" sz="2000" dirty="0"/>
              <a:t>of related tasks</a:t>
            </a:r>
          </a:p>
          <a:p>
            <a:pPr lvl="1">
              <a:lnSpc>
                <a:spcPct val="114000"/>
              </a:lnSpc>
            </a:pPr>
            <a:r>
              <a:rPr lang="en-US" sz="2000" dirty="0"/>
              <a:t>Enhances </a:t>
            </a:r>
            <a:r>
              <a:rPr lang="en-US" sz="2000" dirty="0">
                <a:solidFill>
                  <a:schemeClr val="accent1"/>
                </a:solidFill>
              </a:rPr>
              <a:t>generalization</a:t>
            </a:r>
            <a:r>
              <a:rPr lang="en-US" sz="2000" dirty="0"/>
              <a:t> performance of each task</a:t>
            </a:r>
          </a:p>
          <a:p>
            <a:pPr lvl="1">
              <a:lnSpc>
                <a:spcPct val="114000"/>
              </a:lnSpc>
            </a:pPr>
            <a:r>
              <a:rPr lang="en-US" sz="2000" dirty="0"/>
              <a:t>Facilitates </a:t>
            </a:r>
            <a:r>
              <a:rPr lang="en-US" sz="2000" dirty="0">
                <a:solidFill>
                  <a:schemeClr val="accent1"/>
                </a:solidFill>
              </a:rPr>
              <a:t>faster</a:t>
            </a:r>
            <a:r>
              <a:rPr lang="en-US" sz="2000" dirty="0"/>
              <a:t> training and inference</a:t>
            </a:r>
          </a:p>
          <a:p>
            <a:pPr>
              <a:lnSpc>
                <a:spcPct val="114000"/>
              </a:lnSpc>
            </a:pPr>
            <a:r>
              <a:rPr lang="en-US" sz="2400" dirty="0"/>
              <a:t>Federated Learning (FL)</a:t>
            </a:r>
          </a:p>
          <a:p>
            <a:pPr lvl="1">
              <a:lnSpc>
                <a:spcPct val="114000"/>
              </a:lnSpc>
            </a:pPr>
            <a:r>
              <a:rPr lang="en-US" sz="2000" dirty="0">
                <a:solidFill>
                  <a:schemeClr val="accent1"/>
                </a:solidFill>
              </a:rPr>
              <a:t>Preserves privacy </a:t>
            </a:r>
            <a:r>
              <a:rPr lang="en-US" sz="2000" dirty="0"/>
              <a:t>of raw data</a:t>
            </a:r>
          </a:p>
          <a:p>
            <a:pPr lvl="1">
              <a:lnSpc>
                <a:spcPct val="114000"/>
              </a:lnSpc>
            </a:pPr>
            <a:r>
              <a:rPr lang="en-US" sz="2000" dirty="0"/>
              <a:t>Enables </a:t>
            </a:r>
            <a:r>
              <a:rPr lang="en-US" sz="2000" dirty="0">
                <a:solidFill>
                  <a:schemeClr val="accent1"/>
                </a:solidFill>
              </a:rPr>
              <a:t>collaboration</a:t>
            </a:r>
            <a:r>
              <a:rPr lang="en-US" sz="2000" dirty="0"/>
              <a:t> among devices to improve model performance</a:t>
            </a:r>
          </a:p>
          <a:p>
            <a:pPr>
              <a:lnSpc>
                <a:spcPct val="114000"/>
              </a:lnSpc>
            </a:pPr>
            <a:r>
              <a:rPr lang="en-US" sz="2400" dirty="0"/>
              <a:t>Federated MTL</a:t>
            </a:r>
          </a:p>
          <a:p>
            <a:pPr lvl="1">
              <a:lnSpc>
                <a:spcPct val="114000"/>
              </a:lnSpc>
            </a:pPr>
            <a:r>
              <a:rPr lang="en-US" sz="2000" dirty="0">
                <a:solidFill>
                  <a:schemeClr val="accent1"/>
                </a:solidFill>
              </a:rPr>
              <a:t>Clients have different subsets of tasks</a:t>
            </a:r>
          </a:p>
          <a:p>
            <a:pPr lvl="1">
              <a:lnSpc>
                <a:spcPct val="114000"/>
              </a:lnSpc>
            </a:pPr>
            <a:r>
              <a:rPr lang="en-US" sz="2000" dirty="0">
                <a:solidFill>
                  <a:schemeClr val="accent1"/>
                </a:solidFill>
              </a:rPr>
              <a:t>Groups of clients may share some tasks, but not all</a:t>
            </a:r>
          </a:p>
        </p:txBody>
      </p:sp>
      <p:sp>
        <p:nvSpPr>
          <p:cNvPr id="4" name="Slide Number Placeholder 3">
            <a:extLst>
              <a:ext uri="{FF2B5EF4-FFF2-40B4-BE49-F238E27FC236}">
                <a16:creationId xmlns:a16="http://schemas.microsoft.com/office/drawing/2014/main" id="{14C291CF-CAD5-1F1D-A80A-1664C85E9BC2}"/>
              </a:ext>
            </a:extLst>
          </p:cNvPr>
          <p:cNvSpPr>
            <a:spLocks noGrp="1"/>
          </p:cNvSpPr>
          <p:nvPr>
            <p:ph type="sldNum" sz="quarter" idx="12"/>
          </p:nvPr>
        </p:nvSpPr>
        <p:spPr/>
        <p:txBody>
          <a:bodyPr/>
          <a:lstStyle/>
          <a:p>
            <a:fld id="{3A33E327-7194-4433-BAC7-787A36A5964B}" type="slidenum">
              <a:rPr lang="en-US" smtClean="0"/>
              <a:pPr/>
              <a:t>5</a:t>
            </a:fld>
            <a:endParaRPr lang="en-US" dirty="0"/>
          </a:p>
        </p:txBody>
      </p:sp>
      <p:pic>
        <p:nvPicPr>
          <p:cNvPr id="6" name="Picture 5">
            <a:extLst>
              <a:ext uri="{FF2B5EF4-FFF2-40B4-BE49-F238E27FC236}">
                <a16:creationId xmlns:a16="http://schemas.microsoft.com/office/drawing/2014/main" id="{D33DC0BB-C156-8A89-B8ED-80C7051C5271}"/>
              </a:ext>
            </a:extLst>
          </p:cNvPr>
          <p:cNvPicPr>
            <a:picLocks noChangeAspect="1"/>
          </p:cNvPicPr>
          <p:nvPr/>
        </p:nvPicPr>
        <p:blipFill>
          <a:blip r:embed="rId3"/>
          <a:stretch>
            <a:fillRect/>
          </a:stretch>
        </p:blipFill>
        <p:spPr>
          <a:xfrm>
            <a:off x="8873873" y="3245174"/>
            <a:ext cx="1448002" cy="1371791"/>
          </a:xfrm>
          <a:prstGeom prst="rect">
            <a:avLst/>
          </a:prstGeom>
          <a:solidFill>
            <a:schemeClr val="accent6"/>
          </a:solidFill>
        </p:spPr>
      </p:pic>
      <p:pic>
        <p:nvPicPr>
          <p:cNvPr id="10" name="Picture 9">
            <a:extLst>
              <a:ext uri="{FF2B5EF4-FFF2-40B4-BE49-F238E27FC236}">
                <a16:creationId xmlns:a16="http://schemas.microsoft.com/office/drawing/2014/main" id="{4AADBCC0-FE93-772C-F0FF-7A1C6A0CF934}"/>
              </a:ext>
            </a:extLst>
          </p:cNvPr>
          <p:cNvPicPr>
            <a:picLocks noChangeAspect="1"/>
          </p:cNvPicPr>
          <p:nvPr/>
        </p:nvPicPr>
        <p:blipFill>
          <a:blip r:embed="rId4"/>
          <a:stretch>
            <a:fillRect/>
          </a:stretch>
        </p:blipFill>
        <p:spPr>
          <a:xfrm>
            <a:off x="7160952" y="3245355"/>
            <a:ext cx="1457528" cy="1371791"/>
          </a:xfrm>
          <a:prstGeom prst="rect">
            <a:avLst/>
          </a:prstGeom>
        </p:spPr>
      </p:pic>
      <p:pic>
        <p:nvPicPr>
          <p:cNvPr id="12" name="Picture 11">
            <a:extLst>
              <a:ext uri="{FF2B5EF4-FFF2-40B4-BE49-F238E27FC236}">
                <a16:creationId xmlns:a16="http://schemas.microsoft.com/office/drawing/2014/main" id="{AE41A323-F0C0-20A8-CFF2-3BBE00EC2959}"/>
              </a:ext>
            </a:extLst>
          </p:cNvPr>
          <p:cNvPicPr>
            <a:picLocks noChangeAspect="1"/>
          </p:cNvPicPr>
          <p:nvPr/>
        </p:nvPicPr>
        <p:blipFill>
          <a:blip r:embed="rId5"/>
          <a:stretch>
            <a:fillRect/>
          </a:stretch>
        </p:blipFill>
        <p:spPr>
          <a:xfrm>
            <a:off x="10577268" y="3245174"/>
            <a:ext cx="1457528" cy="1371791"/>
          </a:xfrm>
          <a:prstGeom prst="rect">
            <a:avLst/>
          </a:prstGeom>
        </p:spPr>
      </p:pic>
      <p:sp>
        <p:nvSpPr>
          <p:cNvPr id="13" name="TextBox 12">
            <a:extLst>
              <a:ext uri="{FF2B5EF4-FFF2-40B4-BE49-F238E27FC236}">
                <a16:creationId xmlns:a16="http://schemas.microsoft.com/office/drawing/2014/main" id="{DE1BCCF3-B263-3B6C-2A40-2191DE8A80B4}"/>
              </a:ext>
            </a:extLst>
          </p:cNvPr>
          <p:cNvSpPr txBox="1"/>
          <p:nvPr/>
        </p:nvSpPr>
        <p:spPr>
          <a:xfrm>
            <a:off x="8229600" y="3245174"/>
            <a:ext cx="386644" cy="369332"/>
          </a:xfrm>
          <a:prstGeom prst="rect">
            <a:avLst/>
          </a:prstGeom>
          <a:noFill/>
        </p:spPr>
        <p:txBody>
          <a:bodyPr wrap="none" rtlCol="0">
            <a:spAutoFit/>
          </a:bodyPr>
          <a:lstStyle/>
          <a:p>
            <a:r>
              <a:rPr lang="en-US" dirty="0"/>
              <a:t>C</a:t>
            </a:r>
            <a:r>
              <a:rPr lang="en-US" baseline="-25000" dirty="0"/>
              <a:t>1</a:t>
            </a:r>
          </a:p>
        </p:txBody>
      </p:sp>
      <p:sp>
        <p:nvSpPr>
          <p:cNvPr id="14" name="TextBox 13">
            <a:extLst>
              <a:ext uri="{FF2B5EF4-FFF2-40B4-BE49-F238E27FC236}">
                <a16:creationId xmlns:a16="http://schemas.microsoft.com/office/drawing/2014/main" id="{9F693EB7-B04B-11EB-FCA5-EF20C44C85B3}"/>
              </a:ext>
            </a:extLst>
          </p:cNvPr>
          <p:cNvSpPr txBox="1"/>
          <p:nvPr/>
        </p:nvSpPr>
        <p:spPr>
          <a:xfrm>
            <a:off x="9935231" y="3245174"/>
            <a:ext cx="386644" cy="369332"/>
          </a:xfrm>
          <a:prstGeom prst="rect">
            <a:avLst/>
          </a:prstGeom>
          <a:noFill/>
        </p:spPr>
        <p:txBody>
          <a:bodyPr wrap="none" rtlCol="0">
            <a:spAutoFit/>
          </a:bodyPr>
          <a:lstStyle/>
          <a:p>
            <a:r>
              <a:rPr lang="en-US" dirty="0"/>
              <a:t>C</a:t>
            </a:r>
            <a:r>
              <a:rPr lang="en-US" baseline="-25000" dirty="0"/>
              <a:t>2</a:t>
            </a:r>
          </a:p>
        </p:txBody>
      </p:sp>
      <p:sp>
        <p:nvSpPr>
          <p:cNvPr id="15" name="TextBox 14">
            <a:extLst>
              <a:ext uri="{FF2B5EF4-FFF2-40B4-BE49-F238E27FC236}">
                <a16:creationId xmlns:a16="http://schemas.microsoft.com/office/drawing/2014/main" id="{E2DC1685-B822-A9D7-E14A-F4063A12E4EB}"/>
              </a:ext>
            </a:extLst>
          </p:cNvPr>
          <p:cNvSpPr txBox="1"/>
          <p:nvPr/>
        </p:nvSpPr>
        <p:spPr>
          <a:xfrm>
            <a:off x="11627312" y="3257205"/>
            <a:ext cx="407484" cy="369332"/>
          </a:xfrm>
          <a:prstGeom prst="rect">
            <a:avLst/>
          </a:prstGeom>
          <a:noFill/>
        </p:spPr>
        <p:txBody>
          <a:bodyPr wrap="none" rtlCol="0">
            <a:spAutoFit/>
          </a:bodyPr>
          <a:lstStyle/>
          <a:p>
            <a:r>
              <a:rPr lang="en-US" dirty="0"/>
              <a:t>C</a:t>
            </a:r>
            <a:r>
              <a:rPr lang="en-US" baseline="-25000" dirty="0"/>
              <a:t>N</a:t>
            </a:r>
          </a:p>
        </p:txBody>
      </p:sp>
      <p:sp>
        <p:nvSpPr>
          <p:cNvPr id="16" name="Rectangle 15">
            <a:extLst>
              <a:ext uri="{FF2B5EF4-FFF2-40B4-BE49-F238E27FC236}">
                <a16:creationId xmlns:a16="http://schemas.microsoft.com/office/drawing/2014/main" id="{A81EE7D9-1962-ECB2-B51E-90AE72DFF162}"/>
              </a:ext>
            </a:extLst>
          </p:cNvPr>
          <p:cNvSpPr/>
          <p:nvPr/>
        </p:nvSpPr>
        <p:spPr>
          <a:xfrm>
            <a:off x="8077200" y="3062569"/>
            <a:ext cx="539044" cy="106682"/>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A81583-A5BA-AF49-A7B3-39CB0622B1E7}"/>
              </a:ext>
            </a:extLst>
          </p:cNvPr>
          <p:cNvSpPr/>
          <p:nvPr/>
        </p:nvSpPr>
        <p:spPr>
          <a:xfrm>
            <a:off x="8077200" y="2933124"/>
            <a:ext cx="539044" cy="106682"/>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854991-89C9-4B97-2F1D-31C55C6B63CA}"/>
              </a:ext>
            </a:extLst>
          </p:cNvPr>
          <p:cNvSpPr/>
          <p:nvPr/>
        </p:nvSpPr>
        <p:spPr>
          <a:xfrm>
            <a:off x="8077200" y="2797470"/>
            <a:ext cx="152400" cy="106682"/>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5EB1355-A4B8-0940-327C-1633F0FD03D4}"/>
              </a:ext>
            </a:extLst>
          </p:cNvPr>
          <p:cNvSpPr/>
          <p:nvPr/>
        </p:nvSpPr>
        <p:spPr>
          <a:xfrm>
            <a:off x="9342684" y="3062569"/>
            <a:ext cx="539044" cy="106682"/>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180BDF-B1EE-563A-4939-F6861FB19C43}"/>
              </a:ext>
            </a:extLst>
          </p:cNvPr>
          <p:cNvSpPr/>
          <p:nvPr/>
        </p:nvSpPr>
        <p:spPr>
          <a:xfrm>
            <a:off x="9342684" y="2933124"/>
            <a:ext cx="539044" cy="106682"/>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424C960-57A9-EBA2-8C2F-56E428600486}"/>
              </a:ext>
            </a:extLst>
          </p:cNvPr>
          <p:cNvSpPr/>
          <p:nvPr/>
        </p:nvSpPr>
        <p:spPr>
          <a:xfrm>
            <a:off x="10820400" y="3062569"/>
            <a:ext cx="539044" cy="106682"/>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2C017E3-F5BD-B726-A0DC-0F2E578FA1A4}"/>
              </a:ext>
            </a:extLst>
          </p:cNvPr>
          <p:cNvSpPr/>
          <p:nvPr/>
        </p:nvSpPr>
        <p:spPr>
          <a:xfrm>
            <a:off x="10820400" y="2933124"/>
            <a:ext cx="539044" cy="106682"/>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EC5CB447-32CD-EBBC-A88A-5A6337510015}"/>
              </a:ext>
            </a:extLst>
          </p:cNvPr>
          <p:cNvSpPr/>
          <p:nvPr/>
        </p:nvSpPr>
        <p:spPr>
          <a:xfrm>
            <a:off x="7417376" y="1751575"/>
            <a:ext cx="4317424" cy="600609"/>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Server</a:t>
            </a:r>
          </a:p>
        </p:txBody>
      </p:sp>
      <p:cxnSp>
        <p:nvCxnSpPr>
          <p:cNvPr id="31" name="Straight Arrow Connector 30">
            <a:extLst>
              <a:ext uri="{FF2B5EF4-FFF2-40B4-BE49-F238E27FC236}">
                <a16:creationId xmlns:a16="http://schemas.microsoft.com/office/drawing/2014/main" id="{0D0C795C-E7A1-74D0-3E43-2675F58DFA1B}"/>
              </a:ext>
            </a:extLst>
          </p:cNvPr>
          <p:cNvCxnSpPr>
            <a:cxnSpLocks/>
          </p:cNvCxnSpPr>
          <p:nvPr/>
        </p:nvCxnSpPr>
        <p:spPr>
          <a:xfrm flipV="1">
            <a:off x="8270522" y="2337017"/>
            <a:ext cx="274320" cy="320102"/>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DDD09A5-1F6B-0797-38EA-2EFD4C17490B}"/>
              </a:ext>
            </a:extLst>
          </p:cNvPr>
          <p:cNvCxnSpPr>
            <a:cxnSpLocks/>
          </p:cNvCxnSpPr>
          <p:nvPr/>
        </p:nvCxnSpPr>
        <p:spPr>
          <a:xfrm flipH="1">
            <a:off x="8346722" y="2337017"/>
            <a:ext cx="315426" cy="369675"/>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3A054D8-A7F4-CF8C-3BCD-2EFD58AE8D01}"/>
              </a:ext>
            </a:extLst>
          </p:cNvPr>
          <p:cNvCxnSpPr>
            <a:cxnSpLocks/>
          </p:cNvCxnSpPr>
          <p:nvPr/>
        </p:nvCxnSpPr>
        <p:spPr>
          <a:xfrm>
            <a:off x="10711862" y="2344601"/>
            <a:ext cx="413338" cy="356018"/>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1AD59E5-255E-0152-FC51-D724F9F32875}"/>
              </a:ext>
            </a:extLst>
          </p:cNvPr>
          <p:cNvCxnSpPr>
            <a:cxnSpLocks/>
          </p:cNvCxnSpPr>
          <p:nvPr/>
        </p:nvCxnSpPr>
        <p:spPr>
          <a:xfrm flipH="1">
            <a:off x="9536006" y="2355051"/>
            <a:ext cx="91440" cy="38814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BF55E08-2B5B-B75F-86B4-04AD6DD44F71}"/>
              </a:ext>
            </a:extLst>
          </p:cNvPr>
          <p:cNvCxnSpPr>
            <a:cxnSpLocks/>
          </p:cNvCxnSpPr>
          <p:nvPr/>
        </p:nvCxnSpPr>
        <p:spPr>
          <a:xfrm flipV="1">
            <a:off x="9418700" y="2352184"/>
            <a:ext cx="73680" cy="354508"/>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2F5A2D6-64CE-1462-12C1-3504D96F8DBB}"/>
              </a:ext>
            </a:extLst>
          </p:cNvPr>
          <p:cNvCxnSpPr>
            <a:cxnSpLocks/>
          </p:cNvCxnSpPr>
          <p:nvPr/>
        </p:nvCxnSpPr>
        <p:spPr>
          <a:xfrm flipH="1" flipV="1">
            <a:off x="10613636" y="2364081"/>
            <a:ext cx="341358" cy="303196"/>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6DF70A3-B345-A637-CCA1-29B12471296B}"/>
              </a:ext>
            </a:extLst>
          </p:cNvPr>
          <p:cNvSpPr/>
          <p:nvPr/>
        </p:nvSpPr>
        <p:spPr>
          <a:xfrm>
            <a:off x="8453543" y="2797470"/>
            <a:ext cx="152400" cy="10668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15D12E-18A0-A677-B549-0C55169C2A85}"/>
              </a:ext>
            </a:extLst>
          </p:cNvPr>
          <p:cNvSpPr/>
          <p:nvPr/>
        </p:nvSpPr>
        <p:spPr>
          <a:xfrm>
            <a:off x="9353626" y="2796183"/>
            <a:ext cx="152400" cy="106682"/>
          </a:xfrm>
          <a:prstGeom prst="rect">
            <a:avLst/>
          </a:prstGeom>
          <a:solidFill>
            <a:srgbClr val="903C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46EB73-F165-9BE6-7AE4-B4CDC8F502E3}"/>
              </a:ext>
            </a:extLst>
          </p:cNvPr>
          <p:cNvSpPr/>
          <p:nvPr/>
        </p:nvSpPr>
        <p:spPr>
          <a:xfrm>
            <a:off x="9541336" y="2794938"/>
            <a:ext cx="152400" cy="10668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F4CEED3-4C72-88EE-72B4-E41F88C68899}"/>
              </a:ext>
            </a:extLst>
          </p:cNvPr>
          <p:cNvSpPr/>
          <p:nvPr/>
        </p:nvSpPr>
        <p:spPr>
          <a:xfrm>
            <a:off x="9729046" y="2794938"/>
            <a:ext cx="152400" cy="10668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A578B4-7866-50E2-D878-C3B5F2BE3A5C}"/>
              </a:ext>
            </a:extLst>
          </p:cNvPr>
          <p:cNvSpPr/>
          <p:nvPr/>
        </p:nvSpPr>
        <p:spPr>
          <a:xfrm>
            <a:off x="10954994" y="2794938"/>
            <a:ext cx="152400" cy="106682"/>
          </a:xfrm>
          <a:prstGeom prst="rect">
            <a:avLst/>
          </a:prstGeom>
          <a:solidFill>
            <a:srgbClr val="903C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007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D78E-9810-ABF8-274B-349BCAB69258}"/>
              </a:ext>
            </a:extLst>
          </p:cNvPr>
          <p:cNvSpPr>
            <a:spLocks noGrp="1"/>
          </p:cNvSpPr>
          <p:nvPr>
            <p:ph type="title"/>
          </p:nvPr>
        </p:nvSpPr>
        <p:spPr/>
        <p:txBody>
          <a:bodyPr/>
          <a:lstStyle/>
          <a:p>
            <a:r>
              <a:rPr lang="en-US" dirty="0" err="1"/>
              <a:t>CryptMPL</a:t>
            </a:r>
            <a:r>
              <a:rPr lang="en-US" dirty="0"/>
              <a:t>: Secure Reading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591E17-09D8-CA1B-99C4-9C29123D9CFA}"/>
                  </a:ext>
                </a:extLst>
              </p:cNvPr>
              <p:cNvSpPr>
                <a:spLocks noGrp="1"/>
              </p:cNvSpPr>
              <p:nvPr>
                <p:ph idx="1"/>
              </p:nvPr>
            </p:nvSpPr>
            <p:spPr>
              <a:xfrm>
                <a:off x="76200" y="1018675"/>
                <a:ext cx="8530653" cy="1838508"/>
              </a:xfrm>
            </p:spPr>
            <p:txBody>
              <a:bodyPr/>
              <a:lstStyle/>
              <a:p>
                <a:pPr marL="457200" indent="-457200">
                  <a:buAutoNum type="arabicParenBoth"/>
                </a:pPr>
                <a:r>
                  <a:rPr lang="en-US" sz="2400" dirty="0"/>
                  <a:t>Initialize output feature matrix</a:t>
                </a:r>
                <a14:m>
                  <m:oMath xmlns:m="http://schemas.openxmlformats.org/officeDocument/2006/math">
                    <m:sSup>
                      <m:sSupPr>
                        <m:ctrlPr>
                          <a:rPr lang="en-US" sz="2400" b="1" i="1">
                            <a:solidFill>
                              <a:prstClr val="black"/>
                            </a:solidFill>
                            <a:latin typeface="Cambria Math" panose="02040503050406030204" pitchFamily="18" charset="0"/>
                          </a:rPr>
                        </m:ctrlPr>
                      </m:sSupPr>
                      <m:e>
                        <m:r>
                          <m:rPr>
                            <m:nor/>
                          </m:rPr>
                          <a:rPr lang="en-US" sz="2400" b="1" i="0" smtClean="0">
                            <a:solidFill>
                              <a:prstClr val="black"/>
                            </a:solidFill>
                            <a:latin typeface="Cambria Math" panose="02040503050406030204" pitchFamily="18" charset="0"/>
                          </a:rPr>
                          <m:t> </m:t>
                        </m:r>
                        <m:r>
                          <m:rPr>
                            <m:nor/>
                          </m:rPr>
                          <a:rPr lang="en-US" sz="2400" b="1" dirty="0">
                            <a:solidFill>
                              <a:prstClr val="black"/>
                            </a:solidFill>
                          </a:rPr>
                          <m:t>A</m:t>
                        </m:r>
                        <m:r>
                          <a:rPr lang="en-US" sz="2400" b="1" i="1" baseline="-25000" dirty="0">
                            <a:solidFill>
                              <a:prstClr val="black"/>
                            </a:solidFill>
                            <a:latin typeface="Cambria Math" panose="02040503050406030204" pitchFamily="18" charset="0"/>
                          </a:rPr>
                          <m:t>Ɛ</m:t>
                        </m:r>
                      </m:e>
                      <m:sup>
                        <m:r>
                          <a:rPr lang="en-US" sz="2400" b="1" i="1">
                            <a:solidFill>
                              <a:prstClr val="black"/>
                            </a:solidFill>
                            <a:latin typeface="Cambria Math" panose="02040503050406030204" pitchFamily="18" charset="0"/>
                          </a:rPr>
                          <m:t>∗</m:t>
                        </m:r>
                      </m:sup>
                    </m:sSup>
                  </m:oMath>
                </a14:m>
                <a:r>
                  <a:rPr lang="en-US" sz="2400" dirty="0"/>
                  <a:t> with zero values</a:t>
                </a:r>
              </a:p>
              <a:p>
                <a:pPr marL="457200" indent="-457200">
                  <a:buAutoNum type="arabicParenBoth"/>
                </a:pPr>
                <a:r>
                  <a:rPr lang="en-US" sz="2400" dirty="0"/>
                  <a:t>Reading feature vector of a source node: </a:t>
                </a:r>
                <a:r>
                  <a:rPr lang="en-US" sz="2400" b="1" dirty="0"/>
                  <a:t>Y</a:t>
                </a:r>
                <a:r>
                  <a:rPr lang="en-US" sz="2400" dirty="0"/>
                  <a:t> ← read(</a:t>
                </a:r>
                <a:r>
                  <a:rPr lang="en-US" sz="2400" b="1" dirty="0"/>
                  <a:t>A</a:t>
                </a:r>
                <a:r>
                  <a:rPr lang="en-US" sz="2400" dirty="0"/>
                  <a:t>, </a:t>
                </a:r>
                <a:r>
                  <a:rPr lang="en-US" sz="2400" b="1" dirty="0"/>
                  <a:t>S</a:t>
                </a:r>
                <a:r>
                  <a:rPr lang="en-US" sz="2400" dirty="0"/>
                  <a:t>[</a:t>
                </a:r>
                <a:r>
                  <a:rPr lang="en-US" sz="2400" dirty="0" err="1"/>
                  <a:t>i</a:t>
                </a:r>
                <a:r>
                  <a:rPr lang="en-US" sz="2400" dirty="0"/>
                  <a:t>]) = read(</a:t>
                </a:r>
                <a:r>
                  <a:rPr lang="en-US" sz="2400" b="1" dirty="0"/>
                  <a:t>A</a:t>
                </a:r>
                <a:r>
                  <a:rPr lang="en-US" sz="2400" dirty="0"/>
                  <a:t>, </a:t>
                </a:r>
                <a:r>
                  <a:rPr lang="en-US" sz="2400" b="1" dirty="0"/>
                  <a:t>s</a:t>
                </a:r>
                <a:r>
                  <a:rPr lang="en-US" sz="2400" dirty="0"/>
                  <a:t>)</a:t>
                </a:r>
              </a:p>
              <a:p>
                <a:pPr lvl="1"/>
                <a:r>
                  <a:rPr lang="en-US" sz="2000" dirty="0">
                    <a:solidFill>
                      <a:schemeClr val="accent1"/>
                    </a:solidFill>
                  </a:rPr>
                  <a:t>Accesses the feature vector without leaking the index and the features of the source node</a:t>
                </a:r>
              </a:p>
              <a:p>
                <a:pPr marL="0" indent="0">
                  <a:buNone/>
                </a:pPr>
                <a:endParaRPr lang="en-US" sz="2800" dirty="0"/>
              </a:p>
            </p:txBody>
          </p:sp>
        </mc:Choice>
        <mc:Fallback xmlns="">
          <p:sp>
            <p:nvSpPr>
              <p:cNvPr id="3" name="Content Placeholder 2">
                <a:extLst>
                  <a:ext uri="{FF2B5EF4-FFF2-40B4-BE49-F238E27FC236}">
                    <a16:creationId xmlns:a16="http://schemas.microsoft.com/office/drawing/2014/main" id="{64591E17-09D8-CA1B-99C4-9C29123D9CFA}"/>
                  </a:ext>
                </a:extLst>
              </p:cNvPr>
              <p:cNvSpPr>
                <a:spLocks noGrp="1" noRot="1" noChangeAspect="1" noMove="1" noResize="1" noEditPoints="1" noAdjustHandles="1" noChangeArrowheads="1" noChangeShapeType="1" noTextEdit="1"/>
              </p:cNvSpPr>
              <p:nvPr>
                <p:ph idx="1"/>
              </p:nvPr>
            </p:nvSpPr>
            <p:spPr>
              <a:xfrm>
                <a:off x="76200" y="1018675"/>
                <a:ext cx="8530653" cy="1838508"/>
              </a:xfrm>
              <a:blipFill>
                <a:blip r:embed="rId3"/>
                <a:stretch>
                  <a:fillRect l="-1144" t="-4967" b="-46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72D05B4-EAB9-23D2-B324-924FF30F44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8" name="Table 9">
            <a:extLst>
              <a:ext uri="{FF2B5EF4-FFF2-40B4-BE49-F238E27FC236}">
                <a16:creationId xmlns:a16="http://schemas.microsoft.com/office/drawing/2014/main" id="{BD58ED76-A266-3C13-1C06-87FD6CEAE254}"/>
              </a:ext>
            </a:extLst>
          </p:cNvPr>
          <p:cNvGraphicFramePr>
            <a:graphicFrameLocks noGrp="1"/>
          </p:cNvGraphicFramePr>
          <p:nvPr/>
        </p:nvGraphicFramePr>
        <p:xfrm>
          <a:off x="2486653" y="3045195"/>
          <a:ext cx="1577070" cy="1499268"/>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298617">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4122968607"/>
                  </a:ext>
                </a:extLst>
              </a:tr>
              <a:tr h="298617">
                <a:tc>
                  <a:txBody>
                    <a:bodyPr/>
                    <a:lstStyle/>
                    <a:p>
                      <a:pPr algn="ctr"/>
                      <a:r>
                        <a:rPr lang="en-US" sz="1400" dirty="0">
                          <a:solidFill>
                            <a:schemeClr val="bg1"/>
                          </a:solidFill>
                        </a:rPr>
                        <a:t>30</a:t>
                      </a:r>
                    </a:p>
                  </a:txBody>
                  <a:tcPr>
                    <a:solidFill>
                      <a:schemeClr val="accent1"/>
                    </a:solidFill>
                  </a:tcPr>
                </a:tc>
                <a:tc>
                  <a:txBody>
                    <a:bodyPr/>
                    <a:lstStyle/>
                    <a:p>
                      <a:pPr algn="ctr"/>
                      <a:r>
                        <a:rPr lang="en-US" sz="1400" dirty="0">
                          <a:solidFill>
                            <a:schemeClr val="bg1"/>
                          </a:solidFill>
                        </a:rPr>
                        <a:t>...</a:t>
                      </a:r>
                      <a:endParaRPr lang="en-US" sz="1400" dirty="0"/>
                    </a:p>
                  </a:txBody>
                  <a:tcPr>
                    <a:solidFill>
                      <a:schemeClr val="accent1"/>
                    </a:solidFill>
                  </a:tcPr>
                </a:tc>
                <a:tc>
                  <a:txBody>
                    <a:bodyPr/>
                    <a:lstStyle/>
                    <a:p>
                      <a:pPr algn="ctr"/>
                      <a:r>
                        <a:rPr lang="en-US" sz="1400" dirty="0">
                          <a:solidFill>
                            <a:schemeClr val="bg1"/>
                          </a:solidFill>
                        </a:rPr>
                        <a:t>…</a:t>
                      </a:r>
                      <a:endParaRPr lang="en-US" sz="1400" dirty="0"/>
                    </a:p>
                  </a:txBody>
                  <a:tcPr>
                    <a:solidFill>
                      <a:schemeClr val="accent1"/>
                    </a:solidFill>
                  </a:tcPr>
                </a:tc>
                <a:extLst>
                  <a:ext uri="{0D108BD9-81ED-4DB2-BD59-A6C34878D82A}">
                    <a16:rowId xmlns:a16="http://schemas.microsoft.com/office/drawing/2014/main" val="659513793"/>
                  </a:ext>
                </a:extLst>
              </a:tr>
              <a:tr h="298617">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2650349565"/>
                  </a:ext>
                </a:extLst>
              </a:tr>
              <a:tr h="298617">
                <a:tc gridSpan="3">
                  <a:txBody>
                    <a:bodyPr/>
                    <a:lstStyle/>
                    <a:p>
                      <a:pPr algn="ctr"/>
                      <a:r>
                        <a:rPr lang="en-US" sz="10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298617">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graphicFrame>
        <p:nvGraphicFramePr>
          <p:cNvPr id="49" name="Table 9">
            <a:extLst>
              <a:ext uri="{FF2B5EF4-FFF2-40B4-BE49-F238E27FC236}">
                <a16:creationId xmlns:a16="http://schemas.microsoft.com/office/drawing/2014/main" id="{0898CE66-B99E-AEC3-59D3-9112667AF68C}"/>
              </a:ext>
            </a:extLst>
          </p:cNvPr>
          <p:cNvGraphicFramePr>
            <a:graphicFrameLocks noGrp="1"/>
          </p:cNvGraphicFramePr>
          <p:nvPr/>
        </p:nvGraphicFramePr>
        <p:xfrm>
          <a:off x="4513644" y="3045195"/>
          <a:ext cx="1577070" cy="1499268"/>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298617">
                <a:tc>
                  <a:txBody>
                    <a:bodyPr/>
                    <a:lstStyle/>
                    <a:p>
                      <a:endParaRPr lang="en-US" sz="1200" dirty="0"/>
                    </a:p>
                  </a:txBody>
                  <a:tcPr>
                    <a:solidFill>
                      <a:srgbClr val="CAB7E5"/>
                    </a:solidFill>
                  </a:tcPr>
                </a:tc>
                <a:tc>
                  <a:txBody>
                    <a:bodyPr/>
                    <a:lstStyle/>
                    <a:p>
                      <a:endParaRPr lang="en-US" sz="1200" dirty="0"/>
                    </a:p>
                  </a:txBody>
                  <a:tcPr>
                    <a:solidFill>
                      <a:srgbClr val="CAB7E5"/>
                    </a:solidFill>
                  </a:tcPr>
                </a:tc>
                <a:tc>
                  <a:txBody>
                    <a:bodyPr/>
                    <a:lstStyle/>
                    <a:p>
                      <a:endParaRPr lang="en-US" sz="1200" dirty="0"/>
                    </a:p>
                  </a:txBody>
                  <a:tcPr>
                    <a:solidFill>
                      <a:srgbClr val="CAB7E5"/>
                    </a:solidFill>
                  </a:tcPr>
                </a:tc>
                <a:extLst>
                  <a:ext uri="{0D108BD9-81ED-4DB2-BD59-A6C34878D82A}">
                    <a16:rowId xmlns:a16="http://schemas.microsoft.com/office/drawing/2014/main" val="4122968607"/>
                  </a:ext>
                </a:extLst>
              </a:tr>
              <a:tr h="298617">
                <a:tc>
                  <a:txBody>
                    <a:bodyPr/>
                    <a:lstStyle/>
                    <a:p>
                      <a:pPr algn="ctr"/>
                      <a:r>
                        <a:rPr lang="en-US" sz="1400" dirty="0">
                          <a:solidFill>
                            <a:schemeClr val="bg1"/>
                          </a:solidFill>
                        </a:rPr>
                        <a:t>60</a:t>
                      </a:r>
                    </a:p>
                  </a:txBody>
                  <a:tcPr>
                    <a:solidFill>
                      <a:schemeClr val="accent1"/>
                    </a:solidFill>
                  </a:tcPr>
                </a:tc>
                <a:tc>
                  <a:txBody>
                    <a:bodyPr/>
                    <a:lstStyle/>
                    <a:p>
                      <a:pPr algn="ctr"/>
                      <a:r>
                        <a:rPr lang="en-US" sz="1400" dirty="0">
                          <a:solidFill>
                            <a:schemeClr val="bg1"/>
                          </a:solidFill>
                        </a:rPr>
                        <a:t>...</a:t>
                      </a:r>
                      <a:endParaRPr lang="en-US" sz="1400" dirty="0"/>
                    </a:p>
                  </a:txBody>
                  <a:tcPr>
                    <a:solidFill>
                      <a:schemeClr val="accent1"/>
                    </a:solidFill>
                  </a:tcPr>
                </a:tc>
                <a:tc>
                  <a:txBody>
                    <a:bodyPr/>
                    <a:lstStyle/>
                    <a:p>
                      <a:pPr algn="ctr"/>
                      <a:r>
                        <a:rPr lang="en-US" sz="1400" dirty="0">
                          <a:solidFill>
                            <a:schemeClr val="bg1"/>
                          </a:solidFill>
                        </a:rPr>
                        <a:t>…</a:t>
                      </a:r>
                      <a:endParaRPr lang="en-US" sz="1400" dirty="0"/>
                    </a:p>
                  </a:txBody>
                  <a:tcPr>
                    <a:solidFill>
                      <a:schemeClr val="accent1"/>
                    </a:solidFill>
                  </a:tcPr>
                </a:tc>
                <a:extLst>
                  <a:ext uri="{0D108BD9-81ED-4DB2-BD59-A6C34878D82A}">
                    <a16:rowId xmlns:a16="http://schemas.microsoft.com/office/drawing/2014/main" val="659513793"/>
                  </a:ext>
                </a:extLst>
              </a:tr>
              <a:tr h="298617">
                <a:tc>
                  <a:txBody>
                    <a:bodyPr/>
                    <a:lstStyle/>
                    <a:p>
                      <a:endParaRPr lang="en-US" sz="1200" dirty="0"/>
                    </a:p>
                  </a:txBody>
                  <a:tcPr>
                    <a:solidFill>
                      <a:srgbClr val="CAB7E5"/>
                    </a:solidFill>
                  </a:tcPr>
                </a:tc>
                <a:tc>
                  <a:txBody>
                    <a:bodyPr/>
                    <a:lstStyle/>
                    <a:p>
                      <a:endParaRPr lang="en-US" sz="1200" dirty="0"/>
                    </a:p>
                  </a:txBody>
                  <a:tcPr>
                    <a:solidFill>
                      <a:srgbClr val="CAB7E5"/>
                    </a:solidFill>
                  </a:tcPr>
                </a:tc>
                <a:tc>
                  <a:txBody>
                    <a:bodyPr/>
                    <a:lstStyle/>
                    <a:p>
                      <a:endParaRPr lang="en-US" sz="1200" dirty="0"/>
                    </a:p>
                  </a:txBody>
                  <a:tcPr>
                    <a:solidFill>
                      <a:srgbClr val="CAB7E5"/>
                    </a:solidFill>
                  </a:tcPr>
                </a:tc>
                <a:extLst>
                  <a:ext uri="{0D108BD9-81ED-4DB2-BD59-A6C34878D82A}">
                    <a16:rowId xmlns:a16="http://schemas.microsoft.com/office/drawing/2014/main" val="2650349565"/>
                  </a:ext>
                </a:extLst>
              </a:tr>
              <a:tr h="298617">
                <a:tc gridSpan="3">
                  <a:txBody>
                    <a:bodyPr/>
                    <a:lstStyle/>
                    <a:p>
                      <a:pPr algn="ctr"/>
                      <a:r>
                        <a:rPr lang="en-US" sz="1200" dirty="0"/>
                        <a:t>………..</a:t>
                      </a:r>
                    </a:p>
                  </a:txBody>
                  <a:tcPr>
                    <a:solidFill>
                      <a:srgbClr val="CAB7E5"/>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298617">
                <a:tc>
                  <a:txBody>
                    <a:bodyPr/>
                    <a:lstStyle/>
                    <a:p>
                      <a:endParaRPr lang="en-US" sz="1200"/>
                    </a:p>
                  </a:txBody>
                  <a:tcPr>
                    <a:solidFill>
                      <a:srgbClr val="CAB7E5"/>
                    </a:solidFill>
                  </a:tcPr>
                </a:tc>
                <a:tc>
                  <a:txBody>
                    <a:bodyPr/>
                    <a:lstStyle/>
                    <a:p>
                      <a:endParaRPr lang="en-US" sz="1200"/>
                    </a:p>
                  </a:txBody>
                  <a:tcPr>
                    <a:solidFill>
                      <a:srgbClr val="CAB7E5"/>
                    </a:solidFill>
                  </a:tcPr>
                </a:tc>
                <a:tc>
                  <a:txBody>
                    <a:bodyPr/>
                    <a:lstStyle/>
                    <a:p>
                      <a:endParaRPr lang="en-US" sz="1200" dirty="0"/>
                    </a:p>
                  </a:txBody>
                  <a:tcPr>
                    <a:solidFill>
                      <a:srgbClr val="CAB7E5"/>
                    </a:solidFill>
                  </a:tcPr>
                </a:tc>
                <a:extLst>
                  <a:ext uri="{0D108BD9-81ED-4DB2-BD59-A6C34878D82A}">
                    <a16:rowId xmlns:a16="http://schemas.microsoft.com/office/drawing/2014/main" val="3128877249"/>
                  </a:ext>
                </a:extLst>
              </a:tr>
            </a:tbl>
          </a:graphicData>
        </a:graphic>
      </p:graphicFrame>
      <p:graphicFrame>
        <p:nvGraphicFramePr>
          <p:cNvPr id="50" name="Table 9">
            <a:extLst>
              <a:ext uri="{FF2B5EF4-FFF2-40B4-BE49-F238E27FC236}">
                <a16:creationId xmlns:a16="http://schemas.microsoft.com/office/drawing/2014/main" id="{3377ECC3-8405-6D2A-BCD7-29F47A760FE8}"/>
              </a:ext>
            </a:extLst>
          </p:cNvPr>
          <p:cNvGraphicFramePr>
            <a:graphicFrameLocks noGrp="1"/>
          </p:cNvGraphicFramePr>
          <p:nvPr/>
        </p:nvGraphicFramePr>
        <p:xfrm>
          <a:off x="6540635" y="3029669"/>
          <a:ext cx="1577070" cy="1479309"/>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278658">
                <a:tc>
                  <a:txBody>
                    <a:bodyPr/>
                    <a:lstStyle/>
                    <a:p>
                      <a:endParaRPr lang="en-US" sz="1200" dirty="0"/>
                    </a:p>
                  </a:txBody>
                  <a:tcPr>
                    <a:solidFill>
                      <a:schemeClr val="bg1">
                        <a:lumMod val="75000"/>
                      </a:schemeClr>
                    </a:solidFill>
                  </a:tcPr>
                </a:tc>
                <a:tc>
                  <a:txBody>
                    <a:bodyPr/>
                    <a:lstStyle/>
                    <a:p>
                      <a:endParaRPr lang="en-US" sz="1200" dirty="0"/>
                    </a:p>
                  </a:txBody>
                  <a:tcPr>
                    <a:solidFill>
                      <a:schemeClr val="bg1">
                        <a:lumMod val="75000"/>
                      </a:schemeClr>
                    </a:solidFill>
                  </a:tcPr>
                </a:tc>
                <a:tc>
                  <a:txBody>
                    <a:bodyPr/>
                    <a:lstStyle/>
                    <a:p>
                      <a:endParaRPr lang="en-US" sz="1200" dirty="0"/>
                    </a:p>
                  </a:txBody>
                  <a:tcPr>
                    <a:solidFill>
                      <a:schemeClr val="bg1">
                        <a:lumMod val="75000"/>
                      </a:schemeClr>
                    </a:solidFill>
                  </a:tcPr>
                </a:tc>
                <a:extLst>
                  <a:ext uri="{0D108BD9-81ED-4DB2-BD59-A6C34878D82A}">
                    <a16:rowId xmlns:a16="http://schemas.microsoft.com/office/drawing/2014/main" val="4122968607"/>
                  </a:ext>
                </a:extLst>
              </a:tr>
              <a:tr h="298617">
                <a:tc>
                  <a:txBody>
                    <a:bodyPr/>
                    <a:lstStyle/>
                    <a:p>
                      <a:pPr algn="ctr"/>
                      <a:r>
                        <a:rPr lang="en-US" sz="1400" dirty="0">
                          <a:solidFill>
                            <a:schemeClr val="bg1"/>
                          </a:solidFill>
                        </a:rPr>
                        <a:t>10</a:t>
                      </a:r>
                    </a:p>
                  </a:txBody>
                  <a:tcPr>
                    <a:solidFill>
                      <a:schemeClr val="accent1"/>
                    </a:solidFill>
                  </a:tcPr>
                </a:tc>
                <a:tc>
                  <a:txBody>
                    <a:bodyPr/>
                    <a:lstStyle/>
                    <a:p>
                      <a:pPr algn="ctr"/>
                      <a:r>
                        <a:rPr lang="en-US" sz="1400" dirty="0">
                          <a:solidFill>
                            <a:schemeClr val="bg1"/>
                          </a:solidFill>
                        </a:rPr>
                        <a:t>...</a:t>
                      </a:r>
                      <a:endParaRPr lang="en-US" sz="1400" dirty="0"/>
                    </a:p>
                  </a:txBody>
                  <a:tcPr>
                    <a:solidFill>
                      <a:schemeClr val="accent1"/>
                    </a:solidFill>
                  </a:tcPr>
                </a:tc>
                <a:tc>
                  <a:txBody>
                    <a:bodyPr/>
                    <a:lstStyle/>
                    <a:p>
                      <a:pPr algn="ctr"/>
                      <a:r>
                        <a:rPr lang="en-US" sz="1400" dirty="0">
                          <a:solidFill>
                            <a:schemeClr val="bg1"/>
                          </a:solidFill>
                        </a:rPr>
                        <a:t>…</a:t>
                      </a:r>
                      <a:endParaRPr lang="en-US" sz="1400" dirty="0"/>
                    </a:p>
                  </a:txBody>
                  <a:tcPr>
                    <a:solidFill>
                      <a:schemeClr val="accent1"/>
                    </a:solidFill>
                  </a:tcPr>
                </a:tc>
                <a:extLst>
                  <a:ext uri="{0D108BD9-81ED-4DB2-BD59-A6C34878D82A}">
                    <a16:rowId xmlns:a16="http://schemas.microsoft.com/office/drawing/2014/main" val="659513793"/>
                  </a:ext>
                </a:extLst>
              </a:tr>
              <a:tr h="298617">
                <a:tc>
                  <a:txBody>
                    <a:bodyPr/>
                    <a:lstStyle/>
                    <a:p>
                      <a:endParaRPr lang="en-US" sz="1200" dirty="0"/>
                    </a:p>
                  </a:txBody>
                  <a:tcPr>
                    <a:solidFill>
                      <a:schemeClr val="bg1">
                        <a:lumMod val="75000"/>
                      </a:schemeClr>
                    </a:solidFill>
                  </a:tcPr>
                </a:tc>
                <a:tc>
                  <a:txBody>
                    <a:bodyPr/>
                    <a:lstStyle/>
                    <a:p>
                      <a:endParaRPr lang="en-US" sz="1200" dirty="0"/>
                    </a:p>
                  </a:txBody>
                  <a:tcPr>
                    <a:solidFill>
                      <a:schemeClr val="bg1">
                        <a:lumMod val="75000"/>
                      </a:schemeClr>
                    </a:solidFill>
                  </a:tcPr>
                </a:tc>
                <a:tc>
                  <a:txBody>
                    <a:bodyPr/>
                    <a:lstStyle/>
                    <a:p>
                      <a:endParaRPr lang="en-US" sz="1200" dirty="0"/>
                    </a:p>
                  </a:txBody>
                  <a:tcPr>
                    <a:solidFill>
                      <a:schemeClr val="bg1">
                        <a:lumMod val="75000"/>
                      </a:schemeClr>
                    </a:solidFill>
                  </a:tcPr>
                </a:tc>
                <a:extLst>
                  <a:ext uri="{0D108BD9-81ED-4DB2-BD59-A6C34878D82A}">
                    <a16:rowId xmlns:a16="http://schemas.microsoft.com/office/drawing/2014/main" val="2650349565"/>
                  </a:ext>
                </a:extLst>
              </a:tr>
              <a:tr h="298617">
                <a:tc gridSpan="3">
                  <a:txBody>
                    <a:bodyPr/>
                    <a:lstStyle/>
                    <a:p>
                      <a:pPr algn="ctr"/>
                      <a:r>
                        <a:rPr lang="en-US" sz="1200" dirty="0"/>
                        <a:t>………..</a:t>
                      </a:r>
                    </a:p>
                  </a:txBody>
                  <a:tcPr>
                    <a:solidFill>
                      <a:schemeClr val="bg1">
                        <a:lumMod val="75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298617">
                <a:tc>
                  <a:txBody>
                    <a:bodyPr/>
                    <a:lstStyle/>
                    <a:p>
                      <a:endParaRPr lang="en-US" sz="1200"/>
                    </a:p>
                  </a:txBody>
                  <a:tcPr>
                    <a:solidFill>
                      <a:schemeClr val="bg1">
                        <a:lumMod val="75000"/>
                      </a:schemeClr>
                    </a:solidFill>
                  </a:tcPr>
                </a:tc>
                <a:tc>
                  <a:txBody>
                    <a:bodyPr/>
                    <a:lstStyle/>
                    <a:p>
                      <a:endParaRPr lang="en-US" sz="1200" dirty="0"/>
                    </a:p>
                  </a:txBody>
                  <a:tcPr>
                    <a:solidFill>
                      <a:schemeClr val="bg1">
                        <a:lumMod val="75000"/>
                      </a:schemeClr>
                    </a:solidFill>
                  </a:tcPr>
                </a:tc>
                <a:tc>
                  <a:txBody>
                    <a:bodyPr/>
                    <a:lstStyle/>
                    <a:p>
                      <a:endParaRPr lang="en-US" sz="1200" dirty="0"/>
                    </a:p>
                  </a:txBody>
                  <a:tcPr>
                    <a:solidFill>
                      <a:schemeClr val="bg1">
                        <a:lumMod val="75000"/>
                      </a:schemeClr>
                    </a:solidFill>
                  </a:tcPr>
                </a:tc>
                <a:extLst>
                  <a:ext uri="{0D108BD9-81ED-4DB2-BD59-A6C34878D82A}">
                    <a16:rowId xmlns:a16="http://schemas.microsoft.com/office/drawing/2014/main" val="3128877249"/>
                  </a:ext>
                </a:extLst>
              </a:tr>
            </a:tbl>
          </a:graphicData>
        </a:graphic>
      </p:graphicFrame>
      <p:graphicFrame>
        <p:nvGraphicFramePr>
          <p:cNvPr id="51" name="Table 9">
            <a:extLst>
              <a:ext uri="{FF2B5EF4-FFF2-40B4-BE49-F238E27FC236}">
                <a16:creationId xmlns:a16="http://schemas.microsoft.com/office/drawing/2014/main" id="{3D0297B2-C9D7-CD82-B13C-3DBBF94DA6AA}"/>
              </a:ext>
            </a:extLst>
          </p:cNvPr>
          <p:cNvGraphicFramePr>
            <a:graphicFrameLocks noGrp="1"/>
          </p:cNvGraphicFramePr>
          <p:nvPr/>
        </p:nvGraphicFramePr>
        <p:xfrm>
          <a:off x="459662" y="3035852"/>
          <a:ext cx="1577070" cy="1499268"/>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298617">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extLst>
                  <a:ext uri="{0D108BD9-81ED-4DB2-BD59-A6C34878D82A}">
                    <a16:rowId xmlns:a16="http://schemas.microsoft.com/office/drawing/2014/main" val="4122968607"/>
                  </a:ext>
                </a:extLst>
              </a:tr>
              <a:tr h="298617">
                <a:tc>
                  <a:txBody>
                    <a:bodyPr/>
                    <a:lstStyle/>
                    <a:p>
                      <a:pPr algn="ctr"/>
                      <a:r>
                        <a:rPr lang="en-US" sz="1400" dirty="0"/>
                        <a:t>100</a:t>
                      </a:r>
                    </a:p>
                  </a:txBody>
                  <a:tcPr>
                    <a:solidFill>
                      <a:schemeClr val="accent6">
                        <a:lumMod val="40000"/>
                        <a:lumOff val="60000"/>
                      </a:schemeClr>
                    </a:solidFill>
                  </a:tcPr>
                </a:tc>
                <a:tc>
                  <a:txBody>
                    <a:bodyPr/>
                    <a:lstStyle/>
                    <a:p>
                      <a:pPr algn="ctr"/>
                      <a:r>
                        <a:rPr lang="en-US" sz="1400" dirty="0"/>
                        <a:t>…</a:t>
                      </a:r>
                    </a:p>
                  </a:txBody>
                  <a:tcPr>
                    <a:solidFill>
                      <a:schemeClr val="accent6">
                        <a:lumMod val="40000"/>
                        <a:lumOff val="60000"/>
                      </a:schemeClr>
                    </a:solidFill>
                  </a:tcPr>
                </a:tc>
                <a:tc>
                  <a:txBody>
                    <a:bodyPr/>
                    <a:lstStyle/>
                    <a:p>
                      <a:pPr algn="ctr"/>
                      <a:r>
                        <a:rPr lang="en-US" sz="1400" dirty="0"/>
                        <a:t>…</a:t>
                      </a:r>
                    </a:p>
                  </a:txBody>
                  <a:tcPr>
                    <a:solidFill>
                      <a:schemeClr val="accent6">
                        <a:lumMod val="40000"/>
                        <a:lumOff val="60000"/>
                      </a:schemeClr>
                    </a:solidFill>
                  </a:tcPr>
                </a:tc>
                <a:extLst>
                  <a:ext uri="{0D108BD9-81ED-4DB2-BD59-A6C34878D82A}">
                    <a16:rowId xmlns:a16="http://schemas.microsoft.com/office/drawing/2014/main" val="659513793"/>
                  </a:ext>
                </a:extLst>
              </a:tr>
              <a:tr h="298617">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extLst>
                  <a:ext uri="{0D108BD9-81ED-4DB2-BD59-A6C34878D82A}">
                    <a16:rowId xmlns:a16="http://schemas.microsoft.com/office/drawing/2014/main" val="2650349565"/>
                  </a:ext>
                </a:extLst>
              </a:tr>
              <a:tr h="298617">
                <a:tc gridSpan="3">
                  <a:txBody>
                    <a:bodyPr/>
                    <a:lstStyle/>
                    <a:p>
                      <a:pPr algn="ctr"/>
                      <a:r>
                        <a:rPr lang="en-US" sz="1000" dirty="0"/>
                        <a:t>………..</a:t>
                      </a:r>
                    </a:p>
                  </a:txBody>
                  <a:tcPr>
                    <a:solidFill>
                      <a:schemeClr val="accent6">
                        <a:lumMod val="40000"/>
                        <a:lumOff val="6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298617">
                <a:tc>
                  <a:txBody>
                    <a:bodyPr/>
                    <a:lstStyle/>
                    <a:p>
                      <a:endParaRPr lang="en-US" sz="1000" dirty="0"/>
                    </a:p>
                  </a:txBody>
                  <a:tcPr>
                    <a:solidFill>
                      <a:schemeClr val="accent6">
                        <a:lumMod val="40000"/>
                        <a:lumOff val="60000"/>
                      </a:schemeClr>
                    </a:solidFill>
                  </a:tcPr>
                </a:tc>
                <a:tc>
                  <a:txBody>
                    <a:bodyPr/>
                    <a:lstStyle/>
                    <a:p>
                      <a:endParaRPr lang="en-US" sz="100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extLst>
                  <a:ext uri="{0D108BD9-81ED-4DB2-BD59-A6C34878D82A}">
                    <a16:rowId xmlns:a16="http://schemas.microsoft.com/office/drawing/2014/main" val="3128877249"/>
                  </a:ext>
                </a:extLst>
              </a:tr>
            </a:tbl>
          </a:graphicData>
        </a:graphic>
      </p:graphicFrame>
      <p:graphicFrame>
        <p:nvGraphicFramePr>
          <p:cNvPr id="52" name="Table 9">
            <a:extLst>
              <a:ext uri="{FF2B5EF4-FFF2-40B4-BE49-F238E27FC236}">
                <a16:creationId xmlns:a16="http://schemas.microsoft.com/office/drawing/2014/main" id="{BED17037-2AFB-E65E-A34D-396AAECF2C51}"/>
              </a:ext>
            </a:extLst>
          </p:cNvPr>
          <p:cNvGraphicFramePr>
            <a:graphicFrameLocks noGrp="1"/>
          </p:cNvGraphicFramePr>
          <p:nvPr/>
        </p:nvGraphicFramePr>
        <p:xfrm>
          <a:off x="457813" y="3045195"/>
          <a:ext cx="1577070" cy="1499268"/>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298617">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extLst>
                  <a:ext uri="{0D108BD9-81ED-4DB2-BD59-A6C34878D82A}">
                    <a16:rowId xmlns:a16="http://schemas.microsoft.com/office/drawing/2014/main" val="4122968607"/>
                  </a:ext>
                </a:extLst>
              </a:tr>
              <a:tr h="298617">
                <a:tc>
                  <a:txBody>
                    <a:bodyPr/>
                    <a:lstStyle/>
                    <a:p>
                      <a:pPr algn="ctr"/>
                      <a:r>
                        <a:rPr lang="en-US" sz="1400" dirty="0">
                          <a:solidFill>
                            <a:schemeClr val="bg1"/>
                          </a:solidFill>
                        </a:rPr>
                        <a:t>100</a:t>
                      </a:r>
                    </a:p>
                  </a:txBody>
                  <a:tcPr>
                    <a:solidFill>
                      <a:srgbClr val="0070C0"/>
                    </a:solidFill>
                  </a:tcPr>
                </a:tc>
                <a:tc>
                  <a:txBody>
                    <a:bodyPr/>
                    <a:lstStyle/>
                    <a:p>
                      <a:pPr algn="ctr"/>
                      <a:r>
                        <a:rPr lang="en-US" sz="1400" dirty="0">
                          <a:solidFill>
                            <a:schemeClr val="bg1"/>
                          </a:solidFill>
                        </a:rPr>
                        <a:t>...</a:t>
                      </a:r>
                      <a:endParaRPr lang="en-US" sz="1400" dirty="0"/>
                    </a:p>
                  </a:txBody>
                  <a:tcPr>
                    <a:solidFill>
                      <a:srgbClr val="0070C0"/>
                    </a:solidFill>
                  </a:tcPr>
                </a:tc>
                <a:tc>
                  <a:txBody>
                    <a:bodyPr/>
                    <a:lstStyle/>
                    <a:p>
                      <a:pPr algn="ctr"/>
                      <a:r>
                        <a:rPr lang="en-US" sz="1400" dirty="0">
                          <a:solidFill>
                            <a:schemeClr val="bg1"/>
                          </a:solidFill>
                        </a:rPr>
                        <a:t>…</a:t>
                      </a:r>
                      <a:endParaRPr lang="en-US" sz="1400" dirty="0"/>
                    </a:p>
                  </a:txBody>
                  <a:tcPr>
                    <a:solidFill>
                      <a:srgbClr val="0070C0"/>
                    </a:solidFill>
                  </a:tcPr>
                </a:tc>
                <a:extLst>
                  <a:ext uri="{0D108BD9-81ED-4DB2-BD59-A6C34878D82A}">
                    <a16:rowId xmlns:a16="http://schemas.microsoft.com/office/drawing/2014/main" val="659513793"/>
                  </a:ext>
                </a:extLst>
              </a:tr>
              <a:tr h="298617">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extLst>
                  <a:ext uri="{0D108BD9-81ED-4DB2-BD59-A6C34878D82A}">
                    <a16:rowId xmlns:a16="http://schemas.microsoft.com/office/drawing/2014/main" val="2650349565"/>
                  </a:ext>
                </a:extLst>
              </a:tr>
              <a:tr h="298617">
                <a:tc gridSpan="3">
                  <a:txBody>
                    <a:bodyPr/>
                    <a:lstStyle/>
                    <a:p>
                      <a:pPr algn="ctr"/>
                      <a:r>
                        <a:rPr lang="en-US" sz="1000" dirty="0"/>
                        <a:t>………..</a:t>
                      </a:r>
                    </a:p>
                  </a:txBody>
                  <a:tcPr>
                    <a:solidFill>
                      <a:schemeClr val="accent6">
                        <a:lumMod val="40000"/>
                        <a:lumOff val="6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298617">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tc>
                  <a:txBody>
                    <a:bodyPr/>
                    <a:lstStyle/>
                    <a:p>
                      <a:endParaRPr lang="en-US" sz="1000" dirty="0"/>
                    </a:p>
                  </a:txBody>
                  <a:tcPr>
                    <a:solidFill>
                      <a:schemeClr val="accent6">
                        <a:lumMod val="40000"/>
                        <a:lumOff val="60000"/>
                      </a:schemeClr>
                    </a:solidFill>
                  </a:tcPr>
                </a:tc>
                <a:extLst>
                  <a:ext uri="{0D108BD9-81ED-4DB2-BD59-A6C34878D82A}">
                    <a16:rowId xmlns:a16="http://schemas.microsoft.com/office/drawing/2014/main" val="3128877249"/>
                  </a:ext>
                </a:extLst>
              </a:tr>
            </a:tbl>
          </a:graphicData>
        </a:graphic>
      </p:graphicFrame>
      <p:sp>
        <p:nvSpPr>
          <p:cNvPr id="53" name="Rectangle: Rounded Corners 52">
            <a:extLst>
              <a:ext uri="{FF2B5EF4-FFF2-40B4-BE49-F238E27FC236}">
                <a16:creationId xmlns:a16="http://schemas.microsoft.com/office/drawing/2014/main" id="{299AEC2A-9709-A6CA-4D58-C812CD971429}"/>
              </a:ext>
            </a:extLst>
          </p:cNvPr>
          <p:cNvSpPr/>
          <p:nvPr/>
        </p:nvSpPr>
        <p:spPr>
          <a:xfrm>
            <a:off x="935777" y="4633265"/>
            <a:ext cx="856012" cy="39624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54" name="TextBox 53">
            <a:extLst>
              <a:ext uri="{FF2B5EF4-FFF2-40B4-BE49-F238E27FC236}">
                <a16:creationId xmlns:a16="http://schemas.microsoft.com/office/drawing/2014/main" id="{C8F3E4F8-04FB-CE06-E3DF-5897643487DA}"/>
              </a:ext>
            </a:extLst>
          </p:cNvPr>
          <p:cNvSpPr txBox="1"/>
          <p:nvPr/>
        </p:nvSpPr>
        <p:spPr>
          <a:xfrm>
            <a:off x="2155762" y="3579301"/>
            <a:ext cx="3000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5" name="Rectangle: Rounded Corners 54">
            <a:extLst>
              <a:ext uri="{FF2B5EF4-FFF2-40B4-BE49-F238E27FC236}">
                <a16:creationId xmlns:a16="http://schemas.microsoft.com/office/drawing/2014/main" id="{D5A04965-F0DD-7352-B7BB-AB97C7FF01DE}"/>
              </a:ext>
            </a:extLst>
          </p:cNvPr>
          <p:cNvSpPr/>
          <p:nvPr/>
        </p:nvSpPr>
        <p:spPr>
          <a:xfrm>
            <a:off x="4976589" y="4636465"/>
            <a:ext cx="859536" cy="396240"/>
          </a:xfrm>
          <a:prstGeom prst="roundRect">
            <a:avLst/>
          </a:prstGeom>
          <a:solidFill>
            <a:srgbClr val="CAB7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48D86EEA-57BB-AA80-45FA-A1FC0F6A5607}"/>
              </a:ext>
            </a:extLst>
          </p:cNvPr>
          <p:cNvSpPr/>
          <p:nvPr/>
        </p:nvSpPr>
        <p:spPr>
          <a:xfrm>
            <a:off x="2858589" y="4648791"/>
            <a:ext cx="856013" cy="39624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tangle: Rounded Corners 56">
            <a:extLst>
              <a:ext uri="{FF2B5EF4-FFF2-40B4-BE49-F238E27FC236}">
                <a16:creationId xmlns:a16="http://schemas.microsoft.com/office/drawing/2014/main" id="{7FA4F316-54A7-46FA-0E31-39B961CE9EDA}"/>
              </a:ext>
            </a:extLst>
          </p:cNvPr>
          <p:cNvSpPr/>
          <p:nvPr/>
        </p:nvSpPr>
        <p:spPr>
          <a:xfrm>
            <a:off x="6899402" y="4613306"/>
            <a:ext cx="859536" cy="39624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7D63528D-487A-D069-00A4-5D15C946264D}"/>
              </a:ext>
            </a:extLst>
          </p:cNvPr>
          <p:cNvPicPr>
            <a:picLocks noChangeAspect="1"/>
          </p:cNvPicPr>
          <p:nvPr/>
        </p:nvPicPr>
        <p:blipFill>
          <a:blip r:embed="rId4"/>
          <a:stretch>
            <a:fillRect/>
          </a:stretch>
        </p:blipFill>
        <p:spPr>
          <a:xfrm>
            <a:off x="8739843" y="1295400"/>
            <a:ext cx="3303864" cy="878590"/>
          </a:xfrm>
          <a:prstGeom prst="rect">
            <a:avLst/>
          </a:prstGeom>
        </p:spPr>
      </p:pic>
      <p:sp>
        <p:nvSpPr>
          <p:cNvPr id="59" name="TextBox 58">
            <a:extLst>
              <a:ext uri="{FF2B5EF4-FFF2-40B4-BE49-F238E27FC236}">
                <a16:creationId xmlns:a16="http://schemas.microsoft.com/office/drawing/2014/main" id="{9CB05748-0F1B-1B97-852A-4F877504B806}"/>
              </a:ext>
            </a:extLst>
          </p:cNvPr>
          <p:cNvSpPr txBox="1"/>
          <p:nvPr/>
        </p:nvSpPr>
        <p:spPr>
          <a:xfrm>
            <a:off x="9526757" y="2269180"/>
            <a:ext cx="229376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 read(&lt;</a:t>
            </a:r>
            <a:r>
              <a:rPr lang="en-US" b="1" dirty="0">
                <a:solidFill>
                  <a:prstClr val="black"/>
                </a:solidFill>
                <a:latin typeface="Calibri" panose="020F0502020204030204"/>
              </a:rPr>
              <a: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&lt;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a:t>
            </a:r>
          </a:p>
        </p:txBody>
      </p:sp>
      <p:sp>
        <p:nvSpPr>
          <p:cNvPr id="60" name="Rectangle 59">
            <a:extLst>
              <a:ext uri="{FF2B5EF4-FFF2-40B4-BE49-F238E27FC236}">
                <a16:creationId xmlns:a16="http://schemas.microsoft.com/office/drawing/2014/main" id="{08B927CE-5EC3-09C0-768F-BD027FBFEDAF}"/>
              </a:ext>
            </a:extLst>
          </p:cNvPr>
          <p:cNvSpPr/>
          <p:nvPr/>
        </p:nvSpPr>
        <p:spPr>
          <a:xfrm>
            <a:off x="409302" y="2747762"/>
            <a:ext cx="2784515" cy="32657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1" name="Table 9">
            <a:extLst>
              <a:ext uri="{FF2B5EF4-FFF2-40B4-BE49-F238E27FC236}">
                <a16:creationId xmlns:a16="http://schemas.microsoft.com/office/drawing/2014/main" id="{C00AA377-DAAC-AE1A-37D7-068B713F6868}"/>
              </a:ext>
            </a:extLst>
          </p:cNvPr>
          <p:cNvGraphicFramePr>
            <a:graphicFrameLocks noGrp="1"/>
          </p:cNvGraphicFramePr>
          <p:nvPr/>
        </p:nvGraphicFramePr>
        <p:xfrm>
          <a:off x="526447" y="2842389"/>
          <a:ext cx="1577070" cy="121920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r>
                        <a:rPr lang="en-US" sz="1000" dirty="0">
                          <a:solidFill>
                            <a:schemeClr val="bg1"/>
                          </a:solidFill>
                        </a:rPr>
                        <a:t>30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659513793"/>
                  </a:ext>
                </a:extLst>
              </a:tr>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10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62" name="Rectangle: Rounded Corners 61">
            <a:extLst>
              <a:ext uri="{FF2B5EF4-FFF2-40B4-BE49-F238E27FC236}">
                <a16:creationId xmlns:a16="http://schemas.microsoft.com/office/drawing/2014/main" id="{B677B19A-EE5C-C018-D2FA-7C75B20FC342}"/>
              </a:ext>
            </a:extLst>
          </p:cNvPr>
          <p:cNvSpPr/>
          <p:nvPr/>
        </p:nvSpPr>
        <p:spPr>
          <a:xfrm>
            <a:off x="2220660" y="3505142"/>
            <a:ext cx="856013" cy="50693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63" name="Rectangle: Rounded Corners 62">
            <a:extLst>
              <a:ext uri="{FF2B5EF4-FFF2-40B4-BE49-F238E27FC236}">
                <a16:creationId xmlns:a16="http://schemas.microsoft.com/office/drawing/2014/main" id="{822F5515-98E0-74F8-097A-55D44F3F775D}"/>
              </a:ext>
            </a:extLst>
          </p:cNvPr>
          <p:cNvSpPr/>
          <p:nvPr/>
        </p:nvSpPr>
        <p:spPr>
          <a:xfrm>
            <a:off x="1472607" y="4142599"/>
            <a:ext cx="856013" cy="3962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4" name="Content Placeholder 9" descr="Shape&#10;&#10;Description automatically generated with low confidence">
            <a:extLst>
              <a:ext uri="{FF2B5EF4-FFF2-40B4-BE49-F238E27FC236}">
                <a16:creationId xmlns:a16="http://schemas.microsoft.com/office/drawing/2014/main" id="{F11176B7-345F-C053-82E1-2CF940C992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9138" y="4133674"/>
            <a:ext cx="522949" cy="522949"/>
          </a:xfrm>
          <a:prstGeom prst="rect">
            <a:avLst/>
          </a:prstGeom>
        </p:spPr>
      </p:pic>
      <p:graphicFrame>
        <p:nvGraphicFramePr>
          <p:cNvPr id="65" name="Table 9">
            <a:extLst>
              <a:ext uri="{FF2B5EF4-FFF2-40B4-BE49-F238E27FC236}">
                <a16:creationId xmlns:a16="http://schemas.microsoft.com/office/drawing/2014/main" id="{68F2F2BD-49FA-494A-42BE-8320097CE62B}"/>
              </a:ext>
            </a:extLst>
          </p:cNvPr>
          <p:cNvGraphicFramePr>
            <a:graphicFrameLocks noGrp="1"/>
          </p:cNvGraphicFramePr>
          <p:nvPr/>
        </p:nvGraphicFramePr>
        <p:xfrm>
          <a:off x="526447" y="4747385"/>
          <a:ext cx="1577070" cy="121920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10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1000" dirty="0">
                          <a:solidFill>
                            <a:schemeClr val="bg1"/>
                          </a:solidFill>
                        </a:rPr>
                        <a:t>30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3128877249"/>
                  </a:ext>
                </a:extLst>
              </a:tr>
            </a:tbl>
          </a:graphicData>
        </a:graphic>
      </p:graphicFrame>
      <p:sp>
        <p:nvSpPr>
          <p:cNvPr id="66" name="Rectangle: Rounded Corners 65">
            <a:extLst>
              <a:ext uri="{FF2B5EF4-FFF2-40B4-BE49-F238E27FC236}">
                <a16:creationId xmlns:a16="http://schemas.microsoft.com/office/drawing/2014/main" id="{B0F4B381-6BC7-1D60-996F-E7B8389E1C6B}"/>
              </a:ext>
            </a:extLst>
          </p:cNvPr>
          <p:cNvSpPr/>
          <p:nvPr/>
        </p:nvSpPr>
        <p:spPr>
          <a:xfrm>
            <a:off x="2199259" y="5093024"/>
            <a:ext cx="856013" cy="6277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67" name="Rectangle 66">
            <a:extLst>
              <a:ext uri="{FF2B5EF4-FFF2-40B4-BE49-F238E27FC236}">
                <a16:creationId xmlns:a16="http://schemas.microsoft.com/office/drawing/2014/main" id="{5F6157D4-209C-F71A-6413-D5DD44021F46}"/>
              </a:ext>
            </a:extLst>
          </p:cNvPr>
          <p:cNvSpPr/>
          <p:nvPr/>
        </p:nvSpPr>
        <p:spPr>
          <a:xfrm>
            <a:off x="3545342" y="2747762"/>
            <a:ext cx="2784515" cy="3265714"/>
          </a:xfrm>
          <a:prstGeom prst="rect">
            <a:avLst/>
          </a:prstGeom>
          <a:solidFill>
            <a:srgbClr val="CAB7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A32757F4-DC23-ABC8-479C-261F1AFEDA93}"/>
              </a:ext>
            </a:extLst>
          </p:cNvPr>
          <p:cNvSpPr/>
          <p:nvPr/>
        </p:nvSpPr>
        <p:spPr>
          <a:xfrm>
            <a:off x="4608647" y="4153485"/>
            <a:ext cx="856013" cy="396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9" name="Content Placeholder 9" descr="Shape&#10;&#10;Description automatically generated with low confidence">
            <a:extLst>
              <a:ext uri="{FF2B5EF4-FFF2-40B4-BE49-F238E27FC236}">
                <a16:creationId xmlns:a16="http://schemas.microsoft.com/office/drawing/2014/main" id="{E99EA174-87B4-66A3-B5D3-00FB8B3A85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178" y="4133674"/>
            <a:ext cx="522949" cy="522949"/>
          </a:xfrm>
          <a:prstGeom prst="rect">
            <a:avLst/>
          </a:prstGeom>
        </p:spPr>
      </p:pic>
      <p:graphicFrame>
        <p:nvGraphicFramePr>
          <p:cNvPr id="70" name="Table 9">
            <a:extLst>
              <a:ext uri="{FF2B5EF4-FFF2-40B4-BE49-F238E27FC236}">
                <a16:creationId xmlns:a16="http://schemas.microsoft.com/office/drawing/2014/main" id="{CC93E0E7-7C79-0A83-693E-D75514C704F9}"/>
              </a:ext>
            </a:extLst>
          </p:cNvPr>
          <p:cNvGraphicFramePr>
            <a:graphicFrameLocks noGrp="1"/>
          </p:cNvGraphicFramePr>
          <p:nvPr/>
        </p:nvGraphicFramePr>
        <p:xfrm>
          <a:off x="3662487" y="4747385"/>
          <a:ext cx="1577070" cy="121920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1000" dirty="0">
                          <a:solidFill>
                            <a:schemeClr val="bg1"/>
                          </a:solidFill>
                        </a:rPr>
                        <a:t>30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4122968607"/>
                  </a:ext>
                </a:extLst>
              </a:tr>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10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71" name="Rectangle: Rounded Corners 70">
            <a:extLst>
              <a:ext uri="{FF2B5EF4-FFF2-40B4-BE49-F238E27FC236}">
                <a16:creationId xmlns:a16="http://schemas.microsoft.com/office/drawing/2014/main" id="{300CCBBC-D37E-0089-ECCA-165F9DE2DFBC}"/>
              </a:ext>
            </a:extLst>
          </p:cNvPr>
          <p:cNvSpPr/>
          <p:nvPr/>
        </p:nvSpPr>
        <p:spPr>
          <a:xfrm>
            <a:off x="5335299" y="5074573"/>
            <a:ext cx="856013" cy="8808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72" name="Rectangle: Rounded Corners 71">
            <a:extLst>
              <a:ext uri="{FF2B5EF4-FFF2-40B4-BE49-F238E27FC236}">
                <a16:creationId xmlns:a16="http://schemas.microsoft.com/office/drawing/2014/main" id="{A7D4B458-803F-91C1-E9AC-1AF155D685E3}"/>
              </a:ext>
            </a:extLst>
          </p:cNvPr>
          <p:cNvSpPr/>
          <p:nvPr/>
        </p:nvSpPr>
        <p:spPr>
          <a:xfrm>
            <a:off x="5356700" y="3600032"/>
            <a:ext cx="856013" cy="5069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73" name="Rectangle 72">
            <a:extLst>
              <a:ext uri="{FF2B5EF4-FFF2-40B4-BE49-F238E27FC236}">
                <a16:creationId xmlns:a16="http://schemas.microsoft.com/office/drawing/2014/main" id="{96A12606-6996-A450-125A-00AC5A9A1383}"/>
              </a:ext>
            </a:extLst>
          </p:cNvPr>
          <p:cNvSpPr/>
          <p:nvPr/>
        </p:nvSpPr>
        <p:spPr>
          <a:xfrm>
            <a:off x="6647053" y="2747762"/>
            <a:ext cx="2784515" cy="32657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4" name="Table 9">
            <a:extLst>
              <a:ext uri="{FF2B5EF4-FFF2-40B4-BE49-F238E27FC236}">
                <a16:creationId xmlns:a16="http://schemas.microsoft.com/office/drawing/2014/main" id="{AB1050A1-24CD-EFD7-22C6-49BA87BD7141}"/>
              </a:ext>
            </a:extLst>
          </p:cNvPr>
          <p:cNvGraphicFramePr>
            <a:graphicFrameLocks noGrp="1"/>
          </p:cNvGraphicFramePr>
          <p:nvPr/>
        </p:nvGraphicFramePr>
        <p:xfrm>
          <a:off x="519745" y="4747069"/>
          <a:ext cx="1577070" cy="121920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10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1000" dirty="0">
                          <a:solidFill>
                            <a:schemeClr val="bg1"/>
                          </a:solidFill>
                        </a:rPr>
                        <a:t>30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3128877249"/>
                  </a:ext>
                </a:extLst>
              </a:tr>
            </a:tbl>
          </a:graphicData>
        </a:graphic>
      </p:graphicFrame>
      <p:sp>
        <p:nvSpPr>
          <p:cNvPr id="75" name="Rectangle: Rounded Corners 74">
            <a:extLst>
              <a:ext uri="{FF2B5EF4-FFF2-40B4-BE49-F238E27FC236}">
                <a16:creationId xmlns:a16="http://schemas.microsoft.com/office/drawing/2014/main" id="{1162CAC1-9A8F-64BF-77C9-5ED07DE789C3}"/>
              </a:ext>
            </a:extLst>
          </p:cNvPr>
          <p:cNvSpPr/>
          <p:nvPr/>
        </p:nvSpPr>
        <p:spPr>
          <a:xfrm>
            <a:off x="2198677" y="5086701"/>
            <a:ext cx="856013" cy="6277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aphicFrame>
        <p:nvGraphicFramePr>
          <p:cNvPr id="76" name="Table 9">
            <a:extLst>
              <a:ext uri="{FF2B5EF4-FFF2-40B4-BE49-F238E27FC236}">
                <a16:creationId xmlns:a16="http://schemas.microsoft.com/office/drawing/2014/main" id="{2A3F5C94-89C5-D462-7A1C-CC7949170448}"/>
              </a:ext>
            </a:extLst>
          </p:cNvPr>
          <p:cNvGraphicFramePr>
            <a:graphicFrameLocks noGrp="1"/>
          </p:cNvGraphicFramePr>
          <p:nvPr/>
        </p:nvGraphicFramePr>
        <p:xfrm>
          <a:off x="3662487" y="4743077"/>
          <a:ext cx="1577070" cy="121920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1000" dirty="0">
                          <a:solidFill>
                            <a:schemeClr val="bg1"/>
                          </a:solidFill>
                        </a:rPr>
                        <a:t>30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4122968607"/>
                  </a:ext>
                </a:extLst>
              </a:tr>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tc>
                  <a:txBody>
                    <a:bodyPr/>
                    <a:lstStyle/>
                    <a:p>
                      <a:endParaRPr lang="en-US" sz="10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10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77" name="Rectangle: Rounded Corners 76">
            <a:extLst>
              <a:ext uri="{FF2B5EF4-FFF2-40B4-BE49-F238E27FC236}">
                <a16:creationId xmlns:a16="http://schemas.microsoft.com/office/drawing/2014/main" id="{1BAC84DB-6D08-D105-DD6F-A242BA69ED04}"/>
              </a:ext>
            </a:extLst>
          </p:cNvPr>
          <p:cNvSpPr/>
          <p:nvPr/>
        </p:nvSpPr>
        <p:spPr>
          <a:xfrm>
            <a:off x="5334837" y="5072336"/>
            <a:ext cx="856013" cy="8808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78" name="Rectangle: Rounded Corners 77">
            <a:extLst>
              <a:ext uri="{FF2B5EF4-FFF2-40B4-BE49-F238E27FC236}">
                <a16:creationId xmlns:a16="http://schemas.microsoft.com/office/drawing/2014/main" id="{9CDF6F86-3DA3-ACA5-A715-06B139873828}"/>
              </a:ext>
            </a:extLst>
          </p:cNvPr>
          <p:cNvSpPr/>
          <p:nvPr/>
        </p:nvSpPr>
        <p:spPr>
          <a:xfrm>
            <a:off x="7587714" y="4130076"/>
            <a:ext cx="856013" cy="396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9" name="Content Placeholder 9" descr="Shape&#10;&#10;Description automatically generated with low confidence">
            <a:extLst>
              <a:ext uri="{FF2B5EF4-FFF2-40B4-BE49-F238E27FC236}">
                <a16:creationId xmlns:a16="http://schemas.microsoft.com/office/drawing/2014/main" id="{81A92EC9-9904-9D7A-59AC-642B1E7515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4245" y="4100101"/>
            <a:ext cx="522949" cy="522949"/>
          </a:xfrm>
          <a:prstGeom prst="rect">
            <a:avLst/>
          </a:prstGeom>
        </p:spPr>
      </p:pic>
      <p:sp>
        <p:nvSpPr>
          <p:cNvPr id="80" name="Rectangle: Rounded Corners 79">
            <a:extLst>
              <a:ext uri="{FF2B5EF4-FFF2-40B4-BE49-F238E27FC236}">
                <a16:creationId xmlns:a16="http://schemas.microsoft.com/office/drawing/2014/main" id="{6DB5EA72-D41E-D5A3-72F4-35F0733B3330}"/>
              </a:ext>
            </a:extLst>
          </p:cNvPr>
          <p:cNvSpPr/>
          <p:nvPr/>
        </p:nvSpPr>
        <p:spPr>
          <a:xfrm>
            <a:off x="8435817" y="3808123"/>
            <a:ext cx="856013" cy="5069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graphicFrame>
        <p:nvGraphicFramePr>
          <p:cNvPr id="81" name="Table 9">
            <a:extLst>
              <a:ext uri="{FF2B5EF4-FFF2-40B4-BE49-F238E27FC236}">
                <a16:creationId xmlns:a16="http://schemas.microsoft.com/office/drawing/2014/main" id="{9C082EAD-C041-F98F-0A32-0A54DAC1772E}"/>
              </a:ext>
            </a:extLst>
          </p:cNvPr>
          <p:cNvGraphicFramePr>
            <a:graphicFrameLocks noGrp="1"/>
          </p:cNvGraphicFramePr>
          <p:nvPr/>
        </p:nvGraphicFramePr>
        <p:xfrm>
          <a:off x="6799179" y="4714312"/>
          <a:ext cx="1577070" cy="121920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pPr algn="ctr"/>
                      <a:r>
                        <a:rPr lang="en-US" sz="1000" dirty="0">
                          <a:solidFill>
                            <a:schemeClr val="bg1"/>
                          </a:solidFill>
                        </a:rPr>
                        <a:t>30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2650349565"/>
                  </a:ext>
                </a:extLst>
              </a:tr>
              <a:tr h="188228">
                <a:tc gridSpan="3">
                  <a:txBody>
                    <a:bodyPr/>
                    <a:lstStyle/>
                    <a:p>
                      <a:pPr algn="ctr"/>
                      <a:r>
                        <a:rPr lang="en-US" sz="10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endParaRPr lang="en-US" sz="1000" dirty="0">
                        <a:solidFill>
                          <a:schemeClr val="bg1"/>
                        </a:solidFill>
                      </a:endParaRPr>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tc>
                  <a:txBody>
                    <a:bodyPr/>
                    <a:lstStyle/>
                    <a:p>
                      <a:pPr algn="ctr"/>
                      <a:endParaRPr lang="en-US" sz="10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82" name="Rectangle: Rounded Corners 81">
            <a:extLst>
              <a:ext uri="{FF2B5EF4-FFF2-40B4-BE49-F238E27FC236}">
                <a16:creationId xmlns:a16="http://schemas.microsoft.com/office/drawing/2014/main" id="{6944E254-28CF-A52F-442A-61E7E537B316}"/>
              </a:ext>
            </a:extLst>
          </p:cNvPr>
          <p:cNvSpPr/>
          <p:nvPr/>
        </p:nvSpPr>
        <p:spPr>
          <a:xfrm>
            <a:off x="8471991" y="5041500"/>
            <a:ext cx="856013" cy="8808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&lt;s&gt;</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83" name="Rectangle: Rounded Corners 82">
            <a:extLst>
              <a:ext uri="{FF2B5EF4-FFF2-40B4-BE49-F238E27FC236}">
                <a16:creationId xmlns:a16="http://schemas.microsoft.com/office/drawing/2014/main" id="{3E8AF0A1-1A5A-571F-CBE5-D809E799FFF7}"/>
              </a:ext>
            </a:extLst>
          </p:cNvPr>
          <p:cNvSpPr/>
          <p:nvPr/>
        </p:nvSpPr>
        <p:spPr>
          <a:xfrm>
            <a:off x="8473539" y="5042446"/>
            <a:ext cx="856013" cy="8808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s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 r</a:t>
            </a:r>
            <a:r>
              <a:rPr kumimoji="0" lang="en-US" sz="15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84" name="TextBox 83">
            <a:extLst>
              <a:ext uri="{FF2B5EF4-FFF2-40B4-BE49-F238E27FC236}">
                <a16:creationId xmlns:a16="http://schemas.microsoft.com/office/drawing/2014/main" id="{EE550FFE-0DA7-7FB5-10A1-67B510DB9783}"/>
              </a:ext>
            </a:extLst>
          </p:cNvPr>
          <p:cNvSpPr txBox="1"/>
          <p:nvPr/>
        </p:nvSpPr>
        <p:spPr>
          <a:xfrm>
            <a:off x="9570890" y="2627040"/>
            <a:ext cx="248412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Steps: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Each party rotates &lt;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&gt; and shifts &lt;s&gt; by random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After, P-1 rounds, access feature vector at updated index</a:t>
            </a:r>
          </a:p>
        </p:txBody>
      </p:sp>
      <p:sp>
        <p:nvSpPr>
          <p:cNvPr id="85" name="Rectangle 84">
            <a:extLst>
              <a:ext uri="{FF2B5EF4-FFF2-40B4-BE49-F238E27FC236}">
                <a16:creationId xmlns:a16="http://schemas.microsoft.com/office/drawing/2014/main" id="{AB4F9060-11FC-F53A-53DF-7C5681592934}"/>
              </a:ext>
            </a:extLst>
          </p:cNvPr>
          <p:cNvSpPr/>
          <p:nvPr/>
        </p:nvSpPr>
        <p:spPr>
          <a:xfrm>
            <a:off x="3545259" y="2739740"/>
            <a:ext cx="2784515" cy="3265714"/>
          </a:xfrm>
          <a:prstGeom prst="rect">
            <a:avLst/>
          </a:prstGeom>
          <a:solidFill>
            <a:srgbClr val="CAB7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6" name="Table 85">
            <a:extLst>
              <a:ext uri="{FF2B5EF4-FFF2-40B4-BE49-F238E27FC236}">
                <a16:creationId xmlns:a16="http://schemas.microsoft.com/office/drawing/2014/main" id="{C8ADC0AB-EF5D-985D-3121-B8A2240898CE}"/>
              </a:ext>
            </a:extLst>
          </p:cNvPr>
          <p:cNvGraphicFramePr>
            <a:graphicFrameLocks noGrp="1"/>
          </p:cNvGraphicFramePr>
          <p:nvPr/>
        </p:nvGraphicFramePr>
        <p:xfrm>
          <a:off x="4278662" y="5193970"/>
          <a:ext cx="1577070" cy="2438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1000" dirty="0">
                          <a:solidFill>
                            <a:schemeClr val="bg1"/>
                          </a:solidFill>
                        </a:rPr>
                        <a:t>10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2650349565"/>
                  </a:ext>
                </a:extLst>
              </a:tr>
            </a:tbl>
          </a:graphicData>
        </a:graphic>
      </p:graphicFrame>
      <p:sp>
        <p:nvSpPr>
          <p:cNvPr id="87" name="Rectangle 86">
            <a:extLst>
              <a:ext uri="{FF2B5EF4-FFF2-40B4-BE49-F238E27FC236}">
                <a16:creationId xmlns:a16="http://schemas.microsoft.com/office/drawing/2014/main" id="{C97A7431-B8D2-6FD9-9274-E480ED502D39}"/>
              </a:ext>
            </a:extLst>
          </p:cNvPr>
          <p:cNvSpPr/>
          <p:nvPr/>
        </p:nvSpPr>
        <p:spPr>
          <a:xfrm>
            <a:off x="410611" y="2747762"/>
            <a:ext cx="2784515" cy="32657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8" name="Table 87">
            <a:extLst>
              <a:ext uri="{FF2B5EF4-FFF2-40B4-BE49-F238E27FC236}">
                <a16:creationId xmlns:a16="http://schemas.microsoft.com/office/drawing/2014/main" id="{5D6D160D-27AF-C532-401F-FEBECA5BD747}"/>
              </a:ext>
            </a:extLst>
          </p:cNvPr>
          <p:cNvGraphicFramePr>
            <a:graphicFrameLocks noGrp="1"/>
          </p:cNvGraphicFramePr>
          <p:nvPr/>
        </p:nvGraphicFramePr>
        <p:xfrm>
          <a:off x="1144014" y="5201992"/>
          <a:ext cx="1577070" cy="2438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1000" dirty="0">
                          <a:solidFill>
                            <a:schemeClr val="bg1"/>
                          </a:solidFill>
                        </a:rPr>
                        <a:t>60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2650349565"/>
                  </a:ext>
                </a:extLst>
              </a:tr>
            </a:tbl>
          </a:graphicData>
        </a:graphic>
      </p:graphicFrame>
      <p:sp>
        <p:nvSpPr>
          <p:cNvPr id="89" name="Rectangle 88">
            <a:extLst>
              <a:ext uri="{FF2B5EF4-FFF2-40B4-BE49-F238E27FC236}">
                <a16:creationId xmlns:a16="http://schemas.microsoft.com/office/drawing/2014/main" id="{A0D1AA33-38DD-C76F-F5B9-3BD2E32C2CF6}"/>
              </a:ext>
            </a:extLst>
          </p:cNvPr>
          <p:cNvSpPr/>
          <p:nvPr/>
        </p:nvSpPr>
        <p:spPr>
          <a:xfrm>
            <a:off x="6653385" y="2739740"/>
            <a:ext cx="2784515" cy="32657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0" name="Table 9">
            <a:extLst>
              <a:ext uri="{FF2B5EF4-FFF2-40B4-BE49-F238E27FC236}">
                <a16:creationId xmlns:a16="http://schemas.microsoft.com/office/drawing/2014/main" id="{EBA63DF3-85CD-F1E4-A517-C38596A1C303}"/>
              </a:ext>
            </a:extLst>
          </p:cNvPr>
          <p:cNvGraphicFramePr>
            <a:graphicFrameLocks noGrp="1"/>
          </p:cNvGraphicFramePr>
          <p:nvPr/>
        </p:nvGraphicFramePr>
        <p:xfrm>
          <a:off x="7386788" y="5193970"/>
          <a:ext cx="1577070" cy="2438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1000" dirty="0">
                          <a:solidFill>
                            <a:schemeClr val="bg1"/>
                          </a:solidFill>
                        </a:rPr>
                        <a:t>30</a:t>
                      </a:r>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tc>
                  <a:txBody>
                    <a:bodyPr/>
                    <a:lstStyle/>
                    <a:p>
                      <a:pPr algn="ctr"/>
                      <a:r>
                        <a:rPr lang="en-US" sz="1000" dirty="0">
                          <a:solidFill>
                            <a:schemeClr val="bg1"/>
                          </a:solidFill>
                        </a:rPr>
                        <a:t>…</a:t>
                      </a:r>
                      <a:endParaRPr lang="en-US" sz="1000" dirty="0"/>
                    </a:p>
                  </a:txBody>
                  <a:tcPr>
                    <a:solidFill>
                      <a:schemeClr val="accent1"/>
                    </a:solidFill>
                  </a:tcPr>
                </a:tc>
                <a:extLst>
                  <a:ext uri="{0D108BD9-81ED-4DB2-BD59-A6C34878D82A}">
                    <a16:rowId xmlns:a16="http://schemas.microsoft.com/office/drawing/2014/main" val="2650349565"/>
                  </a:ext>
                </a:extLst>
              </a:tr>
            </a:tbl>
          </a:graphicData>
        </a:graphic>
      </p:graphicFrame>
    </p:spTree>
    <p:extLst>
      <p:ext uri="{BB962C8B-B14F-4D97-AF65-F5344CB8AC3E}">
        <p14:creationId xmlns:p14="http://schemas.microsoft.com/office/powerpoint/2010/main" val="1163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1"/>
                                        </p:tgtEl>
                                      </p:cBhvr>
                                    </p:animEffect>
                                    <p:set>
                                      <p:cBhvr>
                                        <p:cTn id="41" dur="1" fill="hold">
                                          <p:stCondLst>
                                            <p:cond delay="499"/>
                                          </p:stCondLst>
                                        </p:cTn>
                                        <p:tgtEl>
                                          <p:spTgt spid="51"/>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xit" presetSubtype="0" fill="hold" nodeType="withEffect">
                                  <p:stCondLst>
                                    <p:cond delay="0"/>
                                  </p:stCondLst>
                                  <p:childTnLst>
                                    <p:animEffect transition="out" filter="fade">
                                      <p:cBhvr>
                                        <p:cTn id="46" dur="500"/>
                                        <p:tgtEl>
                                          <p:spTgt spid="52"/>
                                        </p:tgtEl>
                                      </p:cBhvr>
                                    </p:animEffect>
                                    <p:set>
                                      <p:cBhvr>
                                        <p:cTn id="47" dur="1" fill="hold">
                                          <p:stCondLst>
                                            <p:cond delay="499"/>
                                          </p:stCondLst>
                                        </p:cTn>
                                        <p:tgtEl>
                                          <p:spTgt spid="5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53"/>
                                        </p:tgtEl>
                                      </p:cBhvr>
                                    </p:animEffect>
                                    <p:set>
                                      <p:cBhvr>
                                        <p:cTn id="50" dur="1" fill="hold">
                                          <p:stCondLst>
                                            <p:cond delay="499"/>
                                          </p:stCondLst>
                                        </p:cTn>
                                        <p:tgtEl>
                                          <p:spTgt spid="5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54"/>
                                        </p:tgtEl>
                                      </p:cBhvr>
                                    </p:animEffect>
                                    <p:set>
                                      <p:cBhvr>
                                        <p:cTn id="53" dur="1" fill="hold">
                                          <p:stCondLst>
                                            <p:cond delay="499"/>
                                          </p:stCondLst>
                                        </p:cTn>
                                        <p:tgtEl>
                                          <p:spTgt spid="5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5"/>
                                        </p:tgtEl>
                                      </p:cBhvr>
                                    </p:animEffect>
                                    <p:set>
                                      <p:cBhvr>
                                        <p:cTn id="56" dur="1" fill="hold">
                                          <p:stCondLst>
                                            <p:cond delay="499"/>
                                          </p:stCondLst>
                                        </p:cTn>
                                        <p:tgtEl>
                                          <p:spTgt spid="5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56"/>
                                        </p:tgtEl>
                                      </p:cBhvr>
                                    </p:animEffect>
                                    <p:set>
                                      <p:cBhvr>
                                        <p:cTn id="59" dur="1" fill="hold">
                                          <p:stCondLst>
                                            <p:cond delay="499"/>
                                          </p:stCondLst>
                                        </p:cTn>
                                        <p:tgtEl>
                                          <p:spTgt spid="5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57"/>
                                        </p:tgtEl>
                                      </p:cBhvr>
                                    </p:animEffect>
                                    <p:set>
                                      <p:cBhvr>
                                        <p:cTn id="62" dur="1" fill="hold">
                                          <p:stCondLst>
                                            <p:cond delay="499"/>
                                          </p:stCondLst>
                                        </p:cTn>
                                        <p:tgtEl>
                                          <p:spTgt spid="5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48"/>
                                        </p:tgtEl>
                                      </p:cBhvr>
                                    </p:animEffect>
                                    <p:set>
                                      <p:cBhvr>
                                        <p:cTn id="65" dur="1" fill="hold">
                                          <p:stCondLst>
                                            <p:cond delay="499"/>
                                          </p:stCondLst>
                                        </p:cTn>
                                        <p:tgtEl>
                                          <p:spTgt spid="4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9"/>
                                        </p:tgtEl>
                                      </p:cBhvr>
                                    </p:animEffect>
                                    <p:set>
                                      <p:cBhvr>
                                        <p:cTn id="68" dur="1" fill="hold">
                                          <p:stCondLst>
                                            <p:cond delay="499"/>
                                          </p:stCondLst>
                                        </p:cTn>
                                        <p:tgtEl>
                                          <p:spTgt spid="4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childTnLst>
                                </p:cTn>
                              </p:par>
                              <p:par>
                                <p:cTn id="74" presetID="10" presetClass="entr" presetSubtype="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500"/>
                                        <p:tgtEl>
                                          <p:spTgt spid="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500"/>
                                        <p:tgtEl>
                                          <p:spTgt spid="6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500"/>
                                        <p:tgtEl>
                                          <p:spTgt spid="6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500"/>
                                        <p:tgtEl>
                                          <p:spTgt spid="63"/>
                                        </p:tgtEl>
                                      </p:cBhvr>
                                    </p:animEffect>
                                  </p:childTnLst>
                                </p:cTn>
                              </p:par>
                              <p:par>
                                <p:cTn id="99" presetID="10" presetClass="entr" presetSubtype="0"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500"/>
                                        <p:tgtEl>
                                          <p:spTgt spid="6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500"/>
                                        <p:tgtEl>
                                          <p:spTgt spid="6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500"/>
                                        <p:tgtEl>
                                          <p:spTgt spid="7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500"/>
                                        <p:tgtEl>
                                          <p:spTgt spid="75"/>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1.66667E-6 1.48148E-6 L 0.25651 -0.28449 " pathEditMode="relative" rAng="0" ptsTypes="AA">
                                      <p:cBhvr>
                                        <p:cTn id="121" dur="1000" fill="hold"/>
                                        <p:tgtEl>
                                          <p:spTgt spid="74"/>
                                        </p:tgtEl>
                                        <p:attrNameLst>
                                          <p:attrName>ppt_x</p:attrName>
                                          <p:attrName>ppt_y</p:attrName>
                                        </p:attrNameLst>
                                      </p:cBhvr>
                                      <p:rCtr x="12826" y="-14236"/>
                                    </p:animMotion>
                                  </p:childTnLst>
                                </p:cTn>
                              </p:par>
                              <p:par>
                                <p:cTn id="122" presetID="42" presetClass="path" presetSubtype="0" accel="50000" decel="50000" fill="hold" grpId="1" nodeType="withEffect">
                                  <p:stCondLst>
                                    <p:cond delay="0"/>
                                  </p:stCondLst>
                                  <p:childTnLst>
                                    <p:animMotion origin="layout" path="M -4.58333E-6 0 L 0.25899 -0.32546 " pathEditMode="relative" rAng="0" ptsTypes="AA">
                                      <p:cBhvr>
                                        <p:cTn id="123" dur="1000" fill="hold"/>
                                        <p:tgtEl>
                                          <p:spTgt spid="75"/>
                                        </p:tgtEl>
                                        <p:attrNameLst>
                                          <p:attrName>ppt_x</p:attrName>
                                          <p:attrName>ppt_y</p:attrName>
                                        </p:attrNameLst>
                                      </p:cBhvr>
                                      <p:rCtr x="12943" y="-16273"/>
                                    </p:animMotion>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6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72"/>
                                        </p:tgtEl>
                                        <p:attrNameLst>
                                          <p:attrName>style.visibility</p:attrName>
                                        </p:attrNameLst>
                                      </p:cBhvr>
                                      <p:to>
                                        <p:strVal val="visible"/>
                                      </p:to>
                                    </p:set>
                                  </p:childTnLst>
                                </p:cTn>
                              </p:par>
                              <p:par>
                                <p:cTn id="130" presetID="10" presetClass="entr" presetSubtype="0" fill="hold" grpId="0"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fade">
                                      <p:cBhvr>
                                        <p:cTn id="132" dur="500"/>
                                        <p:tgtEl>
                                          <p:spTgt spid="6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500"/>
                                        <p:tgtEl>
                                          <p:spTgt spid="7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1"/>
                                        </p:tgtEl>
                                        <p:attrNameLst>
                                          <p:attrName>style.visibility</p:attrName>
                                        </p:attrNameLst>
                                      </p:cBhvr>
                                      <p:to>
                                        <p:strVal val="visible"/>
                                      </p:to>
                                    </p:set>
                                    <p:animEffect transition="in" filter="fade">
                                      <p:cBhvr>
                                        <p:cTn id="140" dur="500"/>
                                        <p:tgtEl>
                                          <p:spTgt spid="71"/>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76"/>
                                        </p:tgtEl>
                                        <p:attrNameLst>
                                          <p:attrName>style.visibility</p:attrName>
                                        </p:attrNameLst>
                                      </p:cBhvr>
                                      <p:to>
                                        <p:strVal val="visible"/>
                                      </p:to>
                                    </p:set>
                                    <p:animEffect transition="in" filter="fade">
                                      <p:cBhvr>
                                        <p:cTn id="145" dur="500"/>
                                        <p:tgtEl>
                                          <p:spTgt spid="7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fade">
                                      <p:cBhvr>
                                        <p:cTn id="148" dur="500"/>
                                        <p:tgtEl>
                                          <p:spTgt spid="77"/>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path" presetSubtype="0" accel="50000" decel="50000" fill="hold" nodeType="clickEffect">
                                  <p:stCondLst>
                                    <p:cond delay="0"/>
                                  </p:stCondLst>
                                  <p:childTnLst>
                                    <p:animMotion origin="layout" path="M -4.16667E-6 4.44444E-6 L 0.25678 -0.28681 " pathEditMode="relative" rAng="0" ptsTypes="AA">
                                      <p:cBhvr>
                                        <p:cTn id="152" dur="1000" fill="hold"/>
                                        <p:tgtEl>
                                          <p:spTgt spid="76"/>
                                        </p:tgtEl>
                                        <p:attrNameLst>
                                          <p:attrName>ppt_x</p:attrName>
                                          <p:attrName>ppt_y</p:attrName>
                                        </p:attrNameLst>
                                      </p:cBhvr>
                                      <p:rCtr x="12839" y="-14352"/>
                                    </p:animMotion>
                                  </p:childTnLst>
                                </p:cTn>
                              </p:par>
                              <p:par>
                                <p:cTn id="153" presetID="42" presetClass="path" presetSubtype="0" accel="50000" decel="50000" fill="hold" grpId="1" nodeType="withEffect">
                                  <p:stCondLst>
                                    <p:cond delay="0"/>
                                  </p:stCondLst>
                                  <p:childTnLst>
                                    <p:animMotion origin="layout" path="M 3.75E-6 -3.7037E-6 L 0.25481 -0.32291 " pathEditMode="relative" rAng="0" ptsTypes="AA">
                                      <p:cBhvr>
                                        <p:cTn id="154" dur="1000" fill="hold"/>
                                        <p:tgtEl>
                                          <p:spTgt spid="77"/>
                                        </p:tgtEl>
                                        <p:attrNameLst>
                                          <p:attrName>ppt_x</p:attrName>
                                          <p:attrName>ppt_y</p:attrName>
                                        </p:attrNameLst>
                                      </p:cBhvr>
                                      <p:rCtr x="12734" y="-16157"/>
                                    </p:animMotion>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8"/>
                                        </p:tgtEl>
                                        <p:attrNameLst>
                                          <p:attrName>style.visibility</p:attrName>
                                        </p:attrNameLst>
                                      </p:cBhvr>
                                      <p:to>
                                        <p:strVal val="visible"/>
                                      </p:to>
                                    </p:set>
                                    <p:animEffect transition="in" filter="fade">
                                      <p:cBhvr>
                                        <p:cTn id="159" dur="500"/>
                                        <p:tgtEl>
                                          <p:spTgt spid="78"/>
                                        </p:tgtEl>
                                      </p:cBhvr>
                                    </p:animEffect>
                                  </p:childTnLst>
                                </p:cTn>
                              </p:par>
                              <p:par>
                                <p:cTn id="160" presetID="10" presetClass="entr" presetSubtype="0" fill="hold" nodeType="withEffect">
                                  <p:stCondLst>
                                    <p:cond delay="0"/>
                                  </p:stCondLst>
                                  <p:childTnLst>
                                    <p:set>
                                      <p:cBhvr>
                                        <p:cTn id="161" dur="1" fill="hold">
                                          <p:stCondLst>
                                            <p:cond delay="0"/>
                                          </p:stCondLst>
                                        </p:cTn>
                                        <p:tgtEl>
                                          <p:spTgt spid="79"/>
                                        </p:tgtEl>
                                        <p:attrNameLst>
                                          <p:attrName>style.visibility</p:attrName>
                                        </p:attrNameLst>
                                      </p:cBhvr>
                                      <p:to>
                                        <p:strVal val="visible"/>
                                      </p:to>
                                    </p:set>
                                    <p:animEffect transition="in" filter="fade">
                                      <p:cBhvr>
                                        <p:cTn id="162" dur="500"/>
                                        <p:tgtEl>
                                          <p:spTgt spid="7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80"/>
                                        </p:tgtEl>
                                        <p:attrNameLst>
                                          <p:attrName>style.visibility</p:attrName>
                                        </p:attrNameLst>
                                      </p:cBhvr>
                                      <p:to>
                                        <p:strVal val="visible"/>
                                      </p:to>
                                    </p:set>
                                    <p:animEffect transition="in" filter="fade">
                                      <p:cBhvr>
                                        <p:cTn id="165" dur="500"/>
                                        <p:tgtEl>
                                          <p:spTgt spid="80"/>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81"/>
                                        </p:tgtEl>
                                        <p:attrNameLst>
                                          <p:attrName>style.visibility</p:attrName>
                                        </p:attrNameLst>
                                      </p:cBhvr>
                                      <p:to>
                                        <p:strVal val="visible"/>
                                      </p:to>
                                    </p:set>
                                    <p:animEffect transition="in" filter="fade">
                                      <p:cBhvr>
                                        <p:cTn id="170" dur="500"/>
                                        <p:tgtEl>
                                          <p:spTgt spid="8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82"/>
                                        </p:tgtEl>
                                        <p:attrNameLst>
                                          <p:attrName>style.visibility</p:attrName>
                                        </p:attrNameLst>
                                      </p:cBhvr>
                                      <p:to>
                                        <p:strVal val="visible"/>
                                      </p:to>
                                    </p:set>
                                    <p:animEffect transition="in" filter="fade">
                                      <p:cBhvr>
                                        <p:cTn id="173" dur="500"/>
                                        <p:tgtEl>
                                          <p:spTgt spid="8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83"/>
                                        </p:tgtEl>
                                        <p:attrNameLst>
                                          <p:attrName>style.visibility</p:attrName>
                                        </p:attrNameLst>
                                      </p:cBhvr>
                                      <p:to>
                                        <p:strVal val="visible"/>
                                      </p:to>
                                    </p:set>
                                    <p:animEffect transition="in" filter="fade">
                                      <p:cBhvr>
                                        <p:cTn id="178" dur="500"/>
                                        <p:tgtEl>
                                          <p:spTgt spid="83"/>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89"/>
                                        </p:tgtEl>
                                        <p:attrNameLst>
                                          <p:attrName>style.visibility</p:attrName>
                                        </p:attrNameLst>
                                      </p:cBhvr>
                                      <p:to>
                                        <p:strVal val="visible"/>
                                      </p:to>
                                    </p:set>
                                    <p:animEffect transition="in" filter="fade">
                                      <p:cBhvr>
                                        <p:cTn id="183" dur="500"/>
                                        <p:tgtEl>
                                          <p:spTgt spid="89"/>
                                        </p:tgtEl>
                                      </p:cBhvr>
                                    </p:animEffect>
                                  </p:childTnLst>
                                </p:cTn>
                              </p:par>
                              <p:par>
                                <p:cTn id="184" presetID="10" presetClass="entr" presetSubtype="0" fill="hold" nodeType="withEffect">
                                  <p:stCondLst>
                                    <p:cond delay="0"/>
                                  </p:stCondLst>
                                  <p:childTnLst>
                                    <p:set>
                                      <p:cBhvr>
                                        <p:cTn id="185" dur="1" fill="hold">
                                          <p:stCondLst>
                                            <p:cond delay="0"/>
                                          </p:stCondLst>
                                        </p:cTn>
                                        <p:tgtEl>
                                          <p:spTgt spid="90"/>
                                        </p:tgtEl>
                                        <p:attrNameLst>
                                          <p:attrName>style.visibility</p:attrName>
                                        </p:attrNameLst>
                                      </p:cBhvr>
                                      <p:to>
                                        <p:strVal val="visible"/>
                                      </p:to>
                                    </p:set>
                                    <p:animEffect transition="in" filter="fade">
                                      <p:cBhvr>
                                        <p:cTn id="186" dur="500"/>
                                        <p:tgtEl>
                                          <p:spTgt spid="90"/>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fade">
                                      <p:cBhvr>
                                        <p:cTn id="191" dur="500"/>
                                        <p:tgtEl>
                                          <p:spTgt spid="85"/>
                                        </p:tgtEl>
                                      </p:cBhvr>
                                    </p:animEffect>
                                  </p:childTnLst>
                                </p:cTn>
                              </p:par>
                              <p:par>
                                <p:cTn id="192" presetID="10" presetClass="entr" presetSubtype="0" fill="hold" nodeType="withEffect">
                                  <p:stCondLst>
                                    <p:cond delay="0"/>
                                  </p:stCondLst>
                                  <p:childTnLst>
                                    <p:set>
                                      <p:cBhvr>
                                        <p:cTn id="193" dur="1" fill="hold">
                                          <p:stCondLst>
                                            <p:cond delay="0"/>
                                          </p:stCondLst>
                                        </p:cTn>
                                        <p:tgtEl>
                                          <p:spTgt spid="86"/>
                                        </p:tgtEl>
                                        <p:attrNameLst>
                                          <p:attrName>style.visibility</p:attrName>
                                        </p:attrNameLst>
                                      </p:cBhvr>
                                      <p:to>
                                        <p:strVal val="visible"/>
                                      </p:to>
                                    </p:set>
                                    <p:animEffect transition="in" filter="fade">
                                      <p:cBhvr>
                                        <p:cTn id="194" dur="500"/>
                                        <p:tgtEl>
                                          <p:spTgt spid="8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ntr" presetSubtype="0" fill="hold" nodeType="withEffect">
                                  <p:stCondLst>
                                    <p:cond delay="0"/>
                                  </p:stCondLst>
                                  <p:childTnLst>
                                    <p:set>
                                      <p:cBhvr>
                                        <p:cTn id="199" dur="1" fill="hold">
                                          <p:stCondLst>
                                            <p:cond delay="0"/>
                                          </p:stCondLst>
                                        </p:cTn>
                                        <p:tgtEl>
                                          <p:spTgt spid="88"/>
                                        </p:tgtEl>
                                        <p:attrNameLst>
                                          <p:attrName>style.visibility</p:attrName>
                                        </p:attrNameLst>
                                      </p:cBhvr>
                                      <p:to>
                                        <p:strVal val="visible"/>
                                      </p:to>
                                    </p:set>
                                    <p:animEffect transition="in" filter="fade">
                                      <p:cBhvr>
                                        <p:cTn id="20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p:bldP spid="54" grpId="1"/>
      <p:bldP spid="55" grpId="0" animBg="1"/>
      <p:bldP spid="55" grpId="1" animBg="1"/>
      <p:bldP spid="56" grpId="0" animBg="1"/>
      <p:bldP spid="56" grpId="1" animBg="1"/>
      <p:bldP spid="57" grpId="0" animBg="1"/>
      <p:bldP spid="57" grpId="1" animBg="1"/>
      <p:bldP spid="59" grpId="0"/>
      <p:bldP spid="60" grpId="0" animBg="1"/>
      <p:bldP spid="62" grpId="0" animBg="1"/>
      <p:bldP spid="63" grpId="0" animBg="1"/>
      <p:bldP spid="66" grpId="0" animBg="1"/>
      <p:bldP spid="67" grpId="0" animBg="1"/>
      <p:bldP spid="68" grpId="0"/>
      <p:bldP spid="71" grpId="0" animBg="1"/>
      <p:bldP spid="72" grpId="0" animBg="1"/>
      <p:bldP spid="73" grpId="0" animBg="1"/>
      <p:bldP spid="75" grpId="0" animBg="1"/>
      <p:bldP spid="75" grpId="1" animBg="1"/>
      <p:bldP spid="77" grpId="0" animBg="1"/>
      <p:bldP spid="77" grpId="1" animBg="1"/>
      <p:bldP spid="78" grpId="0"/>
      <p:bldP spid="80" grpId="0" animBg="1"/>
      <p:bldP spid="82" grpId="0" animBg="1"/>
      <p:bldP spid="83" grpId="0" animBg="1"/>
      <p:bldP spid="84" grpId="0"/>
      <p:bldP spid="85" grpId="0" animBg="1"/>
      <p:bldP spid="87" grpId="0" animBg="1"/>
      <p:bldP spid="8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096F-7C0B-CAFC-5875-79545102FC0C}"/>
              </a:ext>
            </a:extLst>
          </p:cNvPr>
          <p:cNvSpPr>
            <a:spLocks noGrp="1"/>
          </p:cNvSpPr>
          <p:nvPr>
            <p:ph type="title"/>
          </p:nvPr>
        </p:nvSpPr>
        <p:spPr/>
        <p:txBody>
          <a:bodyPr/>
          <a:lstStyle/>
          <a:p>
            <a:r>
              <a:rPr lang="en-US" dirty="0" err="1"/>
              <a:t>CryptMPL</a:t>
            </a:r>
            <a:r>
              <a:rPr lang="en-US" dirty="0"/>
              <a:t>: Secure Writing and Aggregation</a:t>
            </a:r>
          </a:p>
        </p:txBody>
      </p:sp>
      <p:sp>
        <p:nvSpPr>
          <p:cNvPr id="4" name="Slide Number Placeholder 3">
            <a:extLst>
              <a:ext uri="{FF2B5EF4-FFF2-40B4-BE49-F238E27FC236}">
                <a16:creationId xmlns:a16="http://schemas.microsoft.com/office/drawing/2014/main" id="{A6B0F0CB-BC52-30E9-203A-20896ACAF8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5" name="Table 9">
            <a:extLst>
              <a:ext uri="{FF2B5EF4-FFF2-40B4-BE49-F238E27FC236}">
                <a16:creationId xmlns:a16="http://schemas.microsoft.com/office/drawing/2014/main" id="{DAC0661A-4B24-5FF4-8E71-F3AB1650CEDD}"/>
              </a:ext>
            </a:extLst>
          </p:cNvPr>
          <p:cNvGraphicFramePr>
            <a:graphicFrameLocks noGrp="1"/>
          </p:cNvGraphicFramePr>
          <p:nvPr/>
        </p:nvGraphicFramePr>
        <p:xfrm>
          <a:off x="455342" y="1960615"/>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659513793"/>
                  </a:ext>
                </a:extLst>
              </a:tr>
              <a:tr h="188228">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2650349565"/>
                  </a:ext>
                </a:extLst>
              </a:tr>
              <a:tr h="188228">
                <a:tc gridSpan="3">
                  <a:txBody>
                    <a:bodyPr/>
                    <a:lstStyle/>
                    <a:p>
                      <a:pPr algn="ctr"/>
                      <a:r>
                        <a:rPr lang="en-US" sz="400" dirty="0">
                          <a:solidFill>
                            <a:schemeClr val="tx1"/>
                          </a:solidFill>
                        </a:rPr>
                        <a:t>………..</a:t>
                      </a:r>
                    </a:p>
                  </a:txBody>
                  <a:tcPr>
                    <a:solidFill>
                      <a:schemeClr val="accent6">
                        <a:lumMod val="40000"/>
                        <a:lumOff val="6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3128877249"/>
                  </a:ext>
                </a:extLst>
              </a:tr>
            </a:tbl>
          </a:graphicData>
        </a:graphic>
      </p:graphicFrame>
      <p:sp>
        <p:nvSpPr>
          <p:cNvPr id="46" name="Rectangle 7">
            <a:extLst>
              <a:ext uri="{FF2B5EF4-FFF2-40B4-BE49-F238E27FC236}">
                <a16:creationId xmlns:a16="http://schemas.microsoft.com/office/drawing/2014/main" id="{CF40D80A-8789-88EA-49C3-02D51B4FC0B3}"/>
              </a:ext>
            </a:extLst>
          </p:cNvPr>
          <p:cNvSpPr>
            <a:spLocks noChangeArrowheads="1"/>
          </p:cNvSpPr>
          <p:nvPr/>
        </p:nvSpPr>
        <p:spPr bwMode="auto">
          <a:xfrm>
            <a:off x="-228600" y="52480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Content Placeholder 2">
            <a:extLst>
              <a:ext uri="{FF2B5EF4-FFF2-40B4-BE49-F238E27FC236}">
                <a16:creationId xmlns:a16="http://schemas.microsoft.com/office/drawing/2014/main" id="{DF49F539-7FD0-D8AB-08C3-A368FC54D2BD}"/>
              </a:ext>
            </a:extLst>
          </p:cNvPr>
          <p:cNvSpPr txBox="1">
            <a:spLocks/>
          </p:cNvSpPr>
          <p:nvPr/>
        </p:nvSpPr>
        <p:spPr>
          <a:xfrm>
            <a:off x="143191" y="1456102"/>
            <a:ext cx="11458575" cy="4320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Content Placeholder 2">
            <a:extLst>
              <a:ext uri="{FF2B5EF4-FFF2-40B4-BE49-F238E27FC236}">
                <a16:creationId xmlns:a16="http://schemas.microsoft.com/office/drawing/2014/main" id="{F792A9D9-2258-5B3F-412E-2113C38328F3}"/>
              </a:ext>
            </a:extLst>
          </p:cNvPr>
          <p:cNvSpPr txBox="1">
            <a:spLocks/>
          </p:cNvSpPr>
          <p:nvPr/>
        </p:nvSpPr>
        <p:spPr>
          <a:xfrm>
            <a:off x="150792" y="978821"/>
            <a:ext cx="11965008" cy="62137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dirty="0">
                <a:solidFill>
                  <a:prstClr val="black"/>
                </a:solidFill>
                <a:latin typeface="Calibri" panose="020F0502020204030204"/>
              </a:rPr>
              <a:t>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Write to destination node of intermediate matrix   &lt;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 ← write(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write(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72C4"/>
                </a:solidFill>
                <a:effectLst/>
                <a:uLnTx/>
                <a:uFillTx/>
                <a:latin typeface="Calibri" panose="020F0502020204030204"/>
                <a:ea typeface="+mn-ea"/>
                <a:cs typeface="+mn-cs"/>
              </a:rPr>
              <a:t>Without leaking the target index and the feature vector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0" name="TextBox 49">
            <a:extLst>
              <a:ext uri="{FF2B5EF4-FFF2-40B4-BE49-F238E27FC236}">
                <a16:creationId xmlns:a16="http://schemas.microsoft.com/office/drawing/2014/main" id="{67A3A740-53EC-D8BC-A8A7-D2902BDD17C8}"/>
              </a:ext>
            </a:extLst>
          </p:cNvPr>
          <p:cNvSpPr txBox="1"/>
          <p:nvPr/>
        </p:nvSpPr>
        <p:spPr>
          <a:xfrm>
            <a:off x="9602644" y="2831068"/>
            <a:ext cx="233294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 write(&lt;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&lt;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a:t>
            </a:r>
          </a:p>
        </p:txBody>
      </p:sp>
      <p:sp>
        <p:nvSpPr>
          <p:cNvPr id="51" name="Rectangle 50">
            <a:extLst>
              <a:ext uri="{FF2B5EF4-FFF2-40B4-BE49-F238E27FC236}">
                <a16:creationId xmlns:a16="http://schemas.microsoft.com/office/drawing/2014/main" id="{968EF83D-A266-AF7D-A5A2-200C3463555C}"/>
              </a:ext>
            </a:extLst>
          </p:cNvPr>
          <p:cNvSpPr/>
          <p:nvPr/>
        </p:nvSpPr>
        <p:spPr>
          <a:xfrm>
            <a:off x="513002" y="1960615"/>
            <a:ext cx="1779527" cy="267405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2" name="Table 9">
            <a:extLst>
              <a:ext uri="{FF2B5EF4-FFF2-40B4-BE49-F238E27FC236}">
                <a16:creationId xmlns:a16="http://schemas.microsoft.com/office/drawing/2014/main" id="{004080B6-1DF7-5034-BF2F-DABC56A1413B}"/>
              </a:ext>
            </a:extLst>
          </p:cNvPr>
          <p:cNvGraphicFramePr>
            <a:graphicFrameLocks noGrp="1"/>
          </p:cNvGraphicFramePr>
          <p:nvPr/>
        </p:nvGraphicFramePr>
        <p:xfrm>
          <a:off x="630146" y="2055242"/>
          <a:ext cx="1577070" cy="922165"/>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4433">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4122968607"/>
                  </a:ext>
                </a:extLst>
              </a:tr>
              <a:tr h="184433">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659513793"/>
                  </a:ext>
                </a:extLst>
              </a:tr>
              <a:tr h="184433">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2650349565"/>
                  </a:ext>
                </a:extLst>
              </a:tr>
              <a:tr h="184433">
                <a:tc gridSpan="3">
                  <a:txBody>
                    <a:bodyPr/>
                    <a:lstStyle/>
                    <a:p>
                      <a:pPr algn="ctr"/>
                      <a:r>
                        <a:rPr lang="en-US" sz="4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4433">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53" name="Rectangle: Rounded Corners 52">
            <a:extLst>
              <a:ext uri="{FF2B5EF4-FFF2-40B4-BE49-F238E27FC236}">
                <a16:creationId xmlns:a16="http://schemas.microsoft.com/office/drawing/2014/main" id="{51B6EE89-1A12-C257-938C-0C34C79A88A2}"/>
              </a:ext>
            </a:extLst>
          </p:cNvPr>
          <p:cNvSpPr/>
          <p:nvPr/>
        </p:nvSpPr>
        <p:spPr>
          <a:xfrm>
            <a:off x="961401" y="3092533"/>
            <a:ext cx="856013" cy="3962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&lt;d&gt;</a:t>
            </a:r>
            <a:r>
              <a:rPr kumimoji="0" lang="en-US" sz="12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pic>
        <p:nvPicPr>
          <p:cNvPr id="54" name="Content Placeholder 9" descr="Shape&#10;&#10;Description automatically generated with low confidence">
            <a:extLst>
              <a:ext uri="{FF2B5EF4-FFF2-40B4-BE49-F238E27FC236}">
                <a16:creationId xmlns:a16="http://schemas.microsoft.com/office/drawing/2014/main" id="{82DDD4B8-C546-8816-0B9A-7C2F1A53C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34" y="3030623"/>
            <a:ext cx="522949" cy="522949"/>
          </a:xfrm>
          <a:prstGeom prst="rect">
            <a:avLst/>
          </a:prstGeom>
        </p:spPr>
      </p:pic>
      <p:graphicFrame>
        <p:nvGraphicFramePr>
          <p:cNvPr id="55" name="Table 9">
            <a:extLst>
              <a:ext uri="{FF2B5EF4-FFF2-40B4-BE49-F238E27FC236}">
                <a16:creationId xmlns:a16="http://schemas.microsoft.com/office/drawing/2014/main" id="{831A84C4-0BB2-8D65-0298-F0AB15EDDF26}"/>
              </a:ext>
            </a:extLst>
          </p:cNvPr>
          <p:cNvGraphicFramePr>
            <a:graphicFrameLocks noGrp="1"/>
          </p:cNvGraphicFramePr>
          <p:nvPr/>
        </p:nvGraphicFramePr>
        <p:xfrm>
          <a:off x="630146" y="3616653"/>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a:solidFill>
                            <a:schemeClr val="bg1"/>
                          </a:solidFill>
                        </a:rPr>
                        <a:t>0</a:t>
                      </a:r>
                      <a:endParaRPr lang="en-US" sz="400" dirty="0">
                        <a:solidFill>
                          <a:schemeClr val="bg1"/>
                        </a:solidFill>
                      </a:endParaRPr>
                    </a:p>
                  </a:txBody>
                  <a:tcPr>
                    <a:solidFill>
                      <a:schemeClr val="accent2">
                        <a:lumMod val="60000"/>
                        <a:lumOff val="40000"/>
                      </a:schemeClr>
                    </a:solidFill>
                  </a:tcPr>
                </a:tc>
                <a:tc>
                  <a:txBody>
                    <a:bodyPr/>
                    <a:lstStyle/>
                    <a:p>
                      <a:pPr algn="ctr"/>
                      <a:r>
                        <a:rPr lang="en-US" sz="400">
                          <a:solidFill>
                            <a:schemeClr val="bg1"/>
                          </a:solidFill>
                        </a:rPr>
                        <a:t>0</a:t>
                      </a:r>
                      <a:endParaRPr lang="en-US" sz="400" dirty="0"/>
                    </a:p>
                  </a:txBody>
                  <a:tcPr>
                    <a:solidFill>
                      <a:schemeClr val="accent2">
                        <a:lumMod val="60000"/>
                        <a:lumOff val="40000"/>
                      </a:schemeClr>
                    </a:solidFill>
                  </a:tcPr>
                </a:tc>
                <a:tc>
                  <a:txBody>
                    <a:bodyPr/>
                    <a:lstStyle/>
                    <a:p>
                      <a:pPr algn="ctr"/>
                      <a:r>
                        <a:rPr lang="en-US" sz="40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r>
                        <a:rPr lang="en-US" sz="400">
                          <a:solidFill>
                            <a:schemeClr val="bg1"/>
                          </a:solidFill>
                        </a:rPr>
                        <a:t>0</a:t>
                      </a:r>
                      <a:endParaRPr lang="en-US" sz="400" dirty="0">
                        <a:solidFill>
                          <a:schemeClr val="bg1"/>
                        </a:solidFill>
                      </a:endParaRPr>
                    </a:p>
                  </a:txBody>
                  <a:tcPr>
                    <a:solidFill>
                      <a:schemeClr val="accent2">
                        <a:lumMod val="60000"/>
                        <a:lumOff val="40000"/>
                      </a:schemeClr>
                    </a:solidFill>
                  </a:tcPr>
                </a:tc>
                <a:tc>
                  <a:txBody>
                    <a:bodyPr/>
                    <a:lstStyle/>
                    <a:p>
                      <a:pPr algn="ctr"/>
                      <a:r>
                        <a:rPr lang="en-US" sz="400">
                          <a:solidFill>
                            <a:schemeClr val="bg1"/>
                          </a:solidFill>
                        </a:rPr>
                        <a:t>0</a:t>
                      </a:r>
                      <a:endParaRPr lang="en-US" sz="400" dirty="0"/>
                    </a:p>
                  </a:txBody>
                  <a:tcPr>
                    <a:solidFill>
                      <a:schemeClr val="accent2">
                        <a:lumMod val="60000"/>
                        <a:lumOff val="40000"/>
                      </a:schemeClr>
                    </a:solidFill>
                  </a:tcPr>
                </a:tc>
                <a:tc>
                  <a:txBody>
                    <a:bodyPr/>
                    <a:lstStyle/>
                    <a:p>
                      <a:pPr algn="ctr"/>
                      <a:r>
                        <a:rPr lang="en-US" sz="40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pPr algn="ctr"/>
                      <a:r>
                        <a:rPr lang="en-US" sz="400">
                          <a:solidFill>
                            <a:schemeClr val="bg1"/>
                          </a:solidFill>
                        </a:rPr>
                        <a:t>0</a:t>
                      </a:r>
                      <a:endParaRPr lang="en-US" sz="400" dirty="0">
                        <a:solidFill>
                          <a:schemeClr val="bg1"/>
                        </a:solidFill>
                      </a:endParaRPr>
                    </a:p>
                  </a:txBody>
                  <a:tcPr>
                    <a:solidFill>
                      <a:schemeClr val="accent2">
                        <a:lumMod val="60000"/>
                        <a:lumOff val="40000"/>
                      </a:schemeClr>
                    </a:solidFill>
                  </a:tcPr>
                </a:tc>
                <a:tc>
                  <a:txBody>
                    <a:bodyPr/>
                    <a:lstStyle/>
                    <a:p>
                      <a:pPr algn="ctr"/>
                      <a:r>
                        <a:rPr lang="en-US" sz="400">
                          <a:solidFill>
                            <a:schemeClr val="bg1"/>
                          </a:solidFill>
                        </a:rPr>
                        <a:t>0</a:t>
                      </a:r>
                      <a:endParaRPr lang="en-US" sz="400" dirty="0"/>
                    </a:p>
                  </a:txBody>
                  <a:tcPr>
                    <a:solidFill>
                      <a:schemeClr val="accent2">
                        <a:lumMod val="60000"/>
                        <a:lumOff val="40000"/>
                      </a:schemeClr>
                    </a:solidFill>
                  </a:tcPr>
                </a:tc>
                <a:tc>
                  <a:txBody>
                    <a:bodyPr/>
                    <a:lstStyle/>
                    <a:p>
                      <a:pPr algn="ctr"/>
                      <a:r>
                        <a:rPr lang="en-US" sz="40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 dirty="0"/>
                        <a:t>………..</a:t>
                      </a:r>
                    </a:p>
                  </a:txBody>
                  <a:tcPr>
                    <a:solidFill>
                      <a:schemeClr val="accent2">
                        <a:lumMod val="60000"/>
                        <a:lumOff val="40000"/>
                      </a:schemeClr>
                    </a:solidFill>
                  </a:tcPr>
                </a:tc>
                <a:tc hMerge="1">
                  <a:txBody>
                    <a:bodyPr/>
                    <a:lstStyle/>
                    <a:p>
                      <a:pPr algn="ctr"/>
                      <a:r>
                        <a:rPr lang="en-US" sz="400" dirty="0">
                          <a:solidFill>
                            <a:schemeClr val="bg1"/>
                          </a:solidFill>
                        </a:rPr>
                        <a:t>0</a:t>
                      </a:r>
                      <a:endParaRPr lang="en-US" sz="400" dirty="0"/>
                    </a:p>
                  </a:txBody>
                  <a:tcPr>
                    <a:solidFill>
                      <a:schemeClr val="bg2">
                        <a:lumMod val="90000"/>
                      </a:schemeClr>
                    </a:solidFill>
                  </a:tcPr>
                </a:tc>
                <a:tc hMerge="1">
                  <a:txBody>
                    <a:bodyPr/>
                    <a:lstStyle/>
                    <a:p>
                      <a:pPr algn="ctr"/>
                      <a:r>
                        <a:rPr lang="en-US" sz="400" dirty="0">
                          <a:solidFill>
                            <a:schemeClr val="bg1"/>
                          </a:solidFill>
                        </a:rPr>
                        <a:t>0</a:t>
                      </a:r>
                      <a:endParaRPr lang="en-US" sz="400"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a:solidFill>
                            <a:schemeClr val="bg1"/>
                          </a:solidFill>
                        </a:rPr>
                        <a:t>…</a:t>
                      </a:r>
                      <a:endParaRPr lang="en-US" sz="400" dirty="0">
                        <a:solidFill>
                          <a:schemeClr val="bg1"/>
                        </a:solidFill>
                      </a:endParaRPr>
                    </a:p>
                  </a:txBody>
                  <a:tcPr>
                    <a:solidFill>
                      <a:schemeClr val="accent1"/>
                    </a:solidFill>
                  </a:tcPr>
                </a:tc>
                <a:tc>
                  <a:txBody>
                    <a:bodyPr/>
                    <a:lstStyle/>
                    <a:p>
                      <a:pPr algn="ctr"/>
                      <a:r>
                        <a:rPr lang="en-US" sz="40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3128877249"/>
                  </a:ext>
                </a:extLst>
              </a:tr>
            </a:tbl>
          </a:graphicData>
        </a:graphic>
      </p:graphicFrame>
      <p:sp>
        <p:nvSpPr>
          <p:cNvPr id="56" name="Rectangle 55">
            <a:extLst>
              <a:ext uri="{FF2B5EF4-FFF2-40B4-BE49-F238E27FC236}">
                <a16:creationId xmlns:a16="http://schemas.microsoft.com/office/drawing/2014/main" id="{B00C3717-4146-F535-1F93-5E69F012D28A}"/>
              </a:ext>
            </a:extLst>
          </p:cNvPr>
          <p:cNvSpPr/>
          <p:nvPr/>
        </p:nvSpPr>
        <p:spPr>
          <a:xfrm>
            <a:off x="2550294" y="1960615"/>
            <a:ext cx="1783080" cy="2670048"/>
          </a:xfrm>
          <a:prstGeom prst="rect">
            <a:avLst/>
          </a:prstGeom>
          <a:solidFill>
            <a:srgbClr val="CAB7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7" name="Table 9">
            <a:extLst>
              <a:ext uri="{FF2B5EF4-FFF2-40B4-BE49-F238E27FC236}">
                <a16:creationId xmlns:a16="http://schemas.microsoft.com/office/drawing/2014/main" id="{A969666B-44C7-9224-1B1C-04C433244758}"/>
              </a:ext>
            </a:extLst>
          </p:cNvPr>
          <p:cNvGraphicFramePr>
            <a:graphicFrameLocks noGrp="1"/>
          </p:cNvGraphicFramePr>
          <p:nvPr/>
        </p:nvGraphicFramePr>
        <p:xfrm>
          <a:off x="2664320" y="3616653"/>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2650349565"/>
                  </a:ext>
                </a:extLst>
              </a:tr>
              <a:tr h="188228">
                <a:tc gridSpan="3">
                  <a:txBody>
                    <a:bodyPr/>
                    <a:lstStyle/>
                    <a:p>
                      <a:pPr algn="ctr"/>
                      <a:r>
                        <a:rPr lang="en-US" sz="4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58" name="Rectangle 57">
            <a:extLst>
              <a:ext uri="{FF2B5EF4-FFF2-40B4-BE49-F238E27FC236}">
                <a16:creationId xmlns:a16="http://schemas.microsoft.com/office/drawing/2014/main" id="{C9C5F929-C77E-A546-8529-19B6F9945E71}"/>
              </a:ext>
            </a:extLst>
          </p:cNvPr>
          <p:cNvSpPr/>
          <p:nvPr/>
        </p:nvSpPr>
        <p:spPr>
          <a:xfrm>
            <a:off x="4591139" y="1964214"/>
            <a:ext cx="1783080" cy="26974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9" name="Table 9">
            <a:extLst>
              <a:ext uri="{FF2B5EF4-FFF2-40B4-BE49-F238E27FC236}">
                <a16:creationId xmlns:a16="http://schemas.microsoft.com/office/drawing/2014/main" id="{8E447518-4BDF-AED5-98E3-782A5F13AAE9}"/>
              </a:ext>
            </a:extLst>
          </p:cNvPr>
          <p:cNvGraphicFramePr>
            <a:graphicFrameLocks noGrp="1"/>
          </p:cNvGraphicFramePr>
          <p:nvPr/>
        </p:nvGraphicFramePr>
        <p:xfrm>
          <a:off x="626755" y="3614988"/>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4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3128877249"/>
                  </a:ext>
                </a:extLst>
              </a:tr>
            </a:tbl>
          </a:graphicData>
        </a:graphic>
      </p:graphicFrame>
      <p:graphicFrame>
        <p:nvGraphicFramePr>
          <p:cNvPr id="60" name="Table 9">
            <a:extLst>
              <a:ext uri="{FF2B5EF4-FFF2-40B4-BE49-F238E27FC236}">
                <a16:creationId xmlns:a16="http://schemas.microsoft.com/office/drawing/2014/main" id="{D030B1AC-5DAC-D410-D6DC-879E10DAEFA0}"/>
              </a:ext>
            </a:extLst>
          </p:cNvPr>
          <p:cNvGraphicFramePr>
            <a:graphicFrameLocks noGrp="1"/>
          </p:cNvGraphicFramePr>
          <p:nvPr/>
        </p:nvGraphicFramePr>
        <p:xfrm>
          <a:off x="2660174" y="3616653"/>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659513793"/>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2650349565"/>
                  </a:ext>
                </a:extLst>
              </a:tr>
              <a:tr h="188228">
                <a:tc gridSpan="3">
                  <a:txBody>
                    <a:bodyPr/>
                    <a:lstStyle/>
                    <a:p>
                      <a:pPr algn="ctr"/>
                      <a:r>
                        <a:rPr lang="en-US" sz="4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graphicFrame>
        <p:nvGraphicFramePr>
          <p:cNvPr id="61" name="Table 9">
            <a:extLst>
              <a:ext uri="{FF2B5EF4-FFF2-40B4-BE49-F238E27FC236}">
                <a16:creationId xmlns:a16="http://schemas.microsoft.com/office/drawing/2014/main" id="{940F0A54-1D6C-07E0-670F-4C78F7AA3A6D}"/>
              </a:ext>
            </a:extLst>
          </p:cNvPr>
          <p:cNvGraphicFramePr>
            <a:graphicFrameLocks noGrp="1"/>
          </p:cNvGraphicFramePr>
          <p:nvPr/>
        </p:nvGraphicFramePr>
        <p:xfrm>
          <a:off x="621397" y="2052783"/>
          <a:ext cx="1577070" cy="922165"/>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4433">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4122968607"/>
                  </a:ext>
                </a:extLst>
              </a:tr>
              <a:tr h="184433">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659513793"/>
                  </a:ext>
                </a:extLst>
              </a:tr>
              <a:tr h="184433">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2650349565"/>
                  </a:ext>
                </a:extLst>
              </a:tr>
              <a:tr h="184433">
                <a:tc gridSpan="3">
                  <a:txBody>
                    <a:bodyPr/>
                    <a:lstStyle/>
                    <a:p>
                      <a:pPr algn="ctr"/>
                      <a:r>
                        <a:rPr lang="en-US" sz="4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4433">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62" name="Rectangle: Rounded Corners 61">
            <a:extLst>
              <a:ext uri="{FF2B5EF4-FFF2-40B4-BE49-F238E27FC236}">
                <a16:creationId xmlns:a16="http://schemas.microsoft.com/office/drawing/2014/main" id="{DCF3E4BA-C74A-1D61-2013-5B5F212D8E11}"/>
              </a:ext>
            </a:extLst>
          </p:cNvPr>
          <p:cNvSpPr/>
          <p:nvPr/>
        </p:nvSpPr>
        <p:spPr>
          <a:xfrm>
            <a:off x="2989967" y="3092533"/>
            <a:ext cx="856013" cy="396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&lt;d&gt;</a:t>
            </a:r>
            <a:r>
              <a:rPr kumimoji="0" lang="en-US" sz="12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pic>
        <p:nvPicPr>
          <p:cNvPr id="63" name="Content Placeholder 9" descr="Shape&#10;&#10;Description automatically generated with low confidence">
            <a:extLst>
              <a:ext uri="{FF2B5EF4-FFF2-40B4-BE49-F238E27FC236}">
                <a16:creationId xmlns:a16="http://schemas.microsoft.com/office/drawing/2014/main" id="{D4F69459-3AA6-66A1-C618-10212D064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500" y="3030623"/>
            <a:ext cx="522949" cy="522949"/>
          </a:xfrm>
          <a:prstGeom prst="rect">
            <a:avLst/>
          </a:prstGeom>
          <a:noFill/>
        </p:spPr>
      </p:pic>
      <p:sp>
        <p:nvSpPr>
          <p:cNvPr id="64" name="Rectangle: Rounded Corners 63">
            <a:extLst>
              <a:ext uri="{FF2B5EF4-FFF2-40B4-BE49-F238E27FC236}">
                <a16:creationId xmlns:a16="http://schemas.microsoft.com/office/drawing/2014/main" id="{E793F950-B2EF-E7C2-1973-04B786714E43}"/>
              </a:ext>
            </a:extLst>
          </p:cNvPr>
          <p:cNvSpPr/>
          <p:nvPr/>
        </p:nvSpPr>
        <p:spPr>
          <a:xfrm>
            <a:off x="5039919" y="3089168"/>
            <a:ext cx="856013" cy="396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&lt;d&gt;</a:t>
            </a:r>
            <a:r>
              <a:rPr kumimoji="0" lang="en-US" sz="12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pic>
        <p:nvPicPr>
          <p:cNvPr id="65" name="Content Placeholder 9" descr="Shape&#10;&#10;Description automatically generated with low confidence">
            <a:extLst>
              <a:ext uri="{FF2B5EF4-FFF2-40B4-BE49-F238E27FC236}">
                <a16:creationId xmlns:a16="http://schemas.microsoft.com/office/drawing/2014/main" id="{F6BFDB69-9F18-CB10-CFF5-B06B47AC7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452" y="3027258"/>
            <a:ext cx="522949" cy="522949"/>
          </a:xfrm>
          <a:prstGeom prst="rect">
            <a:avLst/>
          </a:prstGeom>
          <a:noFill/>
        </p:spPr>
      </p:pic>
      <p:graphicFrame>
        <p:nvGraphicFramePr>
          <p:cNvPr id="66" name="Table 9">
            <a:extLst>
              <a:ext uri="{FF2B5EF4-FFF2-40B4-BE49-F238E27FC236}">
                <a16:creationId xmlns:a16="http://schemas.microsoft.com/office/drawing/2014/main" id="{687A44A5-C04A-C8A9-9E91-9FCA06E5D0E7}"/>
              </a:ext>
            </a:extLst>
          </p:cNvPr>
          <p:cNvGraphicFramePr>
            <a:graphicFrameLocks noGrp="1"/>
          </p:cNvGraphicFramePr>
          <p:nvPr/>
        </p:nvGraphicFramePr>
        <p:xfrm>
          <a:off x="4679390" y="3620111"/>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659513793"/>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4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67" name="Rectangle 66">
            <a:extLst>
              <a:ext uri="{FF2B5EF4-FFF2-40B4-BE49-F238E27FC236}">
                <a16:creationId xmlns:a16="http://schemas.microsoft.com/office/drawing/2014/main" id="{B002DF36-3FC2-1B56-F135-9423BADCB8E0}"/>
              </a:ext>
            </a:extLst>
          </p:cNvPr>
          <p:cNvSpPr/>
          <p:nvPr/>
        </p:nvSpPr>
        <p:spPr>
          <a:xfrm>
            <a:off x="4586679" y="1967490"/>
            <a:ext cx="1783080" cy="26974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8" name="Table 9">
            <a:extLst>
              <a:ext uri="{FF2B5EF4-FFF2-40B4-BE49-F238E27FC236}">
                <a16:creationId xmlns:a16="http://schemas.microsoft.com/office/drawing/2014/main" id="{184041CF-FD57-F3C9-1C47-8E6BB33A317F}"/>
              </a:ext>
            </a:extLst>
          </p:cNvPr>
          <p:cNvGraphicFramePr>
            <a:graphicFrameLocks noGrp="1"/>
          </p:cNvGraphicFramePr>
          <p:nvPr/>
        </p:nvGraphicFramePr>
        <p:xfrm>
          <a:off x="4689684" y="3623528"/>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bg1"/>
                          </a:solidFill>
                        </a:rPr>
                        <a:t>0</a:t>
                      </a:r>
                    </a:p>
                  </a:txBody>
                  <a:tcPr>
                    <a:solidFill>
                      <a:schemeClr val="bg2">
                        <a:lumMod val="75000"/>
                      </a:schemeClr>
                    </a:solidFill>
                  </a:tcPr>
                </a:tc>
                <a:tc>
                  <a:txBody>
                    <a:bodyPr/>
                    <a:lstStyle/>
                    <a:p>
                      <a:pPr algn="ctr"/>
                      <a:r>
                        <a:rPr lang="en-US" sz="400" dirty="0">
                          <a:solidFill>
                            <a:schemeClr val="bg1"/>
                          </a:solidFill>
                        </a:rPr>
                        <a:t>0</a:t>
                      </a:r>
                      <a:endParaRPr lang="en-US" sz="400" dirty="0"/>
                    </a:p>
                  </a:txBody>
                  <a:tcPr>
                    <a:solidFill>
                      <a:schemeClr val="bg2">
                        <a:lumMod val="75000"/>
                      </a:schemeClr>
                    </a:solidFill>
                  </a:tcPr>
                </a:tc>
                <a:tc>
                  <a:txBody>
                    <a:bodyPr/>
                    <a:lstStyle/>
                    <a:p>
                      <a:pPr algn="ctr"/>
                      <a:r>
                        <a:rPr lang="en-US" sz="400" dirty="0">
                          <a:solidFill>
                            <a:schemeClr val="bg1"/>
                          </a:solidFill>
                        </a:rPr>
                        <a:t>0</a:t>
                      </a:r>
                      <a:endParaRPr lang="en-US" sz="400" dirty="0"/>
                    </a:p>
                  </a:txBody>
                  <a:tcPr>
                    <a:solidFill>
                      <a:schemeClr val="bg2">
                        <a:lumMod val="75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659513793"/>
                  </a:ext>
                </a:extLst>
              </a:tr>
              <a:tr h="188228">
                <a:tc>
                  <a:txBody>
                    <a:bodyPr/>
                    <a:lstStyle/>
                    <a:p>
                      <a:pPr algn="ctr"/>
                      <a:r>
                        <a:rPr lang="en-US" sz="400" dirty="0">
                          <a:solidFill>
                            <a:schemeClr val="bg1"/>
                          </a:solidFill>
                        </a:rPr>
                        <a:t>0</a:t>
                      </a:r>
                    </a:p>
                  </a:txBody>
                  <a:tcPr>
                    <a:solidFill>
                      <a:schemeClr val="bg2">
                        <a:lumMod val="75000"/>
                      </a:schemeClr>
                    </a:solidFill>
                  </a:tcPr>
                </a:tc>
                <a:tc>
                  <a:txBody>
                    <a:bodyPr/>
                    <a:lstStyle/>
                    <a:p>
                      <a:pPr algn="ctr"/>
                      <a:r>
                        <a:rPr lang="en-US" sz="400" dirty="0">
                          <a:solidFill>
                            <a:schemeClr val="bg1"/>
                          </a:solidFill>
                        </a:rPr>
                        <a:t>0</a:t>
                      </a:r>
                      <a:endParaRPr lang="en-US" sz="400" dirty="0"/>
                    </a:p>
                  </a:txBody>
                  <a:tcPr>
                    <a:solidFill>
                      <a:schemeClr val="bg2">
                        <a:lumMod val="75000"/>
                      </a:schemeClr>
                    </a:solidFill>
                  </a:tcPr>
                </a:tc>
                <a:tc>
                  <a:txBody>
                    <a:bodyPr/>
                    <a:lstStyle/>
                    <a:p>
                      <a:pPr algn="ctr"/>
                      <a:r>
                        <a:rPr lang="en-US" sz="400" dirty="0">
                          <a:solidFill>
                            <a:schemeClr val="bg1"/>
                          </a:solidFill>
                        </a:rPr>
                        <a:t>0</a:t>
                      </a:r>
                      <a:endParaRPr lang="en-US" sz="400" dirty="0"/>
                    </a:p>
                  </a:txBody>
                  <a:tcPr>
                    <a:solidFill>
                      <a:schemeClr val="bg2">
                        <a:lumMod val="75000"/>
                      </a:schemeClr>
                    </a:solidFill>
                  </a:tcPr>
                </a:tc>
                <a:extLst>
                  <a:ext uri="{0D108BD9-81ED-4DB2-BD59-A6C34878D82A}">
                    <a16:rowId xmlns:a16="http://schemas.microsoft.com/office/drawing/2014/main" val="2650349565"/>
                  </a:ext>
                </a:extLst>
              </a:tr>
              <a:tr h="188228">
                <a:tc gridSpan="3">
                  <a:txBody>
                    <a:bodyPr/>
                    <a:lstStyle/>
                    <a:p>
                      <a:pPr algn="ctr"/>
                      <a:r>
                        <a:rPr lang="en-US" sz="400" dirty="0"/>
                        <a:t>………..</a:t>
                      </a:r>
                    </a:p>
                  </a:txBody>
                  <a:tcPr>
                    <a:solidFill>
                      <a:schemeClr val="bg2">
                        <a:lumMod val="75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bg1"/>
                          </a:solidFill>
                        </a:rPr>
                        <a:t>0</a:t>
                      </a:r>
                    </a:p>
                  </a:txBody>
                  <a:tcPr>
                    <a:solidFill>
                      <a:schemeClr val="bg2">
                        <a:lumMod val="75000"/>
                      </a:schemeClr>
                    </a:solidFill>
                  </a:tcPr>
                </a:tc>
                <a:tc>
                  <a:txBody>
                    <a:bodyPr/>
                    <a:lstStyle/>
                    <a:p>
                      <a:pPr algn="ctr"/>
                      <a:r>
                        <a:rPr lang="en-US" sz="400" dirty="0">
                          <a:solidFill>
                            <a:schemeClr val="bg1"/>
                          </a:solidFill>
                        </a:rPr>
                        <a:t>0</a:t>
                      </a:r>
                      <a:endParaRPr lang="en-US" sz="400" dirty="0"/>
                    </a:p>
                  </a:txBody>
                  <a:tcPr>
                    <a:solidFill>
                      <a:schemeClr val="bg2">
                        <a:lumMod val="75000"/>
                      </a:schemeClr>
                    </a:solidFill>
                  </a:tcPr>
                </a:tc>
                <a:tc>
                  <a:txBody>
                    <a:bodyPr/>
                    <a:lstStyle/>
                    <a:p>
                      <a:pPr algn="ctr"/>
                      <a:r>
                        <a:rPr lang="en-US" sz="400" dirty="0">
                          <a:solidFill>
                            <a:schemeClr val="bg1"/>
                          </a:solidFill>
                        </a:rPr>
                        <a:t>0</a:t>
                      </a:r>
                      <a:endParaRPr lang="en-US" sz="400" dirty="0"/>
                    </a:p>
                  </a:txBody>
                  <a:tcPr>
                    <a:solidFill>
                      <a:schemeClr val="bg2">
                        <a:lumMod val="75000"/>
                      </a:schemeClr>
                    </a:solidFill>
                  </a:tcPr>
                </a:tc>
                <a:extLst>
                  <a:ext uri="{0D108BD9-81ED-4DB2-BD59-A6C34878D82A}">
                    <a16:rowId xmlns:a16="http://schemas.microsoft.com/office/drawing/2014/main" val="3128877249"/>
                  </a:ext>
                </a:extLst>
              </a:tr>
            </a:tbl>
          </a:graphicData>
        </a:graphic>
      </p:graphicFrame>
      <p:sp>
        <p:nvSpPr>
          <p:cNvPr id="69" name="Rectangle 68">
            <a:extLst>
              <a:ext uri="{FF2B5EF4-FFF2-40B4-BE49-F238E27FC236}">
                <a16:creationId xmlns:a16="http://schemas.microsoft.com/office/drawing/2014/main" id="{92064C47-F573-8CD4-6EFC-737A3D7BB615}"/>
              </a:ext>
            </a:extLst>
          </p:cNvPr>
          <p:cNvSpPr/>
          <p:nvPr/>
        </p:nvSpPr>
        <p:spPr>
          <a:xfrm>
            <a:off x="513909" y="1960615"/>
            <a:ext cx="1783080" cy="26974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0" name="Table 9">
            <a:extLst>
              <a:ext uri="{FF2B5EF4-FFF2-40B4-BE49-F238E27FC236}">
                <a16:creationId xmlns:a16="http://schemas.microsoft.com/office/drawing/2014/main" id="{BB4418B6-6932-BBDA-194E-C6D3EF4C3893}"/>
              </a:ext>
            </a:extLst>
          </p:cNvPr>
          <p:cNvGraphicFramePr>
            <a:graphicFrameLocks noGrp="1"/>
          </p:cNvGraphicFramePr>
          <p:nvPr/>
        </p:nvGraphicFramePr>
        <p:xfrm>
          <a:off x="616914" y="3616653"/>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659513793"/>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400" dirty="0"/>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bg1"/>
                          </a:solidFill>
                        </a:rPr>
                        <a:t>0</a:t>
                      </a:r>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tc>
                  <a:txBody>
                    <a:bodyPr/>
                    <a:lstStyle/>
                    <a:p>
                      <a:pPr algn="ctr"/>
                      <a:r>
                        <a:rPr lang="en-US" sz="400" dirty="0">
                          <a:solidFill>
                            <a:schemeClr val="bg1"/>
                          </a:solidFill>
                        </a:rPr>
                        <a:t>0</a:t>
                      </a:r>
                      <a:endParaRPr lang="en-US" sz="400" dirty="0"/>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71" name="Rectangle 70">
            <a:extLst>
              <a:ext uri="{FF2B5EF4-FFF2-40B4-BE49-F238E27FC236}">
                <a16:creationId xmlns:a16="http://schemas.microsoft.com/office/drawing/2014/main" id="{1DFCC81E-F827-E09B-74AA-7C891EFAA85C}"/>
              </a:ext>
            </a:extLst>
          </p:cNvPr>
          <p:cNvSpPr/>
          <p:nvPr/>
        </p:nvSpPr>
        <p:spPr>
          <a:xfrm>
            <a:off x="2549034" y="1960615"/>
            <a:ext cx="1783080" cy="2697480"/>
          </a:xfrm>
          <a:prstGeom prst="rect">
            <a:avLst/>
          </a:prstGeom>
          <a:solidFill>
            <a:srgbClr val="CAB7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2" name="Table 9">
            <a:extLst>
              <a:ext uri="{FF2B5EF4-FFF2-40B4-BE49-F238E27FC236}">
                <a16:creationId xmlns:a16="http://schemas.microsoft.com/office/drawing/2014/main" id="{779D083D-32D5-E096-679A-1FF69ED3F831}"/>
              </a:ext>
            </a:extLst>
          </p:cNvPr>
          <p:cNvGraphicFramePr>
            <a:graphicFrameLocks noGrp="1"/>
          </p:cNvGraphicFramePr>
          <p:nvPr/>
        </p:nvGraphicFramePr>
        <p:xfrm>
          <a:off x="2652039" y="3616653"/>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bg1"/>
                          </a:solidFill>
                        </a:rPr>
                        <a:t>0</a:t>
                      </a:r>
                    </a:p>
                  </a:txBody>
                  <a:tcPr>
                    <a:solidFill>
                      <a:srgbClr val="CAB7E5"/>
                    </a:solidFill>
                  </a:tcPr>
                </a:tc>
                <a:tc>
                  <a:txBody>
                    <a:bodyPr/>
                    <a:lstStyle/>
                    <a:p>
                      <a:pPr algn="ctr"/>
                      <a:r>
                        <a:rPr lang="en-US" sz="400" dirty="0">
                          <a:solidFill>
                            <a:schemeClr val="bg1"/>
                          </a:solidFill>
                        </a:rPr>
                        <a:t>0</a:t>
                      </a:r>
                      <a:endParaRPr lang="en-US" sz="400" dirty="0"/>
                    </a:p>
                  </a:txBody>
                  <a:tcPr>
                    <a:solidFill>
                      <a:srgbClr val="CAB7E5"/>
                    </a:solidFill>
                  </a:tcPr>
                </a:tc>
                <a:tc>
                  <a:txBody>
                    <a:bodyPr/>
                    <a:lstStyle/>
                    <a:p>
                      <a:pPr algn="ctr"/>
                      <a:r>
                        <a:rPr lang="en-US" sz="400" dirty="0">
                          <a:solidFill>
                            <a:schemeClr val="bg1"/>
                          </a:solidFill>
                        </a:rPr>
                        <a:t>0</a:t>
                      </a:r>
                      <a:endParaRPr lang="en-US" sz="400" dirty="0"/>
                    </a:p>
                  </a:txBody>
                  <a:tcPr>
                    <a:solidFill>
                      <a:srgbClr val="CAB7E5"/>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659513793"/>
                  </a:ext>
                </a:extLst>
              </a:tr>
              <a:tr h="188228">
                <a:tc>
                  <a:txBody>
                    <a:bodyPr/>
                    <a:lstStyle/>
                    <a:p>
                      <a:pPr algn="ctr"/>
                      <a:r>
                        <a:rPr lang="en-US" sz="400" dirty="0">
                          <a:solidFill>
                            <a:schemeClr val="bg1"/>
                          </a:solidFill>
                        </a:rPr>
                        <a:t>0</a:t>
                      </a:r>
                    </a:p>
                  </a:txBody>
                  <a:tcPr>
                    <a:solidFill>
                      <a:srgbClr val="CAB7E5"/>
                    </a:solidFill>
                  </a:tcPr>
                </a:tc>
                <a:tc>
                  <a:txBody>
                    <a:bodyPr/>
                    <a:lstStyle/>
                    <a:p>
                      <a:pPr algn="ctr"/>
                      <a:r>
                        <a:rPr lang="en-US" sz="400" dirty="0">
                          <a:solidFill>
                            <a:schemeClr val="bg1"/>
                          </a:solidFill>
                        </a:rPr>
                        <a:t>0</a:t>
                      </a:r>
                      <a:endParaRPr lang="en-US" sz="400" dirty="0"/>
                    </a:p>
                  </a:txBody>
                  <a:tcPr>
                    <a:solidFill>
                      <a:srgbClr val="CAB7E5"/>
                    </a:solidFill>
                  </a:tcPr>
                </a:tc>
                <a:tc>
                  <a:txBody>
                    <a:bodyPr/>
                    <a:lstStyle/>
                    <a:p>
                      <a:pPr algn="ctr"/>
                      <a:r>
                        <a:rPr lang="en-US" sz="400" dirty="0">
                          <a:solidFill>
                            <a:schemeClr val="bg1"/>
                          </a:solidFill>
                        </a:rPr>
                        <a:t>0</a:t>
                      </a:r>
                      <a:endParaRPr lang="en-US" sz="400" dirty="0"/>
                    </a:p>
                  </a:txBody>
                  <a:tcPr>
                    <a:solidFill>
                      <a:srgbClr val="CAB7E5"/>
                    </a:solidFill>
                  </a:tcPr>
                </a:tc>
                <a:extLst>
                  <a:ext uri="{0D108BD9-81ED-4DB2-BD59-A6C34878D82A}">
                    <a16:rowId xmlns:a16="http://schemas.microsoft.com/office/drawing/2014/main" val="2650349565"/>
                  </a:ext>
                </a:extLst>
              </a:tr>
              <a:tr h="188228">
                <a:tc gridSpan="3">
                  <a:txBody>
                    <a:bodyPr/>
                    <a:lstStyle/>
                    <a:p>
                      <a:pPr algn="ctr"/>
                      <a:r>
                        <a:rPr lang="en-US" sz="400" dirty="0"/>
                        <a:t>………..</a:t>
                      </a:r>
                    </a:p>
                  </a:txBody>
                  <a:tcPr>
                    <a:solidFill>
                      <a:srgbClr val="CAB7E5"/>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bg1"/>
                          </a:solidFill>
                        </a:rPr>
                        <a:t>0</a:t>
                      </a:r>
                    </a:p>
                  </a:txBody>
                  <a:tcPr>
                    <a:solidFill>
                      <a:srgbClr val="CAB7E5"/>
                    </a:solidFill>
                  </a:tcPr>
                </a:tc>
                <a:tc>
                  <a:txBody>
                    <a:bodyPr/>
                    <a:lstStyle/>
                    <a:p>
                      <a:pPr algn="ctr"/>
                      <a:r>
                        <a:rPr lang="en-US" sz="400" dirty="0">
                          <a:solidFill>
                            <a:schemeClr val="bg1"/>
                          </a:solidFill>
                        </a:rPr>
                        <a:t>0</a:t>
                      </a:r>
                      <a:endParaRPr lang="en-US" sz="400" dirty="0"/>
                    </a:p>
                  </a:txBody>
                  <a:tcPr>
                    <a:solidFill>
                      <a:srgbClr val="CAB7E5"/>
                    </a:solidFill>
                  </a:tcPr>
                </a:tc>
                <a:tc>
                  <a:txBody>
                    <a:bodyPr/>
                    <a:lstStyle/>
                    <a:p>
                      <a:pPr algn="ctr"/>
                      <a:r>
                        <a:rPr lang="en-US" sz="400" dirty="0">
                          <a:solidFill>
                            <a:schemeClr val="bg1"/>
                          </a:solidFill>
                        </a:rPr>
                        <a:t>0</a:t>
                      </a:r>
                      <a:endParaRPr lang="en-US" sz="400" dirty="0"/>
                    </a:p>
                  </a:txBody>
                  <a:tcPr>
                    <a:solidFill>
                      <a:srgbClr val="CAB7E5"/>
                    </a:solidFill>
                  </a:tcPr>
                </a:tc>
                <a:extLst>
                  <a:ext uri="{0D108BD9-81ED-4DB2-BD59-A6C34878D82A}">
                    <a16:rowId xmlns:a16="http://schemas.microsoft.com/office/drawing/2014/main" val="3128877249"/>
                  </a:ext>
                </a:extLst>
              </a:tr>
            </a:tbl>
          </a:graphicData>
        </a:graphic>
      </p:graphicFrame>
      <p:graphicFrame>
        <p:nvGraphicFramePr>
          <p:cNvPr id="73" name="Table 9">
            <a:extLst>
              <a:ext uri="{FF2B5EF4-FFF2-40B4-BE49-F238E27FC236}">
                <a16:creationId xmlns:a16="http://schemas.microsoft.com/office/drawing/2014/main" id="{87BC1176-5B11-E067-0555-5DB2905B0C54}"/>
              </a:ext>
            </a:extLst>
          </p:cNvPr>
          <p:cNvGraphicFramePr>
            <a:graphicFrameLocks noGrp="1"/>
          </p:cNvGraphicFramePr>
          <p:nvPr/>
        </p:nvGraphicFramePr>
        <p:xfrm>
          <a:off x="457200" y="1960615"/>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659513793"/>
                  </a:ext>
                </a:extLst>
              </a:tr>
              <a:tr h="188228">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2650349565"/>
                  </a:ext>
                </a:extLst>
              </a:tr>
              <a:tr h="188228">
                <a:tc gridSpan="3">
                  <a:txBody>
                    <a:bodyPr/>
                    <a:lstStyle/>
                    <a:p>
                      <a:pPr algn="ctr"/>
                      <a:r>
                        <a:rPr lang="en-US" sz="400" dirty="0">
                          <a:solidFill>
                            <a:schemeClr val="tx1"/>
                          </a:solidFill>
                        </a:rPr>
                        <a:t>………..</a:t>
                      </a:r>
                    </a:p>
                  </a:txBody>
                  <a:tcPr>
                    <a:solidFill>
                      <a:schemeClr val="accent6">
                        <a:lumMod val="40000"/>
                        <a:lumOff val="6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tc>
                  <a:txBody>
                    <a:bodyPr/>
                    <a:lstStyle/>
                    <a:p>
                      <a:pPr algn="ctr"/>
                      <a:r>
                        <a:rPr lang="en-US" sz="400"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3128877249"/>
                  </a:ext>
                </a:extLst>
              </a:tr>
            </a:tbl>
          </a:graphicData>
        </a:graphic>
      </p:graphicFrame>
      <p:sp>
        <p:nvSpPr>
          <p:cNvPr id="74" name="Rectangle: Rounded Corners 73">
            <a:extLst>
              <a:ext uri="{FF2B5EF4-FFF2-40B4-BE49-F238E27FC236}">
                <a16:creationId xmlns:a16="http://schemas.microsoft.com/office/drawing/2014/main" id="{2BB9302D-3212-FEA4-5678-EFA3604B6BEC}"/>
              </a:ext>
            </a:extLst>
          </p:cNvPr>
          <p:cNvSpPr/>
          <p:nvPr/>
        </p:nvSpPr>
        <p:spPr>
          <a:xfrm>
            <a:off x="1035203" y="2979381"/>
            <a:ext cx="563878" cy="25968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graphicFrame>
        <p:nvGraphicFramePr>
          <p:cNvPr id="75" name="Table 9">
            <a:extLst>
              <a:ext uri="{FF2B5EF4-FFF2-40B4-BE49-F238E27FC236}">
                <a16:creationId xmlns:a16="http://schemas.microsoft.com/office/drawing/2014/main" id="{B37292AD-1CE5-AC74-F446-4B40F613988F}"/>
              </a:ext>
            </a:extLst>
          </p:cNvPr>
          <p:cNvGraphicFramePr>
            <a:graphicFrameLocks noGrp="1"/>
          </p:cNvGraphicFramePr>
          <p:nvPr/>
        </p:nvGraphicFramePr>
        <p:xfrm>
          <a:off x="2311701" y="1960615"/>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tx1"/>
                          </a:solidFill>
                        </a:rPr>
                        <a:t>0</a:t>
                      </a:r>
                    </a:p>
                  </a:txBody>
                  <a:tcPr>
                    <a:solidFill>
                      <a:schemeClr val="accent2">
                        <a:lumMod val="60000"/>
                        <a:lumOff val="40000"/>
                      </a:schemeClr>
                    </a:solidFill>
                  </a:tcPr>
                </a:tc>
                <a:tc>
                  <a:txBody>
                    <a:bodyPr/>
                    <a:lstStyle/>
                    <a:p>
                      <a:pPr algn="ctr"/>
                      <a:r>
                        <a:rPr lang="en-US" sz="400" dirty="0">
                          <a:solidFill>
                            <a:schemeClr val="tx1"/>
                          </a:solidFill>
                        </a:rPr>
                        <a:t>0</a:t>
                      </a:r>
                    </a:p>
                  </a:txBody>
                  <a:tcPr>
                    <a:solidFill>
                      <a:schemeClr val="accent2">
                        <a:lumMod val="60000"/>
                        <a:lumOff val="40000"/>
                      </a:schemeClr>
                    </a:solidFill>
                  </a:tcPr>
                </a:tc>
                <a:tc>
                  <a:txBody>
                    <a:bodyPr/>
                    <a:lstStyle/>
                    <a:p>
                      <a:pPr algn="ctr"/>
                      <a:r>
                        <a:rPr lang="en-US" sz="400" dirty="0">
                          <a:solidFill>
                            <a:schemeClr val="tx1"/>
                          </a:solidFill>
                        </a:rPr>
                        <a:t>0</a:t>
                      </a:r>
                    </a:p>
                  </a:txBody>
                  <a:tcPr>
                    <a:solidFill>
                      <a:schemeClr val="accent2">
                        <a:lumMod val="60000"/>
                        <a:lumOff val="40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659513793"/>
                  </a:ext>
                </a:extLst>
              </a:tr>
              <a:tr h="188228">
                <a:tc>
                  <a:txBody>
                    <a:bodyPr/>
                    <a:lstStyle/>
                    <a:p>
                      <a:pPr algn="ctr"/>
                      <a:r>
                        <a:rPr lang="en-US" sz="400" dirty="0">
                          <a:solidFill>
                            <a:schemeClr val="tx1"/>
                          </a:solidFill>
                        </a:rPr>
                        <a:t>0</a:t>
                      </a:r>
                    </a:p>
                  </a:txBody>
                  <a:tcPr>
                    <a:solidFill>
                      <a:schemeClr val="accent2">
                        <a:lumMod val="60000"/>
                        <a:lumOff val="40000"/>
                      </a:schemeClr>
                    </a:solidFill>
                  </a:tcPr>
                </a:tc>
                <a:tc>
                  <a:txBody>
                    <a:bodyPr/>
                    <a:lstStyle/>
                    <a:p>
                      <a:pPr algn="ctr"/>
                      <a:r>
                        <a:rPr lang="en-US" sz="400" dirty="0">
                          <a:solidFill>
                            <a:schemeClr val="tx1"/>
                          </a:solidFill>
                        </a:rPr>
                        <a:t>0</a:t>
                      </a:r>
                    </a:p>
                  </a:txBody>
                  <a:tcPr>
                    <a:solidFill>
                      <a:schemeClr val="accent2">
                        <a:lumMod val="60000"/>
                        <a:lumOff val="40000"/>
                      </a:schemeClr>
                    </a:solidFill>
                  </a:tcPr>
                </a:tc>
                <a:tc>
                  <a:txBody>
                    <a:bodyPr/>
                    <a:lstStyle/>
                    <a:p>
                      <a:pPr algn="ctr"/>
                      <a:r>
                        <a:rPr lang="en-US" sz="400" dirty="0">
                          <a:solidFill>
                            <a:schemeClr val="tx1"/>
                          </a:solidFill>
                        </a:rPr>
                        <a:t>0</a:t>
                      </a:r>
                    </a:p>
                  </a:txBody>
                  <a:tcPr>
                    <a:solidFill>
                      <a:schemeClr val="accent2">
                        <a:lumMod val="60000"/>
                        <a:lumOff val="40000"/>
                      </a:schemeClr>
                    </a:solidFill>
                  </a:tcPr>
                </a:tc>
                <a:extLst>
                  <a:ext uri="{0D108BD9-81ED-4DB2-BD59-A6C34878D82A}">
                    <a16:rowId xmlns:a16="http://schemas.microsoft.com/office/drawing/2014/main" val="2650349565"/>
                  </a:ext>
                </a:extLst>
              </a:tr>
              <a:tr h="188228">
                <a:tc gridSpan="3">
                  <a:txBody>
                    <a:bodyPr/>
                    <a:lstStyle/>
                    <a:p>
                      <a:pPr algn="ctr"/>
                      <a:r>
                        <a:rPr lang="en-US" sz="400" dirty="0">
                          <a:solidFill>
                            <a:schemeClr val="tx1"/>
                          </a:solidFill>
                        </a:rPr>
                        <a:t>………..</a:t>
                      </a:r>
                    </a:p>
                  </a:txBody>
                  <a:tcPr>
                    <a:solidFill>
                      <a:schemeClr val="accent2">
                        <a:lumMod val="60000"/>
                        <a:lumOff val="40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tx1"/>
                          </a:solidFill>
                        </a:rPr>
                        <a:t>0</a:t>
                      </a:r>
                    </a:p>
                  </a:txBody>
                  <a:tcPr>
                    <a:solidFill>
                      <a:schemeClr val="accent2">
                        <a:lumMod val="60000"/>
                        <a:lumOff val="40000"/>
                      </a:schemeClr>
                    </a:solidFill>
                  </a:tcPr>
                </a:tc>
                <a:tc>
                  <a:txBody>
                    <a:bodyPr/>
                    <a:lstStyle/>
                    <a:p>
                      <a:pPr algn="ctr"/>
                      <a:r>
                        <a:rPr lang="en-US" sz="400" dirty="0">
                          <a:solidFill>
                            <a:schemeClr val="tx1"/>
                          </a:solidFill>
                        </a:rPr>
                        <a:t>0</a:t>
                      </a:r>
                    </a:p>
                  </a:txBody>
                  <a:tcPr>
                    <a:solidFill>
                      <a:schemeClr val="accent2">
                        <a:lumMod val="60000"/>
                        <a:lumOff val="40000"/>
                      </a:schemeClr>
                    </a:solidFill>
                  </a:tcPr>
                </a:tc>
                <a:tc>
                  <a:txBody>
                    <a:bodyPr/>
                    <a:lstStyle/>
                    <a:p>
                      <a:pPr algn="ctr"/>
                      <a:r>
                        <a:rPr lang="en-US" sz="400" dirty="0">
                          <a:solidFill>
                            <a:schemeClr val="tx1"/>
                          </a:solidFill>
                        </a:rPr>
                        <a:t>0</a:t>
                      </a:r>
                    </a:p>
                  </a:txBody>
                  <a:tcPr>
                    <a:solidFill>
                      <a:schemeClr val="accent2">
                        <a:lumMod val="60000"/>
                        <a:lumOff val="40000"/>
                      </a:schemeClr>
                    </a:solidFill>
                  </a:tcPr>
                </a:tc>
                <a:extLst>
                  <a:ext uri="{0D108BD9-81ED-4DB2-BD59-A6C34878D82A}">
                    <a16:rowId xmlns:a16="http://schemas.microsoft.com/office/drawing/2014/main" val="3128877249"/>
                  </a:ext>
                </a:extLst>
              </a:tr>
            </a:tbl>
          </a:graphicData>
        </a:graphic>
      </p:graphicFrame>
      <p:sp>
        <p:nvSpPr>
          <p:cNvPr id="76" name="Rectangle: Rounded Corners 75">
            <a:extLst>
              <a:ext uri="{FF2B5EF4-FFF2-40B4-BE49-F238E27FC236}">
                <a16:creationId xmlns:a16="http://schemas.microsoft.com/office/drawing/2014/main" id="{732B3176-969C-37D6-1DA3-41B6372AF11E}"/>
              </a:ext>
            </a:extLst>
          </p:cNvPr>
          <p:cNvSpPr/>
          <p:nvPr/>
        </p:nvSpPr>
        <p:spPr>
          <a:xfrm>
            <a:off x="2889704" y="2979381"/>
            <a:ext cx="563878" cy="2596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&lt;d&gt;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aphicFrame>
        <p:nvGraphicFramePr>
          <p:cNvPr id="77" name="Table 9">
            <a:extLst>
              <a:ext uri="{FF2B5EF4-FFF2-40B4-BE49-F238E27FC236}">
                <a16:creationId xmlns:a16="http://schemas.microsoft.com/office/drawing/2014/main" id="{0642692D-CD03-51EE-A0D4-1FD985CE2E79}"/>
              </a:ext>
            </a:extLst>
          </p:cNvPr>
          <p:cNvGraphicFramePr>
            <a:graphicFrameLocks noGrp="1"/>
          </p:cNvGraphicFramePr>
          <p:nvPr/>
        </p:nvGraphicFramePr>
        <p:xfrm>
          <a:off x="4023952" y="1960615"/>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tx1"/>
                          </a:solidFill>
                        </a:rPr>
                        <a:t>0</a:t>
                      </a:r>
                    </a:p>
                  </a:txBody>
                  <a:tcPr>
                    <a:solidFill>
                      <a:srgbClr val="CAB7E5"/>
                    </a:solidFill>
                  </a:tcPr>
                </a:tc>
                <a:tc>
                  <a:txBody>
                    <a:bodyPr/>
                    <a:lstStyle/>
                    <a:p>
                      <a:pPr algn="ctr"/>
                      <a:r>
                        <a:rPr lang="en-US" sz="400" dirty="0">
                          <a:solidFill>
                            <a:schemeClr val="tx1"/>
                          </a:solidFill>
                        </a:rPr>
                        <a:t>0</a:t>
                      </a:r>
                    </a:p>
                  </a:txBody>
                  <a:tcPr>
                    <a:solidFill>
                      <a:srgbClr val="CAB7E5"/>
                    </a:solidFill>
                  </a:tcPr>
                </a:tc>
                <a:tc>
                  <a:txBody>
                    <a:bodyPr/>
                    <a:lstStyle/>
                    <a:p>
                      <a:pPr algn="ctr"/>
                      <a:r>
                        <a:rPr lang="en-US" sz="400" dirty="0">
                          <a:solidFill>
                            <a:schemeClr val="tx1"/>
                          </a:solidFill>
                        </a:rPr>
                        <a:t>0</a:t>
                      </a:r>
                    </a:p>
                  </a:txBody>
                  <a:tcPr>
                    <a:solidFill>
                      <a:srgbClr val="CAB7E5"/>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659513793"/>
                  </a:ext>
                </a:extLst>
              </a:tr>
              <a:tr h="188228">
                <a:tc>
                  <a:txBody>
                    <a:bodyPr/>
                    <a:lstStyle/>
                    <a:p>
                      <a:pPr algn="ctr"/>
                      <a:r>
                        <a:rPr lang="en-US" sz="400" dirty="0">
                          <a:solidFill>
                            <a:schemeClr val="tx1"/>
                          </a:solidFill>
                        </a:rPr>
                        <a:t>0</a:t>
                      </a:r>
                    </a:p>
                  </a:txBody>
                  <a:tcPr>
                    <a:solidFill>
                      <a:srgbClr val="CAB7E5"/>
                    </a:solidFill>
                  </a:tcPr>
                </a:tc>
                <a:tc>
                  <a:txBody>
                    <a:bodyPr/>
                    <a:lstStyle/>
                    <a:p>
                      <a:pPr algn="ctr"/>
                      <a:r>
                        <a:rPr lang="en-US" sz="400" dirty="0">
                          <a:solidFill>
                            <a:schemeClr val="tx1"/>
                          </a:solidFill>
                        </a:rPr>
                        <a:t>0</a:t>
                      </a:r>
                    </a:p>
                  </a:txBody>
                  <a:tcPr>
                    <a:solidFill>
                      <a:srgbClr val="CAB7E5"/>
                    </a:solidFill>
                  </a:tcPr>
                </a:tc>
                <a:tc>
                  <a:txBody>
                    <a:bodyPr/>
                    <a:lstStyle/>
                    <a:p>
                      <a:pPr algn="ctr"/>
                      <a:r>
                        <a:rPr lang="en-US" sz="400" dirty="0">
                          <a:solidFill>
                            <a:schemeClr val="tx1"/>
                          </a:solidFill>
                        </a:rPr>
                        <a:t>0</a:t>
                      </a:r>
                    </a:p>
                  </a:txBody>
                  <a:tcPr>
                    <a:solidFill>
                      <a:srgbClr val="CAB7E5"/>
                    </a:solidFill>
                  </a:tcPr>
                </a:tc>
                <a:extLst>
                  <a:ext uri="{0D108BD9-81ED-4DB2-BD59-A6C34878D82A}">
                    <a16:rowId xmlns:a16="http://schemas.microsoft.com/office/drawing/2014/main" val="2650349565"/>
                  </a:ext>
                </a:extLst>
              </a:tr>
              <a:tr h="188228">
                <a:tc gridSpan="3">
                  <a:txBody>
                    <a:bodyPr/>
                    <a:lstStyle/>
                    <a:p>
                      <a:pPr algn="ctr"/>
                      <a:r>
                        <a:rPr lang="en-US" sz="400" dirty="0">
                          <a:solidFill>
                            <a:schemeClr val="tx1"/>
                          </a:solidFill>
                        </a:rPr>
                        <a:t>………..</a:t>
                      </a:r>
                    </a:p>
                  </a:txBody>
                  <a:tcPr>
                    <a:solidFill>
                      <a:srgbClr val="CAB7E5"/>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tx1"/>
                          </a:solidFill>
                        </a:rPr>
                        <a:t>0</a:t>
                      </a:r>
                    </a:p>
                  </a:txBody>
                  <a:tcPr>
                    <a:solidFill>
                      <a:srgbClr val="CAB7E5"/>
                    </a:solidFill>
                  </a:tcPr>
                </a:tc>
                <a:tc>
                  <a:txBody>
                    <a:bodyPr/>
                    <a:lstStyle/>
                    <a:p>
                      <a:pPr algn="ctr"/>
                      <a:r>
                        <a:rPr lang="en-US" sz="400" dirty="0">
                          <a:solidFill>
                            <a:schemeClr val="tx1"/>
                          </a:solidFill>
                        </a:rPr>
                        <a:t>0</a:t>
                      </a:r>
                    </a:p>
                  </a:txBody>
                  <a:tcPr>
                    <a:solidFill>
                      <a:srgbClr val="CAB7E5"/>
                    </a:solidFill>
                  </a:tcPr>
                </a:tc>
                <a:tc>
                  <a:txBody>
                    <a:bodyPr/>
                    <a:lstStyle/>
                    <a:p>
                      <a:pPr algn="ctr"/>
                      <a:r>
                        <a:rPr lang="en-US" sz="400" dirty="0">
                          <a:solidFill>
                            <a:schemeClr val="tx1"/>
                          </a:solidFill>
                        </a:rPr>
                        <a:t>0</a:t>
                      </a:r>
                    </a:p>
                  </a:txBody>
                  <a:tcPr>
                    <a:solidFill>
                      <a:srgbClr val="CAB7E5"/>
                    </a:solidFill>
                  </a:tcPr>
                </a:tc>
                <a:extLst>
                  <a:ext uri="{0D108BD9-81ED-4DB2-BD59-A6C34878D82A}">
                    <a16:rowId xmlns:a16="http://schemas.microsoft.com/office/drawing/2014/main" val="3128877249"/>
                  </a:ext>
                </a:extLst>
              </a:tr>
            </a:tbl>
          </a:graphicData>
        </a:graphic>
      </p:graphicFrame>
      <p:sp>
        <p:nvSpPr>
          <p:cNvPr id="78" name="Rectangle: Rounded Corners 77">
            <a:extLst>
              <a:ext uri="{FF2B5EF4-FFF2-40B4-BE49-F238E27FC236}">
                <a16:creationId xmlns:a16="http://schemas.microsoft.com/office/drawing/2014/main" id="{470BB96B-F5C3-4347-961A-586664A623A4}"/>
              </a:ext>
            </a:extLst>
          </p:cNvPr>
          <p:cNvSpPr/>
          <p:nvPr/>
        </p:nvSpPr>
        <p:spPr>
          <a:xfrm>
            <a:off x="4601955" y="2979381"/>
            <a:ext cx="563878" cy="259680"/>
          </a:xfrm>
          <a:prstGeom prst="roundRect">
            <a:avLst/>
          </a:prstGeom>
          <a:solidFill>
            <a:srgbClr val="CAB7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&lt;d&gt;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9" name="Table 9">
            <a:extLst>
              <a:ext uri="{FF2B5EF4-FFF2-40B4-BE49-F238E27FC236}">
                <a16:creationId xmlns:a16="http://schemas.microsoft.com/office/drawing/2014/main" id="{B62C7380-A182-818E-427E-4D92A83FC47D}"/>
              </a:ext>
            </a:extLst>
          </p:cNvPr>
          <p:cNvGraphicFramePr>
            <a:graphicFrameLocks noGrp="1"/>
          </p:cNvGraphicFramePr>
          <p:nvPr/>
        </p:nvGraphicFramePr>
        <p:xfrm>
          <a:off x="5714354" y="1960615"/>
          <a:ext cx="1577070" cy="941140"/>
        </p:xfrm>
        <a:graphic>
          <a:graphicData uri="http://schemas.openxmlformats.org/drawingml/2006/table">
            <a:tbl>
              <a:tblPr bandRow="1">
                <a:tableStyleId>{5C22544A-7EE6-4342-B048-85BDC9FD1C3A}</a:tableStyleId>
              </a:tblPr>
              <a:tblGrid>
                <a:gridCol w="525690">
                  <a:extLst>
                    <a:ext uri="{9D8B030D-6E8A-4147-A177-3AD203B41FA5}">
                      <a16:colId xmlns:a16="http://schemas.microsoft.com/office/drawing/2014/main" val="1487122105"/>
                    </a:ext>
                  </a:extLst>
                </a:gridCol>
                <a:gridCol w="525690">
                  <a:extLst>
                    <a:ext uri="{9D8B030D-6E8A-4147-A177-3AD203B41FA5}">
                      <a16:colId xmlns:a16="http://schemas.microsoft.com/office/drawing/2014/main" val="4017777339"/>
                    </a:ext>
                  </a:extLst>
                </a:gridCol>
                <a:gridCol w="525690">
                  <a:extLst>
                    <a:ext uri="{9D8B030D-6E8A-4147-A177-3AD203B41FA5}">
                      <a16:colId xmlns:a16="http://schemas.microsoft.com/office/drawing/2014/main" val="1933728492"/>
                    </a:ext>
                  </a:extLst>
                </a:gridCol>
              </a:tblGrid>
              <a:tr h="188228">
                <a:tc>
                  <a:txBody>
                    <a:bodyPr/>
                    <a:lstStyle/>
                    <a:p>
                      <a:pPr algn="ctr"/>
                      <a:r>
                        <a:rPr lang="en-US" sz="400" dirty="0">
                          <a:solidFill>
                            <a:schemeClr val="tx1"/>
                          </a:solidFill>
                        </a:rPr>
                        <a:t>0</a:t>
                      </a:r>
                    </a:p>
                  </a:txBody>
                  <a:tcPr>
                    <a:solidFill>
                      <a:schemeClr val="bg1">
                        <a:lumMod val="65000"/>
                      </a:schemeClr>
                    </a:solidFill>
                  </a:tcPr>
                </a:tc>
                <a:tc>
                  <a:txBody>
                    <a:bodyPr/>
                    <a:lstStyle/>
                    <a:p>
                      <a:pPr algn="ctr"/>
                      <a:r>
                        <a:rPr lang="en-US" sz="400" dirty="0">
                          <a:solidFill>
                            <a:schemeClr val="tx1"/>
                          </a:solidFill>
                        </a:rPr>
                        <a:t>0</a:t>
                      </a:r>
                    </a:p>
                  </a:txBody>
                  <a:tcPr>
                    <a:solidFill>
                      <a:schemeClr val="bg1">
                        <a:lumMod val="65000"/>
                      </a:schemeClr>
                    </a:solidFill>
                  </a:tcPr>
                </a:tc>
                <a:tc>
                  <a:txBody>
                    <a:bodyPr/>
                    <a:lstStyle/>
                    <a:p>
                      <a:pPr algn="ctr"/>
                      <a:r>
                        <a:rPr lang="en-US" sz="400" dirty="0">
                          <a:solidFill>
                            <a:schemeClr val="tx1"/>
                          </a:solidFill>
                        </a:rPr>
                        <a:t>0</a:t>
                      </a:r>
                    </a:p>
                  </a:txBody>
                  <a:tcPr>
                    <a:solidFill>
                      <a:schemeClr val="bg1">
                        <a:lumMod val="65000"/>
                      </a:schemeClr>
                    </a:solidFill>
                  </a:tcPr>
                </a:tc>
                <a:extLst>
                  <a:ext uri="{0D108BD9-81ED-4DB2-BD59-A6C34878D82A}">
                    <a16:rowId xmlns:a16="http://schemas.microsoft.com/office/drawing/2014/main" val="4122968607"/>
                  </a:ext>
                </a:extLst>
              </a:tr>
              <a:tr h="188228">
                <a:tc>
                  <a:txBody>
                    <a:bodyPr/>
                    <a:lstStyle/>
                    <a:p>
                      <a:pPr algn="ctr"/>
                      <a:r>
                        <a:rPr lang="en-US" sz="400" dirty="0">
                          <a:solidFill>
                            <a:schemeClr val="bg1"/>
                          </a:solidFill>
                        </a:rPr>
                        <a:t>…</a:t>
                      </a:r>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tc>
                  <a:txBody>
                    <a:bodyPr/>
                    <a:lstStyle/>
                    <a:p>
                      <a:pPr algn="ctr"/>
                      <a:r>
                        <a:rPr lang="en-US" sz="400" dirty="0">
                          <a:solidFill>
                            <a:schemeClr val="bg1"/>
                          </a:solidFill>
                        </a:rPr>
                        <a:t>…</a:t>
                      </a:r>
                      <a:endParaRPr lang="en-US" sz="400" dirty="0"/>
                    </a:p>
                  </a:txBody>
                  <a:tcPr>
                    <a:solidFill>
                      <a:schemeClr val="accent1"/>
                    </a:solidFill>
                  </a:tcPr>
                </a:tc>
                <a:extLst>
                  <a:ext uri="{0D108BD9-81ED-4DB2-BD59-A6C34878D82A}">
                    <a16:rowId xmlns:a16="http://schemas.microsoft.com/office/drawing/2014/main" val="659513793"/>
                  </a:ext>
                </a:extLst>
              </a:tr>
              <a:tr h="188228">
                <a:tc>
                  <a:txBody>
                    <a:bodyPr/>
                    <a:lstStyle/>
                    <a:p>
                      <a:pPr algn="ctr"/>
                      <a:r>
                        <a:rPr lang="en-US" sz="400" dirty="0">
                          <a:solidFill>
                            <a:schemeClr val="tx1"/>
                          </a:solidFill>
                        </a:rPr>
                        <a:t>0</a:t>
                      </a:r>
                    </a:p>
                  </a:txBody>
                  <a:tcPr>
                    <a:solidFill>
                      <a:schemeClr val="bg1">
                        <a:lumMod val="65000"/>
                      </a:schemeClr>
                    </a:solidFill>
                  </a:tcPr>
                </a:tc>
                <a:tc>
                  <a:txBody>
                    <a:bodyPr/>
                    <a:lstStyle/>
                    <a:p>
                      <a:pPr algn="ctr"/>
                      <a:r>
                        <a:rPr lang="en-US" sz="400" dirty="0">
                          <a:solidFill>
                            <a:schemeClr val="tx1"/>
                          </a:solidFill>
                        </a:rPr>
                        <a:t>0</a:t>
                      </a:r>
                    </a:p>
                  </a:txBody>
                  <a:tcPr>
                    <a:solidFill>
                      <a:schemeClr val="bg1">
                        <a:lumMod val="65000"/>
                      </a:schemeClr>
                    </a:solidFill>
                  </a:tcPr>
                </a:tc>
                <a:tc>
                  <a:txBody>
                    <a:bodyPr/>
                    <a:lstStyle/>
                    <a:p>
                      <a:pPr algn="ctr"/>
                      <a:r>
                        <a:rPr lang="en-US" sz="400" dirty="0">
                          <a:solidFill>
                            <a:schemeClr val="tx1"/>
                          </a:solidFill>
                        </a:rPr>
                        <a:t>0</a:t>
                      </a:r>
                    </a:p>
                  </a:txBody>
                  <a:tcPr>
                    <a:solidFill>
                      <a:schemeClr val="bg1">
                        <a:lumMod val="65000"/>
                      </a:schemeClr>
                    </a:solidFill>
                  </a:tcPr>
                </a:tc>
                <a:extLst>
                  <a:ext uri="{0D108BD9-81ED-4DB2-BD59-A6C34878D82A}">
                    <a16:rowId xmlns:a16="http://schemas.microsoft.com/office/drawing/2014/main" val="2650349565"/>
                  </a:ext>
                </a:extLst>
              </a:tr>
              <a:tr h="188228">
                <a:tc gridSpan="3">
                  <a:txBody>
                    <a:bodyPr/>
                    <a:lstStyle/>
                    <a:p>
                      <a:pPr algn="ctr"/>
                      <a:r>
                        <a:rPr lang="en-US" sz="400" dirty="0">
                          <a:solidFill>
                            <a:schemeClr val="tx1"/>
                          </a:solidFill>
                        </a:rPr>
                        <a:t>………..</a:t>
                      </a:r>
                    </a:p>
                  </a:txBody>
                  <a:tcPr>
                    <a:solidFill>
                      <a:schemeClr val="bg1">
                        <a:lumMod val="65000"/>
                      </a:schemeClr>
                    </a:solidFill>
                  </a:tcPr>
                </a:tc>
                <a:tc hMerge="1">
                  <a:txBody>
                    <a:bodyPr/>
                    <a:lstStyle/>
                    <a:p>
                      <a:endParaRPr lang="en-US" dirty="0"/>
                    </a:p>
                  </a:txBody>
                  <a:tcPr>
                    <a:solidFill>
                      <a:schemeClr val="bg2">
                        <a:lumMod val="90000"/>
                      </a:schemeClr>
                    </a:solidFill>
                  </a:tcPr>
                </a:tc>
                <a:tc hMerge="1">
                  <a:txBody>
                    <a:bodyPr/>
                    <a:lstStyle/>
                    <a:p>
                      <a:endParaRPr lang="en-US" dirty="0"/>
                    </a:p>
                  </a:txBody>
                  <a:tcPr>
                    <a:solidFill>
                      <a:schemeClr val="bg2">
                        <a:lumMod val="90000"/>
                      </a:schemeClr>
                    </a:solidFill>
                  </a:tcPr>
                </a:tc>
                <a:extLst>
                  <a:ext uri="{0D108BD9-81ED-4DB2-BD59-A6C34878D82A}">
                    <a16:rowId xmlns:a16="http://schemas.microsoft.com/office/drawing/2014/main" val="4267905898"/>
                  </a:ext>
                </a:extLst>
              </a:tr>
              <a:tr h="188228">
                <a:tc>
                  <a:txBody>
                    <a:bodyPr/>
                    <a:lstStyle/>
                    <a:p>
                      <a:pPr algn="ctr"/>
                      <a:r>
                        <a:rPr lang="en-US" sz="400" dirty="0">
                          <a:solidFill>
                            <a:schemeClr val="tx1"/>
                          </a:solidFill>
                        </a:rPr>
                        <a:t>0</a:t>
                      </a:r>
                    </a:p>
                  </a:txBody>
                  <a:tcPr>
                    <a:solidFill>
                      <a:schemeClr val="bg1">
                        <a:lumMod val="65000"/>
                      </a:schemeClr>
                    </a:solidFill>
                  </a:tcPr>
                </a:tc>
                <a:tc>
                  <a:txBody>
                    <a:bodyPr/>
                    <a:lstStyle/>
                    <a:p>
                      <a:pPr algn="ctr"/>
                      <a:r>
                        <a:rPr lang="en-US" sz="400" dirty="0">
                          <a:solidFill>
                            <a:schemeClr val="tx1"/>
                          </a:solidFill>
                        </a:rPr>
                        <a:t>0</a:t>
                      </a:r>
                    </a:p>
                  </a:txBody>
                  <a:tcPr>
                    <a:solidFill>
                      <a:schemeClr val="bg1">
                        <a:lumMod val="65000"/>
                      </a:schemeClr>
                    </a:solidFill>
                  </a:tcPr>
                </a:tc>
                <a:tc>
                  <a:txBody>
                    <a:bodyPr/>
                    <a:lstStyle/>
                    <a:p>
                      <a:pPr algn="ctr"/>
                      <a:r>
                        <a:rPr lang="en-US" sz="400" dirty="0">
                          <a:solidFill>
                            <a:schemeClr val="tx1"/>
                          </a:solidFill>
                        </a:rPr>
                        <a:t>0</a:t>
                      </a:r>
                    </a:p>
                  </a:txBody>
                  <a:tcPr>
                    <a:solidFill>
                      <a:schemeClr val="bg1">
                        <a:lumMod val="65000"/>
                      </a:schemeClr>
                    </a:solidFill>
                  </a:tcPr>
                </a:tc>
                <a:extLst>
                  <a:ext uri="{0D108BD9-81ED-4DB2-BD59-A6C34878D82A}">
                    <a16:rowId xmlns:a16="http://schemas.microsoft.com/office/drawing/2014/main" val="3128877249"/>
                  </a:ext>
                </a:extLst>
              </a:tr>
            </a:tbl>
          </a:graphicData>
        </a:graphic>
      </p:graphicFrame>
      <p:sp>
        <p:nvSpPr>
          <p:cNvPr id="80" name="Rectangle: Rounded Corners 79">
            <a:extLst>
              <a:ext uri="{FF2B5EF4-FFF2-40B4-BE49-F238E27FC236}">
                <a16:creationId xmlns:a16="http://schemas.microsoft.com/office/drawing/2014/main" id="{A734F40F-67AC-F4D7-EA63-C80A760EE9D3}"/>
              </a:ext>
            </a:extLst>
          </p:cNvPr>
          <p:cNvSpPr/>
          <p:nvPr/>
        </p:nvSpPr>
        <p:spPr>
          <a:xfrm>
            <a:off x="6220950" y="2979381"/>
            <a:ext cx="563878" cy="25968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&lt;d&gt;</a:t>
            </a:r>
            <a:r>
              <a:rPr kumimoji="0" lang="en-US" sz="14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9135EA49-6BE7-535E-1756-00FB5D81B47E}"/>
              </a:ext>
            </a:extLst>
          </p:cNvPr>
          <p:cNvSpPr txBox="1"/>
          <p:nvPr/>
        </p:nvSpPr>
        <p:spPr>
          <a:xfrm>
            <a:off x="2009761" y="2265527"/>
            <a:ext cx="3000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82" name="Picture 81">
            <a:extLst>
              <a:ext uri="{FF2B5EF4-FFF2-40B4-BE49-F238E27FC236}">
                <a16:creationId xmlns:a16="http://schemas.microsoft.com/office/drawing/2014/main" id="{B1001C24-FDF3-3CB2-1269-8F57882535F0}"/>
              </a:ext>
            </a:extLst>
          </p:cNvPr>
          <p:cNvPicPr>
            <a:picLocks noChangeAspect="1"/>
          </p:cNvPicPr>
          <p:nvPr/>
        </p:nvPicPr>
        <p:blipFill>
          <a:blip r:embed="rId4"/>
          <a:stretch>
            <a:fillRect/>
          </a:stretch>
        </p:blipFill>
        <p:spPr>
          <a:xfrm>
            <a:off x="9188507" y="2323237"/>
            <a:ext cx="2594076" cy="533170"/>
          </a:xfrm>
          <a:prstGeom prst="rect">
            <a:avLst/>
          </a:prstGeom>
        </p:spPr>
      </p:pic>
      <mc:AlternateContent xmlns:mc="http://schemas.openxmlformats.org/markup-compatibility/2006" xmlns:a14="http://schemas.microsoft.com/office/drawing/2010/main">
        <mc:Choice Requires="a14">
          <p:sp>
            <p:nvSpPr>
              <p:cNvPr id="83" name="Content Placeholder 2">
                <a:extLst>
                  <a:ext uri="{FF2B5EF4-FFF2-40B4-BE49-F238E27FC236}">
                    <a16:creationId xmlns:a16="http://schemas.microsoft.com/office/drawing/2014/main" id="{AE89244E-D794-A8FD-D75D-284915517FD5}"/>
                  </a:ext>
                </a:extLst>
              </p:cNvPr>
              <p:cNvSpPr txBox="1">
                <a:spLocks/>
              </p:cNvSpPr>
              <p:nvPr/>
            </p:nvSpPr>
            <p:spPr>
              <a:xfrm>
                <a:off x="196225" y="4781251"/>
                <a:ext cx="11117762" cy="466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 Aggregate updates the feature matrix &lt;</a:t>
                </a:r>
                <a:r>
                  <a:rPr lang="en-US" sz="2400" dirty="0">
                    <a:solidFill>
                      <a:prstClr val="black"/>
                    </a:solidFill>
                  </a:rPr>
                  <a:t> </a:t>
                </a:r>
                <a14:m>
                  <m:oMath xmlns:m="http://schemas.openxmlformats.org/officeDocument/2006/math">
                    <m:sSup>
                      <m:sSupPr>
                        <m:ctrlPr>
                          <a:rPr lang="en-US" sz="2400" b="1" i="1" smtClean="0">
                            <a:solidFill>
                              <a:prstClr val="black"/>
                            </a:solidFill>
                            <a:latin typeface="Cambria Math" panose="02040503050406030204" pitchFamily="18" charset="0"/>
                          </a:rPr>
                        </m:ctrlPr>
                      </m:sSupPr>
                      <m:e>
                        <m:r>
                          <m:rPr>
                            <m:nor/>
                          </m:rPr>
                          <a:rPr lang="en-US" sz="2400" b="1" dirty="0">
                            <a:solidFill>
                              <a:prstClr val="black"/>
                            </a:solidFill>
                          </a:rPr>
                          <m:t>A</m:t>
                        </m:r>
                        <m:r>
                          <a:rPr lang="en-US" sz="2400" b="1" i="1" baseline="-25000" dirty="0">
                            <a:solidFill>
                              <a:prstClr val="black"/>
                            </a:solidFill>
                            <a:latin typeface="Cambria Math" panose="02040503050406030204" pitchFamily="18" charset="0"/>
                          </a:rPr>
                          <m:t>Ɛ</m:t>
                        </m:r>
                      </m:e>
                      <m:sup>
                        <m:r>
                          <a:rPr lang="en-US" sz="2400" b="1" i="1" smtClean="0">
                            <a:solidFill>
                              <a:prstClr val="black"/>
                            </a:solidFill>
                            <a:latin typeface="Cambria Math" panose="02040503050406030204" pitchFamily="18" charset="0"/>
                          </a:rPr>
                          <m:t>∗</m:t>
                        </m:r>
                      </m:sup>
                    </m:sSup>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 ← </a:t>
                </a:r>
                <a:r>
                  <a:rPr lang="en-US" sz="2400" dirty="0">
                    <a:solidFill>
                      <a:prstClr val="black"/>
                    </a:solidFill>
                  </a:rPr>
                  <a:t>&lt; </a:t>
                </a:r>
                <a14:m>
                  <m:oMath xmlns:m="http://schemas.openxmlformats.org/officeDocument/2006/math">
                    <m:sSup>
                      <m:sSupPr>
                        <m:ctrlPr>
                          <a:rPr lang="en-US" sz="2400" b="1" i="1">
                            <a:solidFill>
                              <a:prstClr val="black"/>
                            </a:solidFill>
                            <a:latin typeface="Cambria Math" panose="02040503050406030204" pitchFamily="18" charset="0"/>
                          </a:rPr>
                        </m:ctrlPr>
                      </m:sSupPr>
                      <m:e>
                        <m:r>
                          <m:rPr>
                            <m:nor/>
                          </m:rPr>
                          <a:rPr lang="en-US" sz="2400" b="1" dirty="0">
                            <a:solidFill>
                              <a:prstClr val="black"/>
                            </a:solidFill>
                          </a:rPr>
                          <m:t>A</m:t>
                        </m:r>
                        <m:r>
                          <a:rPr lang="en-US" sz="2400" b="1" i="1" baseline="-25000" dirty="0" smtClean="0">
                            <a:solidFill>
                              <a:prstClr val="black"/>
                            </a:solidFill>
                            <a:latin typeface="Cambria Math" panose="02040503050406030204" pitchFamily="18" charset="0"/>
                          </a:rPr>
                          <m:t>Ɛ</m:t>
                        </m:r>
                      </m:e>
                      <m:sup>
                        <m:r>
                          <a:rPr lang="en-US" sz="2400" b="1" i="1">
                            <a:solidFill>
                              <a:prstClr val="black"/>
                            </a:solidFill>
                            <a:latin typeface="Cambria Math" panose="02040503050406030204" pitchFamily="18" charset="0"/>
                          </a:rPr>
                          <m:t>∗</m:t>
                        </m:r>
                      </m:sup>
                    </m:sSup>
                  </m:oMath>
                </a14:m>
                <a:r>
                  <a:rPr lang="en-US" sz="2400" b="1" baseline="-25000" dirty="0">
                    <a:solidFill>
                      <a:prstClr val="black"/>
                    </a:solidFill>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 + &lt;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p:txBody>
          </p:sp>
        </mc:Choice>
        <mc:Fallback xmlns="">
          <p:sp>
            <p:nvSpPr>
              <p:cNvPr id="83" name="Content Placeholder 2">
                <a:extLst>
                  <a:ext uri="{FF2B5EF4-FFF2-40B4-BE49-F238E27FC236}">
                    <a16:creationId xmlns:a16="http://schemas.microsoft.com/office/drawing/2014/main" id="{AE89244E-D794-A8FD-D75D-284915517FD5}"/>
                  </a:ext>
                </a:extLst>
              </p:cNvPr>
              <p:cNvSpPr txBox="1">
                <a:spLocks noRot="1" noChangeAspect="1" noMove="1" noResize="1" noEditPoints="1" noAdjustHandles="1" noChangeArrowheads="1" noChangeShapeType="1" noTextEdit="1"/>
              </p:cNvSpPr>
              <p:nvPr/>
            </p:nvSpPr>
            <p:spPr>
              <a:xfrm>
                <a:off x="196225" y="4781251"/>
                <a:ext cx="11117762" cy="466750"/>
              </a:xfrm>
              <a:prstGeom prst="rect">
                <a:avLst/>
              </a:prstGeom>
              <a:blipFill>
                <a:blip r:embed="rId5"/>
                <a:stretch>
                  <a:fillRect l="-822" t="-18182" b="-19481"/>
                </a:stretch>
              </a:blipFill>
            </p:spPr>
            <p:txBody>
              <a:bodyPr/>
              <a:lstStyle/>
              <a:p>
                <a:r>
                  <a:rPr lang="en-US">
                    <a:noFill/>
                  </a:rPr>
                  <a:t> </a:t>
                </a:r>
              </a:p>
            </p:txBody>
          </p:sp>
        </mc:Fallback>
      </mc:AlternateContent>
      <p:sp>
        <p:nvSpPr>
          <p:cNvPr id="84" name="Content Placeholder 2">
            <a:extLst>
              <a:ext uri="{FF2B5EF4-FFF2-40B4-BE49-F238E27FC236}">
                <a16:creationId xmlns:a16="http://schemas.microsoft.com/office/drawing/2014/main" id="{25242E79-15D9-E29B-49C3-B92938BD2CA6}"/>
              </a:ext>
            </a:extLst>
          </p:cNvPr>
          <p:cNvSpPr txBox="1">
            <a:spLocks/>
          </p:cNvSpPr>
          <p:nvPr/>
        </p:nvSpPr>
        <p:spPr>
          <a:xfrm>
            <a:off x="76200" y="5400650"/>
            <a:ext cx="11994913" cy="466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Security issue: Feature vectors and node degrees can be estimated by analyzing access patterns</a:t>
            </a:r>
          </a:p>
        </p:txBody>
      </p:sp>
    </p:spTree>
    <p:extLst>
      <p:ext uri="{BB962C8B-B14F-4D97-AF65-F5344CB8AC3E}">
        <p14:creationId xmlns:p14="http://schemas.microsoft.com/office/powerpoint/2010/main" val="284643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par>
                                <p:cTn id="24" presetID="10" presetClass="entr" presetSubtype="0"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10"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73"/>
                                        </p:tgtEl>
                                      </p:cBhvr>
                                    </p:animEffect>
                                    <p:set>
                                      <p:cBhvr>
                                        <p:cTn id="46" dur="1" fill="hold">
                                          <p:stCondLst>
                                            <p:cond delay="499"/>
                                          </p:stCondLst>
                                        </p:cTn>
                                        <p:tgtEl>
                                          <p:spTgt spid="73"/>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74"/>
                                        </p:tgtEl>
                                      </p:cBhvr>
                                    </p:animEffect>
                                    <p:set>
                                      <p:cBhvr>
                                        <p:cTn id="49" dur="1" fill="hold">
                                          <p:stCondLst>
                                            <p:cond delay="499"/>
                                          </p:stCondLst>
                                        </p:cTn>
                                        <p:tgtEl>
                                          <p:spTgt spid="7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75"/>
                                        </p:tgtEl>
                                      </p:cBhvr>
                                    </p:animEffect>
                                    <p:set>
                                      <p:cBhvr>
                                        <p:cTn id="52" dur="1" fill="hold">
                                          <p:stCondLst>
                                            <p:cond delay="499"/>
                                          </p:stCondLst>
                                        </p:cTn>
                                        <p:tgtEl>
                                          <p:spTgt spid="7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76"/>
                                        </p:tgtEl>
                                      </p:cBhvr>
                                    </p:animEffect>
                                    <p:set>
                                      <p:cBhvr>
                                        <p:cTn id="55" dur="1" fill="hold">
                                          <p:stCondLst>
                                            <p:cond delay="499"/>
                                          </p:stCondLst>
                                        </p:cTn>
                                        <p:tgtEl>
                                          <p:spTgt spid="7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7"/>
                                        </p:tgtEl>
                                      </p:cBhvr>
                                    </p:animEffect>
                                    <p:set>
                                      <p:cBhvr>
                                        <p:cTn id="58" dur="1" fill="hold">
                                          <p:stCondLst>
                                            <p:cond delay="499"/>
                                          </p:stCondLst>
                                        </p:cTn>
                                        <p:tgtEl>
                                          <p:spTgt spid="7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78"/>
                                        </p:tgtEl>
                                      </p:cBhvr>
                                    </p:animEffect>
                                    <p:set>
                                      <p:cBhvr>
                                        <p:cTn id="61" dur="1" fill="hold">
                                          <p:stCondLst>
                                            <p:cond delay="499"/>
                                          </p:stCondLst>
                                        </p:cTn>
                                        <p:tgtEl>
                                          <p:spTgt spid="7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9"/>
                                        </p:tgtEl>
                                      </p:cBhvr>
                                    </p:animEffect>
                                    <p:set>
                                      <p:cBhvr>
                                        <p:cTn id="64" dur="1" fill="hold">
                                          <p:stCondLst>
                                            <p:cond delay="499"/>
                                          </p:stCondLst>
                                        </p:cTn>
                                        <p:tgtEl>
                                          <p:spTgt spid="7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80"/>
                                        </p:tgtEl>
                                      </p:cBhvr>
                                    </p:animEffect>
                                    <p:set>
                                      <p:cBhvr>
                                        <p:cTn id="67" dur="1" fill="hold">
                                          <p:stCondLst>
                                            <p:cond delay="499"/>
                                          </p:stCondLst>
                                        </p:cTn>
                                        <p:tgtEl>
                                          <p:spTgt spid="8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81"/>
                                        </p:tgtEl>
                                      </p:cBhvr>
                                    </p:animEffect>
                                    <p:set>
                                      <p:cBhvr>
                                        <p:cTn id="70" dur="1" fill="hold">
                                          <p:stCondLst>
                                            <p:cond delay="499"/>
                                          </p:stCondLst>
                                        </p:cTn>
                                        <p:tgtEl>
                                          <p:spTgt spid="8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par>
                                <p:cTn id="101" presetID="10" presetClass="entr" presetSubtype="0" fill="hold" nodeType="with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fade">
                                      <p:cBhvr>
                                        <p:cTn id="113" dur="500"/>
                                        <p:tgtEl>
                                          <p:spTgt spid="59"/>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nodeType="clickEffect">
                                  <p:stCondLst>
                                    <p:cond delay="0"/>
                                  </p:stCondLst>
                                  <p:childTnLst>
                                    <p:animMotion origin="layout" path="M 4.375E-6 -1.85185E-6 L 0.16718 -0.23148 " pathEditMode="relative" rAng="0" ptsTypes="AA">
                                      <p:cBhvr>
                                        <p:cTn id="117" dur="1000" fill="hold"/>
                                        <p:tgtEl>
                                          <p:spTgt spid="59"/>
                                        </p:tgtEl>
                                        <p:attrNameLst>
                                          <p:attrName>ppt_x</p:attrName>
                                          <p:attrName>ppt_y</p:attrName>
                                        </p:attrNameLst>
                                      </p:cBhvr>
                                      <p:rCtr x="8359" y="-11574"/>
                                    </p:animMotion>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500"/>
                                        <p:tgtEl>
                                          <p:spTgt spid="62"/>
                                        </p:tgtEl>
                                      </p:cBhvr>
                                    </p:animEffect>
                                  </p:childTnLst>
                                </p:cTn>
                              </p:par>
                              <p:par>
                                <p:cTn id="123" presetID="10" presetClass="entr" presetSubtype="0" fill="hold"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500"/>
                                        <p:tgtEl>
                                          <p:spTgt spid="5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fade">
                                      <p:cBhvr>
                                        <p:cTn id="135" dur="500"/>
                                        <p:tgtEl>
                                          <p:spTgt spid="60"/>
                                        </p:tgtEl>
                                      </p:cBhvr>
                                    </p:animEffect>
                                  </p:childTnLst>
                                </p:cTn>
                              </p:par>
                            </p:childTnLst>
                          </p:cTn>
                        </p:par>
                      </p:childTnLst>
                    </p:cTn>
                  </p:par>
                  <p:par>
                    <p:cTn id="136" fill="hold">
                      <p:stCondLst>
                        <p:cond delay="indefinite"/>
                      </p:stCondLst>
                      <p:childTnLst>
                        <p:par>
                          <p:cTn id="137" fill="hold">
                            <p:stCondLst>
                              <p:cond delay="0"/>
                            </p:stCondLst>
                            <p:childTnLst>
                              <p:par>
                                <p:cTn id="138" presetID="42" presetClass="path" presetSubtype="0" accel="50000" decel="50000" fill="hold" nodeType="clickEffect">
                                  <p:stCondLst>
                                    <p:cond delay="0"/>
                                  </p:stCondLst>
                                  <p:childTnLst>
                                    <p:animMotion origin="layout" path="M -2.5E-6 -3.33333E-6 L 0.16524 -0.23102 " pathEditMode="relative" rAng="0" ptsTypes="AA">
                                      <p:cBhvr>
                                        <p:cTn id="139" dur="1000" fill="hold"/>
                                        <p:tgtEl>
                                          <p:spTgt spid="60"/>
                                        </p:tgtEl>
                                        <p:attrNameLst>
                                          <p:attrName>ppt_x</p:attrName>
                                          <p:attrName>ppt_y</p:attrName>
                                        </p:attrNameLst>
                                      </p:cBhvr>
                                      <p:rCtr x="8255" y="-11551"/>
                                    </p:animMotion>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500"/>
                                        <p:tgtEl>
                                          <p:spTgt spid="64"/>
                                        </p:tgtEl>
                                      </p:cBhvr>
                                    </p:animEffect>
                                  </p:childTnLst>
                                </p:cTn>
                              </p:par>
                              <p:par>
                                <p:cTn id="145" presetID="10" presetClass="entr" presetSubtype="0" fill="hold" nodeType="with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fade">
                                      <p:cBhvr>
                                        <p:cTn id="147" dur="500"/>
                                        <p:tgtEl>
                                          <p:spTgt spid="6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66"/>
                                        </p:tgtEl>
                                        <p:attrNameLst>
                                          <p:attrName>style.visibility</p:attrName>
                                        </p:attrNameLst>
                                      </p:cBhvr>
                                      <p:to>
                                        <p:strVal val="visible"/>
                                      </p:to>
                                    </p:set>
                                    <p:animEffect transition="in" filter="fade">
                                      <p:cBhvr>
                                        <p:cTn id="152" dur="500"/>
                                        <p:tgtEl>
                                          <p:spTgt spid="6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67"/>
                                        </p:tgtEl>
                                        <p:attrNameLst>
                                          <p:attrName>style.visibility</p:attrName>
                                        </p:attrNameLst>
                                      </p:cBhvr>
                                      <p:to>
                                        <p:strVal val="visible"/>
                                      </p:to>
                                    </p:set>
                                    <p:animEffect transition="in" filter="fade">
                                      <p:cBhvr>
                                        <p:cTn id="157" dur="500"/>
                                        <p:tgtEl>
                                          <p:spTgt spid="67"/>
                                        </p:tgtEl>
                                      </p:cBhvr>
                                    </p:animEffect>
                                  </p:childTnLst>
                                </p:cTn>
                              </p:par>
                              <p:par>
                                <p:cTn id="158" presetID="10" presetClass="entr" presetSubtype="0" fill="hold" nodeType="withEffect">
                                  <p:stCondLst>
                                    <p:cond delay="0"/>
                                  </p:stCondLst>
                                  <p:childTnLst>
                                    <p:set>
                                      <p:cBhvr>
                                        <p:cTn id="159" dur="1" fill="hold">
                                          <p:stCondLst>
                                            <p:cond delay="0"/>
                                          </p:stCondLst>
                                        </p:cTn>
                                        <p:tgtEl>
                                          <p:spTgt spid="68"/>
                                        </p:tgtEl>
                                        <p:attrNameLst>
                                          <p:attrName>style.visibility</p:attrName>
                                        </p:attrNameLst>
                                      </p:cBhvr>
                                      <p:to>
                                        <p:strVal val="visible"/>
                                      </p:to>
                                    </p:set>
                                    <p:animEffect transition="in" filter="fade">
                                      <p:cBhvr>
                                        <p:cTn id="160" dur="500"/>
                                        <p:tgtEl>
                                          <p:spTgt spid="6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Effect transition="in" filter="fade">
                                      <p:cBhvr>
                                        <p:cTn id="163" dur="500"/>
                                        <p:tgtEl>
                                          <p:spTgt spid="69"/>
                                        </p:tgtEl>
                                      </p:cBhvr>
                                    </p:animEffect>
                                  </p:childTnLst>
                                </p:cTn>
                              </p:par>
                              <p:par>
                                <p:cTn id="164" presetID="10" presetClass="entr" presetSubtype="0" fill="hold" nodeType="with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500"/>
                                        <p:tgtEl>
                                          <p:spTgt spid="7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71"/>
                                        </p:tgtEl>
                                        <p:attrNameLst>
                                          <p:attrName>style.visibility</p:attrName>
                                        </p:attrNameLst>
                                      </p:cBhvr>
                                      <p:to>
                                        <p:strVal val="visible"/>
                                      </p:to>
                                    </p:set>
                                    <p:animEffect transition="in" filter="fade">
                                      <p:cBhvr>
                                        <p:cTn id="169" dur="500"/>
                                        <p:tgtEl>
                                          <p:spTgt spid="71"/>
                                        </p:tgtEl>
                                      </p:cBhvr>
                                    </p:animEffect>
                                  </p:childTnLst>
                                </p:cTn>
                              </p:par>
                              <p:par>
                                <p:cTn id="170" presetID="10" presetClass="entr" presetSubtype="0" fill="hold" nodeType="with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500"/>
                                        <p:tgtEl>
                                          <p:spTgt spid="72"/>
                                        </p:tgtEl>
                                      </p:cBhvr>
                                    </p:animEffec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83"/>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84"/>
                                        </p:tgtEl>
                                        <p:attrNameLst>
                                          <p:attrName>style.visibility</p:attrName>
                                        </p:attrNameLst>
                                      </p:cBhvr>
                                      <p:to>
                                        <p:strVal val="visible"/>
                                      </p:to>
                                    </p:set>
                                    <p:animEffect transition="in" filter="fade">
                                      <p:cBhvr>
                                        <p:cTn id="18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3" grpId="0" animBg="1"/>
      <p:bldP spid="56" grpId="0" animBg="1"/>
      <p:bldP spid="58" grpId="0" animBg="1"/>
      <p:bldP spid="62" grpId="0" animBg="1"/>
      <p:bldP spid="64" grpId="0" animBg="1"/>
      <p:bldP spid="67" grpId="0" animBg="1"/>
      <p:bldP spid="69" grpId="0" animBg="1"/>
      <p:bldP spid="71" grpId="0" animBg="1"/>
      <p:bldP spid="74" grpId="0" animBg="1"/>
      <p:bldP spid="74" grpId="1" animBg="1"/>
      <p:bldP spid="76" grpId="0" animBg="1"/>
      <p:bldP spid="76" grpId="1" animBg="1"/>
      <p:bldP spid="78" grpId="0" animBg="1"/>
      <p:bldP spid="78" grpId="1" animBg="1"/>
      <p:bldP spid="80" grpId="0" animBg="1"/>
      <p:bldP spid="80" grpId="1" animBg="1"/>
      <p:bldP spid="81" grpId="0"/>
      <p:bldP spid="81" grpId="1"/>
      <p:bldP spid="83" grpId="0"/>
      <p:bldP spid="8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5A08-5DB1-BCA6-69A9-D09D8BDECA63}"/>
              </a:ext>
            </a:extLst>
          </p:cNvPr>
          <p:cNvSpPr>
            <a:spLocks noGrp="1"/>
          </p:cNvSpPr>
          <p:nvPr>
            <p:ph type="title"/>
          </p:nvPr>
        </p:nvSpPr>
        <p:spPr/>
        <p:txBody>
          <a:bodyPr/>
          <a:lstStyle/>
          <a:p>
            <a:r>
              <a:rPr lang="en-US" dirty="0" err="1"/>
              <a:t>CryptMUL</a:t>
            </a:r>
            <a:r>
              <a:rPr lang="en-US" dirty="0"/>
              <a:t>: Secure Matrix Multiplication</a:t>
            </a:r>
          </a:p>
        </p:txBody>
      </p:sp>
      <p:sp>
        <p:nvSpPr>
          <p:cNvPr id="3" name="Content Placeholder 2">
            <a:extLst>
              <a:ext uri="{FF2B5EF4-FFF2-40B4-BE49-F238E27FC236}">
                <a16:creationId xmlns:a16="http://schemas.microsoft.com/office/drawing/2014/main" id="{936E4DF8-131C-B81C-C7B5-6E190A9C7994}"/>
              </a:ext>
            </a:extLst>
          </p:cNvPr>
          <p:cNvSpPr>
            <a:spLocks noGrp="1"/>
          </p:cNvSpPr>
          <p:nvPr>
            <p:ph idx="1"/>
          </p:nvPr>
        </p:nvSpPr>
        <p:spPr/>
        <p:txBody>
          <a:bodyPr>
            <a:normAutofit lnSpcReduction="10000"/>
          </a:bodyPr>
          <a:lstStyle/>
          <a:p>
            <a:r>
              <a:rPr lang="en-US" dirty="0"/>
              <a:t>Matrix-multiplication: </a:t>
            </a:r>
            <a:r>
              <a:rPr lang="en-US" dirty="0" err="1"/>
              <a:t>ǁZǁ</a:t>
            </a:r>
            <a:r>
              <a:rPr lang="en-US" dirty="0"/>
              <a:t> = </a:t>
            </a:r>
            <a:r>
              <a:rPr lang="en-US" dirty="0" err="1"/>
              <a:t>ǁXǁ</a:t>
            </a:r>
            <a:r>
              <a:rPr lang="en-US" dirty="0"/>
              <a:t> ⊗ </a:t>
            </a:r>
            <a:r>
              <a:rPr lang="en-US" dirty="0" err="1"/>
              <a:t>ǁYǁ</a:t>
            </a:r>
            <a:endParaRPr lang="en-US" dirty="0"/>
          </a:p>
          <a:p>
            <a:r>
              <a:rPr lang="en-US" dirty="0"/>
              <a:t>For linear layers in GNN, </a:t>
            </a:r>
            <a:r>
              <a:rPr lang="en-US" dirty="0" err="1"/>
              <a:t>ǁYǁ</a:t>
            </a:r>
            <a:r>
              <a:rPr lang="en-US" dirty="0"/>
              <a:t> is the model parameters  (the same for all inference requests)</a:t>
            </a:r>
          </a:p>
          <a:p>
            <a:r>
              <a:rPr lang="en-US" dirty="0"/>
              <a:t>Idea: </a:t>
            </a:r>
          </a:p>
          <a:p>
            <a:pPr lvl="1"/>
            <a:r>
              <a:rPr lang="en-US" dirty="0"/>
              <a:t>For each client, generate initial Beaver Triples (</a:t>
            </a:r>
            <a:r>
              <a:rPr lang="en-US" dirty="0" err="1"/>
              <a:t>ǁAǁ</a:t>
            </a:r>
            <a:r>
              <a:rPr lang="en-US" dirty="0"/>
              <a:t>, </a:t>
            </a:r>
            <a:r>
              <a:rPr lang="en-US" dirty="0" err="1"/>
              <a:t>ǁBǁ</a:t>
            </a:r>
            <a:r>
              <a:rPr lang="en-US" dirty="0"/>
              <a:t>, </a:t>
            </a:r>
            <a:r>
              <a:rPr lang="en-US" dirty="0" err="1"/>
              <a:t>ǁCǁ</a:t>
            </a:r>
            <a:r>
              <a:rPr lang="en-US" dirty="0"/>
              <a:t>) using homomorphic encryption or oblivious transfer</a:t>
            </a:r>
          </a:p>
          <a:p>
            <a:pPr lvl="1"/>
            <a:r>
              <a:rPr lang="en-US" dirty="0"/>
              <a:t>For each inference, generate new Beaver Triples (</a:t>
            </a:r>
            <a:r>
              <a:rPr lang="en-US" dirty="0" err="1"/>
              <a:t>ǁA’ǁ</a:t>
            </a:r>
            <a:r>
              <a:rPr lang="en-US" dirty="0"/>
              <a:t>, </a:t>
            </a:r>
            <a:r>
              <a:rPr lang="en-US" dirty="0" err="1"/>
              <a:t>ǁBǁ</a:t>
            </a:r>
            <a:r>
              <a:rPr lang="en-US" b="1" dirty="0"/>
              <a:t>, </a:t>
            </a:r>
            <a:r>
              <a:rPr lang="en-US" dirty="0" err="1"/>
              <a:t>ǁC</a:t>
            </a:r>
            <a:r>
              <a:rPr lang="en-US" dirty="0"/>
              <a:t>’ ǁ) utilizing the basic principles of matrix-multiplication</a:t>
            </a:r>
          </a:p>
          <a:p>
            <a:pPr lvl="2"/>
            <a:r>
              <a:rPr lang="en-US" dirty="0"/>
              <a:t>We can use the same </a:t>
            </a:r>
            <a:r>
              <a:rPr lang="en-US" dirty="0" err="1"/>
              <a:t>ǁBǁ</a:t>
            </a:r>
            <a:r>
              <a:rPr lang="en-US" dirty="0"/>
              <a:t> in all inference request since there are no changes in </a:t>
            </a:r>
            <a:r>
              <a:rPr lang="en-US" dirty="0" err="1"/>
              <a:t>ǁYǁ</a:t>
            </a:r>
            <a:endParaRPr lang="en-US" b="1" dirty="0"/>
          </a:p>
          <a:p>
            <a:pPr lvl="2"/>
            <a:r>
              <a:rPr lang="en-US" dirty="0"/>
              <a:t>Reduces the overhead since this step does not require communication among the parties</a:t>
            </a:r>
          </a:p>
          <a:p>
            <a:pPr lvl="2"/>
            <a:r>
              <a:rPr lang="en-US" dirty="0"/>
              <a:t>Avoids the need of a trusted server</a:t>
            </a:r>
          </a:p>
          <a:p>
            <a:pPr lvl="1"/>
            <a:r>
              <a:rPr lang="en-US" dirty="0"/>
              <a:t>Use the new Beaver Triples for matrix-multiplication </a:t>
            </a:r>
            <a:r>
              <a:rPr lang="en-US" dirty="0" err="1"/>
              <a:t>ǁZǁ</a:t>
            </a:r>
            <a:r>
              <a:rPr lang="en-US" dirty="0"/>
              <a:t> = F(</a:t>
            </a:r>
            <a:r>
              <a:rPr lang="en-US" dirty="0" err="1"/>
              <a:t>ǁXǁ</a:t>
            </a:r>
            <a:r>
              <a:rPr lang="en-US" dirty="0"/>
              <a:t>, </a:t>
            </a:r>
            <a:r>
              <a:rPr lang="en-US" dirty="0" err="1"/>
              <a:t>ǁYǁ</a:t>
            </a:r>
            <a:r>
              <a:rPr lang="en-US" dirty="0"/>
              <a:t>, </a:t>
            </a:r>
            <a:r>
              <a:rPr lang="en-US" dirty="0" err="1"/>
              <a:t>ǁA’ǁ</a:t>
            </a:r>
            <a:r>
              <a:rPr lang="en-US" dirty="0"/>
              <a:t>, </a:t>
            </a:r>
            <a:r>
              <a:rPr lang="en-US" dirty="0" err="1"/>
              <a:t>ǁBǁ</a:t>
            </a:r>
            <a:r>
              <a:rPr lang="en-US" dirty="0"/>
              <a:t>, </a:t>
            </a:r>
            <a:r>
              <a:rPr lang="en-US" dirty="0" err="1"/>
              <a:t>ǁC’ǁ</a:t>
            </a:r>
            <a:r>
              <a:rPr lang="en-US" dirty="0"/>
              <a: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D4F8678-8BBD-1F9B-7BF2-6D12811A46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342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26FF-CABF-CF57-2721-D79495A06852}"/>
              </a:ext>
            </a:extLst>
          </p:cNvPr>
          <p:cNvSpPr>
            <a:spLocks noGrp="1"/>
          </p:cNvSpPr>
          <p:nvPr>
            <p:ph type="title"/>
          </p:nvPr>
        </p:nvSpPr>
        <p:spPr/>
        <p:txBody>
          <a:bodyPr/>
          <a:lstStyle/>
          <a:p>
            <a:r>
              <a:rPr lang="en-US" dirty="0" err="1"/>
              <a:t>CryptMUL</a:t>
            </a:r>
            <a:r>
              <a:rPr lang="en-US" dirty="0"/>
              <a:t>: Secure Element-wise Multiplication</a:t>
            </a:r>
          </a:p>
        </p:txBody>
      </p:sp>
      <p:sp>
        <p:nvSpPr>
          <p:cNvPr id="3" name="Content Placeholder 2">
            <a:extLst>
              <a:ext uri="{FF2B5EF4-FFF2-40B4-BE49-F238E27FC236}">
                <a16:creationId xmlns:a16="http://schemas.microsoft.com/office/drawing/2014/main" id="{E6AB1A90-B63B-337D-F8DD-274512C175D0}"/>
              </a:ext>
            </a:extLst>
          </p:cNvPr>
          <p:cNvSpPr>
            <a:spLocks noGrp="1"/>
          </p:cNvSpPr>
          <p:nvPr>
            <p:ph idx="1"/>
          </p:nvPr>
        </p:nvSpPr>
        <p:spPr>
          <a:xfrm>
            <a:off x="76200" y="1371601"/>
            <a:ext cx="12115800" cy="4648200"/>
          </a:xfrm>
        </p:spPr>
        <p:txBody>
          <a:bodyPr>
            <a:normAutofit/>
          </a:bodyPr>
          <a:lstStyle/>
          <a:p>
            <a:pPr>
              <a:lnSpc>
                <a:spcPct val="114000"/>
              </a:lnSpc>
            </a:pPr>
            <a:r>
              <a:rPr lang="en-US" sz="2400" dirty="0"/>
              <a:t>Element-wise multiplication: </a:t>
            </a:r>
            <a:r>
              <a:rPr lang="en-US" sz="2400" dirty="0" err="1"/>
              <a:t>ǁZǁ</a:t>
            </a:r>
            <a:r>
              <a:rPr lang="en-US" sz="2400" dirty="0"/>
              <a:t> = </a:t>
            </a:r>
            <a:r>
              <a:rPr lang="en-US" sz="2400" dirty="0" err="1"/>
              <a:t>ǁXǁ</a:t>
            </a:r>
            <a:r>
              <a:rPr lang="en-US" sz="2400" dirty="0"/>
              <a:t> × </a:t>
            </a:r>
            <a:r>
              <a:rPr lang="en-US" sz="2400" dirty="0" err="1"/>
              <a:t>ǁYǁ</a:t>
            </a:r>
            <a:endParaRPr lang="en-US" sz="2400" dirty="0"/>
          </a:p>
          <a:p>
            <a:pPr>
              <a:lnSpc>
                <a:spcPct val="114000"/>
              </a:lnSpc>
            </a:pPr>
            <a:r>
              <a:rPr lang="en-US" sz="2400" dirty="0"/>
              <a:t>The maximum number of element-wise multiplications required for a single GNN inference request is predetermined by the specific model architecture </a:t>
            </a:r>
          </a:p>
          <a:p>
            <a:pPr>
              <a:lnSpc>
                <a:spcPct val="114000"/>
              </a:lnSpc>
            </a:pPr>
            <a:r>
              <a:rPr lang="en-US" sz="2400" dirty="0"/>
              <a:t>For each client:</a:t>
            </a:r>
          </a:p>
          <a:p>
            <a:pPr lvl="1">
              <a:lnSpc>
                <a:spcPct val="114000"/>
              </a:lnSpc>
            </a:pPr>
            <a:r>
              <a:rPr lang="en-US" sz="2000" dirty="0"/>
              <a:t>At the pre-processing stage, the parties generate a specified set of numbers both in A-SS and multiplicative secret-sharing (M-SS) format</a:t>
            </a:r>
          </a:p>
          <a:p>
            <a:pPr lvl="1">
              <a:lnSpc>
                <a:spcPct val="114000"/>
              </a:lnSpc>
            </a:pPr>
            <a:r>
              <a:rPr lang="en-US" sz="2000" dirty="0"/>
              <a:t>Precompute specific number of Beaver triples in M-SS format</a:t>
            </a:r>
          </a:p>
          <a:p>
            <a:pPr lvl="1">
              <a:lnSpc>
                <a:spcPct val="114000"/>
              </a:lnSpc>
            </a:pPr>
            <a:r>
              <a:rPr lang="en-US" sz="2000" dirty="0"/>
              <a:t>Parties communicate with each other and use the data generated in the first step to convert the Beaver triple from M-SS to A-SS format as (</a:t>
            </a:r>
            <a:r>
              <a:rPr lang="en-US" sz="2000" dirty="0" err="1"/>
              <a:t>ǁAǁ</a:t>
            </a:r>
            <a:r>
              <a:rPr lang="en-US" sz="2000" dirty="0"/>
              <a:t>, </a:t>
            </a:r>
            <a:r>
              <a:rPr lang="en-US" sz="2000" dirty="0" err="1"/>
              <a:t>ǁBǁ</a:t>
            </a:r>
            <a:r>
              <a:rPr lang="en-US" sz="2000" dirty="0"/>
              <a:t>, </a:t>
            </a:r>
            <a:r>
              <a:rPr lang="en-US" sz="2000" dirty="0" err="1"/>
              <a:t>ǁCǁ</a:t>
            </a:r>
            <a:r>
              <a:rPr lang="en-US" sz="2000" dirty="0"/>
              <a:t>), enhancing security by avoiding the need of a trusted server</a:t>
            </a:r>
            <a:endParaRPr lang="en-US" sz="1600" dirty="0"/>
          </a:p>
          <a:p>
            <a:pPr lvl="1">
              <a:lnSpc>
                <a:spcPct val="114000"/>
              </a:lnSpc>
            </a:pPr>
            <a:r>
              <a:rPr lang="en-US" sz="2000" dirty="0"/>
              <a:t>Use the new Beaver Triples for multiplication </a:t>
            </a:r>
            <a:r>
              <a:rPr lang="en-US" sz="2000" dirty="0" err="1"/>
              <a:t>ǁZǁ</a:t>
            </a:r>
            <a:r>
              <a:rPr lang="en-US" sz="2000" dirty="0"/>
              <a:t> = F(</a:t>
            </a:r>
            <a:r>
              <a:rPr lang="en-US" sz="2000" dirty="0" err="1"/>
              <a:t>ǁXǁ</a:t>
            </a:r>
            <a:r>
              <a:rPr lang="en-US" sz="2000" dirty="0"/>
              <a:t>, </a:t>
            </a:r>
            <a:r>
              <a:rPr lang="en-US" sz="2000" dirty="0" err="1"/>
              <a:t>ǁYǁ</a:t>
            </a:r>
            <a:r>
              <a:rPr lang="en-US" sz="2000" dirty="0"/>
              <a:t>, </a:t>
            </a:r>
            <a:r>
              <a:rPr lang="en-US" sz="2000" dirty="0" err="1"/>
              <a:t>ǁAǁ</a:t>
            </a:r>
            <a:r>
              <a:rPr lang="en-US" sz="2000" dirty="0"/>
              <a:t>, </a:t>
            </a:r>
            <a:r>
              <a:rPr lang="en-US" sz="2000" dirty="0" err="1"/>
              <a:t>ǁBǁ</a:t>
            </a:r>
            <a:r>
              <a:rPr lang="en-US" sz="2000" dirty="0"/>
              <a:t>, </a:t>
            </a:r>
            <a:r>
              <a:rPr lang="en-US" sz="2000" dirty="0" err="1"/>
              <a:t>ǁCǁ</a:t>
            </a:r>
            <a:r>
              <a:rPr lang="en-US" sz="2000" dirty="0"/>
              <a:t>)</a:t>
            </a:r>
          </a:p>
          <a:p>
            <a:endParaRPr lang="en-US" dirty="0"/>
          </a:p>
          <a:p>
            <a:pPr lvl="1"/>
            <a:endParaRPr lang="en-US" dirty="0"/>
          </a:p>
        </p:txBody>
      </p:sp>
      <p:sp>
        <p:nvSpPr>
          <p:cNvPr id="4" name="Slide Number Placeholder 3">
            <a:extLst>
              <a:ext uri="{FF2B5EF4-FFF2-40B4-BE49-F238E27FC236}">
                <a16:creationId xmlns:a16="http://schemas.microsoft.com/office/drawing/2014/main" id="{91CD1FD6-E11D-B215-C0C6-F9F8495793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601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9949-431A-DAA4-28EB-B002A1A8E7D0}"/>
              </a:ext>
            </a:extLst>
          </p:cNvPr>
          <p:cNvSpPr>
            <a:spLocks noGrp="1"/>
          </p:cNvSpPr>
          <p:nvPr>
            <p:ph type="title"/>
          </p:nvPr>
        </p:nvSpPr>
        <p:spPr/>
        <p:txBody>
          <a:bodyPr/>
          <a:lstStyle/>
          <a:p>
            <a:r>
              <a:rPr lang="en-US" dirty="0" err="1"/>
              <a:t>CryptMPL</a:t>
            </a:r>
            <a:r>
              <a:rPr lang="en-US" dirty="0"/>
              <a:t>: Effect of Parameters</a:t>
            </a:r>
          </a:p>
        </p:txBody>
      </p:sp>
      <p:sp>
        <p:nvSpPr>
          <p:cNvPr id="3" name="Content Placeholder 2">
            <a:extLst>
              <a:ext uri="{FF2B5EF4-FFF2-40B4-BE49-F238E27FC236}">
                <a16:creationId xmlns:a16="http://schemas.microsoft.com/office/drawing/2014/main" id="{2CF0D4E2-2377-A9D2-AE29-9789A36145C9}"/>
              </a:ext>
            </a:extLst>
          </p:cNvPr>
          <p:cNvSpPr>
            <a:spLocks noGrp="1"/>
          </p:cNvSpPr>
          <p:nvPr>
            <p:ph idx="1"/>
          </p:nvPr>
        </p:nvSpPr>
        <p:spPr>
          <a:xfrm>
            <a:off x="76200" y="1371602"/>
            <a:ext cx="6085283" cy="2453378"/>
          </a:xfrm>
        </p:spPr>
        <p:txBody>
          <a:bodyPr>
            <a:normAutofit/>
          </a:bodyPr>
          <a:lstStyle/>
          <a:p>
            <a:pPr>
              <a:lnSpc>
                <a:spcPct val="114000"/>
              </a:lnSpc>
            </a:pPr>
            <a:r>
              <a:rPr lang="en-US" sz="2400" dirty="0"/>
              <a:t>Number of parties</a:t>
            </a:r>
          </a:p>
          <a:p>
            <a:pPr lvl="1">
              <a:lnSpc>
                <a:spcPct val="114000"/>
              </a:lnSpc>
            </a:pPr>
            <a:r>
              <a:rPr lang="en-US" sz="2000" dirty="0"/>
              <a:t>We compare </a:t>
            </a:r>
            <a:r>
              <a:rPr lang="en-US" sz="2000" dirty="0" err="1"/>
              <a:t>CryptMPL</a:t>
            </a:r>
            <a:r>
              <a:rPr lang="en-US" sz="2000" dirty="0"/>
              <a:t> with an adjacency matrix based approach</a:t>
            </a:r>
          </a:p>
          <a:p>
            <a:pPr lvl="1">
              <a:lnSpc>
                <a:spcPct val="114000"/>
              </a:lnSpc>
            </a:pPr>
            <a:r>
              <a:rPr lang="en-US" sz="2000" dirty="0" err="1">
                <a:solidFill>
                  <a:schemeClr val="accent1"/>
                </a:solidFill>
              </a:rPr>
              <a:t>CryptMPL</a:t>
            </a:r>
            <a:r>
              <a:rPr lang="en-US" sz="2000" dirty="0">
                <a:solidFill>
                  <a:schemeClr val="accent1"/>
                </a:solidFill>
              </a:rPr>
              <a:t> is 25 times faster with in 6-party SMPC setting</a:t>
            </a:r>
          </a:p>
        </p:txBody>
      </p:sp>
      <p:sp>
        <p:nvSpPr>
          <p:cNvPr id="4" name="Slide Number Placeholder 3">
            <a:extLst>
              <a:ext uri="{FF2B5EF4-FFF2-40B4-BE49-F238E27FC236}">
                <a16:creationId xmlns:a16="http://schemas.microsoft.com/office/drawing/2014/main" id="{EAB2ABAA-523A-8294-88EB-B8455FCE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3E327-7194-4433-BAC7-787A36A5964B}"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54BADFB7-C3FD-31BD-653E-DB28BA5645F1}"/>
              </a:ext>
            </a:extLst>
          </p:cNvPr>
          <p:cNvSpPr txBox="1">
            <a:spLocks/>
          </p:cNvSpPr>
          <p:nvPr/>
        </p:nvSpPr>
        <p:spPr>
          <a:xfrm>
            <a:off x="6019800" y="1371600"/>
            <a:ext cx="6019800" cy="2514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Batching</a:t>
            </a:r>
          </a:p>
          <a:p>
            <a:pPr marL="685800" marR="0" lvl="1"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Execution time of </a:t>
            </a:r>
            <a:r>
              <a:rPr kumimoji="0" lang="en-US" sz="2000" b="0" i="0" u="none" strike="noStrike" kern="1200" cap="none" spc="0" normalizeH="0" baseline="0" noProof="0" dirty="0" err="1">
                <a:ln>
                  <a:noFill/>
                </a:ln>
                <a:solidFill>
                  <a:srgbClr val="000000"/>
                </a:solidFill>
                <a:effectLst/>
                <a:uLnTx/>
                <a:uFillTx/>
                <a:latin typeface="Calibri (Body)"/>
                <a:ea typeface="+mn-ea"/>
                <a:cs typeface="+mn-cs"/>
              </a:rPr>
              <a:t>CryptMPL</a:t>
            </a:r>
            <a:r>
              <a:rPr kumimoji="0" lang="en-US" sz="2000" b="0" i="0" u="none" strike="noStrike" kern="1200" cap="none" spc="0" normalizeH="0" baseline="0" noProof="0" dirty="0">
                <a:ln>
                  <a:noFill/>
                </a:ln>
                <a:solidFill>
                  <a:srgbClr val="000000"/>
                </a:solidFill>
                <a:effectLst/>
                <a:uLnTx/>
                <a:uFillTx/>
                <a:latin typeface="Calibri (Body)"/>
                <a:ea typeface="+mn-ea"/>
                <a:cs typeface="+mn-cs"/>
              </a:rPr>
              <a:t> decreases as the batch size increases</a:t>
            </a:r>
          </a:p>
          <a:p>
            <a:pPr marL="685800" marR="0" lvl="1"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4472C4"/>
                </a:solidFill>
                <a:effectLst/>
                <a:uLnTx/>
                <a:uFillTx/>
                <a:latin typeface="Calibri (Body)"/>
                <a:ea typeface="+mn-ea"/>
                <a:cs typeface="+mn-cs"/>
              </a:rPr>
              <a:t>CryptMPL</a:t>
            </a:r>
            <a:r>
              <a:rPr kumimoji="0" lang="en-US" sz="2000" b="0" i="0" u="none" strike="noStrike" kern="1200" cap="none" spc="0" normalizeH="0" baseline="0" noProof="0" dirty="0">
                <a:ln>
                  <a:noFill/>
                </a:ln>
                <a:solidFill>
                  <a:srgbClr val="4472C4"/>
                </a:solidFill>
                <a:effectLst/>
                <a:uLnTx/>
                <a:uFillTx/>
                <a:latin typeface="Calibri (Body)"/>
                <a:ea typeface="+mn-ea"/>
                <a:cs typeface="+mn-cs"/>
              </a:rPr>
              <a:t> can use a relatively large batch size while guaranteeing good security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8EB5A71-B071-847E-7749-B2EBAA44FF20}"/>
              </a:ext>
            </a:extLst>
          </p:cNvPr>
          <p:cNvPicPr>
            <a:picLocks noChangeAspect="1"/>
          </p:cNvPicPr>
          <p:nvPr/>
        </p:nvPicPr>
        <p:blipFill>
          <a:blip r:embed="rId2"/>
          <a:stretch>
            <a:fillRect/>
          </a:stretch>
        </p:blipFill>
        <p:spPr>
          <a:xfrm>
            <a:off x="1965379" y="3551440"/>
            <a:ext cx="2835894" cy="2453378"/>
          </a:xfrm>
          <a:prstGeom prst="rect">
            <a:avLst/>
          </a:prstGeom>
        </p:spPr>
      </p:pic>
      <p:pic>
        <p:nvPicPr>
          <p:cNvPr id="11" name="Picture 10">
            <a:extLst>
              <a:ext uri="{FF2B5EF4-FFF2-40B4-BE49-F238E27FC236}">
                <a16:creationId xmlns:a16="http://schemas.microsoft.com/office/drawing/2014/main" id="{7AAF114C-034D-5CA2-F1E9-213FF108015A}"/>
              </a:ext>
            </a:extLst>
          </p:cNvPr>
          <p:cNvPicPr>
            <a:picLocks noChangeAspect="1"/>
          </p:cNvPicPr>
          <p:nvPr/>
        </p:nvPicPr>
        <p:blipFill>
          <a:blip r:embed="rId3"/>
          <a:stretch>
            <a:fillRect/>
          </a:stretch>
        </p:blipFill>
        <p:spPr>
          <a:xfrm>
            <a:off x="7239001" y="3641748"/>
            <a:ext cx="3124200" cy="2261189"/>
          </a:xfrm>
          <a:prstGeom prst="rect">
            <a:avLst/>
          </a:prstGeom>
        </p:spPr>
      </p:pic>
    </p:spTree>
    <p:extLst>
      <p:ext uri="{BB962C8B-B14F-4D97-AF65-F5344CB8AC3E}">
        <p14:creationId xmlns:p14="http://schemas.microsoft.com/office/powerpoint/2010/main" val="22694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3276-6392-45E3-9B4C-DBAC5A82CC90}"/>
              </a:ext>
            </a:extLst>
          </p:cNvPr>
          <p:cNvSpPr>
            <a:spLocks noGrp="1"/>
          </p:cNvSpPr>
          <p:nvPr>
            <p:ph type="title"/>
          </p:nvPr>
        </p:nvSpPr>
        <p:spPr/>
        <p:txBody>
          <a:bodyPr/>
          <a:lstStyle/>
          <a:p>
            <a:r>
              <a:rPr lang="en-US" dirty="0"/>
              <a:t>Federated MTL Use Cases</a:t>
            </a:r>
          </a:p>
        </p:txBody>
      </p:sp>
      <p:sp>
        <p:nvSpPr>
          <p:cNvPr id="3" name="Content Placeholder 2">
            <a:extLst>
              <a:ext uri="{FF2B5EF4-FFF2-40B4-BE49-F238E27FC236}">
                <a16:creationId xmlns:a16="http://schemas.microsoft.com/office/drawing/2014/main" id="{DB6E30D1-D203-852C-7ED9-4538FB969C95}"/>
              </a:ext>
            </a:extLst>
          </p:cNvPr>
          <p:cNvSpPr>
            <a:spLocks noGrp="1"/>
          </p:cNvSpPr>
          <p:nvPr>
            <p:ph idx="1"/>
          </p:nvPr>
        </p:nvSpPr>
        <p:spPr>
          <a:xfrm>
            <a:off x="76200" y="3581399"/>
            <a:ext cx="12039600" cy="2438401"/>
          </a:xfrm>
          <a:ln>
            <a:noFill/>
          </a:ln>
        </p:spPr>
        <p:txBody>
          <a:bodyPr>
            <a:normAutofit/>
          </a:bodyPr>
          <a:lstStyle/>
          <a:p>
            <a:r>
              <a:rPr lang="en-US" sz="2400" dirty="0"/>
              <a:t>Autonomous vehicles</a:t>
            </a:r>
          </a:p>
          <a:p>
            <a:pPr lvl="1"/>
            <a:r>
              <a:rPr lang="en-US" sz="2000" dirty="0"/>
              <a:t>Data: Video data from many vehicles to train collaboratively MTL models </a:t>
            </a:r>
          </a:p>
          <a:p>
            <a:pPr lvl="1"/>
            <a:r>
              <a:rPr lang="en-US" sz="2000" dirty="0"/>
              <a:t>Tasks: Lane detection, traffic sign recognition, pedestrian intent prediction, obstacles detection</a:t>
            </a:r>
          </a:p>
          <a:p>
            <a:r>
              <a:rPr lang="en-US" sz="2400" dirty="0"/>
              <a:t>Smart phones</a:t>
            </a:r>
          </a:p>
          <a:p>
            <a:pPr lvl="1"/>
            <a:r>
              <a:rPr lang="en-US" sz="2000" dirty="0"/>
              <a:t>Data: text from messages, emails, etc. to train collaboratively MTL models</a:t>
            </a:r>
          </a:p>
          <a:p>
            <a:pPr lvl="1"/>
            <a:r>
              <a:rPr lang="en-US" sz="2000" dirty="0"/>
              <a:t>Tasks: sentiment analysis, text summarization, spam detection, named entity recognition</a:t>
            </a:r>
          </a:p>
        </p:txBody>
      </p:sp>
      <p:sp>
        <p:nvSpPr>
          <p:cNvPr id="4" name="Slide Number Placeholder 3">
            <a:extLst>
              <a:ext uri="{FF2B5EF4-FFF2-40B4-BE49-F238E27FC236}">
                <a16:creationId xmlns:a16="http://schemas.microsoft.com/office/drawing/2014/main" id="{14C291CF-CAD5-1F1D-A80A-1664C85E9BC2}"/>
              </a:ext>
            </a:extLst>
          </p:cNvPr>
          <p:cNvSpPr>
            <a:spLocks noGrp="1"/>
          </p:cNvSpPr>
          <p:nvPr>
            <p:ph type="sldNum" sz="quarter" idx="12"/>
          </p:nvPr>
        </p:nvSpPr>
        <p:spPr/>
        <p:txBody>
          <a:bodyPr/>
          <a:lstStyle/>
          <a:p>
            <a:fld id="{3A33E327-7194-4433-BAC7-787A36A5964B}" type="slidenum">
              <a:rPr lang="en-US" smtClean="0"/>
              <a:pPr/>
              <a:t>6</a:t>
            </a:fld>
            <a:endParaRPr lang="en-US" dirty="0"/>
          </a:p>
        </p:txBody>
      </p:sp>
      <p:pic>
        <p:nvPicPr>
          <p:cNvPr id="6" name="Picture 5" descr="A cartoon of a street with cars and people crossing the street&#10;&#10;Description automatically generated">
            <a:extLst>
              <a:ext uri="{FF2B5EF4-FFF2-40B4-BE49-F238E27FC236}">
                <a16:creationId xmlns:a16="http://schemas.microsoft.com/office/drawing/2014/main" id="{801D622D-8C9C-0B3E-E5A1-CB6E85BF2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990601"/>
            <a:ext cx="4267200" cy="2285999"/>
          </a:xfrm>
          <a:prstGeom prst="rect">
            <a:avLst/>
          </a:prstGeom>
        </p:spPr>
      </p:pic>
      <p:pic>
        <p:nvPicPr>
          <p:cNvPr id="7" name="Picture 6" descr="A group of hands holding cell phones&#10;&#10;Description automatically generated">
            <a:extLst>
              <a:ext uri="{FF2B5EF4-FFF2-40B4-BE49-F238E27FC236}">
                <a16:creationId xmlns:a16="http://schemas.microsoft.com/office/drawing/2014/main" id="{E96ACF48-55C6-D91C-538D-B933484661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990601"/>
            <a:ext cx="3733800" cy="2285999"/>
          </a:xfrm>
          <a:prstGeom prst="rect">
            <a:avLst/>
          </a:prstGeom>
        </p:spPr>
      </p:pic>
    </p:spTree>
    <p:extLst>
      <p:ext uri="{BB962C8B-B14F-4D97-AF65-F5344CB8AC3E}">
        <p14:creationId xmlns:p14="http://schemas.microsoft.com/office/powerpoint/2010/main" val="126608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9C7C-E687-D959-0F6B-F2A344C90388}"/>
              </a:ext>
            </a:extLst>
          </p:cNvPr>
          <p:cNvSpPr>
            <a:spLocks noGrp="1"/>
          </p:cNvSpPr>
          <p:nvPr>
            <p:ph type="title"/>
          </p:nvPr>
        </p:nvSpPr>
        <p:spPr/>
        <p:txBody>
          <a:bodyPr/>
          <a:lstStyle/>
          <a:p>
            <a:r>
              <a:rPr lang="en-US" dirty="0"/>
              <a:t>Conventional FL Not Applicable to MTL Settings</a:t>
            </a:r>
          </a:p>
        </p:txBody>
      </p:sp>
      <p:sp>
        <p:nvSpPr>
          <p:cNvPr id="3" name="Content Placeholder 2">
            <a:extLst>
              <a:ext uri="{FF2B5EF4-FFF2-40B4-BE49-F238E27FC236}">
                <a16:creationId xmlns:a16="http://schemas.microsoft.com/office/drawing/2014/main" id="{6D6E1381-B147-A4FE-4394-4BEEBA0EB573}"/>
              </a:ext>
            </a:extLst>
          </p:cNvPr>
          <p:cNvSpPr>
            <a:spLocks noGrp="1"/>
          </p:cNvSpPr>
          <p:nvPr>
            <p:ph idx="1"/>
          </p:nvPr>
        </p:nvSpPr>
        <p:spPr>
          <a:xfrm>
            <a:off x="76200" y="1371601"/>
            <a:ext cx="12039600" cy="4267199"/>
          </a:xfrm>
        </p:spPr>
        <p:txBody>
          <a:bodyPr>
            <a:normAutofit/>
          </a:bodyPr>
          <a:lstStyle/>
          <a:p>
            <a:pPr>
              <a:lnSpc>
                <a:spcPct val="114000"/>
              </a:lnSpc>
            </a:pPr>
            <a:r>
              <a:rPr lang="en-US" sz="2400" dirty="0"/>
              <a:t>Existing approaches:</a:t>
            </a:r>
          </a:p>
          <a:p>
            <a:pPr lvl="1">
              <a:lnSpc>
                <a:spcPct val="114000"/>
              </a:lnSpc>
            </a:pPr>
            <a:r>
              <a:rPr lang="en-US" sz="2000" dirty="0"/>
              <a:t>Minimizing weight differences between models</a:t>
            </a:r>
          </a:p>
          <a:p>
            <a:pPr lvl="1">
              <a:lnSpc>
                <a:spcPct val="114000"/>
              </a:lnSpc>
            </a:pPr>
            <a:r>
              <a:rPr lang="en-US" sz="2000" dirty="0"/>
              <a:t>Clustering models into distinct groups to generate average models for each group</a:t>
            </a:r>
          </a:p>
          <a:p>
            <a:pPr>
              <a:lnSpc>
                <a:spcPct val="114000"/>
              </a:lnSpc>
            </a:pPr>
            <a:r>
              <a:rPr lang="en-US" sz="2400" dirty="0">
                <a:solidFill>
                  <a:schemeClr val="accent1"/>
                </a:solidFill>
              </a:rPr>
              <a:t>Challenges:</a:t>
            </a:r>
          </a:p>
          <a:p>
            <a:pPr lvl="1">
              <a:lnSpc>
                <a:spcPct val="114000"/>
              </a:lnSpc>
            </a:pPr>
            <a:r>
              <a:rPr lang="en-US" sz="2000" dirty="0">
                <a:solidFill>
                  <a:schemeClr val="accent1"/>
                </a:solidFill>
              </a:rPr>
              <a:t>Heterogeneity</a:t>
            </a:r>
            <a:r>
              <a:rPr lang="en-US" sz="2000" dirty="0"/>
              <a:t> in model structures arising from differences in the set of tasks</a:t>
            </a:r>
          </a:p>
          <a:p>
            <a:pPr lvl="1">
              <a:lnSpc>
                <a:spcPct val="114000"/>
              </a:lnSpc>
            </a:pPr>
            <a:r>
              <a:rPr lang="en-US" sz="2000" dirty="0"/>
              <a:t>Difficulty of </a:t>
            </a:r>
            <a:r>
              <a:rPr lang="en-US" sz="2000" dirty="0">
                <a:solidFill>
                  <a:schemeClr val="accent1"/>
                </a:solidFill>
              </a:rPr>
              <a:t>clustering</a:t>
            </a:r>
            <a:r>
              <a:rPr lang="en-US" sz="2000" dirty="0"/>
              <a:t> models due to different subsets of tasks</a:t>
            </a:r>
          </a:p>
        </p:txBody>
      </p:sp>
      <p:sp>
        <p:nvSpPr>
          <p:cNvPr id="4" name="Slide Number Placeholder 3">
            <a:extLst>
              <a:ext uri="{FF2B5EF4-FFF2-40B4-BE49-F238E27FC236}">
                <a16:creationId xmlns:a16="http://schemas.microsoft.com/office/drawing/2014/main" id="{D9FE5B16-B856-87BE-2EB4-C2BFFE6BFD2E}"/>
              </a:ext>
            </a:extLst>
          </p:cNvPr>
          <p:cNvSpPr>
            <a:spLocks noGrp="1"/>
          </p:cNvSpPr>
          <p:nvPr>
            <p:ph type="sldNum" sz="quarter" idx="12"/>
          </p:nvPr>
        </p:nvSpPr>
        <p:spPr/>
        <p:txBody>
          <a:bodyPr/>
          <a:lstStyle/>
          <a:p>
            <a:fld id="{3A33E327-7194-4433-BAC7-787A36A5964B}" type="slidenum">
              <a:rPr lang="en-US" smtClean="0"/>
              <a:pPr/>
              <a:t>7</a:t>
            </a:fld>
            <a:endParaRPr lang="en-US" dirty="0"/>
          </a:p>
        </p:txBody>
      </p:sp>
    </p:spTree>
    <p:extLst>
      <p:ext uri="{BB962C8B-B14F-4D97-AF65-F5344CB8AC3E}">
        <p14:creationId xmlns:p14="http://schemas.microsoft.com/office/powerpoint/2010/main" val="207752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6274-4C6C-4F35-A77A-16A1E60500AE}"/>
              </a:ext>
            </a:extLst>
          </p:cNvPr>
          <p:cNvSpPr>
            <a:spLocks noGrp="1"/>
          </p:cNvSpPr>
          <p:nvPr>
            <p:ph type="title"/>
          </p:nvPr>
        </p:nvSpPr>
        <p:spPr/>
        <p:txBody>
          <a:bodyPr/>
          <a:lstStyle/>
          <a:p>
            <a:r>
              <a:rPr lang="en-US" dirty="0" err="1"/>
              <a:t>FedMTL</a:t>
            </a:r>
            <a:r>
              <a:rPr lang="en-US" dirty="0"/>
              <a:t> Overview</a:t>
            </a:r>
          </a:p>
        </p:txBody>
      </p:sp>
      <p:sp>
        <p:nvSpPr>
          <p:cNvPr id="3" name="Content Placeholder 2">
            <a:extLst>
              <a:ext uri="{FF2B5EF4-FFF2-40B4-BE49-F238E27FC236}">
                <a16:creationId xmlns:a16="http://schemas.microsoft.com/office/drawing/2014/main" id="{C1F8C3B1-66BE-4A2B-885D-DE80F5C772DE}"/>
              </a:ext>
            </a:extLst>
          </p:cNvPr>
          <p:cNvSpPr>
            <a:spLocks noGrp="1"/>
          </p:cNvSpPr>
          <p:nvPr>
            <p:ph idx="1"/>
          </p:nvPr>
        </p:nvSpPr>
        <p:spPr/>
        <p:txBody>
          <a:bodyPr>
            <a:normAutofit/>
          </a:bodyPr>
          <a:lstStyle/>
          <a:p>
            <a:pPr>
              <a:lnSpc>
                <a:spcPct val="114000"/>
              </a:lnSpc>
            </a:pPr>
            <a:r>
              <a:rPr lang="en-US" sz="2400" dirty="0"/>
              <a:t>Designs </a:t>
            </a:r>
            <a:r>
              <a:rPr lang="en-US" sz="2400" dirty="0">
                <a:solidFill>
                  <a:schemeClr val="accent1"/>
                </a:solidFill>
              </a:rPr>
              <a:t>novel aggregation to support MTL </a:t>
            </a:r>
            <a:r>
              <a:rPr lang="en-US" sz="2400">
                <a:solidFill>
                  <a:schemeClr val="accent1"/>
                </a:solidFill>
              </a:rPr>
              <a:t>in FL settings</a:t>
            </a:r>
            <a:endParaRPr lang="en-US" sz="2400" dirty="0">
              <a:solidFill>
                <a:schemeClr val="accent1"/>
              </a:solidFill>
            </a:endParaRPr>
          </a:p>
          <a:p>
            <a:pPr>
              <a:lnSpc>
                <a:spcPct val="114000"/>
              </a:lnSpc>
            </a:pPr>
            <a:r>
              <a:rPr lang="en-US" sz="2400" dirty="0"/>
              <a:t>Applies layer-wise aggregation policies and computes different sets of weights on clients’ models for aggregation</a:t>
            </a:r>
          </a:p>
          <a:p>
            <a:pPr>
              <a:lnSpc>
                <a:spcPct val="114000"/>
              </a:lnSpc>
            </a:pPr>
            <a:r>
              <a:rPr lang="en-US" sz="2400" dirty="0"/>
              <a:t>Uses a hard parameter/weight sharing-based architecture for MTL models – </a:t>
            </a:r>
            <a:r>
              <a:rPr lang="en-US" sz="2400" dirty="0">
                <a:solidFill>
                  <a:schemeClr val="accent1"/>
                </a:solidFill>
              </a:rPr>
              <a:t>shares hidden layers for the related tasks while maintaining task-specific layers</a:t>
            </a:r>
          </a:p>
          <a:p>
            <a:pPr>
              <a:lnSpc>
                <a:spcPct val="114000"/>
              </a:lnSpc>
            </a:pPr>
            <a:r>
              <a:rPr lang="en-US" sz="2400" dirty="0"/>
              <a:t>Analyzes the weights of the task-specific layers of MTL models to generate </a:t>
            </a:r>
            <a:r>
              <a:rPr lang="en-US" sz="2400" dirty="0">
                <a:solidFill>
                  <a:schemeClr val="accent1"/>
                </a:solidFill>
              </a:rPr>
              <a:t>personalized MTL models </a:t>
            </a:r>
            <a:r>
              <a:rPr lang="en-US" sz="2400" dirty="0"/>
              <a:t>based on task similarities</a:t>
            </a:r>
          </a:p>
          <a:p>
            <a:pPr>
              <a:lnSpc>
                <a:spcPct val="114000"/>
              </a:lnSpc>
            </a:pPr>
            <a:r>
              <a:rPr lang="en-US" sz="2400" dirty="0" err="1">
                <a:solidFill>
                  <a:schemeClr val="accent1"/>
                </a:solidFill>
              </a:rPr>
              <a:t>SecureMTL</a:t>
            </a:r>
            <a:r>
              <a:rPr lang="en-US" sz="2400" dirty="0"/>
              <a:t>: privacy-preserving version of </a:t>
            </a:r>
            <a:r>
              <a:rPr lang="en-US" sz="2400" dirty="0" err="1"/>
              <a:t>FedMTL</a:t>
            </a:r>
            <a:r>
              <a:rPr lang="en-US" sz="2400" dirty="0"/>
              <a:t> based on </a:t>
            </a:r>
            <a:r>
              <a:rPr lang="en-US" sz="2400" dirty="0">
                <a:solidFill>
                  <a:schemeClr val="accent1"/>
                </a:solidFill>
              </a:rPr>
              <a:t>secure multi-party computation</a:t>
            </a:r>
          </a:p>
        </p:txBody>
      </p:sp>
      <p:sp>
        <p:nvSpPr>
          <p:cNvPr id="4" name="Slide Number Placeholder 3">
            <a:extLst>
              <a:ext uri="{FF2B5EF4-FFF2-40B4-BE49-F238E27FC236}">
                <a16:creationId xmlns:a16="http://schemas.microsoft.com/office/drawing/2014/main" id="{8B77E53F-FAC3-4834-B72B-E7E2B39038DF}"/>
              </a:ext>
            </a:extLst>
          </p:cNvPr>
          <p:cNvSpPr>
            <a:spLocks noGrp="1"/>
          </p:cNvSpPr>
          <p:nvPr>
            <p:ph type="sldNum" sz="quarter" idx="12"/>
          </p:nvPr>
        </p:nvSpPr>
        <p:spPr/>
        <p:txBody>
          <a:bodyPr/>
          <a:lstStyle/>
          <a:p>
            <a:fld id="{3A33E327-7194-4433-BAC7-787A36A5964B}" type="slidenum">
              <a:rPr lang="en-US" smtClean="0"/>
              <a:pPr/>
              <a:t>8</a:t>
            </a:fld>
            <a:endParaRPr lang="en-US" dirty="0"/>
          </a:p>
        </p:txBody>
      </p:sp>
    </p:spTree>
    <p:extLst>
      <p:ext uri="{BB962C8B-B14F-4D97-AF65-F5344CB8AC3E}">
        <p14:creationId xmlns:p14="http://schemas.microsoft.com/office/powerpoint/2010/main" val="277220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EA46-9A7A-36B4-E8E2-2F26606A3446}"/>
              </a:ext>
            </a:extLst>
          </p:cNvPr>
          <p:cNvSpPr>
            <a:spLocks noGrp="1"/>
          </p:cNvSpPr>
          <p:nvPr>
            <p:ph type="title"/>
          </p:nvPr>
        </p:nvSpPr>
        <p:spPr/>
        <p:txBody>
          <a:bodyPr/>
          <a:lstStyle/>
          <a:p>
            <a:r>
              <a:rPr lang="en-US" dirty="0"/>
              <a:t>Definition of </a:t>
            </a:r>
            <a:r>
              <a:rPr lang="en-US" dirty="0" err="1"/>
              <a:t>FedMTL</a:t>
            </a:r>
            <a:r>
              <a:rPr lang="en-US" dirty="0"/>
              <a:t> Aggregation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65A9B4-367A-7733-E0BC-898A33F95AFC}"/>
                  </a:ext>
                </a:extLst>
              </p:cNvPr>
              <p:cNvSpPr>
                <a:spLocks noGrp="1"/>
              </p:cNvSpPr>
              <p:nvPr>
                <p:ph idx="1"/>
              </p:nvPr>
            </p:nvSpPr>
            <p:spPr>
              <a:xfrm>
                <a:off x="76200" y="1371600"/>
                <a:ext cx="12039600" cy="4724399"/>
              </a:xfrm>
            </p:spPr>
            <p:txBody>
              <a:bodyPr>
                <a:normAutofit/>
              </a:bodyPr>
              <a:lstStyle/>
              <a:p>
                <a:pPr>
                  <a:lnSpc>
                    <a:spcPct val="114000"/>
                  </a:lnSpc>
                </a:pPr>
                <a:r>
                  <a:rPr lang="en-US" sz="2400" dirty="0">
                    <a:solidFill>
                      <a:schemeClr val="accent1"/>
                    </a:solidFill>
                  </a:rPr>
                  <a:t>Goal: design FL aggregation protocols that enhance personalized MTL models </a:t>
                </a:r>
              </a:p>
              <a:p>
                <a:pPr>
                  <a:lnSpc>
                    <a:spcPct val="114000"/>
                  </a:lnSpc>
                </a:pPr>
                <a:r>
                  <a:rPr lang="en-US" sz="2400" dirty="0"/>
                  <a:t>Set of tasks: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𝑘</m:t>
                            </m:r>
                          </m:sub>
                        </m:sSub>
                      </m:e>
                    </m:d>
                    <m:r>
                      <a:rPr lang="en-US" sz="2400" b="0" i="1" smtClean="0">
                        <a:latin typeface="Cambria Math" panose="02040503050406030204" pitchFamily="18" charset="0"/>
                      </a:rPr>
                      <m:t>.</m:t>
                    </m:r>
                  </m:oMath>
                </a14:m>
                <a:r>
                  <a:rPr lang="en-US" sz="2400" dirty="0"/>
                  <a:t> Number of tasks, K = </a:t>
                </a:r>
                <a14:m>
                  <m:oMath xmlns:m="http://schemas.openxmlformats.org/officeDocument/2006/math">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𝑈</m:t>
                        </m:r>
                      </m:e>
                    </m:d>
                  </m:oMath>
                </a14:m>
                <a:endParaRPr lang="en-US" sz="2400" dirty="0"/>
              </a:p>
              <a:p>
                <a:pPr>
                  <a:lnSpc>
                    <a:spcPct val="114000"/>
                  </a:lnSpc>
                </a:pPr>
                <a:r>
                  <a:rPr lang="en-US" sz="2400" dirty="0"/>
                  <a:t>Hard-sharing architecture for MTL models: </a:t>
                </a:r>
                <a:endParaRPr lang="en-US" sz="2400" b="0" i="1" dirty="0">
                  <a:latin typeface="Cambria Math" panose="02040503050406030204" pitchFamily="18" charset="0"/>
                </a:endParaRPr>
              </a:p>
              <a:p>
                <a:pPr lvl="1">
                  <a:lnSpc>
                    <a:spcPct val="114000"/>
                  </a:lnSpc>
                </a:pPr>
                <a14:m>
                  <m:oMath xmlns:m="http://schemas.openxmlformats.org/officeDocument/2006/math">
                    <m:r>
                      <a:rPr lang="en-US" sz="2000" b="0" i="1" smtClean="0">
                        <a:latin typeface="Cambria Math" panose="02040503050406030204" pitchFamily="18" charset="0"/>
                      </a:rPr>
                      <m:t>𝑊</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𝑊</m:t>
                            </m:r>
                          </m:e>
                          <m:sup>
                            <m:r>
                              <a:rPr lang="en-US" sz="2000" b="0" i="1" smtClean="0">
                                <a:latin typeface="Cambria Math" panose="02040503050406030204" pitchFamily="18" charset="0"/>
                              </a:rPr>
                              <m:t>𝑠</m:t>
                            </m:r>
                          </m:sup>
                        </m:sSup>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𝑊</m:t>
                            </m:r>
                          </m:e>
                          <m:sup>
                            <m:r>
                              <a:rPr lang="en-US" sz="2000" b="0" i="1" smtClean="0">
                                <a:latin typeface="Cambria Math" panose="02040503050406030204" pitchFamily="18" charset="0"/>
                              </a:rPr>
                              <m:t>𝑇</m:t>
                            </m:r>
                          </m:sup>
                        </m:sSup>
                      </m:e>
                    </m:d>
                    <m:r>
                      <a:rPr lang="en-US" sz="2000" b="0" i="0" smtClean="0">
                        <a:latin typeface="Cambria Math" panose="02040503050406030204" pitchFamily="18" charset="0"/>
                      </a:rPr>
                      <m:t>,</m:t>
                    </m:r>
                  </m:oMath>
                </a14:m>
                <a:r>
                  <a:rPr lang="en-US" sz="2000" b="0" dirty="0"/>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𝑊</m:t>
                        </m:r>
                      </m:e>
                      <m:sup>
                        <m:r>
                          <a:rPr lang="en-US" sz="2000" b="0" i="1" smtClean="0">
                            <a:latin typeface="Cambria Math" panose="02040503050406030204" pitchFamily="18" charset="0"/>
                          </a:rPr>
                          <m:t>𝑠</m:t>
                        </m:r>
                      </m:sup>
                    </m:sSup>
                  </m:oMath>
                </a14:m>
                <a:r>
                  <a:rPr lang="en-US" sz="2000" b="0" dirty="0"/>
                  <a:t> and </a:t>
                </a:r>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𝑊</m:t>
                        </m:r>
                      </m:e>
                      <m:sup>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𝑘</m:t>
                            </m:r>
                          </m:sub>
                        </m:sSub>
                      </m:sup>
                    </m:sSup>
                  </m:oMath>
                </a14:m>
                <a:r>
                  <a:rPr lang="en-US" sz="2000" b="0" dirty="0"/>
                  <a:t>are </a:t>
                </a:r>
                <a:r>
                  <a:rPr lang="en-US" sz="2000" dirty="0"/>
                  <a:t>weights</a:t>
                </a:r>
                <a:r>
                  <a:rPr lang="en-US" sz="2000" b="0" dirty="0"/>
                  <a:t> in shared layers and task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𝑇</m:t>
                        </m:r>
                      </m:e>
                      <m:sub>
                        <m:r>
                          <a:rPr lang="en-US" sz="2000" b="0" i="1" dirty="0" smtClean="0">
                            <a:latin typeface="Cambria Math" panose="02040503050406030204" pitchFamily="18" charset="0"/>
                          </a:rPr>
                          <m:t>𝑘</m:t>
                        </m:r>
                      </m:sub>
                    </m:sSub>
                  </m:oMath>
                </a14:m>
                <a:r>
                  <a:rPr lang="en-US" sz="2000" b="0" dirty="0"/>
                  <a:t> respectively</a:t>
                </a:r>
              </a:p>
              <a:p>
                <a:pPr>
                  <a:lnSpc>
                    <a:spcPct val="114000"/>
                  </a:lnSpc>
                </a:pPr>
                <a:r>
                  <a:rPr lang="en-US" sz="2400" dirty="0"/>
                  <a:t>Number of clients in a round: N</a:t>
                </a:r>
              </a:p>
              <a:p>
                <a:pPr>
                  <a:lnSpc>
                    <a:spcPct val="114000"/>
                  </a:lnSpc>
                </a:pPr>
                <a:r>
                  <a:rPr lang="en-US" sz="2400" dirty="0"/>
                  <a:t>Client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oMath>
                </a14:m>
                <a:r>
                  <a:rPr lang="en-US" sz="2400" dirty="0"/>
                  <a:t> trains MTL for a subset of tasks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𝑖</m:t>
                        </m:r>
                      </m:sub>
                    </m:sSub>
                  </m:oMath>
                </a14:m>
                <a:endParaRPr lang="en-US" sz="2400" dirty="0"/>
              </a:p>
              <a:p>
                <a:pPr>
                  <a:lnSpc>
                    <a:spcPct val="114000"/>
                  </a:lnSpc>
                </a:pPr>
                <a:r>
                  <a:rPr lang="en-US" sz="2400" dirty="0" err="1"/>
                  <a:t>FedMTL</a:t>
                </a:r>
                <a:r>
                  <a:rPr lang="en-US" sz="2400" dirty="0"/>
                  <a:t> aims to </a:t>
                </a:r>
                <a:r>
                  <a:rPr lang="en-US" sz="2400" dirty="0">
                    <a:solidFill>
                      <a:schemeClr val="accent1"/>
                    </a:solidFill>
                  </a:rPr>
                  <a:t>find personalized model weights for </a:t>
                </a:r>
                <a14:m>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𝐶</m:t>
                        </m:r>
                      </m:e>
                      <m:sub>
                        <m:r>
                          <a:rPr lang="en-US" sz="2400" b="0" i="1" smtClean="0">
                            <a:solidFill>
                              <a:schemeClr val="accent1"/>
                            </a:solidFill>
                            <a:latin typeface="Cambria Math" panose="02040503050406030204" pitchFamily="18" charset="0"/>
                          </a:rPr>
                          <m:t>𝑖</m:t>
                        </m:r>
                      </m:sub>
                    </m:sSub>
                  </m:oMath>
                </a14:m>
                <a:r>
                  <a:rPr lang="en-US" sz="2400" dirty="0"/>
                  <a:t> as</a:t>
                </a:r>
              </a:p>
              <a:p>
                <a:pPr lvl="1">
                  <a:lnSpc>
                    <a:spcPct val="114000"/>
                  </a:lnSpc>
                </a:pPr>
                <a:r>
                  <a:rPr lang="en-US" sz="2000" dirty="0"/>
                  <a:t>Here,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𝑓</m:t>
                        </m:r>
                      </m:e>
                      <m:sub>
                        <m:r>
                          <a:rPr lang="en-US" sz="2000" i="1">
                            <a:latin typeface="Cambria Math" panose="02040503050406030204" pitchFamily="18" charset="0"/>
                          </a:rPr>
                          <m:t>𝑖</m:t>
                        </m:r>
                      </m:sub>
                    </m:sSub>
                  </m:oMath>
                </a14:m>
                <a:r>
                  <a:rPr lang="en-US" sz="2000" dirty="0"/>
                  <a:t> denotes the expected loss over the data distribution of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𝑖</m:t>
                        </m:r>
                      </m:sub>
                    </m:sSub>
                  </m:oMath>
                </a14:m>
                <a:endParaRPr lang="en-US" sz="2000" dirty="0"/>
              </a:p>
            </p:txBody>
          </p:sp>
        </mc:Choice>
        <mc:Fallback xmlns="">
          <p:sp>
            <p:nvSpPr>
              <p:cNvPr id="3" name="Content Placeholder 2">
                <a:extLst>
                  <a:ext uri="{FF2B5EF4-FFF2-40B4-BE49-F238E27FC236}">
                    <a16:creationId xmlns:a16="http://schemas.microsoft.com/office/drawing/2014/main" id="{FF65A9B4-367A-7733-E0BC-898A33F95AFC}"/>
                  </a:ext>
                </a:extLst>
              </p:cNvPr>
              <p:cNvSpPr>
                <a:spLocks noGrp="1" noRot="1" noChangeAspect="1" noMove="1" noResize="1" noEditPoints="1" noAdjustHandles="1" noChangeArrowheads="1" noChangeShapeType="1" noTextEdit="1"/>
              </p:cNvSpPr>
              <p:nvPr>
                <p:ph idx="1"/>
              </p:nvPr>
            </p:nvSpPr>
            <p:spPr>
              <a:xfrm>
                <a:off x="76200" y="1371600"/>
                <a:ext cx="12039600" cy="4724399"/>
              </a:xfrm>
              <a:blipFill>
                <a:blip r:embed="rId2"/>
                <a:stretch>
                  <a:fillRect l="-709" t="-5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8BD5B6E-950D-ECAC-3307-F69AC31A9DAF}"/>
              </a:ext>
            </a:extLst>
          </p:cNvPr>
          <p:cNvSpPr>
            <a:spLocks noGrp="1"/>
          </p:cNvSpPr>
          <p:nvPr>
            <p:ph type="sldNum" sz="quarter" idx="12"/>
          </p:nvPr>
        </p:nvSpPr>
        <p:spPr/>
        <p:txBody>
          <a:bodyPr/>
          <a:lstStyle/>
          <a:p>
            <a:fld id="{3A33E327-7194-4433-BAC7-787A36A5964B}" type="slidenum">
              <a:rPr lang="en-US" smtClean="0"/>
              <a:pPr/>
              <a:t>9</a:t>
            </a:fld>
            <a:endParaRPr lang="en-US" dirty="0"/>
          </a:p>
        </p:txBody>
      </p:sp>
      <p:pic>
        <p:nvPicPr>
          <p:cNvPr id="8" name="Picture 7">
            <a:extLst>
              <a:ext uri="{FF2B5EF4-FFF2-40B4-BE49-F238E27FC236}">
                <a16:creationId xmlns:a16="http://schemas.microsoft.com/office/drawing/2014/main" id="{4C5B7DCC-A61C-0F27-9D26-68F3AAC787B7}"/>
              </a:ext>
            </a:extLst>
          </p:cNvPr>
          <p:cNvPicPr>
            <a:picLocks noChangeAspect="1"/>
          </p:cNvPicPr>
          <p:nvPr/>
        </p:nvPicPr>
        <p:blipFill>
          <a:blip r:embed="rId3"/>
          <a:stretch>
            <a:fillRect/>
          </a:stretch>
        </p:blipFill>
        <p:spPr>
          <a:xfrm>
            <a:off x="7620000" y="4572000"/>
            <a:ext cx="2724170" cy="530109"/>
          </a:xfrm>
          <a:prstGeom prst="rect">
            <a:avLst/>
          </a:prstGeom>
        </p:spPr>
      </p:pic>
    </p:spTree>
    <p:extLst>
      <p:ext uri="{BB962C8B-B14F-4D97-AF65-F5344CB8AC3E}">
        <p14:creationId xmlns:p14="http://schemas.microsoft.com/office/powerpoint/2010/main" val="103235665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TC Stone Sans Std Semibold"/>
        <a:ea typeface="ＭＳ Ｐゴシック"/>
        <a:cs typeface="ＭＳ Ｐゴシック"/>
      </a:majorFont>
      <a:minorFont>
        <a:latin typeface="ITC Stone Sans Std Semibol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20499</TotalTime>
  <Words>5825</Words>
  <Application>Microsoft Office PowerPoint</Application>
  <PresentationFormat>Widescreen</PresentationFormat>
  <Paragraphs>961</Paragraphs>
  <Slides>54</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ＭＳ Ｐゴシック</vt:lpstr>
      <vt:lpstr>-apple-system</vt:lpstr>
      <vt:lpstr>Arial</vt:lpstr>
      <vt:lpstr>Calibri</vt:lpstr>
      <vt:lpstr>Calibri (Body)</vt:lpstr>
      <vt:lpstr>Calibri Light</vt:lpstr>
      <vt:lpstr>Cambria Math</vt:lpstr>
      <vt:lpstr>CMR12</vt:lpstr>
      <vt:lpstr>ITC Stone Sans Std Semibold</vt:lpstr>
      <vt:lpstr>Times New Roman</vt:lpstr>
      <vt:lpstr>Wingdings</vt:lpstr>
      <vt:lpstr>Blank Presentation</vt:lpstr>
      <vt:lpstr>Office Theme</vt:lpstr>
      <vt:lpstr>Privacy-Preserving Machine Learning Systems</vt:lpstr>
      <vt:lpstr>Machine Learning Privacy</vt:lpstr>
      <vt:lpstr>Privacy-Preserving Techniques</vt:lpstr>
      <vt:lpstr>Outline</vt:lpstr>
      <vt:lpstr>Federated Multi-Task Learning</vt:lpstr>
      <vt:lpstr>Federated MTL Use Cases</vt:lpstr>
      <vt:lpstr>Conventional FL Not Applicable to MTL Settings</vt:lpstr>
      <vt:lpstr>FedMTL Overview</vt:lpstr>
      <vt:lpstr>Definition of FedMTL Aggregation Problem</vt:lpstr>
      <vt:lpstr>FedMTL Aggregation Design</vt:lpstr>
      <vt:lpstr>Analysis: t-SNE visualization</vt:lpstr>
      <vt:lpstr>Algorithm to Compute Aggregation Weights (ith round)</vt:lpstr>
      <vt:lpstr>FedMTL Privacy Problem</vt:lpstr>
      <vt:lpstr>Secure FedMTL</vt:lpstr>
      <vt:lpstr>Secure FedMTL Protocols</vt:lpstr>
      <vt:lpstr>Implementation and Comparison Systems</vt:lpstr>
      <vt:lpstr>Experimental Setup</vt:lpstr>
      <vt:lpstr>FedMTL vs. Comparison Systems</vt:lpstr>
      <vt:lpstr>Convergence and Effect of Task Distribution</vt:lpstr>
      <vt:lpstr>Why Does FedMTL Work Better than Comparison Systems?</vt:lpstr>
      <vt:lpstr>Accuracy and System Performance of Secure FedMTL</vt:lpstr>
      <vt:lpstr>Secure FedMTL Scales Well with # Clients &amp; # Tasks</vt:lpstr>
      <vt:lpstr>Summary</vt:lpstr>
      <vt:lpstr>Outline</vt:lpstr>
      <vt:lpstr>Graph Neural Networks (GNN)</vt:lpstr>
      <vt:lpstr>GNN Inference as a Service</vt:lpstr>
      <vt:lpstr>Secure GNN Inference as a Service</vt:lpstr>
      <vt:lpstr>CryptGNN Overview</vt:lpstr>
      <vt:lpstr>Threat Model (TM)</vt:lpstr>
      <vt:lpstr>CryptMPL: Secure GNN Message-Passing</vt:lpstr>
      <vt:lpstr>CryptMPL: Secure Reading</vt:lpstr>
      <vt:lpstr>CryptMPL: Secure Writing and Aggregation</vt:lpstr>
      <vt:lpstr>CryptMPL: Data Masking </vt:lpstr>
      <vt:lpstr>CryptMPL: Processing Edges in Batches</vt:lpstr>
      <vt:lpstr>CryptMUL: Secure Multiplications for FTLs</vt:lpstr>
      <vt:lpstr>CryptGNN: Security Analysis</vt:lpstr>
      <vt:lpstr>Prototype Implementation</vt:lpstr>
      <vt:lpstr>Evaluation</vt:lpstr>
      <vt:lpstr>CryptGNN Results</vt:lpstr>
      <vt:lpstr>CryptMPL Comparison with Existing Techniques</vt:lpstr>
      <vt:lpstr>CryptMUL Results</vt:lpstr>
      <vt:lpstr>CryptGNN Summary</vt:lpstr>
      <vt:lpstr>Outline</vt:lpstr>
      <vt:lpstr>FedUP: Federated Unlearning to Efficiently Recover Attacked Models</vt:lpstr>
      <vt:lpstr>PGCode: Private Code Generation Using LLMs</vt:lpstr>
      <vt:lpstr>Conclusions and Lessons Learned</vt:lpstr>
      <vt:lpstr>PowerPoint Presentation</vt:lpstr>
      <vt:lpstr>Ablation Study</vt:lpstr>
      <vt:lpstr>FedMTL Cost/Overhead Analysis</vt:lpstr>
      <vt:lpstr>CryptMPL: Secure Reading</vt:lpstr>
      <vt:lpstr>CryptMPL: Secure Writing and Aggregation</vt:lpstr>
      <vt:lpstr>CryptMUL: Secure Matrix Multiplication</vt:lpstr>
      <vt:lpstr>CryptMUL: Secure Element-wise Multiplication</vt:lpstr>
      <vt:lpstr>CryptMPL: Effect of Parameters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njit</dc:creator>
  <cp:lastModifiedBy>Borcea, Cristian M</cp:lastModifiedBy>
  <cp:revision>1135</cp:revision>
  <dcterms:created xsi:type="dcterms:W3CDTF">2016-09-26T02:16:23Z</dcterms:created>
  <dcterms:modified xsi:type="dcterms:W3CDTF">2025-06-24T07:35:05Z</dcterms:modified>
</cp:coreProperties>
</file>