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9" r:id="rId4"/>
    <p:sldId id="260" r:id="rId5"/>
    <p:sldId id="258" r:id="rId6"/>
    <p:sldId id="262" r:id="rId7"/>
    <p:sldId id="261" r:id="rId8"/>
    <p:sldId id="263" r:id="rId9"/>
    <p:sldId id="272" r:id="rId10"/>
    <p:sldId id="264" r:id="rId11"/>
    <p:sldId id="265" r:id="rId12"/>
    <p:sldId id="268" r:id="rId13"/>
    <p:sldId id="269" r:id="rId14"/>
    <p:sldId id="270" r:id="rId15"/>
    <p:sldId id="271" r:id="rId16"/>
    <p:sldId id="266" r:id="rId17"/>
    <p:sldId id="267" r:id="rId18"/>
    <p:sldId id="273" r:id="rId19"/>
    <p:sldId id="274" r:id="rId20"/>
    <p:sldId id="275" r:id="rId21"/>
    <p:sldId id="276" r:id="rId22"/>
    <p:sldId id="277" r:id="rId23"/>
    <p:sldId id="280" r:id="rId24"/>
    <p:sldId id="281" r:id="rId25"/>
    <p:sldId id="282" r:id="rId26"/>
    <p:sldId id="283" r:id="rId27"/>
    <p:sldId id="284" r:id="rId28"/>
    <p:sldId id="278" r:id="rId29"/>
    <p:sldId id="285" r:id="rId30"/>
    <p:sldId id="307" r:id="rId31"/>
    <p:sldId id="279" r:id="rId32"/>
    <p:sldId id="287" r:id="rId33"/>
    <p:sldId id="286" r:id="rId34"/>
    <p:sldId id="288" r:id="rId35"/>
    <p:sldId id="289" r:id="rId36"/>
    <p:sldId id="291" r:id="rId37"/>
    <p:sldId id="292" r:id="rId38"/>
    <p:sldId id="293" r:id="rId39"/>
    <p:sldId id="294" r:id="rId40"/>
    <p:sldId id="295" r:id="rId41"/>
    <p:sldId id="290" r:id="rId42"/>
    <p:sldId id="296" r:id="rId43"/>
    <p:sldId id="297" r:id="rId44"/>
    <p:sldId id="299" r:id="rId45"/>
    <p:sldId id="300" r:id="rId46"/>
    <p:sldId id="301" r:id="rId47"/>
    <p:sldId id="302" r:id="rId48"/>
    <p:sldId id="303" r:id="rId49"/>
    <p:sldId id="304" r:id="rId50"/>
    <p:sldId id="305" r:id="rId51"/>
    <p:sldId id="306"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33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60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99DB0BF-ACD3-4E2D-B5F5-86C7D671DB0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Date Placeholder 6"/>
          <p:cNvSpPr>
            <a:spLocks noGrp="1"/>
          </p:cNvSpPr>
          <p:nvPr>
            <p:ph type="dt" sz="half" idx="10"/>
          </p:nvPr>
        </p:nvSpPr>
        <p:spPr/>
        <p:txBody>
          <a:bodyPr/>
          <a:lstStyle/>
          <a:p>
            <a:r>
              <a:rPr lang="en-US" smtClean="0"/>
              <a:t>2010 Feb 13</a:t>
            </a:r>
            <a:endParaRPr lang="en-US"/>
          </a:p>
        </p:txBody>
      </p:sp>
      <p:sp>
        <p:nvSpPr>
          <p:cNvPr id="8" name="Slide Number Placeholder 7"/>
          <p:cNvSpPr>
            <a:spLocks noGrp="1"/>
          </p:cNvSpPr>
          <p:nvPr>
            <p:ph type="sldNum" sz="quarter" idx="11"/>
          </p:nvPr>
        </p:nvSpPr>
        <p:spPr/>
        <p:txBody>
          <a:bodyPr/>
          <a:lstStyle/>
          <a:p>
            <a:fld id="{DFE15883-C8AA-4B32-A63E-B46D5DE0A76A}" type="slidenum">
              <a:rPr lang="en-US" smtClean="0"/>
              <a:pPr/>
              <a:t>‹#›</a:t>
            </a:fld>
            <a:r>
              <a:rPr lang="en-US" dirty="0" smtClean="0"/>
              <a:t> / 51</a:t>
            </a:r>
            <a:endParaRPr lang="en-US" dirty="0"/>
          </a:p>
        </p:txBody>
      </p:sp>
      <p:sp>
        <p:nvSpPr>
          <p:cNvPr id="9" name="Footer Placeholder 8"/>
          <p:cNvSpPr>
            <a:spLocks noGrp="1"/>
          </p:cNvSpPr>
          <p:nvPr>
            <p:ph type="ftr" sz="quarter" idx="12"/>
          </p:nvPr>
        </p:nvSpPr>
        <p:spPr/>
        <p:txBody>
          <a:bodyPr/>
          <a:lstStyle/>
          <a:p>
            <a:r>
              <a:rPr lang="en-US" dirty="0" smtClean="0"/>
              <a:t>Amateur Astronomers Inc.</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2010 Feb 13</a:t>
            </a:r>
            <a:endParaRPr lang="en-US"/>
          </a:p>
        </p:txBody>
      </p:sp>
      <p:sp>
        <p:nvSpPr>
          <p:cNvPr id="5" name="Footer Placeholder 4"/>
          <p:cNvSpPr>
            <a:spLocks noGrp="1"/>
          </p:cNvSpPr>
          <p:nvPr>
            <p:ph type="ftr" sz="quarter" idx="11"/>
          </p:nvPr>
        </p:nvSpPr>
        <p:spPr/>
        <p:txBody>
          <a:bodyPr/>
          <a:lstStyle>
            <a:lvl1pPr>
              <a:defRPr/>
            </a:lvl1pPr>
          </a:lstStyle>
          <a:p>
            <a:r>
              <a:rPr lang="en-US"/>
              <a:t>Amateur Astronomers Inc.</a:t>
            </a:r>
          </a:p>
        </p:txBody>
      </p:sp>
      <p:sp>
        <p:nvSpPr>
          <p:cNvPr id="6" name="Slide Number Placeholder 5"/>
          <p:cNvSpPr>
            <a:spLocks noGrp="1"/>
          </p:cNvSpPr>
          <p:nvPr>
            <p:ph type="sldNum" sz="quarter" idx="12"/>
          </p:nvPr>
        </p:nvSpPr>
        <p:spPr/>
        <p:txBody>
          <a:bodyPr/>
          <a:lstStyle>
            <a:lvl1pPr>
              <a:defRPr/>
            </a:lvl1pPr>
          </a:lstStyle>
          <a:p>
            <a:fld id="{48050A7A-7255-400D-91A1-2F97DFA62919}" type="slidenum">
              <a:rPr lang="en-US" smtClean="0"/>
              <a:pPr/>
              <a:t>‹#›</a:t>
            </a:fld>
            <a:r>
              <a:rPr lang="en-US" dirty="0" smtClean="0"/>
              <a:t> / 51</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theme" Target="../theme/them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jpeg"/><Relationship Id="rId10" Type="http://schemas.openxmlformats.org/officeDocument/2006/relationships/image" Target="../media/image7.gif"/><Relationship Id="rId4" Type="http://schemas.openxmlformats.org/officeDocument/2006/relationships/image" Target="../media/image1.gif"/><Relationship Id="rId9" Type="http://schemas.openxmlformats.org/officeDocument/2006/relationships/image" Target="../media/image6.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50000">
              <a:srgbClr val="333333"/>
            </a:gs>
            <a:gs pos="100000">
              <a:schemeClr val="tx1"/>
            </a:gs>
          </a:gsLst>
          <a:lin ang="5400000" scaled="1"/>
        </a:gradFill>
        <a:effectLst/>
      </p:bgPr>
    </p:bg>
    <p:spTree>
      <p:nvGrpSpPr>
        <p:cNvPr id="1" name=""/>
        <p:cNvGrpSpPr/>
        <p:nvPr/>
      </p:nvGrpSpPr>
      <p:grpSpPr>
        <a:xfrm>
          <a:off x="0" y="0"/>
          <a:ext cx="0" cy="0"/>
          <a:chOff x="0" y="0"/>
          <a:chExt cx="0" cy="0"/>
        </a:xfrm>
      </p:grpSpPr>
      <p:pic>
        <p:nvPicPr>
          <p:cNvPr id="10" name="Picture 9" descr="NGC6781_LRGB_tmb.gif"/>
          <p:cNvPicPr>
            <a:picLocks noChangeAspect="1"/>
          </p:cNvPicPr>
          <p:nvPr userDrawn="1"/>
        </p:nvPicPr>
        <p:blipFill>
          <a:blip r:embed="rId4" cstate="print"/>
          <a:srcRect l="10667" t="19753" r="9333" b="16049"/>
          <a:stretch>
            <a:fillRect/>
          </a:stretch>
        </p:blipFill>
        <p:spPr>
          <a:xfrm>
            <a:off x="0" y="0"/>
            <a:ext cx="1143000" cy="990600"/>
          </a:xfrm>
          <a:prstGeom prst="rect">
            <a:avLst/>
          </a:prstGeom>
        </p:spPr>
      </p:pic>
      <p:pic>
        <p:nvPicPr>
          <p:cNvPr id="11" name="Picture 10" descr="M27_LRGB_tmb.jpg"/>
          <p:cNvPicPr>
            <a:picLocks noChangeAspect="1"/>
          </p:cNvPicPr>
          <p:nvPr userDrawn="1"/>
        </p:nvPicPr>
        <p:blipFill>
          <a:blip r:embed="rId5" cstate="print"/>
          <a:srcRect l="15000" r="15667"/>
          <a:stretch>
            <a:fillRect/>
          </a:stretch>
        </p:blipFill>
        <p:spPr>
          <a:xfrm rot="5400000">
            <a:off x="7920037" y="-233361"/>
            <a:ext cx="990600" cy="1457325"/>
          </a:xfrm>
          <a:prstGeom prst="rect">
            <a:avLst/>
          </a:prstGeom>
        </p:spPr>
      </p:pic>
      <p:pic>
        <p:nvPicPr>
          <p:cNvPr id="12" name="Picture 11" descr="M51_LRGB_tmb.gif"/>
          <p:cNvPicPr>
            <a:picLocks noChangeAspect="1"/>
          </p:cNvPicPr>
          <p:nvPr userDrawn="1"/>
        </p:nvPicPr>
        <p:blipFill>
          <a:blip r:embed="rId6" cstate="print"/>
          <a:srcRect t="15686" b="16340"/>
          <a:stretch>
            <a:fillRect/>
          </a:stretch>
        </p:blipFill>
        <p:spPr>
          <a:xfrm>
            <a:off x="3448050" y="0"/>
            <a:ext cx="1428750" cy="990600"/>
          </a:xfrm>
          <a:prstGeom prst="rect">
            <a:avLst/>
          </a:prstGeom>
        </p:spPr>
      </p:pic>
      <p:pic>
        <p:nvPicPr>
          <p:cNvPr id="13" name="Picture 12" descr="NGC891-LRGB_tmb.jpg"/>
          <p:cNvPicPr>
            <a:picLocks noChangeAspect="1"/>
          </p:cNvPicPr>
          <p:nvPr userDrawn="1"/>
        </p:nvPicPr>
        <p:blipFill>
          <a:blip r:embed="rId7" cstate="print"/>
          <a:srcRect t="14907" b="20497"/>
          <a:stretch>
            <a:fillRect/>
          </a:stretch>
        </p:blipFill>
        <p:spPr>
          <a:xfrm>
            <a:off x="4895850" y="0"/>
            <a:ext cx="1428750" cy="990600"/>
          </a:xfrm>
          <a:prstGeom prst="rect">
            <a:avLst/>
          </a:prstGeom>
        </p:spPr>
      </p:pic>
      <p:pic>
        <p:nvPicPr>
          <p:cNvPr id="14" name="Picture 13" descr="eskimo-LRGB_tmb.gif"/>
          <p:cNvPicPr>
            <a:picLocks noChangeAspect="1"/>
          </p:cNvPicPr>
          <p:nvPr userDrawn="1"/>
        </p:nvPicPr>
        <p:blipFill>
          <a:blip r:embed="rId8" cstate="print"/>
          <a:srcRect l="15999" t="16000" r="20000" b="14666"/>
          <a:stretch>
            <a:fillRect/>
          </a:stretch>
        </p:blipFill>
        <p:spPr>
          <a:xfrm>
            <a:off x="1066800" y="0"/>
            <a:ext cx="914400" cy="990600"/>
          </a:xfrm>
          <a:prstGeom prst="rect">
            <a:avLst/>
          </a:prstGeom>
        </p:spPr>
      </p:pic>
      <p:pic>
        <p:nvPicPr>
          <p:cNvPr id="15" name="Picture 14" descr="Pojmanski_LRGB_tmb.gif"/>
          <p:cNvPicPr>
            <a:picLocks noChangeAspect="1"/>
          </p:cNvPicPr>
          <p:nvPr userDrawn="1"/>
        </p:nvPicPr>
        <p:blipFill>
          <a:blip r:embed="rId9" cstate="print"/>
          <a:srcRect t="21918" b="6849"/>
          <a:stretch>
            <a:fillRect/>
          </a:stretch>
        </p:blipFill>
        <p:spPr>
          <a:xfrm>
            <a:off x="6267450" y="0"/>
            <a:ext cx="1428750" cy="990600"/>
          </a:xfrm>
          <a:prstGeom prst="rect">
            <a:avLst/>
          </a:prstGeom>
        </p:spPr>
      </p:pic>
      <p:pic>
        <p:nvPicPr>
          <p:cNvPr id="16" name="Picture 15" descr="M13-LRGB_tmb.gif"/>
          <p:cNvPicPr>
            <a:picLocks noChangeAspect="1"/>
          </p:cNvPicPr>
          <p:nvPr userDrawn="1"/>
        </p:nvPicPr>
        <p:blipFill>
          <a:blip r:embed="rId10" cstate="print"/>
          <a:srcRect t="12329" b="16438"/>
          <a:stretch>
            <a:fillRect/>
          </a:stretch>
        </p:blipFill>
        <p:spPr>
          <a:xfrm>
            <a:off x="2000250" y="0"/>
            <a:ext cx="1428750" cy="990600"/>
          </a:xfrm>
          <a:prstGeom prst="rect">
            <a:avLst/>
          </a:prstGeom>
        </p:spPr>
      </p:pic>
      <p:sp>
        <p:nvSpPr>
          <p:cNvPr id="1026" name="Rectangle 2"/>
          <p:cNvSpPr>
            <a:spLocks noGrp="1" noChangeArrowheads="1"/>
          </p:cNvSpPr>
          <p:nvPr>
            <p:ph type="title"/>
          </p:nvPr>
        </p:nvSpPr>
        <p:spPr bwMode="auto">
          <a:xfrm>
            <a:off x="457200" y="990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2133600"/>
            <a:ext cx="8229600" cy="3992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0650"/>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r>
              <a:rPr lang="en-US" smtClean="0"/>
              <a:t>2010 Feb 13</a:t>
            </a:r>
            <a:endParaRPr lang="en-US"/>
          </a:p>
        </p:txBody>
      </p:sp>
      <p:sp>
        <p:nvSpPr>
          <p:cNvPr id="1029" name="Rectangle 5"/>
          <p:cNvSpPr>
            <a:spLocks noGrp="1" noChangeArrowheads="1"/>
          </p:cNvSpPr>
          <p:nvPr>
            <p:ph type="ftr" sz="quarter" idx="3"/>
          </p:nvPr>
        </p:nvSpPr>
        <p:spPr bwMode="auto">
          <a:xfrm>
            <a:off x="3124200" y="6473825"/>
            <a:ext cx="2895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r>
              <a:rPr lang="en-US"/>
              <a:t>Amateur Astronomers Inc.</a:t>
            </a:r>
          </a:p>
        </p:txBody>
      </p:sp>
      <p:sp>
        <p:nvSpPr>
          <p:cNvPr id="1030" name="Rectangle 6"/>
          <p:cNvSpPr>
            <a:spLocks noGrp="1" noChangeArrowheads="1"/>
          </p:cNvSpPr>
          <p:nvPr>
            <p:ph type="sldNum" sz="quarter" idx="4"/>
          </p:nvPr>
        </p:nvSpPr>
        <p:spPr bwMode="auto">
          <a:xfrm>
            <a:off x="6553200" y="6470650"/>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DFE15883-C8AA-4B32-A63E-B46D5DE0A76A}" type="slidenum">
              <a:rPr lang="en-US" smtClean="0"/>
              <a:pPr/>
              <a:t>‹#›</a:t>
            </a:fld>
            <a:r>
              <a:rPr lang="en-US" dirty="0" smtClean="0"/>
              <a:t> / 51</a:t>
            </a:r>
            <a:endParaRPr lang="en-US" dirty="0"/>
          </a:p>
        </p:txBody>
      </p:sp>
      <p:sp>
        <p:nvSpPr>
          <p:cNvPr id="1032" name="Line 8"/>
          <p:cNvSpPr>
            <a:spLocks noChangeShapeType="1"/>
          </p:cNvSpPr>
          <p:nvPr userDrawn="1"/>
        </p:nvSpPr>
        <p:spPr bwMode="auto">
          <a:xfrm>
            <a:off x="0" y="6397625"/>
            <a:ext cx="9144000" cy="0"/>
          </a:xfrm>
          <a:prstGeom prst="line">
            <a:avLst/>
          </a:prstGeom>
          <a:noFill/>
          <a:ln w="19050">
            <a:solidFill>
              <a:schemeClr val="bg1"/>
            </a:solidFill>
            <a:round/>
            <a:headEnd/>
            <a:tailEnd/>
          </a:ln>
          <a:effectLst/>
        </p:spPr>
        <p:txBody>
          <a:bodyPr/>
          <a:lstStyle/>
          <a:p>
            <a:endParaRPr lang="en-US"/>
          </a:p>
        </p:txBody>
      </p:sp>
      <p:sp>
        <p:nvSpPr>
          <p:cNvPr id="17" name="Rectangle 16"/>
          <p:cNvSpPr/>
          <p:nvPr userDrawn="1"/>
        </p:nvSpPr>
        <p:spPr>
          <a:xfrm>
            <a:off x="5029200" y="228600"/>
            <a:ext cx="3429000" cy="533400"/>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9"/>
          <p:cNvSpPr>
            <a:spLocks noChangeArrowheads="1"/>
          </p:cNvSpPr>
          <p:nvPr userDrawn="1"/>
        </p:nvSpPr>
        <p:spPr bwMode="auto">
          <a:xfrm>
            <a:off x="4495800" y="228600"/>
            <a:ext cx="4495800" cy="457200"/>
          </a:xfrm>
          <a:prstGeom prst="rect">
            <a:avLst/>
          </a:prstGeom>
          <a:noFill/>
          <a:ln w="9525">
            <a:noFill/>
            <a:miter lim="800000"/>
            <a:headEnd/>
            <a:tailEnd/>
          </a:ln>
          <a:effectLst/>
        </p:spPr>
        <p:txBody>
          <a:bodyPr anchor="ctr"/>
          <a:lstStyle/>
          <a:p>
            <a:pPr algn="ctr"/>
            <a:r>
              <a:rPr lang="en-US" sz="4400" dirty="0" smtClean="0">
                <a:solidFill>
                  <a:schemeClr val="bg1"/>
                </a:solidFill>
              </a:rPr>
              <a:t>CCD Imaging</a:t>
            </a:r>
            <a:endParaRPr lang="en-US" sz="4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Helix-LRGB.jpg"/>
          <p:cNvPicPr>
            <a:picLocks noChangeAspect="1"/>
          </p:cNvPicPr>
          <p:nvPr/>
        </p:nvPicPr>
        <p:blipFill>
          <a:blip r:embed="rId2" cstate="print"/>
          <a:srcRect t="3125" b="3125"/>
          <a:stretch>
            <a:fillRect/>
          </a:stretch>
        </p:blipFill>
        <p:spPr>
          <a:xfrm>
            <a:off x="0" y="0"/>
            <a:ext cx="9144000" cy="6858000"/>
          </a:xfrm>
          <a:prstGeom prst="rect">
            <a:avLst/>
          </a:prstGeom>
        </p:spPr>
      </p:pic>
      <p:sp>
        <p:nvSpPr>
          <p:cNvPr id="2050" name="Rectangle 2"/>
          <p:cNvSpPr>
            <a:spLocks noGrp="1" noChangeArrowheads="1"/>
          </p:cNvSpPr>
          <p:nvPr>
            <p:ph type="ctrTitle"/>
          </p:nvPr>
        </p:nvSpPr>
        <p:spPr>
          <a:xfrm>
            <a:off x="3733800" y="0"/>
            <a:ext cx="5410200" cy="1470025"/>
          </a:xfrm>
        </p:spPr>
        <p:txBody>
          <a:bodyPr/>
          <a:lstStyle/>
          <a:p>
            <a:r>
              <a:rPr lang="en-US" dirty="0" smtClean="0"/>
              <a:t>CCD Imaging</a:t>
            </a:r>
            <a:endParaRPr lang="en-US" dirty="0"/>
          </a:p>
        </p:txBody>
      </p:sp>
      <p:sp>
        <p:nvSpPr>
          <p:cNvPr id="2051" name="Rectangle 3"/>
          <p:cNvSpPr>
            <a:spLocks noGrp="1" noChangeArrowheads="1"/>
          </p:cNvSpPr>
          <p:nvPr>
            <p:ph type="subTitle" idx="1"/>
          </p:nvPr>
        </p:nvSpPr>
        <p:spPr>
          <a:xfrm>
            <a:off x="457200" y="5638800"/>
            <a:ext cx="6400800" cy="914400"/>
          </a:xfrm>
        </p:spPr>
        <p:txBody>
          <a:bodyPr/>
          <a:lstStyle/>
          <a:p>
            <a:pPr algn="l">
              <a:lnSpc>
                <a:spcPct val="80000"/>
              </a:lnSpc>
            </a:pPr>
            <a:r>
              <a:rPr lang="en-US" i="1" dirty="0"/>
              <a:t>Dale E. Gary</a:t>
            </a:r>
          </a:p>
          <a:p>
            <a:pPr algn="l">
              <a:lnSpc>
                <a:spcPct val="80000"/>
              </a:lnSpc>
            </a:pPr>
            <a:r>
              <a:rPr lang="en-US" sz="2400" i="1" dirty="0"/>
              <a:t>New Jersey Institute of Technology</a:t>
            </a:r>
          </a:p>
        </p:txBody>
      </p:sp>
      <p:sp>
        <p:nvSpPr>
          <p:cNvPr id="5" name="Date Placeholder 4"/>
          <p:cNvSpPr>
            <a:spLocks noGrp="1"/>
          </p:cNvSpPr>
          <p:nvPr>
            <p:ph type="dt" sz="half" idx="10"/>
          </p:nvPr>
        </p:nvSpPr>
        <p:spPr/>
        <p:txBody>
          <a:bodyPr/>
          <a:lstStyle/>
          <a:p>
            <a:r>
              <a:rPr lang="en-US" smtClean="0"/>
              <a:t>2010 Feb 13</a:t>
            </a:r>
            <a:endParaRPr lang="en-US"/>
          </a:p>
        </p:txBody>
      </p:sp>
      <p:sp>
        <p:nvSpPr>
          <p:cNvPr id="6" name="Footer Placeholder 5"/>
          <p:cNvSpPr>
            <a:spLocks noGrp="1"/>
          </p:cNvSpPr>
          <p:nvPr>
            <p:ph type="ftr" sz="quarter" idx="12"/>
          </p:nvPr>
        </p:nvSpPr>
        <p:spPr/>
        <p:txBody>
          <a:bodyPr/>
          <a:lstStyle/>
          <a:p>
            <a:r>
              <a:rPr lang="en-US" smtClean="0"/>
              <a:t>Amateur Astronomers Inc.</a:t>
            </a:r>
            <a:endParaRPr lang="en-US" dirty="0"/>
          </a:p>
        </p:txBody>
      </p:sp>
      <p:sp>
        <p:nvSpPr>
          <p:cNvPr id="7" name="Slide Number Placeholder 6"/>
          <p:cNvSpPr>
            <a:spLocks noGrp="1"/>
          </p:cNvSpPr>
          <p:nvPr>
            <p:ph type="sldNum" sz="quarter" idx="11"/>
          </p:nvPr>
        </p:nvSpPr>
        <p:spPr/>
        <p:txBody>
          <a:bodyPr/>
          <a:lstStyle/>
          <a:p>
            <a:fld id="{DFE15883-C8AA-4B32-A63E-B46D5DE0A76A}" type="slidenum">
              <a:rPr lang="en-US" smtClean="0"/>
              <a:pPr/>
              <a:t>1</a:t>
            </a:fld>
            <a:r>
              <a:rPr lang="en-US" smtClean="0"/>
              <a:t> / 51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How CCDs Work</a:t>
            </a:r>
            <a:endParaRPr lang="en-US" dirty="0"/>
          </a:p>
        </p:txBody>
      </p:sp>
      <p:sp>
        <p:nvSpPr>
          <p:cNvPr id="12" name="Rectangle 3"/>
          <p:cNvSpPr txBox="1">
            <a:spLocks noChangeArrowheads="1"/>
          </p:cNvSpPr>
          <p:nvPr/>
        </p:nvSpPr>
        <p:spPr bwMode="auto">
          <a:xfrm>
            <a:off x="457200" y="1905000"/>
            <a:ext cx="69342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bg1"/>
                </a:solidFill>
                <a:effectLst/>
                <a:uLnTx/>
                <a:uFillTx/>
                <a:latin typeface="+mn-lt"/>
                <a:ea typeface="+mn-ea"/>
                <a:cs typeface="+mn-cs"/>
              </a:rPr>
              <a:t>A CCD (Charge-Coupled Device) can be thought of as an array of light buckets.</a:t>
            </a:r>
          </a:p>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Each bucket (pixel) reacts to photons by (usually) releasing electrons into the bucket.</a:t>
            </a:r>
          </a:p>
          <a:p>
            <a:pPr marL="342900" marR="0" lvl="0" indent="-342900" algn="l" defTabSz="914400" rtl="0" eaLnBrk="1" fontAlgn="base" latinLnBrk="0" hangingPunct="1">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bg1"/>
                </a:solidFill>
                <a:effectLst/>
                <a:uLnTx/>
                <a:uFillTx/>
                <a:latin typeface="+mn-lt"/>
                <a:ea typeface="+mn-ea"/>
                <a:cs typeface="+mn-cs"/>
              </a:rPr>
              <a:t>After</a:t>
            </a:r>
            <a:r>
              <a:rPr kumimoji="0" lang="en-US" sz="2400" b="0" i="0" u="none" strike="noStrike" kern="0" cap="none" spc="0" normalizeH="0" noProof="0" dirty="0" smtClean="0">
                <a:ln>
                  <a:noFill/>
                </a:ln>
                <a:solidFill>
                  <a:schemeClr val="bg1"/>
                </a:solidFill>
                <a:effectLst/>
                <a:uLnTx/>
                <a:uFillTx/>
                <a:latin typeface="+mn-lt"/>
                <a:ea typeface="+mn-ea"/>
                <a:cs typeface="+mn-cs"/>
              </a:rPr>
              <a:t> exposing for a certain length of time, the buckets are partially full, in proportion to the number of photons that hit that pixel.</a:t>
            </a:r>
          </a:p>
          <a:p>
            <a:pPr marL="342900" marR="0" lvl="0" indent="-342900" algn="l" defTabSz="914400" rtl="0" eaLnBrk="1" fontAlgn="base" latinLnBrk="0" hangingPunct="1">
              <a:spcBef>
                <a:spcPct val="20000"/>
              </a:spcBef>
              <a:spcAft>
                <a:spcPct val="0"/>
              </a:spcAft>
              <a:buClrTx/>
              <a:buSzTx/>
              <a:buFontTx/>
              <a:buChar char="•"/>
              <a:tabLst/>
              <a:defRPr/>
            </a:pPr>
            <a:r>
              <a:rPr lang="en-US" sz="2400" kern="0" baseline="0" dirty="0" smtClean="0">
                <a:solidFill>
                  <a:schemeClr val="bg1"/>
                </a:solidFill>
                <a:latin typeface="+mn-lt"/>
              </a:rPr>
              <a:t>At</a:t>
            </a:r>
            <a:r>
              <a:rPr lang="en-US" sz="2400" kern="0" dirty="0" smtClean="0">
                <a:solidFill>
                  <a:schemeClr val="bg1"/>
                </a:solidFill>
                <a:latin typeface="+mn-lt"/>
              </a:rPr>
              <a:t> the end of the exposure, the buckets are “read out” and converted to counts, which are recorded by the computer.</a:t>
            </a:r>
            <a:endParaRPr kumimoji="0" lang="en-US" sz="2400" b="0" i="0" u="none" strike="noStrike" kern="0" cap="none" spc="0" normalizeH="0" baseline="0" noProof="0" dirty="0" smtClean="0">
              <a:ln>
                <a:noFill/>
              </a:ln>
              <a:solidFill>
                <a:schemeClr val="bg1"/>
              </a:solidFill>
              <a:effectLst/>
              <a:uLnTx/>
              <a:uFillTx/>
              <a:latin typeface="+mn-lt"/>
              <a:ea typeface="+mn-ea"/>
              <a:cs typeface="+mn-cs"/>
            </a:endParaRPr>
          </a:p>
        </p:txBody>
      </p:sp>
      <p:pic>
        <p:nvPicPr>
          <p:cNvPr id="9" name="Picture 8" descr="kai-4020.jpg"/>
          <p:cNvPicPr>
            <a:picLocks noChangeAspect="1"/>
          </p:cNvPicPr>
          <p:nvPr/>
        </p:nvPicPr>
        <p:blipFill>
          <a:blip r:embed="rId2" cstate="print"/>
          <a:srcRect l="3265" b="2041"/>
          <a:stretch>
            <a:fillRect/>
          </a:stretch>
        </p:blipFill>
        <p:spPr>
          <a:xfrm>
            <a:off x="7429501" y="2209800"/>
            <a:ext cx="1714499" cy="1219200"/>
          </a:xfrm>
          <a:prstGeom prst="rect">
            <a:avLst/>
          </a:prstGeom>
        </p:spPr>
      </p:pic>
      <p:pic>
        <p:nvPicPr>
          <p:cNvPr id="10" name="Picture 9" descr="kaf-11000.jpg"/>
          <p:cNvPicPr>
            <a:picLocks noChangeAspect="1"/>
          </p:cNvPicPr>
          <p:nvPr/>
        </p:nvPicPr>
        <p:blipFill>
          <a:blip r:embed="rId3" cstate="print"/>
          <a:srcRect l="3265" b="2041"/>
          <a:stretch>
            <a:fillRect/>
          </a:stretch>
        </p:blipFill>
        <p:spPr>
          <a:xfrm>
            <a:off x="7429501" y="3962400"/>
            <a:ext cx="1714499" cy="1219200"/>
          </a:xfrm>
          <a:prstGeom prst="rect">
            <a:avLst/>
          </a:prstGeom>
        </p:spPr>
      </p:pic>
      <p:sp>
        <p:nvSpPr>
          <p:cNvPr id="11" name="TextBox 10"/>
          <p:cNvSpPr txBox="1"/>
          <p:nvPr/>
        </p:nvSpPr>
        <p:spPr>
          <a:xfrm>
            <a:off x="7772400" y="3364468"/>
            <a:ext cx="1143000" cy="369332"/>
          </a:xfrm>
          <a:prstGeom prst="rect">
            <a:avLst/>
          </a:prstGeom>
          <a:noFill/>
        </p:spPr>
        <p:txBody>
          <a:bodyPr wrap="square" rtlCol="0">
            <a:spAutoFit/>
          </a:bodyPr>
          <a:lstStyle/>
          <a:p>
            <a:r>
              <a:rPr lang="en-US" dirty="0" smtClean="0">
                <a:solidFill>
                  <a:schemeClr val="bg1"/>
                </a:solidFill>
              </a:rPr>
              <a:t>KAI-4032</a:t>
            </a:r>
            <a:endParaRPr lang="en-US" dirty="0">
              <a:solidFill>
                <a:schemeClr val="bg1"/>
              </a:solidFill>
            </a:endParaRPr>
          </a:p>
        </p:txBody>
      </p:sp>
      <p:sp>
        <p:nvSpPr>
          <p:cNvPr id="13" name="TextBox 12"/>
          <p:cNvSpPr txBox="1"/>
          <p:nvPr/>
        </p:nvSpPr>
        <p:spPr>
          <a:xfrm>
            <a:off x="7620000" y="5105400"/>
            <a:ext cx="1295400" cy="369332"/>
          </a:xfrm>
          <a:prstGeom prst="rect">
            <a:avLst/>
          </a:prstGeom>
          <a:noFill/>
        </p:spPr>
        <p:txBody>
          <a:bodyPr wrap="square" rtlCol="0">
            <a:spAutoFit/>
          </a:bodyPr>
          <a:lstStyle/>
          <a:p>
            <a:r>
              <a:rPr lang="en-US" dirty="0" smtClean="0">
                <a:solidFill>
                  <a:schemeClr val="bg1"/>
                </a:solidFill>
              </a:rPr>
              <a:t>KAI-11002</a:t>
            </a:r>
            <a:endParaRPr lang="en-US" dirty="0">
              <a:solidFill>
                <a:schemeClr val="bg1"/>
              </a:solidFill>
            </a:endParaRPr>
          </a:p>
        </p:txBody>
      </p:sp>
      <p:sp>
        <p:nvSpPr>
          <p:cNvPr id="14" name="Slide Number Placeholder 13"/>
          <p:cNvSpPr>
            <a:spLocks noGrp="1"/>
          </p:cNvSpPr>
          <p:nvPr>
            <p:ph type="sldNum" sz="quarter" idx="12"/>
          </p:nvPr>
        </p:nvSpPr>
        <p:spPr/>
        <p:txBody>
          <a:bodyPr/>
          <a:lstStyle/>
          <a:p>
            <a:fld id="{48050A7A-7255-400D-91A1-2F97DFA62919}" type="slidenum">
              <a:rPr lang="en-US" smtClean="0"/>
              <a:pPr/>
              <a:t>10</a:t>
            </a:fld>
            <a:r>
              <a:rPr lang="en-US" smtClean="0"/>
              <a:t> / 51</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How CCDs Work</a:t>
            </a:r>
            <a:endParaRPr lang="en-US" dirty="0"/>
          </a:p>
        </p:txBody>
      </p:sp>
      <p:sp>
        <p:nvSpPr>
          <p:cNvPr id="12" name="Rectangle 3"/>
          <p:cNvSpPr txBox="1">
            <a:spLocks noChangeArrowheads="1"/>
          </p:cNvSpPr>
          <p:nvPr/>
        </p:nvSpPr>
        <p:spPr bwMode="auto">
          <a:xfrm>
            <a:off x="457200" y="1905001"/>
            <a:ext cx="8229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Choosing a CCD Camera—Science, or Fun?</a:t>
            </a:r>
          </a:p>
        </p:txBody>
      </p:sp>
      <p:pic>
        <p:nvPicPr>
          <p:cNvPr id="74754" name="Picture 2"/>
          <p:cNvPicPr>
            <a:picLocks noChangeAspect="1" noChangeArrowheads="1"/>
          </p:cNvPicPr>
          <p:nvPr/>
        </p:nvPicPr>
        <p:blipFill>
          <a:blip r:embed="rId2" cstate="print"/>
          <a:srcRect/>
          <a:stretch>
            <a:fillRect/>
          </a:stretch>
        </p:blipFill>
        <p:spPr bwMode="auto">
          <a:xfrm>
            <a:off x="0" y="2514600"/>
            <a:ext cx="6267450" cy="3727648"/>
          </a:xfrm>
          <a:prstGeom prst="rect">
            <a:avLst/>
          </a:prstGeom>
          <a:noFill/>
          <a:ln w="9525">
            <a:noFill/>
            <a:miter lim="800000"/>
            <a:headEnd/>
            <a:tailEnd/>
          </a:ln>
        </p:spPr>
      </p:pic>
      <p:grpSp>
        <p:nvGrpSpPr>
          <p:cNvPr id="13" name="Group 12"/>
          <p:cNvGrpSpPr/>
          <p:nvPr/>
        </p:nvGrpSpPr>
        <p:grpSpPr>
          <a:xfrm>
            <a:off x="6324600" y="4867870"/>
            <a:ext cx="2602453" cy="923330"/>
            <a:chOff x="6324600" y="4867870"/>
            <a:chExt cx="2602453" cy="923330"/>
          </a:xfrm>
        </p:grpSpPr>
        <p:cxnSp>
          <p:nvCxnSpPr>
            <p:cNvPr id="10" name="Straight Arrow Connector 9"/>
            <p:cNvCxnSpPr/>
            <p:nvPr/>
          </p:nvCxnSpPr>
          <p:spPr>
            <a:xfrm rot="10800000">
              <a:off x="6324600" y="5334000"/>
              <a:ext cx="609600"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34200" y="4867870"/>
              <a:ext cx="1992853" cy="923330"/>
            </a:xfrm>
            <a:prstGeom prst="rect">
              <a:avLst/>
            </a:prstGeom>
            <a:noFill/>
          </p:spPr>
          <p:txBody>
            <a:bodyPr wrap="none" rtlCol="0">
              <a:spAutoFit/>
            </a:bodyPr>
            <a:lstStyle/>
            <a:p>
              <a:r>
                <a:rPr lang="en-US" dirty="0" smtClean="0">
                  <a:solidFill>
                    <a:schemeClr val="bg1"/>
                  </a:solidFill>
                </a:rPr>
                <a:t>How sensitive the</a:t>
              </a:r>
            </a:p>
            <a:p>
              <a:r>
                <a:rPr lang="en-US" dirty="0" smtClean="0">
                  <a:solidFill>
                    <a:schemeClr val="bg1"/>
                  </a:solidFill>
                </a:rPr>
                <a:t>chip is (higher is </a:t>
              </a:r>
            </a:p>
            <a:p>
              <a:r>
                <a:rPr lang="en-US" dirty="0" smtClean="0">
                  <a:solidFill>
                    <a:schemeClr val="bg1"/>
                  </a:solidFill>
                </a:rPr>
                <a:t>better)</a:t>
              </a:r>
              <a:endParaRPr lang="en-US" dirty="0">
                <a:solidFill>
                  <a:schemeClr val="bg1"/>
                </a:solidFill>
              </a:endParaRPr>
            </a:p>
          </p:txBody>
        </p:sp>
      </p:grpSp>
      <p:grpSp>
        <p:nvGrpSpPr>
          <p:cNvPr id="18" name="Group 17"/>
          <p:cNvGrpSpPr/>
          <p:nvPr/>
        </p:nvGrpSpPr>
        <p:grpSpPr>
          <a:xfrm>
            <a:off x="6324600" y="3429000"/>
            <a:ext cx="2858934" cy="923330"/>
            <a:chOff x="6324600" y="3429000"/>
            <a:chExt cx="2858934" cy="923330"/>
          </a:xfrm>
        </p:grpSpPr>
        <p:grpSp>
          <p:nvGrpSpPr>
            <p:cNvPr id="14" name="Group 13"/>
            <p:cNvGrpSpPr/>
            <p:nvPr/>
          </p:nvGrpSpPr>
          <p:grpSpPr>
            <a:xfrm>
              <a:off x="6324600" y="3429000"/>
              <a:ext cx="2858934" cy="923330"/>
              <a:chOff x="6324600" y="4904601"/>
              <a:chExt cx="2858934" cy="923330"/>
            </a:xfrm>
          </p:grpSpPr>
          <p:cxnSp>
            <p:nvCxnSpPr>
              <p:cNvPr id="15" name="Straight Arrow Connector 14"/>
              <p:cNvCxnSpPr>
                <a:stCxn id="16" idx="1"/>
              </p:cNvCxnSpPr>
              <p:nvPr/>
            </p:nvCxnSpPr>
            <p:spPr>
              <a:xfrm rot="10800000">
                <a:off x="6324600" y="5209402"/>
                <a:ext cx="609600" cy="15686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934200" y="4904601"/>
                <a:ext cx="2249334" cy="923330"/>
              </a:xfrm>
              <a:prstGeom prst="rect">
                <a:avLst/>
              </a:prstGeom>
              <a:noFill/>
            </p:spPr>
            <p:txBody>
              <a:bodyPr wrap="none" rtlCol="0">
                <a:spAutoFit/>
              </a:bodyPr>
              <a:lstStyle/>
              <a:p>
                <a:r>
                  <a:rPr lang="en-US" dirty="0" smtClean="0">
                    <a:solidFill>
                      <a:schemeClr val="bg1"/>
                    </a:solidFill>
                  </a:rPr>
                  <a:t>These 2 parameters</a:t>
                </a:r>
              </a:p>
              <a:p>
                <a:r>
                  <a:rPr lang="en-US" dirty="0" smtClean="0">
                    <a:solidFill>
                      <a:schemeClr val="bg1"/>
                    </a:solidFill>
                  </a:rPr>
                  <a:t>give area of chip—</a:t>
                </a:r>
              </a:p>
              <a:p>
                <a:r>
                  <a:rPr lang="en-US" dirty="0" smtClean="0">
                    <a:solidFill>
                      <a:schemeClr val="bg1"/>
                    </a:solidFill>
                  </a:rPr>
                  <a:t>match to telescope! </a:t>
                </a:r>
                <a:endParaRPr lang="en-US" dirty="0">
                  <a:solidFill>
                    <a:schemeClr val="bg1"/>
                  </a:solidFill>
                </a:endParaRPr>
              </a:p>
            </p:txBody>
          </p:sp>
        </p:grpSp>
        <p:cxnSp>
          <p:nvCxnSpPr>
            <p:cNvPr id="17" name="Straight Arrow Connector 16"/>
            <p:cNvCxnSpPr>
              <a:stCxn id="16" idx="1"/>
            </p:cNvCxnSpPr>
            <p:nvPr/>
          </p:nvCxnSpPr>
          <p:spPr>
            <a:xfrm rot="10800000" flipV="1">
              <a:off x="6324602" y="3890664"/>
              <a:ext cx="609599" cy="14634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209800" y="3886200"/>
            <a:ext cx="533400" cy="246221"/>
          </a:xfrm>
          <a:prstGeom prst="rect">
            <a:avLst/>
          </a:prstGeom>
          <a:solidFill>
            <a:schemeClr val="bg1"/>
          </a:solidFill>
        </p:spPr>
        <p:txBody>
          <a:bodyPr wrap="square" lIns="0" tIns="0" rIns="0" bIns="0" rtlCol="0">
            <a:spAutoFit/>
          </a:bodyPr>
          <a:lstStyle/>
          <a:p>
            <a:r>
              <a:rPr lang="en-US" sz="1600" i="1" dirty="0">
                <a:latin typeface="Symbol" pitchFamily="18" charset="2"/>
              </a:rPr>
              <a:t>m</a:t>
            </a:r>
            <a:r>
              <a:rPr lang="en-US" sz="1600" dirty="0" smtClean="0"/>
              <a:t>m</a:t>
            </a:r>
          </a:p>
        </p:txBody>
      </p:sp>
      <p:sp>
        <p:nvSpPr>
          <p:cNvPr id="23" name="TextBox 22"/>
          <p:cNvSpPr txBox="1"/>
          <p:nvPr/>
        </p:nvSpPr>
        <p:spPr>
          <a:xfrm>
            <a:off x="4419600" y="3886200"/>
            <a:ext cx="533400" cy="246221"/>
          </a:xfrm>
          <a:prstGeom prst="rect">
            <a:avLst/>
          </a:prstGeom>
          <a:solidFill>
            <a:schemeClr val="bg1"/>
          </a:solidFill>
        </p:spPr>
        <p:txBody>
          <a:bodyPr wrap="square" lIns="0" tIns="0" rIns="0" bIns="0" rtlCol="0">
            <a:spAutoFit/>
          </a:bodyPr>
          <a:lstStyle/>
          <a:p>
            <a:r>
              <a:rPr lang="en-US" sz="1600" i="1" dirty="0">
                <a:latin typeface="Symbol" pitchFamily="18" charset="2"/>
              </a:rPr>
              <a:t>m</a:t>
            </a:r>
            <a:r>
              <a:rPr lang="en-US" sz="1600" dirty="0" smtClean="0"/>
              <a:t>m</a:t>
            </a:r>
          </a:p>
        </p:txBody>
      </p:sp>
      <p:sp>
        <p:nvSpPr>
          <p:cNvPr id="19" name="Slide Number Placeholder 18"/>
          <p:cNvSpPr>
            <a:spLocks noGrp="1"/>
          </p:cNvSpPr>
          <p:nvPr>
            <p:ph type="sldNum" sz="quarter" idx="12"/>
          </p:nvPr>
        </p:nvSpPr>
        <p:spPr/>
        <p:txBody>
          <a:bodyPr/>
          <a:lstStyle/>
          <a:p>
            <a:fld id="{48050A7A-7255-400D-91A1-2F97DFA62919}" type="slidenum">
              <a:rPr lang="en-US" smtClean="0"/>
              <a:pPr/>
              <a:t>11</a:t>
            </a:fld>
            <a:r>
              <a:rPr lang="en-US" smtClean="0"/>
              <a:t> / 51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How CCDs Work</a:t>
            </a:r>
            <a:endParaRPr lang="en-US" dirty="0"/>
          </a:p>
        </p:txBody>
      </p:sp>
      <p:sp>
        <p:nvSpPr>
          <p:cNvPr id="12" name="Rectangle 3"/>
          <p:cNvSpPr txBox="1">
            <a:spLocks noChangeArrowheads="1"/>
          </p:cNvSpPr>
          <p:nvPr/>
        </p:nvSpPr>
        <p:spPr bwMode="auto">
          <a:xfrm>
            <a:off x="0" y="1904999"/>
            <a:ext cx="6172200" cy="37220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bg1"/>
                </a:solidFill>
                <a:effectLst/>
                <a:uLnTx/>
                <a:uFillTx/>
                <a:latin typeface="+mn-lt"/>
                <a:ea typeface="+mn-ea"/>
                <a:cs typeface="+mn-cs"/>
              </a:rPr>
              <a:t>Plate Scale and Pixels</a:t>
            </a:r>
          </a:p>
          <a:p>
            <a:pPr marL="800100" lvl="1" indent="-342900">
              <a:spcBef>
                <a:spcPct val="20000"/>
              </a:spcBef>
              <a:buFontTx/>
              <a:buChar char="•"/>
            </a:pPr>
            <a:r>
              <a:rPr lang="en-US" sz="2000" kern="0" dirty="0" smtClean="0">
                <a:solidFill>
                  <a:schemeClr val="bg1"/>
                </a:solidFill>
                <a:latin typeface="Times New Roman" pitchFamily="18" charset="0"/>
                <a:cs typeface="Times New Roman" pitchFamily="18" charset="0"/>
              </a:rPr>
              <a:t>Plate Scale (</a:t>
            </a:r>
            <a:r>
              <a:rPr lang="en-US" sz="2000" kern="0" dirty="0" err="1" smtClean="0">
                <a:solidFill>
                  <a:schemeClr val="bg1"/>
                </a:solidFill>
                <a:latin typeface="Times New Roman" pitchFamily="18" charset="0"/>
                <a:cs typeface="Times New Roman" pitchFamily="18" charset="0"/>
              </a:rPr>
              <a:t>arcsec</a:t>
            </a:r>
            <a:r>
              <a:rPr lang="en-US" sz="2000" kern="0" dirty="0" smtClean="0">
                <a:solidFill>
                  <a:schemeClr val="bg1"/>
                </a:solidFill>
                <a:latin typeface="Times New Roman" pitchFamily="18" charset="0"/>
                <a:cs typeface="Times New Roman" pitchFamily="18" charset="0"/>
              </a:rPr>
              <a:t>/</a:t>
            </a:r>
            <a:r>
              <a:rPr lang="en-US" sz="2000" i="1" kern="0" dirty="0" smtClean="0">
                <a:solidFill>
                  <a:schemeClr val="bg1"/>
                </a:solidFill>
                <a:latin typeface="Symbol" pitchFamily="18" charset="2"/>
                <a:cs typeface="Times New Roman" pitchFamily="18" charset="0"/>
              </a:rPr>
              <a:t>m</a:t>
            </a:r>
            <a:r>
              <a:rPr lang="en-US" sz="2000" kern="0" dirty="0" smtClean="0">
                <a:solidFill>
                  <a:schemeClr val="bg1"/>
                </a:solidFill>
                <a:latin typeface="Times New Roman" pitchFamily="18" charset="0"/>
                <a:cs typeface="Times New Roman" pitchFamily="18" charset="0"/>
              </a:rPr>
              <a:t>m) = 206265/</a:t>
            </a:r>
            <a:r>
              <a:rPr lang="en-US" sz="2000" i="1" kern="0" dirty="0" err="1" smtClean="0">
                <a:solidFill>
                  <a:schemeClr val="bg1"/>
                </a:solidFill>
                <a:latin typeface="Times New Roman" pitchFamily="18" charset="0"/>
                <a:cs typeface="Times New Roman" pitchFamily="18" charset="0"/>
              </a:rPr>
              <a:t>f</a:t>
            </a:r>
            <a:r>
              <a:rPr lang="en-US" sz="2000" i="1" kern="0" baseline="-25000" dirty="0" err="1" smtClean="0">
                <a:solidFill>
                  <a:schemeClr val="bg1"/>
                </a:solidFill>
                <a:latin typeface="Symbol" pitchFamily="18" charset="2"/>
                <a:cs typeface="Times New Roman" pitchFamily="18" charset="0"/>
              </a:rPr>
              <a:t>m</a:t>
            </a:r>
            <a:r>
              <a:rPr lang="en-US" sz="2000" i="1" kern="0" baseline="-25000" dirty="0" err="1" smtClean="0">
                <a:solidFill>
                  <a:schemeClr val="bg1"/>
                </a:solidFill>
                <a:latin typeface="Times New Roman" pitchFamily="18" charset="0"/>
                <a:cs typeface="Times New Roman" pitchFamily="18" charset="0"/>
              </a:rPr>
              <a:t>m</a:t>
            </a:r>
            <a:r>
              <a:rPr lang="en-US" sz="2000" kern="0" dirty="0">
                <a:solidFill>
                  <a:schemeClr val="bg1"/>
                </a:solidFill>
                <a:latin typeface="Times New Roman" pitchFamily="18" charset="0"/>
                <a:cs typeface="Times New Roman" pitchFamily="18" charset="0"/>
              </a:rPr>
              <a:t> </a:t>
            </a:r>
            <a:r>
              <a:rPr lang="en-US" sz="2000" kern="0" dirty="0" smtClean="0">
                <a:solidFill>
                  <a:schemeClr val="bg1"/>
                </a:solidFill>
                <a:latin typeface="Times New Roman" pitchFamily="18" charset="0"/>
                <a:cs typeface="Times New Roman" pitchFamily="18" charset="0"/>
              </a:rPr>
              <a:t>, </a:t>
            </a:r>
          </a:p>
          <a:p>
            <a:pPr marL="800100" lvl="1" indent="-342900">
              <a:spcBef>
                <a:spcPct val="20000"/>
              </a:spcBef>
            </a:pPr>
            <a:r>
              <a:rPr lang="en-US" sz="2000" kern="0" dirty="0" smtClean="0">
                <a:solidFill>
                  <a:schemeClr val="bg1"/>
                </a:solidFill>
                <a:latin typeface="Times New Roman" pitchFamily="18" charset="0"/>
                <a:cs typeface="Times New Roman" pitchFamily="18" charset="0"/>
              </a:rPr>
              <a:t>	where </a:t>
            </a:r>
            <a:r>
              <a:rPr lang="en-US" sz="2000" i="1" kern="0" dirty="0" err="1" smtClean="0">
                <a:solidFill>
                  <a:schemeClr val="bg1"/>
                </a:solidFill>
                <a:latin typeface="Times New Roman" pitchFamily="18" charset="0"/>
                <a:cs typeface="Times New Roman" pitchFamily="18" charset="0"/>
              </a:rPr>
              <a:t>f</a:t>
            </a:r>
            <a:r>
              <a:rPr lang="en-US" sz="2000" i="1" kern="0" baseline="-25000" dirty="0" err="1" smtClean="0">
                <a:solidFill>
                  <a:schemeClr val="bg1"/>
                </a:solidFill>
                <a:latin typeface="Symbol" pitchFamily="18" charset="2"/>
                <a:cs typeface="Times New Roman" pitchFamily="18" charset="0"/>
              </a:rPr>
              <a:t>m</a:t>
            </a:r>
            <a:r>
              <a:rPr lang="en-US" sz="2000" i="1" kern="0" baseline="-25000" dirty="0" err="1" smtClean="0">
                <a:solidFill>
                  <a:schemeClr val="bg1"/>
                </a:solidFill>
                <a:latin typeface="Times New Roman" pitchFamily="18" charset="0"/>
                <a:cs typeface="Times New Roman" pitchFamily="18" charset="0"/>
              </a:rPr>
              <a:t>m</a:t>
            </a:r>
            <a:r>
              <a:rPr lang="en-US" sz="2000" kern="0" dirty="0" smtClean="0">
                <a:solidFill>
                  <a:schemeClr val="bg1"/>
                </a:solidFill>
                <a:latin typeface="Times New Roman" pitchFamily="18" charset="0"/>
                <a:cs typeface="Times New Roman" pitchFamily="18" charset="0"/>
              </a:rPr>
              <a:t> = focal length in microns.</a:t>
            </a:r>
          </a:p>
          <a:p>
            <a:pPr marL="800100" lvl="1" indent="-342900">
              <a:spcBef>
                <a:spcPct val="20000"/>
              </a:spcBef>
              <a:buFontTx/>
              <a:buChar char="•"/>
            </a:pPr>
            <a:r>
              <a:rPr lang="en-US" sz="2000" kern="0" dirty="0" smtClean="0">
                <a:solidFill>
                  <a:schemeClr val="bg1"/>
                </a:solidFill>
                <a:latin typeface="Times New Roman" pitchFamily="18" charset="0"/>
                <a:cs typeface="Times New Roman" pitchFamily="18" charset="0"/>
              </a:rPr>
              <a:t>Example: </a:t>
            </a:r>
          </a:p>
          <a:p>
            <a:pPr marL="800100" lvl="1" indent="-342900">
              <a:spcBef>
                <a:spcPct val="20000"/>
              </a:spcBef>
            </a:pPr>
            <a:r>
              <a:rPr lang="en-US" sz="2000" kern="0" dirty="0">
                <a:solidFill>
                  <a:schemeClr val="bg1"/>
                </a:solidFill>
                <a:latin typeface="Times New Roman" pitchFamily="18" charset="0"/>
                <a:cs typeface="Times New Roman" pitchFamily="18" charset="0"/>
              </a:rPr>
              <a:t>	</a:t>
            </a:r>
            <a:r>
              <a:rPr lang="en-US" sz="2000" kern="0" dirty="0" smtClean="0">
                <a:solidFill>
                  <a:schemeClr val="bg1"/>
                </a:solidFill>
                <a:latin typeface="Times New Roman" pitchFamily="18" charset="0"/>
                <a:cs typeface="Times New Roman" pitchFamily="18" charset="0"/>
              </a:rPr>
              <a:t>	10” f10 telescope: </a:t>
            </a:r>
          </a:p>
          <a:p>
            <a:pPr marL="800100" lvl="1" indent="-342900">
              <a:spcBef>
                <a:spcPct val="20000"/>
              </a:spcBef>
            </a:pPr>
            <a:r>
              <a:rPr lang="en-US" sz="2000" kern="0" dirty="0" smtClean="0">
                <a:solidFill>
                  <a:schemeClr val="bg1"/>
                </a:solidFill>
                <a:latin typeface="Times New Roman" pitchFamily="18" charset="0"/>
                <a:cs typeface="Times New Roman" pitchFamily="18" charset="0"/>
              </a:rPr>
              <a:t>		     (100” focal length = 2,540,000 </a:t>
            </a:r>
            <a:r>
              <a:rPr lang="en-US" sz="2000" i="1" kern="0" dirty="0" smtClean="0">
                <a:solidFill>
                  <a:schemeClr val="bg1"/>
                </a:solidFill>
                <a:latin typeface="Symbol" pitchFamily="18" charset="2"/>
                <a:cs typeface="Times New Roman" pitchFamily="18" charset="0"/>
              </a:rPr>
              <a:t>m</a:t>
            </a:r>
            <a:r>
              <a:rPr lang="en-US" sz="2000" kern="0" dirty="0" smtClean="0">
                <a:solidFill>
                  <a:schemeClr val="bg1"/>
                </a:solidFill>
                <a:latin typeface="Times New Roman" pitchFamily="18" charset="0"/>
                <a:cs typeface="Times New Roman" pitchFamily="18" charset="0"/>
              </a:rPr>
              <a:t>m = </a:t>
            </a:r>
            <a:r>
              <a:rPr lang="en-US" sz="2000" i="1" kern="0" dirty="0" err="1" smtClean="0">
                <a:solidFill>
                  <a:schemeClr val="bg1"/>
                </a:solidFill>
                <a:latin typeface="Times New Roman" pitchFamily="18" charset="0"/>
                <a:cs typeface="Times New Roman" pitchFamily="18" charset="0"/>
              </a:rPr>
              <a:t>f</a:t>
            </a:r>
            <a:r>
              <a:rPr lang="en-US" sz="2000" i="1" kern="0" baseline="-25000" dirty="0" err="1" smtClean="0">
                <a:solidFill>
                  <a:schemeClr val="bg1"/>
                </a:solidFill>
                <a:latin typeface="Symbol" pitchFamily="18" charset="2"/>
                <a:cs typeface="Times New Roman" pitchFamily="18" charset="0"/>
              </a:rPr>
              <a:t>m</a:t>
            </a:r>
            <a:r>
              <a:rPr lang="en-US" sz="2000" i="1" kern="0" baseline="-25000" dirty="0" err="1" smtClean="0">
                <a:solidFill>
                  <a:schemeClr val="bg1"/>
                </a:solidFill>
                <a:latin typeface="Times New Roman" pitchFamily="18" charset="0"/>
                <a:cs typeface="Times New Roman" pitchFamily="18" charset="0"/>
              </a:rPr>
              <a:t>m</a:t>
            </a:r>
            <a:r>
              <a:rPr lang="en-US" sz="2000" kern="0" dirty="0" smtClean="0">
                <a:solidFill>
                  <a:schemeClr val="bg1"/>
                </a:solidFill>
                <a:latin typeface="Times New Roman" pitchFamily="18" charset="0"/>
                <a:cs typeface="Times New Roman" pitchFamily="18" charset="0"/>
              </a:rPr>
              <a:t>)</a:t>
            </a:r>
          </a:p>
          <a:p>
            <a:pPr marL="800100" lvl="1" indent="-342900">
              <a:spcBef>
                <a:spcPct val="20000"/>
              </a:spcBef>
            </a:pPr>
            <a:r>
              <a:rPr kumimoji="0" lang="en-US" sz="2000" b="0" u="none" strike="noStrike" kern="0" cap="none" spc="0" normalizeH="0" noProof="0" dirty="0">
                <a:ln>
                  <a:noFill/>
                </a:ln>
                <a:solidFill>
                  <a:schemeClr val="bg1"/>
                </a:solidFill>
                <a:effectLst/>
                <a:uLnTx/>
                <a:uFillTx/>
                <a:latin typeface="Times New Roman" pitchFamily="18" charset="0"/>
                <a:cs typeface="Times New Roman" pitchFamily="18" charset="0"/>
              </a:rPr>
              <a:t>	</a:t>
            </a:r>
            <a:r>
              <a:rPr kumimoji="0" lang="en-US" sz="2000" b="0" u="none" strike="noStrike" kern="0" cap="none" spc="0" normalizeH="0" noProof="0" dirty="0" smtClean="0">
                <a:ln>
                  <a:noFill/>
                </a:ln>
                <a:solidFill>
                  <a:schemeClr val="bg1"/>
                </a:solidFill>
                <a:effectLst/>
                <a:uLnTx/>
                <a:uFillTx/>
                <a:latin typeface="Times New Roman" pitchFamily="18" charset="0"/>
                <a:cs typeface="Times New Roman" pitchFamily="18" charset="0"/>
              </a:rPr>
              <a:t>  Plate Scale 206565/2540000 = 0.0812 </a:t>
            </a:r>
            <a:r>
              <a:rPr kumimoji="0" lang="en-US" sz="2000" b="0" u="none" strike="noStrike" kern="0" cap="none" spc="0" normalizeH="0" noProof="0" dirty="0" err="1" smtClean="0">
                <a:ln>
                  <a:noFill/>
                </a:ln>
                <a:solidFill>
                  <a:schemeClr val="bg1"/>
                </a:solidFill>
                <a:effectLst/>
                <a:uLnTx/>
                <a:uFillTx/>
                <a:latin typeface="Times New Roman" pitchFamily="18" charset="0"/>
                <a:cs typeface="Times New Roman" pitchFamily="18" charset="0"/>
              </a:rPr>
              <a:t>arcsec</a:t>
            </a:r>
            <a:r>
              <a:rPr kumimoji="0" lang="en-US" sz="2000" b="0" u="none" strike="noStrike" kern="0" cap="none" spc="0" normalizeH="0" noProof="0" dirty="0" smtClean="0">
                <a:ln>
                  <a:noFill/>
                </a:ln>
                <a:solidFill>
                  <a:schemeClr val="bg1"/>
                </a:solidFill>
                <a:effectLst/>
                <a:uLnTx/>
                <a:uFillTx/>
                <a:latin typeface="Times New Roman" pitchFamily="18" charset="0"/>
                <a:cs typeface="Times New Roman" pitchFamily="18" charset="0"/>
              </a:rPr>
              <a:t>/</a:t>
            </a:r>
            <a:r>
              <a:rPr kumimoji="0" lang="en-US" sz="2000" b="0" i="1" u="none" strike="noStrike" kern="0" cap="none" spc="0" normalizeH="0" noProof="0" dirty="0" smtClean="0">
                <a:ln>
                  <a:noFill/>
                </a:ln>
                <a:solidFill>
                  <a:schemeClr val="bg1"/>
                </a:solidFill>
                <a:effectLst/>
                <a:uLnTx/>
                <a:uFillTx/>
                <a:latin typeface="Symbol" pitchFamily="18" charset="2"/>
                <a:cs typeface="Times New Roman" pitchFamily="18" charset="0"/>
              </a:rPr>
              <a:t>m</a:t>
            </a:r>
            <a:r>
              <a:rPr kumimoji="0" lang="en-US" sz="2000" b="0" u="none" strike="noStrike" kern="0" cap="none" spc="0" normalizeH="0" noProof="0" dirty="0" smtClean="0">
                <a:ln>
                  <a:noFill/>
                </a:ln>
                <a:solidFill>
                  <a:schemeClr val="bg1"/>
                </a:solidFill>
                <a:effectLst/>
                <a:uLnTx/>
                <a:uFillTx/>
                <a:latin typeface="Times New Roman" pitchFamily="18" charset="0"/>
                <a:cs typeface="Times New Roman" pitchFamily="18" charset="0"/>
              </a:rPr>
              <a:t>m. </a:t>
            </a:r>
          </a:p>
          <a:p>
            <a:pPr marL="800100" lvl="1" indent="-342900">
              <a:spcBef>
                <a:spcPct val="20000"/>
              </a:spcBef>
            </a:pPr>
            <a:r>
              <a:rPr lang="en-US" sz="2000" kern="0" dirty="0">
                <a:solidFill>
                  <a:schemeClr val="bg1"/>
                </a:solidFill>
                <a:latin typeface="Times New Roman" pitchFamily="18" charset="0"/>
                <a:cs typeface="Times New Roman" pitchFamily="18" charset="0"/>
              </a:rPr>
              <a:t>	</a:t>
            </a:r>
            <a:r>
              <a:rPr lang="en-US" sz="2000" kern="0" dirty="0" smtClean="0">
                <a:solidFill>
                  <a:schemeClr val="bg1"/>
                </a:solidFill>
                <a:latin typeface="Times New Roman" pitchFamily="18" charset="0"/>
                <a:cs typeface="Times New Roman" pitchFamily="18" charset="0"/>
              </a:rPr>
              <a:t>	Resolution:     </a:t>
            </a:r>
            <a:r>
              <a:rPr kumimoji="0" lang="en-US" sz="2000" b="0" u="none" strike="noStrike" kern="0" cap="none" spc="0" normalizeH="0" noProof="0" dirty="0" smtClean="0">
                <a:ln>
                  <a:noFill/>
                </a:ln>
                <a:solidFill>
                  <a:schemeClr val="bg1"/>
                </a:solidFill>
                <a:effectLst/>
                <a:uLnTx/>
                <a:uFillTx/>
                <a:latin typeface="Times New Roman" pitchFamily="18" charset="0"/>
                <a:cs typeface="Times New Roman" pitchFamily="18" charset="0"/>
              </a:rPr>
              <a:t>16 </a:t>
            </a:r>
            <a:r>
              <a:rPr kumimoji="0" lang="en-US" sz="2000" b="0" i="1" u="none" strike="noStrike" kern="0" cap="none" spc="0" normalizeH="0" noProof="0" dirty="0" smtClean="0">
                <a:ln>
                  <a:noFill/>
                </a:ln>
                <a:solidFill>
                  <a:schemeClr val="bg1"/>
                </a:solidFill>
                <a:effectLst/>
                <a:uLnTx/>
                <a:uFillTx/>
                <a:latin typeface="Symbol" pitchFamily="18" charset="2"/>
                <a:cs typeface="Times New Roman" pitchFamily="18" charset="0"/>
              </a:rPr>
              <a:t>m</a:t>
            </a:r>
            <a:r>
              <a:rPr kumimoji="0" lang="en-US" sz="2000" b="0" u="none" strike="noStrike" kern="0" cap="none" spc="0" normalizeH="0" noProof="0" dirty="0" smtClean="0">
                <a:ln>
                  <a:noFill/>
                </a:ln>
                <a:solidFill>
                  <a:schemeClr val="bg1"/>
                </a:solidFill>
                <a:effectLst/>
                <a:uLnTx/>
                <a:uFillTx/>
                <a:latin typeface="Times New Roman" pitchFamily="18" charset="0"/>
                <a:cs typeface="Times New Roman" pitchFamily="18" charset="0"/>
              </a:rPr>
              <a:t>m pixel = 1.3” per pixel</a:t>
            </a:r>
          </a:p>
          <a:p>
            <a:pPr marL="800100" lvl="1" indent="-342900">
              <a:spcBef>
                <a:spcPct val="20000"/>
              </a:spcBef>
            </a:pPr>
            <a:r>
              <a:rPr lang="en-US" sz="2000" kern="0" dirty="0" smtClean="0">
                <a:solidFill>
                  <a:schemeClr val="bg1"/>
                </a:solidFill>
                <a:latin typeface="Times New Roman" pitchFamily="18" charset="0"/>
                <a:cs typeface="Times New Roman" pitchFamily="18" charset="0"/>
              </a:rPr>
              <a:t>			(want about 3 pixels across a star)</a:t>
            </a:r>
            <a:endParaRPr kumimoji="0" lang="en-US" sz="2000" b="0" u="none" strike="noStrike" kern="0" cap="none" spc="0" normalizeH="0" noProof="0" dirty="0" smtClean="0">
              <a:ln>
                <a:noFill/>
              </a:ln>
              <a:solidFill>
                <a:schemeClr val="bg1"/>
              </a:solidFill>
              <a:effectLst/>
              <a:uLnTx/>
              <a:uFillTx/>
              <a:latin typeface="Times New Roman" pitchFamily="18" charset="0"/>
              <a:cs typeface="Times New Roman" pitchFamily="18" charset="0"/>
            </a:endParaRPr>
          </a:p>
          <a:p>
            <a:pPr marL="800100" lvl="1" indent="-342900">
              <a:spcBef>
                <a:spcPct val="20000"/>
              </a:spcBef>
            </a:pPr>
            <a:r>
              <a:rPr lang="en-US" sz="2000" kern="0" dirty="0">
                <a:solidFill>
                  <a:schemeClr val="bg1"/>
                </a:solidFill>
                <a:latin typeface="Times New Roman" pitchFamily="18" charset="0"/>
                <a:cs typeface="Times New Roman" pitchFamily="18" charset="0"/>
              </a:rPr>
              <a:t>	</a:t>
            </a:r>
            <a:r>
              <a:rPr lang="en-US" sz="2000" kern="0" dirty="0" smtClean="0">
                <a:solidFill>
                  <a:schemeClr val="bg1"/>
                </a:solidFill>
                <a:latin typeface="Times New Roman" pitchFamily="18" charset="0"/>
                <a:cs typeface="Times New Roman" pitchFamily="18" charset="0"/>
              </a:rPr>
              <a:t>	Field of View: 1280 x 1024 =&gt; 27’ x 22’</a:t>
            </a:r>
            <a:endParaRPr kumimoji="0" lang="en-US" sz="2000" b="0" u="none" strike="noStrike" kern="0" cap="none" spc="0" normalizeH="0" noProof="0" dirty="0" smtClean="0">
              <a:ln>
                <a:noFill/>
              </a:ln>
              <a:solidFill>
                <a:schemeClr val="bg1"/>
              </a:solidFill>
              <a:effectLst/>
              <a:uLnTx/>
              <a:uFillTx/>
              <a:latin typeface="Times New Roman" pitchFamily="18" charset="0"/>
              <a:cs typeface="Times New Roman" pitchFamily="18" charset="0"/>
            </a:endParaRPr>
          </a:p>
        </p:txBody>
      </p:sp>
      <p:grpSp>
        <p:nvGrpSpPr>
          <p:cNvPr id="18" name="Group 17"/>
          <p:cNvGrpSpPr/>
          <p:nvPr/>
        </p:nvGrpSpPr>
        <p:grpSpPr>
          <a:xfrm>
            <a:off x="0" y="5638800"/>
            <a:ext cx="6267450" cy="685800"/>
            <a:chOff x="0" y="3352800"/>
            <a:chExt cx="6267450" cy="685800"/>
          </a:xfrm>
        </p:grpSpPr>
        <p:pic>
          <p:nvPicPr>
            <p:cNvPr id="74754" name="Picture 2"/>
            <p:cNvPicPr>
              <a:picLocks noChangeAspect="1" noChangeArrowheads="1"/>
            </p:cNvPicPr>
            <p:nvPr/>
          </p:nvPicPr>
          <p:blipFill>
            <a:blip r:embed="rId2" cstate="print"/>
            <a:srcRect t="26574" b="55028"/>
            <a:stretch>
              <a:fillRect/>
            </a:stretch>
          </p:blipFill>
          <p:spPr bwMode="auto">
            <a:xfrm>
              <a:off x="0" y="3352800"/>
              <a:ext cx="6267450" cy="685800"/>
            </a:xfrm>
            <a:prstGeom prst="rect">
              <a:avLst/>
            </a:prstGeom>
            <a:noFill/>
            <a:ln w="9525">
              <a:noFill/>
              <a:miter lim="800000"/>
              <a:headEnd/>
              <a:tailEnd/>
            </a:ln>
          </p:spPr>
        </p:pic>
        <p:sp>
          <p:nvSpPr>
            <p:cNvPr id="22" name="TextBox 21"/>
            <p:cNvSpPr txBox="1"/>
            <p:nvPr/>
          </p:nvSpPr>
          <p:spPr>
            <a:xfrm>
              <a:off x="2209800" y="3733800"/>
              <a:ext cx="533400" cy="246221"/>
            </a:xfrm>
            <a:prstGeom prst="rect">
              <a:avLst/>
            </a:prstGeom>
            <a:solidFill>
              <a:schemeClr val="bg1"/>
            </a:solidFill>
          </p:spPr>
          <p:txBody>
            <a:bodyPr wrap="square" lIns="0" tIns="0" rIns="0" bIns="0" rtlCol="0">
              <a:spAutoFit/>
            </a:bodyPr>
            <a:lstStyle/>
            <a:p>
              <a:r>
                <a:rPr lang="en-US" sz="1600" i="1" dirty="0">
                  <a:latin typeface="Symbol" pitchFamily="18" charset="2"/>
                </a:rPr>
                <a:t>m</a:t>
              </a:r>
              <a:r>
                <a:rPr lang="en-US" sz="1600" dirty="0" smtClean="0"/>
                <a:t>m</a:t>
              </a:r>
            </a:p>
          </p:txBody>
        </p:sp>
        <p:sp>
          <p:nvSpPr>
            <p:cNvPr id="23" name="TextBox 22"/>
            <p:cNvSpPr txBox="1"/>
            <p:nvPr/>
          </p:nvSpPr>
          <p:spPr>
            <a:xfrm>
              <a:off x="4419600" y="3733800"/>
              <a:ext cx="533400" cy="246221"/>
            </a:xfrm>
            <a:prstGeom prst="rect">
              <a:avLst/>
            </a:prstGeom>
            <a:solidFill>
              <a:schemeClr val="bg1"/>
            </a:solidFill>
          </p:spPr>
          <p:txBody>
            <a:bodyPr wrap="square" lIns="0" tIns="0" rIns="0" bIns="0" rtlCol="0">
              <a:spAutoFit/>
            </a:bodyPr>
            <a:lstStyle/>
            <a:p>
              <a:r>
                <a:rPr lang="en-US" sz="1600" i="1" dirty="0">
                  <a:latin typeface="Symbol" pitchFamily="18" charset="2"/>
                </a:rPr>
                <a:t>m</a:t>
              </a:r>
              <a:r>
                <a:rPr lang="en-US" sz="1600" dirty="0" smtClean="0"/>
                <a:t>m</a:t>
              </a:r>
            </a:p>
          </p:txBody>
        </p:sp>
      </p:grpSp>
      <p:pic>
        <p:nvPicPr>
          <p:cNvPr id="75778" name="Picture 2"/>
          <p:cNvPicPr>
            <a:picLocks noChangeAspect="1" noChangeArrowheads="1"/>
          </p:cNvPicPr>
          <p:nvPr/>
        </p:nvPicPr>
        <p:blipFill>
          <a:blip r:embed="rId3" cstate="print"/>
          <a:srcRect/>
          <a:stretch>
            <a:fillRect/>
          </a:stretch>
        </p:blipFill>
        <p:spPr bwMode="auto">
          <a:xfrm>
            <a:off x="6075663" y="2971800"/>
            <a:ext cx="3068337" cy="2609850"/>
          </a:xfrm>
          <a:prstGeom prst="rect">
            <a:avLst/>
          </a:prstGeom>
          <a:noFill/>
          <a:ln w="9525">
            <a:noFill/>
            <a:miter lim="800000"/>
            <a:headEnd/>
            <a:tailEnd/>
          </a:ln>
        </p:spPr>
      </p:pic>
      <p:sp>
        <p:nvSpPr>
          <p:cNvPr id="14" name="TextBox 13"/>
          <p:cNvSpPr txBox="1"/>
          <p:nvPr/>
        </p:nvSpPr>
        <p:spPr>
          <a:xfrm>
            <a:off x="7325248" y="2964264"/>
            <a:ext cx="659155" cy="369332"/>
          </a:xfrm>
          <a:prstGeom prst="rect">
            <a:avLst/>
          </a:prstGeom>
          <a:noFill/>
        </p:spPr>
        <p:txBody>
          <a:bodyPr wrap="none" rtlCol="0">
            <a:spAutoFit/>
          </a:bodyPr>
          <a:lstStyle/>
          <a:p>
            <a:r>
              <a:rPr lang="en-US" dirty="0" smtClean="0">
                <a:solidFill>
                  <a:schemeClr val="bg1"/>
                </a:solidFill>
              </a:rPr>
              <a:t>FOV</a:t>
            </a:r>
          </a:p>
        </p:txBody>
      </p:sp>
      <p:grpSp>
        <p:nvGrpSpPr>
          <p:cNvPr id="16" name="Group 15"/>
          <p:cNvGrpSpPr/>
          <p:nvPr/>
        </p:nvGrpSpPr>
        <p:grpSpPr>
          <a:xfrm>
            <a:off x="6440994" y="3436537"/>
            <a:ext cx="1457010" cy="1101642"/>
            <a:chOff x="6440994" y="3436537"/>
            <a:chExt cx="1457010" cy="1101642"/>
          </a:xfrm>
        </p:grpSpPr>
        <p:sp>
          <p:nvSpPr>
            <p:cNvPr id="13" name="Rectangle 12"/>
            <p:cNvSpPr/>
            <p:nvPr/>
          </p:nvSpPr>
          <p:spPr>
            <a:xfrm>
              <a:off x="6440994" y="3436537"/>
              <a:ext cx="1457010" cy="1101642"/>
            </a:xfrm>
            <a:prstGeom prst="rect">
              <a:avLst/>
            </a:prstGeom>
            <a:no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591719" y="4170065"/>
              <a:ext cx="1202573" cy="338554"/>
            </a:xfrm>
            <a:prstGeom prst="rect">
              <a:avLst/>
            </a:prstGeom>
            <a:noFill/>
          </p:spPr>
          <p:txBody>
            <a:bodyPr wrap="none" rtlCol="0">
              <a:spAutoFit/>
            </a:bodyPr>
            <a:lstStyle/>
            <a:p>
              <a:r>
                <a:rPr lang="en-US" sz="1600" dirty="0" smtClean="0">
                  <a:solidFill>
                    <a:srgbClr val="FFFF00"/>
                  </a:solidFill>
                  <a:latin typeface="Times New Roman" pitchFamily="18" charset="0"/>
                  <a:cs typeface="Times New Roman" pitchFamily="18" charset="0"/>
                </a:rPr>
                <a:t>9 </a:t>
              </a:r>
              <a:r>
                <a:rPr lang="en-US" sz="1600" i="1" dirty="0" smtClean="0">
                  <a:solidFill>
                    <a:srgbClr val="FFFF00"/>
                  </a:solidFill>
                  <a:latin typeface="Symbol" pitchFamily="18" charset="2"/>
                  <a:cs typeface="Times New Roman" pitchFamily="18" charset="0"/>
                </a:rPr>
                <a:t>m</a:t>
              </a:r>
              <a:r>
                <a:rPr lang="en-US" sz="1600" dirty="0" smtClean="0">
                  <a:solidFill>
                    <a:srgbClr val="FFFF00"/>
                  </a:solidFill>
                  <a:latin typeface="Times New Roman" pitchFamily="18" charset="0"/>
                  <a:cs typeface="Times New Roman" pitchFamily="18" charset="0"/>
                </a:rPr>
                <a:t>m pixels</a:t>
              </a:r>
            </a:p>
          </p:txBody>
        </p:sp>
      </p:grpSp>
      <p:sp>
        <p:nvSpPr>
          <p:cNvPr id="17" name="Slide Number Placeholder 16"/>
          <p:cNvSpPr>
            <a:spLocks noGrp="1"/>
          </p:cNvSpPr>
          <p:nvPr>
            <p:ph type="sldNum" sz="quarter" idx="12"/>
          </p:nvPr>
        </p:nvSpPr>
        <p:spPr/>
        <p:txBody>
          <a:bodyPr/>
          <a:lstStyle/>
          <a:p>
            <a:fld id="{48050A7A-7255-400D-91A1-2F97DFA62919}" type="slidenum">
              <a:rPr lang="en-US" smtClean="0"/>
              <a:pPr/>
              <a:t>12</a:t>
            </a:fld>
            <a:r>
              <a:rPr lang="en-US" smtClean="0"/>
              <a:t> / 51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How CCDs Work</a:t>
            </a:r>
            <a:endParaRPr lang="en-US" dirty="0"/>
          </a:p>
        </p:txBody>
      </p:sp>
      <p:sp>
        <p:nvSpPr>
          <p:cNvPr id="12" name="Rectangle 3"/>
          <p:cNvSpPr txBox="1">
            <a:spLocks noChangeArrowheads="1"/>
          </p:cNvSpPr>
          <p:nvPr/>
        </p:nvSpPr>
        <p:spPr bwMode="auto">
          <a:xfrm>
            <a:off x="457200" y="1905001"/>
            <a:ext cx="8229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Photons to Analog/Digital Units (Counts)</a:t>
            </a:r>
          </a:p>
        </p:txBody>
      </p:sp>
      <p:pic>
        <p:nvPicPr>
          <p:cNvPr id="74754" name="Picture 2"/>
          <p:cNvPicPr>
            <a:picLocks noChangeAspect="1" noChangeArrowheads="1"/>
          </p:cNvPicPr>
          <p:nvPr/>
        </p:nvPicPr>
        <p:blipFill>
          <a:blip r:embed="rId2" cstate="print"/>
          <a:srcRect/>
          <a:stretch>
            <a:fillRect/>
          </a:stretch>
        </p:blipFill>
        <p:spPr bwMode="auto">
          <a:xfrm>
            <a:off x="0" y="2514600"/>
            <a:ext cx="6267450" cy="3727648"/>
          </a:xfrm>
          <a:prstGeom prst="rect">
            <a:avLst/>
          </a:prstGeom>
          <a:noFill/>
          <a:ln w="9525">
            <a:noFill/>
            <a:miter lim="800000"/>
            <a:headEnd/>
            <a:tailEnd/>
          </a:ln>
        </p:spPr>
      </p:pic>
      <p:grpSp>
        <p:nvGrpSpPr>
          <p:cNvPr id="3" name="Group 17"/>
          <p:cNvGrpSpPr/>
          <p:nvPr/>
        </p:nvGrpSpPr>
        <p:grpSpPr>
          <a:xfrm>
            <a:off x="6324600" y="5248870"/>
            <a:ext cx="2858934" cy="923330"/>
            <a:chOff x="6324600" y="3581400"/>
            <a:chExt cx="2858934" cy="923330"/>
          </a:xfrm>
        </p:grpSpPr>
        <p:grpSp>
          <p:nvGrpSpPr>
            <p:cNvPr id="7" name="Group 13"/>
            <p:cNvGrpSpPr/>
            <p:nvPr/>
          </p:nvGrpSpPr>
          <p:grpSpPr>
            <a:xfrm>
              <a:off x="6324600" y="3581400"/>
              <a:ext cx="2858934" cy="923330"/>
              <a:chOff x="6324600" y="5057001"/>
              <a:chExt cx="2858934" cy="923330"/>
            </a:xfrm>
          </p:grpSpPr>
          <p:cxnSp>
            <p:nvCxnSpPr>
              <p:cNvPr id="15" name="Straight Arrow Connector 14"/>
              <p:cNvCxnSpPr/>
              <p:nvPr/>
            </p:nvCxnSpPr>
            <p:spPr>
              <a:xfrm rot="10800000">
                <a:off x="6324600" y="5218331"/>
                <a:ext cx="609600" cy="15686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934200" y="5057001"/>
                <a:ext cx="2249334" cy="923330"/>
              </a:xfrm>
              <a:prstGeom prst="rect">
                <a:avLst/>
              </a:prstGeom>
              <a:noFill/>
            </p:spPr>
            <p:txBody>
              <a:bodyPr wrap="none" rtlCol="0">
                <a:spAutoFit/>
              </a:bodyPr>
              <a:lstStyle/>
              <a:p>
                <a:r>
                  <a:rPr lang="en-US" dirty="0" smtClean="0">
                    <a:solidFill>
                      <a:schemeClr val="bg1"/>
                    </a:solidFill>
                  </a:rPr>
                  <a:t>These 2 parameters</a:t>
                </a:r>
              </a:p>
              <a:p>
                <a:r>
                  <a:rPr lang="en-US" dirty="0" smtClean="0">
                    <a:solidFill>
                      <a:schemeClr val="bg1"/>
                    </a:solidFill>
                  </a:rPr>
                  <a:t>give conversion of</a:t>
                </a:r>
              </a:p>
              <a:p>
                <a:r>
                  <a:rPr lang="en-US" dirty="0" smtClean="0">
                    <a:solidFill>
                      <a:schemeClr val="bg1"/>
                    </a:solidFill>
                  </a:rPr>
                  <a:t>photons to counts </a:t>
                </a:r>
                <a:endParaRPr lang="en-US" dirty="0">
                  <a:solidFill>
                    <a:schemeClr val="bg1"/>
                  </a:solidFill>
                </a:endParaRPr>
              </a:p>
            </p:txBody>
          </p:sp>
        </p:grpSp>
        <p:cxnSp>
          <p:nvCxnSpPr>
            <p:cNvPr id="17" name="Straight Arrow Connector 16"/>
            <p:cNvCxnSpPr/>
            <p:nvPr/>
          </p:nvCxnSpPr>
          <p:spPr>
            <a:xfrm rot="10800000" flipV="1">
              <a:off x="6324602" y="4205982"/>
              <a:ext cx="609599" cy="14634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209800" y="3886200"/>
            <a:ext cx="533400" cy="246221"/>
          </a:xfrm>
          <a:prstGeom prst="rect">
            <a:avLst/>
          </a:prstGeom>
          <a:solidFill>
            <a:schemeClr val="bg1"/>
          </a:solidFill>
        </p:spPr>
        <p:txBody>
          <a:bodyPr wrap="square" lIns="0" tIns="0" rIns="0" bIns="0" rtlCol="0">
            <a:spAutoFit/>
          </a:bodyPr>
          <a:lstStyle/>
          <a:p>
            <a:r>
              <a:rPr lang="en-US" sz="1600" i="1" dirty="0">
                <a:latin typeface="Symbol" pitchFamily="18" charset="2"/>
              </a:rPr>
              <a:t>m</a:t>
            </a:r>
            <a:r>
              <a:rPr lang="en-US" sz="1600" dirty="0" smtClean="0"/>
              <a:t>m</a:t>
            </a:r>
          </a:p>
        </p:txBody>
      </p:sp>
      <p:sp>
        <p:nvSpPr>
          <p:cNvPr id="23" name="TextBox 22"/>
          <p:cNvSpPr txBox="1"/>
          <p:nvPr/>
        </p:nvSpPr>
        <p:spPr>
          <a:xfrm>
            <a:off x="4419600" y="3886200"/>
            <a:ext cx="533400" cy="246221"/>
          </a:xfrm>
          <a:prstGeom prst="rect">
            <a:avLst/>
          </a:prstGeom>
          <a:solidFill>
            <a:schemeClr val="bg1"/>
          </a:solidFill>
        </p:spPr>
        <p:txBody>
          <a:bodyPr wrap="square" lIns="0" tIns="0" rIns="0" bIns="0" rtlCol="0">
            <a:spAutoFit/>
          </a:bodyPr>
          <a:lstStyle/>
          <a:p>
            <a:r>
              <a:rPr lang="en-US" sz="1600" i="1" dirty="0">
                <a:latin typeface="Symbol" pitchFamily="18" charset="2"/>
              </a:rPr>
              <a:t>m</a:t>
            </a:r>
            <a:r>
              <a:rPr lang="en-US" sz="1600" dirty="0" smtClean="0"/>
              <a:t>m</a:t>
            </a:r>
          </a:p>
        </p:txBody>
      </p:sp>
      <p:sp>
        <p:nvSpPr>
          <p:cNvPr id="20" name="TextBox 19"/>
          <p:cNvSpPr txBox="1"/>
          <p:nvPr/>
        </p:nvSpPr>
        <p:spPr>
          <a:xfrm>
            <a:off x="6248400" y="2514600"/>
            <a:ext cx="2949846" cy="2308324"/>
          </a:xfrm>
          <a:prstGeom prst="rect">
            <a:avLst/>
          </a:prstGeom>
          <a:noFill/>
        </p:spPr>
        <p:txBody>
          <a:bodyPr wrap="none" rtlCol="0">
            <a:spAutoFit/>
          </a:bodyPr>
          <a:lstStyle/>
          <a:p>
            <a:r>
              <a:rPr lang="en-US" dirty="0" smtClean="0">
                <a:solidFill>
                  <a:schemeClr val="bg1"/>
                </a:solidFill>
              </a:rPr>
              <a:t>One photon has 73%</a:t>
            </a:r>
          </a:p>
          <a:p>
            <a:r>
              <a:rPr lang="en-US" dirty="0" smtClean="0">
                <a:solidFill>
                  <a:schemeClr val="bg1"/>
                </a:solidFill>
              </a:rPr>
              <a:t>chance to cause release</a:t>
            </a:r>
          </a:p>
          <a:p>
            <a:r>
              <a:rPr lang="en-US" dirty="0" smtClean="0">
                <a:solidFill>
                  <a:schemeClr val="bg1"/>
                </a:solidFill>
              </a:rPr>
              <a:t>of an electron (e</a:t>
            </a:r>
            <a:r>
              <a:rPr lang="en-US" baseline="30000" dirty="0" smtClean="0">
                <a:solidFill>
                  <a:schemeClr val="bg1"/>
                </a:solidFill>
                <a:latin typeface="Symbol" pitchFamily="18" charset="2"/>
              </a:rPr>
              <a:t>-</a:t>
            </a:r>
            <a:r>
              <a:rPr lang="en-US" dirty="0" smtClean="0">
                <a:solidFill>
                  <a:schemeClr val="bg1"/>
                </a:solidFill>
              </a:rPr>
              <a:t>).  It takes</a:t>
            </a:r>
          </a:p>
          <a:p>
            <a:r>
              <a:rPr lang="en-US" dirty="0" smtClean="0">
                <a:solidFill>
                  <a:schemeClr val="bg1"/>
                </a:solidFill>
              </a:rPr>
              <a:t>1.6 e</a:t>
            </a:r>
            <a:r>
              <a:rPr lang="en-US" baseline="30000" dirty="0" smtClean="0">
                <a:solidFill>
                  <a:schemeClr val="bg1"/>
                </a:solidFill>
                <a:latin typeface="Symbol" pitchFamily="18" charset="2"/>
              </a:rPr>
              <a:t>-</a:t>
            </a:r>
            <a:r>
              <a:rPr lang="en-US" dirty="0" smtClean="0">
                <a:solidFill>
                  <a:schemeClr val="bg1"/>
                </a:solidFill>
              </a:rPr>
              <a:t> to give 1 count.  So </a:t>
            </a:r>
          </a:p>
          <a:p>
            <a:r>
              <a:rPr lang="en-US" dirty="0" smtClean="0">
                <a:solidFill>
                  <a:schemeClr val="bg1"/>
                </a:solidFill>
              </a:rPr>
              <a:t>100 photons will result in </a:t>
            </a:r>
          </a:p>
          <a:p>
            <a:r>
              <a:rPr lang="en-US" dirty="0" smtClean="0">
                <a:solidFill>
                  <a:schemeClr val="bg1"/>
                </a:solidFill>
              </a:rPr>
              <a:t>100*0.73/1.6</a:t>
            </a:r>
            <a:r>
              <a:rPr lang="en-US" dirty="0">
                <a:solidFill>
                  <a:schemeClr val="bg1"/>
                </a:solidFill>
              </a:rPr>
              <a:t> </a:t>
            </a:r>
            <a:r>
              <a:rPr lang="en-US" dirty="0" smtClean="0">
                <a:solidFill>
                  <a:schemeClr val="bg1"/>
                </a:solidFill>
              </a:rPr>
              <a:t>= 45 counts.  </a:t>
            </a:r>
          </a:p>
          <a:p>
            <a:r>
              <a:rPr lang="en-US" dirty="0" smtClean="0">
                <a:solidFill>
                  <a:schemeClr val="bg1"/>
                </a:solidFill>
              </a:rPr>
              <a:t>Each well can hold </a:t>
            </a:r>
          </a:p>
          <a:p>
            <a:r>
              <a:rPr lang="en-US" dirty="0" smtClean="0">
                <a:solidFill>
                  <a:schemeClr val="bg1"/>
                </a:solidFill>
              </a:rPr>
              <a:t>120,000 e</a:t>
            </a:r>
            <a:r>
              <a:rPr lang="en-US" baseline="30000" dirty="0" smtClean="0">
                <a:solidFill>
                  <a:schemeClr val="bg1"/>
                </a:solidFill>
                <a:latin typeface="Symbol" pitchFamily="18" charset="2"/>
              </a:rPr>
              <a:t>-</a:t>
            </a:r>
            <a:r>
              <a:rPr lang="en-US" dirty="0" smtClean="0">
                <a:solidFill>
                  <a:schemeClr val="bg1"/>
                </a:solidFill>
              </a:rPr>
              <a:t> = 55000 counts</a:t>
            </a:r>
          </a:p>
        </p:txBody>
      </p:sp>
      <p:sp>
        <p:nvSpPr>
          <p:cNvPr id="18" name="Slide Number Placeholder 17"/>
          <p:cNvSpPr>
            <a:spLocks noGrp="1"/>
          </p:cNvSpPr>
          <p:nvPr>
            <p:ph type="sldNum" sz="quarter" idx="12"/>
          </p:nvPr>
        </p:nvSpPr>
        <p:spPr/>
        <p:txBody>
          <a:bodyPr/>
          <a:lstStyle/>
          <a:p>
            <a:fld id="{48050A7A-7255-400D-91A1-2F97DFA62919}" type="slidenum">
              <a:rPr lang="en-US" smtClean="0"/>
              <a:pPr/>
              <a:t>13</a:t>
            </a:fld>
            <a:r>
              <a:rPr lang="en-US" smtClean="0"/>
              <a:t> / 51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How CCDs Work</a:t>
            </a:r>
            <a:endParaRPr lang="en-US" dirty="0"/>
          </a:p>
        </p:txBody>
      </p:sp>
      <p:sp>
        <p:nvSpPr>
          <p:cNvPr id="12" name="Rectangle 3"/>
          <p:cNvSpPr txBox="1">
            <a:spLocks noChangeArrowheads="1"/>
          </p:cNvSpPr>
          <p:nvPr/>
        </p:nvSpPr>
        <p:spPr bwMode="auto">
          <a:xfrm>
            <a:off x="457200" y="1905001"/>
            <a:ext cx="8229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Bias</a:t>
            </a:r>
          </a:p>
        </p:txBody>
      </p:sp>
      <p:pic>
        <p:nvPicPr>
          <p:cNvPr id="74754" name="Picture 2"/>
          <p:cNvPicPr>
            <a:picLocks noChangeAspect="1" noChangeArrowheads="1"/>
          </p:cNvPicPr>
          <p:nvPr/>
        </p:nvPicPr>
        <p:blipFill>
          <a:blip r:embed="rId2" cstate="print"/>
          <a:srcRect/>
          <a:stretch>
            <a:fillRect/>
          </a:stretch>
        </p:blipFill>
        <p:spPr bwMode="auto">
          <a:xfrm>
            <a:off x="0" y="2514600"/>
            <a:ext cx="6267450" cy="3727648"/>
          </a:xfrm>
          <a:prstGeom prst="rect">
            <a:avLst/>
          </a:prstGeom>
          <a:noFill/>
          <a:ln w="9525">
            <a:noFill/>
            <a:miter lim="800000"/>
            <a:headEnd/>
            <a:tailEnd/>
          </a:ln>
        </p:spPr>
      </p:pic>
      <p:grpSp>
        <p:nvGrpSpPr>
          <p:cNvPr id="2" name="Group 17"/>
          <p:cNvGrpSpPr/>
          <p:nvPr/>
        </p:nvGrpSpPr>
        <p:grpSpPr>
          <a:xfrm>
            <a:off x="6324600" y="4343400"/>
            <a:ext cx="2858934" cy="646331"/>
            <a:chOff x="6324600" y="3733800"/>
            <a:chExt cx="2858934" cy="646331"/>
          </a:xfrm>
        </p:grpSpPr>
        <p:grpSp>
          <p:nvGrpSpPr>
            <p:cNvPr id="3" name="Group 13"/>
            <p:cNvGrpSpPr/>
            <p:nvPr/>
          </p:nvGrpSpPr>
          <p:grpSpPr>
            <a:xfrm>
              <a:off x="6324600" y="3733800"/>
              <a:ext cx="2858934" cy="646331"/>
              <a:chOff x="6324600" y="5209401"/>
              <a:chExt cx="2858934" cy="646331"/>
            </a:xfrm>
          </p:grpSpPr>
          <p:cxnSp>
            <p:nvCxnSpPr>
              <p:cNvPr id="15" name="Straight Arrow Connector 14"/>
              <p:cNvCxnSpPr/>
              <p:nvPr/>
            </p:nvCxnSpPr>
            <p:spPr>
              <a:xfrm rot="10800000">
                <a:off x="6324600" y="5218331"/>
                <a:ext cx="609600" cy="15686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934200" y="5209401"/>
                <a:ext cx="2249334" cy="646331"/>
              </a:xfrm>
              <a:prstGeom prst="rect">
                <a:avLst/>
              </a:prstGeom>
              <a:noFill/>
            </p:spPr>
            <p:txBody>
              <a:bodyPr wrap="none" rtlCol="0">
                <a:spAutoFit/>
              </a:bodyPr>
              <a:lstStyle/>
              <a:p>
                <a:r>
                  <a:rPr lang="en-US" dirty="0" smtClean="0">
                    <a:solidFill>
                      <a:schemeClr val="bg1"/>
                    </a:solidFill>
                  </a:rPr>
                  <a:t>These 2 parameters</a:t>
                </a:r>
              </a:p>
              <a:p>
                <a:r>
                  <a:rPr lang="en-US" dirty="0" smtClean="0">
                    <a:solidFill>
                      <a:schemeClr val="bg1"/>
                    </a:solidFill>
                  </a:rPr>
                  <a:t>give noise output</a:t>
                </a:r>
                <a:endParaRPr lang="en-US" dirty="0">
                  <a:solidFill>
                    <a:schemeClr val="bg1"/>
                  </a:solidFill>
                </a:endParaRPr>
              </a:p>
            </p:txBody>
          </p:sp>
        </p:grpSp>
        <p:cxnSp>
          <p:nvCxnSpPr>
            <p:cNvPr id="17" name="Straight Arrow Connector 16"/>
            <p:cNvCxnSpPr/>
            <p:nvPr/>
          </p:nvCxnSpPr>
          <p:spPr>
            <a:xfrm rot="10800000" flipV="1">
              <a:off x="6324602" y="4205982"/>
              <a:ext cx="609599" cy="14634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209800" y="3886200"/>
            <a:ext cx="533400" cy="246221"/>
          </a:xfrm>
          <a:prstGeom prst="rect">
            <a:avLst/>
          </a:prstGeom>
          <a:solidFill>
            <a:schemeClr val="bg1"/>
          </a:solidFill>
        </p:spPr>
        <p:txBody>
          <a:bodyPr wrap="square" lIns="0" tIns="0" rIns="0" bIns="0" rtlCol="0">
            <a:spAutoFit/>
          </a:bodyPr>
          <a:lstStyle/>
          <a:p>
            <a:r>
              <a:rPr lang="en-US" sz="1600" i="1" dirty="0">
                <a:latin typeface="Symbol" pitchFamily="18" charset="2"/>
              </a:rPr>
              <a:t>m</a:t>
            </a:r>
            <a:r>
              <a:rPr lang="en-US" sz="1600" dirty="0" smtClean="0"/>
              <a:t>m</a:t>
            </a:r>
          </a:p>
        </p:txBody>
      </p:sp>
      <p:sp>
        <p:nvSpPr>
          <p:cNvPr id="23" name="TextBox 22"/>
          <p:cNvSpPr txBox="1"/>
          <p:nvPr/>
        </p:nvSpPr>
        <p:spPr>
          <a:xfrm>
            <a:off x="4419600" y="3886200"/>
            <a:ext cx="533400" cy="246221"/>
          </a:xfrm>
          <a:prstGeom prst="rect">
            <a:avLst/>
          </a:prstGeom>
          <a:solidFill>
            <a:schemeClr val="bg1"/>
          </a:solidFill>
        </p:spPr>
        <p:txBody>
          <a:bodyPr wrap="square" lIns="0" tIns="0" rIns="0" bIns="0" rtlCol="0">
            <a:spAutoFit/>
          </a:bodyPr>
          <a:lstStyle/>
          <a:p>
            <a:r>
              <a:rPr lang="en-US" sz="1600" i="1" dirty="0">
                <a:latin typeface="Symbol" pitchFamily="18" charset="2"/>
              </a:rPr>
              <a:t>m</a:t>
            </a:r>
            <a:r>
              <a:rPr lang="en-US" sz="1600" dirty="0" smtClean="0"/>
              <a:t>m</a:t>
            </a:r>
          </a:p>
        </p:txBody>
      </p:sp>
      <p:sp>
        <p:nvSpPr>
          <p:cNvPr id="20" name="TextBox 19"/>
          <p:cNvSpPr txBox="1"/>
          <p:nvPr/>
        </p:nvSpPr>
        <p:spPr>
          <a:xfrm>
            <a:off x="6270354" y="2209800"/>
            <a:ext cx="2949846" cy="1754326"/>
          </a:xfrm>
          <a:prstGeom prst="rect">
            <a:avLst/>
          </a:prstGeom>
          <a:noFill/>
        </p:spPr>
        <p:txBody>
          <a:bodyPr wrap="square" rtlCol="0">
            <a:spAutoFit/>
          </a:bodyPr>
          <a:lstStyle/>
          <a:p>
            <a:r>
              <a:rPr lang="en-US" dirty="0" smtClean="0">
                <a:solidFill>
                  <a:schemeClr val="bg1"/>
                </a:solidFill>
              </a:rPr>
              <a:t>Even with 0 s exposure,</a:t>
            </a:r>
          </a:p>
          <a:p>
            <a:r>
              <a:rPr lang="en-US" dirty="0" smtClean="0">
                <a:solidFill>
                  <a:schemeClr val="bg1"/>
                </a:solidFill>
              </a:rPr>
              <a:t>just reading out the image</a:t>
            </a:r>
          </a:p>
          <a:p>
            <a:r>
              <a:rPr lang="en-US" dirty="0" smtClean="0">
                <a:solidFill>
                  <a:schemeClr val="bg1"/>
                </a:solidFill>
              </a:rPr>
              <a:t>gives (on average) 17 e</a:t>
            </a:r>
            <a:r>
              <a:rPr lang="en-US" baseline="30000" dirty="0" smtClean="0">
                <a:solidFill>
                  <a:schemeClr val="bg1"/>
                </a:solidFill>
                <a:latin typeface="Symbol" pitchFamily="18" charset="2"/>
              </a:rPr>
              <a:t>-</a:t>
            </a:r>
            <a:r>
              <a:rPr lang="en-US" dirty="0" smtClean="0">
                <a:solidFill>
                  <a:schemeClr val="bg1"/>
                </a:solidFill>
              </a:rPr>
              <a:t>, or about 10 counts. This is</a:t>
            </a:r>
          </a:p>
          <a:p>
            <a:r>
              <a:rPr lang="en-US" dirty="0" smtClean="0">
                <a:solidFill>
                  <a:schemeClr val="bg1"/>
                </a:solidFill>
              </a:rPr>
              <a:t>called bias, and is neither</a:t>
            </a:r>
          </a:p>
          <a:p>
            <a:r>
              <a:rPr lang="en-US" dirty="0" smtClean="0">
                <a:solidFill>
                  <a:schemeClr val="bg1"/>
                </a:solidFill>
              </a:rPr>
              <a:t>temperature nor time dep. </a:t>
            </a:r>
          </a:p>
        </p:txBody>
      </p:sp>
      <p:sp>
        <p:nvSpPr>
          <p:cNvPr id="18" name="Slide Number Placeholder 17"/>
          <p:cNvSpPr>
            <a:spLocks noGrp="1"/>
          </p:cNvSpPr>
          <p:nvPr>
            <p:ph type="sldNum" sz="quarter" idx="12"/>
          </p:nvPr>
        </p:nvSpPr>
        <p:spPr/>
        <p:txBody>
          <a:bodyPr/>
          <a:lstStyle/>
          <a:p>
            <a:fld id="{48050A7A-7255-400D-91A1-2F97DFA62919}" type="slidenum">
              <a:rPr lang="en-US" smtClean="0"/>
              <a:pPr/>
              <a:t>14</a:t>
            </a:fld>
            <a:r>
              <a:rPr lang="en-US" smtClean="0"/>
              <a:t> / 51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How CCDs Work</a:t>
            </a:r>
            <a:endParaRPr lang="en-US" dirty="0"/>
          </a:p>
        </p:txBody>
      </p:sp>
      <p:sp>
        <p:nvSpPr>
          <p:cNvPr id="12" name="Rectangle 3"/>
          <p:cNvSpPr txBox="1">
            <a:spLocks noChangeArrowheads="1"/>
          </p:cNvSpPr>
          <p:nvPr/>
        </p:nvSpPr>
        <p:spPr bwMode="auto">
          <a:xfrm>
            <a:off x="457200" y="1905001"/>
            <a:ext cx="8229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Dark Current</a:t>
            </a:r>
          </a:p>
        </p:txBody>
      </p:sp>
      <p:pic>
        <p:nvPicPr>
          <p:cNvPr id="74754" name="Picture 2"/>
          <p:cNvPicPr>
            <a:picLocks noChangeAspect="1" noChangeArrowheads="1"/>
          </p:cNvPicPr>
          <p:nvPr/>
        </p:nvPicPr>
        <p:blipFill>
          <a:blip r:embed="rId2" cstate="print"/>
          <a:srcRect/>
          <a:stretch>
            <a:fillRect/>
          </a:stretch>
        </p:blipFill>
        <p:spPr bwMode="auto">
          <a:xfrm>
            <a:off x="0" y="2514600"/>
            <a:ext cx="6267450" cy="3727648"/>
          </a:xfrm>
          <a:prstGeom prst="rect">
            <a:avLst/>
          </a:prstGeom>
          <a:noFill/>
          <a:ln w="9525">
            <a:noFill/>
            <a:miter lim="800000"/>
            <a:headEnd/>
            <a:tailEnd/>
          </a:ln>
        </p:spPr>
      </p:pic>
      <p:grpSp>
        <p:nvGrpSpPr>
          <p:cNvPr id="2" name="Group 17"/>
          <p:cNvGrpSpPr/>
          <p:nvPr/>
        </p:nvGrpSpPr>
        <p:grpSpPr>
          <a:xfrm>
            <a:off x="6324600" y="4343400"/>
            <a:ext cx="2858934" cy="646331"/>
            <a:chOff x="6324600" y="3733800"/>
            <a:chExt cx="2858934" cy="646331"/>
          </a:xfrm>
        </p:grpSpPr>
        <p:grpSp>
          <p:nvGrpSpPr>
            <p:cNvPr id="3" name="Group 13"/>
            <p:cNvGrpSpPr/>
            <p:nvPr/>
          </p:nvGrpSpPr>
          <p:grpSpPr>
            <a:xfrm>
              <a:off x="6324600" y="3733800"/>
              <a:ext cx="2858934" cy="646331"/>
              <a:chOff x="6324600" y="5209401"/>
              <a:chExt cx="2858934" cy="646331"/>
            </a:xfrm>
          </p:grpSpPr>
          <p:cxnSp>
            <p:nvCxnSpPr>
              <p:cNvPr id="15" name="Straight Arrow Connector 14"/>
              <p:cNvCxnSpPr/>
              <p:nvPr/>
            </p:nvCxnSpPr>
            <p:spPr>
              <a:xfrm rot="10800000">
                <a:off x="6324600" y="5218331"/>
                <a:ext cx="609600" cy="15686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934200" y="5209401"/>
                <a:ext cx="2249334" cy="646331"/>
              </a:xfrm>
              <a:prstGeom prst="rect">
                <a:avLst/>
              </a:prstGeom>
              <a:noFill/>
            </p:spPr>
            <p:txBody>
              <a:bodyPr wrap="none" rtlCol="0">
                <a:spAutoFit/>
              </a:bodyPr>
              <a:lstStyle/>
              <a:p>
                <a:r>
                  <a:rPr lang="en-US" dirty="0" smtClean="0">
                    <a:solidFill>
                      <a:schemeClr val="bg1"/>
                    </a:solidFill>
                  </a:rPr>
                  <a:t>These 2 parameters</a:t>
                </a:r>
              </a:p>
              <a:p>
                <a:r>
                  <a:rPr lang="en-US" dirty="0" smtClean="0">
                    <a:solidFill>
                      <a:schemeClr val="bg1"/>
                    </a:solidFill>
                  </a:rPr>
                  <a:t>give noise output</a:t>
                </a:r>
                <a:endParaRPr lang="en-US" dirty="0">
                  <a:solidFill>
                    <a:schemeClr val="bg1"/>
                  </a:solidFill>
                </a:endParaRPr>
              </a:p>
            </p:txBody>
          </p:sp>
        </p:grpSp>
        <p:cxnSp>
          <p:nvCxnSpPr>
            <p:cNvPr id="17" name="Straight Arrow Connector 16"/>
            <p:cNvCxnSpPr/>
            <p:nvPr/>
          </p:nvCxnSpPr>
          <p:spPr>
            <a:xfrm rot="10800000" flipV="1">
              <a:off x="6324602" y="4205982"/>
              <a:ext cx="609599" cy="14634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209800" y="3886200"/>
            <a:ext cx="533400" cy="246221"/>
          </a:xfrm>
          <a:prstGeom prst="rect">
            <a:avLst/>
          </a:prstGeom>
          <a:solidFill>
            <a:schemeClr val="bg1"/>
          </a:solidFill>
        </p:spPr>
        <p:txBody>
          <a:bodyPr wrap="square" lIns="0" tIns="0" rIns="0" bIns="0" rtlCol="0">
            <a:spAutoFit/>
          </a:bodyPr>
          <a:lstStyle/>
          <a:p>
            <a:r>
              <a:rPr lang="en-US" sz="1600" i="1" dirty="0">
                <a:latin typeface="Symbol" pitchFamily="18" charset="2"/>
              </a:rPr>
              <a:t>m</a:t>
            </a:r>
            <a:r>
              <a:rPr lang="en-US" sz="1600" dirty="0" smtClean="0"/>
              <a:t>m</a:t>
            </a:r>
          </a:p>
        </p:txBody>
      </p:sp>
      <p:sp>
        <p:nvSpPr>
          <p:cNvPr id="23" name="TextBox 22"/>
          <p:cNvSpPr txBox="1"/>
          <p:nvPr/>
        </p:nvSpPr>
        <p:spPr>
          <a:xfrm>
            <a:off x="4419600" y="3886200"/>
            <a:ext cx="533400" cy="246221"/>
          </a:xfrm>
          <a:prstGeom prst="rect">
            <a:avLst/>
          </a:prstGeom>
          <a:solidFill>
            <a:schemeClr val="bg1"/>
          </a:solidFill>
        </p:spPr>
        <p:txBody>
          <a:bodyPr wrap="square" lIns="0" tIns="0" rIns="0" bIns="0" rtlCol="0">
            <a:spAutoFit/>
          </a:bodyPr>
          <a:lstStyle/>
          <a:p>
            <a:r>
              <a:rPr lang="en-US" sz="1600" i="1" dirty="0">
                <a:latin typeface="Symbol" pitchFamily="18" charset="2"/>
              </a:rPr>
              <a:t>m</a:t>
            </a:r>
            <a:r>
              <a:rPr lang="en-US" sz="1600" dirty="0" smtClean="0"/>
              <a:t>m</a:t>
            </a:r>
          </a:p>
        </p:txBody>
      </p:sp>
      <p:sp>
        <p:nvSpPr>
          <p:cNvPr id="20" name="TextBox 19"/>
          <p:cNvSpPr txBox="1"/>
          <p:nvPr/>
        </p:nvSpPr>
        <p:spPr>
          <a:xfrm>
            <a:off x="6270354" y="2514600"/>
            <a:ext cx="2949846" cy="1754326"/>
          </a:xfrm>
          <a:prstGeom prst="rect">
            <a:avLst/>
          </a:prstGeom>
          <a:noFill/>
        </p:spPr>
        <p:txBody>
          <a:bodyPr wrap="square" rtlCol="0">
            <a:spAutoFit/>
          </a:bodyPr>
          <a:lstStyle/>
          <a:p>
            <a:r>
              <a:rPr lang="en-US" dirty="0" smtClean="0">
                <a:solidFill>
                  <a:schemeClr val="bg1"/>
                </a:solidFill>
              </a:rPr>
              <a:t>With a time exposure,</a:t>
            </a:r>
          </a:p>
          <a:p>
            <a:r>
              <a:rPr lang="en-US" dirty="0" smtClean="0">
                <a:solidFill>
                  <a:schemeClr val="bg1"/>
                </a:solidFill>
              </a:rPr>
              <a:t>say a 1 min exposure at </a:t>
            </a:r>
          </a:p>
          <a:p>
            <a:r>
              <a:rPr lang="en-US" dirty="0" smtClean="0">
                <a:solidFill>
                  <a:schemeClr val="bg1"/>
                </a:solidFill>
                <a:latin typeface="Symbol" pitchFamily="18" charset="2"/>
              </a:rPr>
              <a:t>-</a:t>
            </a:r>
            <a:r>
              <a:rPr lang="en-US" dirty="0" smtClean="0">
                <a:solidFill>
                  <a:schemeClr val="bg1"/>
                </a:solidFill>
              </a:rPr>
              <a:t>30 C, will have 19 more counts.  This is BOTH </a:t>
            </a:r>
          </a:p>
          <a:p>
            <a:r>
              <a:rPr lang="en-US" dirty="0" smtClean="0">
                <a:solidFill>
                  <a:schemeClr val="bg1"/>
                </a:solidFill>
              </a:rPr>
              <a:t>temperature and time dep.</a:t>
            </a:r>
          </a:p>
          <a:p>
            <a:r>
              <a:rPr lang="en-US" dirty="0" smtClean="0">
                <a:solidFill>
                  <a:schemeClr val="bg1"/>
                </a:solidFill>
              </a:rPr>
              <a:t>Doubles every +8 C.</a:t>
            </a:r>
          </a:p>
        </p:txBody>
      </p:sp>
      <p:sp>
        <p:nvSpPr>
          <p:cNvPr id="18" name="Slide Number Placeholder 17"/>
          <p:cNvSpPr>
            <a:spLocks noGrp="1"/>
          </p:cNvSpPr>
          <p:nvPr>
            <p:ph type="sldNum" sz="quarter" idx="12"/>
          </p:nvPr>
        </p:nvSpPr>
        <p:spPr/>
        <p:txBody>
          <a:bodyPr/>
          <a:lstStyle/>
          <a:p>
            <a:fld id="{48050A7A-7255-400D-91A1-2F97DFA62919}" type="slidenum">
              <a:rPr lang="en-US" smtClean="0"/>
              <a:pPr/>
              <a:t>15</a:t>
            </a:fld>
            <a:r>
              <a:rPr lang="en-US" smtClean="0"/>
              <a:t> / 51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How CCDs Work</a:t>
            </a:r>
            <a:endParaRPr lang="en-US" dirty="0"/>
          </a:p>
        </p:txBody>
      </p:sp>
      <p:sp>
        <p:nvSpPr>
          <p:cNvPr id="12" name="Rectangle 3"/>
          <p:cNvSpPr txBox="1">
            <a:spLocks noChangeArrowheads="1"/>
          </p:cNvSpPr>
          <p:nvPr/>
        </p:nvSpPr>
        <p:spPr bwMode="auto">
          <a:xfrm>
            <a:off x="457200" y="1828800"/>
            <a:ext cx="8229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lang="en-US" sz="2800" kern="0" dirty="0" smtClean="0">
                <a:solidFill>
                  <a:schemeClr val="bg1"/>
                </a:solidFill>
                <a:latin typeface="+mn-lt"/>
              </a:rPr>
              <a:t>Blooming—What happens when the well is full</a:t>
            </a:r>
            <a:endParaRPr kumimoji="0" lang="en-US" sz="2800" b="0" i="0" u="none" strike="noStrike" kern="0" cap="none" spc="0" normalizeH="0" baseline="0" noProof="0" dirty="0" smtClean="0">
              <a:ln>
                <a:noFill/>
              </a:ln>
              <a:solidFill>
                <a:schemeClr val="bg1"/>
              </a:solidFill>
              <a:effectLst/>
              <a:uLnTx/>
              <a:uFillTx/>
              <a:latin typeface="+mn-lt"/>
              <a:ea typeface="+mn-ea"/>
              <a:cs typeface="+mn-cs"/>
            </a:endParaRPr>
          </a:p>
        </p:txBody>
      </p:sp>
      <p:pic>
        <p:nvPicPr>
          <p:cNvPr id="80898" name="Picture 2" descr="http://www.ccd.com/images/bloom.gif"/>
          <p:cNvPicPr>
            <a:picLocks noChangeAspect="1" noChangeArrowheads="1"/>
          </p:cNvPicPr>
          <p:nvPr/>
        </p:nvPicPr>
        <p:blipFill>
          <a:blip r:embed="rId2" cstate="print"/>
          <a:srcRect l="7717"/>
          <a:stretch>
            <a:fillRect/>
          </a:stretch>
        </p:blipFill>
        <p:spPr bwMode="auto">
          <a:xfrm>
            <a:off x="228600" y="3200400"/>
            <a:ext cx="2733675" cy="2171701"/>
          </a:xfrm>
          <a:prstGeom prst="rect">
            <a:avLst/>
          </a:prstGeom>
          <a:noFill/>
        </p:spPr>
      </p:pic>
      <p:pic>
        <p:nvPicPr>
          <p:cNvPr id="80900" name="Picture 4" descr="No Anti-Blooming Gate"/>
          <p:cNvPicPr>
            <a:picLocks noChangeAspect="1" noChangeArrowheads="1"/>
          </p:cNvPicPr>
          <p:nvPr/>
        </p:nvPicPr>
        <p:blipFill>
          <a:blip r:embed="rId3" cstate="print"/>
          <a:srcRect/>
          <a:stretch>
            <a:fillRect/>
          </a:stretch>
        </p:blipFill>
        <p:spPr bwMode="auto">
          <a:xfrm>
            <a:off x="3200400" y="2362200"/>
            <a:ext cx="3309257" cy="1981200"/>
          </a:xfrm>
          <a:prstGeom prst="rect">
            <a:avLst/>
          </a:prstGeom>
          <a:noFill/>
        </p:spPr>
      </p:pic>
      <p:pic>
        <p:nvPicPr>
          <p:cNvPr id="80902" name="Picture 6" descr="Anti-Blooming Gate"/>
          <p:cNvPicPr>
            <a:picLocks noChangeAspect="1" noChangeArrowheads="1"/>
          </p:cNvPicPr>
          <p:nvPr/>
        </p:nvPicPr>
        <p:blipFill>
          <a:blip r:embed="rId4" cstate="print"/>
          <a:srcRect/>
          <a:stretch>
            <a:fillRect/>
          </a:stretch>
        </p:blipFill>
        <p:spPr bwMode="auto">
          <a:xfrm>
            <a:off x="3200400" y="4343400"/>
            <a:ext cx="3309257" cy="1981200"/>
          </a:xfrm>
          <a:prstGeom prst="rect">
            <a:avLst/>
          </a:prstGeom>
          <a:noFill/>
        </p:spPr>
      </p:pic>
      <p:sp>
        <p:nvSpPr>
          <p:cNvPr id="13" name="TextBox 12"/>
          <p:cNvSpPr txBox="1"/>
          <p:nvPr/>
        </p:nvSpPr>
        <p:spPr>
          <a:xfrm>
            <a:off x="6910467" y="2971800"/>
            <a:ext cx="1928733" cy="923330"/>
          </a:xfrm>
          <a:prstGeom prst="rect">
            <a:avLst/>
          </a:prstGeom>
          <a:noFill/>
        </p:spPr>
        <p:txBody>
          <a:bodyPr wrap="none" rtlCol="0">
            <a:spAutoFit/>
          </a:bodyPr>
          <a:lstStyle/>
          <a:p>
            <a:pPr algn="ctr"/>
            <a:r>
              <a:rPr lang="en-US" dirty="0" smtClean="0">
                <a:solidFill>
                  <a:schemeClr val="bg1"/>
                </a:solidFill>
              </a:rPr>
              <a:t>Most Sensitive</a:t>
            </a:r>
          </a:p>
          <a:p>
            <a:r>
              <a:rPr lang="en-US" dirty="0" smtClean="0">
                <a:solidFill>
                  <a:schemeClr val="bg1"/>
                </a:solidFill>
              </a:rPr>
              <a:t>Linear Response</a:t>
            </a:r>
          </a:p>
          <a:p>
            <a:pPr algn="ctr"/>
            <a:r>
              <a:rPr lang="en-US" dirty="0" smtClean="0">
                <a:solidFill>
                  <a:schemeClr val="bg1"/>
                </a:solidFill>
              </a:rPr>
              <a:t>(Science)</a:t>
            </a:r>
          </a:p>
        </p:txBody>
      </p:sp>
      <p:sp>
        <p:nvSpPr>
          <p:cNvPr id="14" name="TextBox 13"/>
          <p:cNvSpPr txBox="1"/>
          <p:nvPr/>
        </p:nvSpPr>
        <p:spPr>
          <a:xfrm>
            <a:off x="6629400" y="5181600"/>
            <a:ext cx="2351926" cy="923330"/>
          </a:xfrm>
          <a:prstGeom prst="rect">
            <a:avLst/>
          </a:prstGeom>
          <a:noFill/>
        </p:spPr>
        <p:txBody>
          <a:bodyPr wrap="none" rtlCol="0">
            <a:spAutoFit/>
          </a:bodyPr>
          <a:lstStyle/>
          <a:p>
            <a:pPr algn="ctr"/>
            <a:r>
              <a:rPr lang="en-US" dirty="0" smtClean="0">
                <a:solidFill>
                  <a:schemeClr val="bg1"/>
                </a:solidFill>
              </a:rPr>
              <a:t>Less Sensitive</a:t>
            </a:r>
          </a:p>
          <a:p>
            <a:r>
              <a:rPr lang="en-US" dirty="0" smtClean="0">
                <a:solidFill>
                  <a:schemeClr val="bg1"/>
                </a:solidFill>
              </a:rPr>
              <a:t>Non-linear Response</a:t>
            </a:r>
          </a:p>
          <a:p>
            <a:pPr algn="ctr"/>
            <a:r>
              <a:rPr lang="en-US" dirty="0" smtClean="0">
                <a:solidFill>
                  <a:schemeClr val="bg1"/>
                </a:solidFill>
              </a:rPr>
              <a:t>(Pretty Pictures)</a:t>
            </a:r>
          </a:p>
        </p:txBody>
      </p:sp>
      <p:sp>
        <p:nvSpPr>
          <p:cNvPr id="15" name="TextBox 14"/>
          <p:cNvSpPr txBox="1"/>
          <p:nvPr/>
        </p:nvSpPr>
        <p:spPr>
          <a:xfrm>
            <a:off x="685800" y="5486400"/>
            <a:ext cx="1835502" cy="523220"/>
          </a:xfrm>
          <a:prstGeom prst="rect">
            <a:avLst/>
          </a:prstGeom>
          <a:noFill/>
        </p:spPr>
        <p:txBody>
          <a:bodyPr wrap="none" rtlCol="0">
            <a:spAutoFit/>
          </a:bodyPr>
          <a:lstStyle/>
          <a:p>
            <a:r>
              <a:rPr lang="en-US" sz="1400" dirty="0" smtClean="0">
                <a:solidFill>
                  <a:schemeClr val="bg1"/>
                </a:solidFill>
              </a:rPr>
              <a:t>Images from Apogee</a:t>
            </a:r>
          </a:p>
          <a:p>
            <a:r>
              <a:rPr lang="en-US" sz="1400" dirty="0" smtClean="0">
                <a:solidFill>
                  <a:schemeClr val="bg1"/>
                </a:solidFill>
              </a:rPr>
              <a:t>CCD University site</a:t>
            </a:r>
          </a:p>
        </p:txBody>
      </p:sp>
      <p:sp>
        <p:nvSpPr>
          <p:cNvPr id="16" name="Slide Number Placeholder 15"/>
          <p:cNvSpPr>
            <a:spLocks noGrp="1"/>
          </p:cNvSpPr>
          <p:nvPr>
            <p:ph type="sldNum" sz="quarter" idx="12"/>
          </p:nvPr>
        </p:nvSpPr>
        <p:spPr/>
        <p:txBody>
          <a:bodyPr/>
          <a:lstStyle/>
          <a:p>
            <a:fld id="{48050A7A-7255-400D-91A1-2F97DFA62919}" type="slidenum">
              <a:rPr lang="en-US" smtClean="0"/>
              <a:pPr/>
              <a:t>16</a:t>
            </a:fld>
            <a:r>
              <a:rPr lang="en-US" smtClean="0"/>
              <a:t> / 51</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a:xfrm>
            <a:off x="228600" y="990600"/>
            <a:ext cx="4876800" cy="1143000"/>
          </a:xfrm>
        </p:spPr>
        <p:txBody>
          <a:bodyPr/>
          <a:lstStyle/>
          <a:p>
            <a:r>
              <a:rPr lang="en-US" dirty="0" smtClean="0"/>
              <a:t>How CCDs Work</a:t>
            </a:r>
            <a:endParaRPr lang="en-US" dirty="0"/>
          </a:p>
        </p:txBody>
      </p:sp>
      <p:sp>
        <p:nvSpPr>
          <p:cNvPr id="12" name="Rectangle 3"/>
          <p:cNvSpPr txBox="1">
            <a:spLocks noChangeArrowheads="1"/>
          </p:cNvSpPr>
          <p:nvPr/>
        </p:nvSpPr>
        <p:spPr bwMode="auto">
          <a:xfrm>
            <a:off x="228600" y="1905001"/>
            <a:ext cx="4953000" cy="167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Color Images—Filters</a:t>
            </a:r>
          </a:p>
          <a:p>
            <a:pPr marL="800100" lvl="1" indent="-342900">
              <a:spcBef>
                <a:spcPct val="20000"/>
              </a:spcBef>
              <a:buFontTx/>
              <a:buChar char="•"/>
            </a:pPr>
            <a:r>
              <a:rPr lang="en-US" sz="2800" kern="0" dirty="0" smtClean="0">
                <a:solidFill>
                  <a:schemeClr val="bg1"/>
                </a:solidFill>
                <a:latin typeface="+mn-lt"/>
              </a:rPr>
              <a:t>LRGB and Clear</a:t>
            </a:r>
          </a:p>
          <a:p>
            <a:pPr marL="800100" lvl="1" indent="-342900">
              <a:spcBef>
                <a:spcPct val="20000"/>
              </a:spcBef>
              <a:buFontTx/>
              <a:buChar char="•"/>
            </a:pPr>
            <a:r>
              <a:rPr kumimoji="0" lang="en-US" sz="2800" b="0" i="0" u="none" strike="noStrike" kern="0" cap="none" spc="0" normalizeH="0" baseline="0" noProof="0" dirty="0" smtClean="0">
                <a:ln>
                  <a:noFill/>
                </a:ln>
                <a:solidFill>
                  <a:schemeClr val="bg1"/>
                </a:solidFill>
                <a:effectLst/>
                <a:uLnTx/>
                <a:uFillTx/>
                <a:latin typeface="+mn-lt"/>
                <a:ea typeface="+mn-ea"/>
                <a:cs typeface="+mn-cs"/>
              </a:rPr>
              <a:t>UBVRI</a:t>
            </a:r>
          </a:p>
        </p:txBody>
      </p:sp>
      <p:pic>
        <p:nvPicPr>
          <p:cNvPr id="74755" name="Picture 3"/>
          <p:cNvPicPr>
            <a:picLocks noChangeAspect="1" noChangeArrowheads="1"/>
          </p:cNvPicPr>
          <p:nvPr/>
        </p:nvPicPr>
        <p:blipFill>
          <a:blip r:embed="rId2" cstate="print"/>
          <a:srcRect/>
          <a:stretch>
            <a:fillRect/>
          </a:stretch>
        </p:blipFill>
        <p:spPr bwMode="auto">
          <a:xfrm>
            <a:off x="5032568" y="1066800"/>
            <a:ext cx="3959032" cy="5310188"/>
          </a:xfrm>
          <a:prstGeom prst="rect">
            <a:avLst/>
          </a:prstGeom>
          <a:noFill/>
          <a:ln w="9525">
            <a:noFill/>
            <a:miter lim="800000"/>
            <a:headEnd/>
            <a:tailEnd/>
          </a:ln>
        </p:spPr>
      </p:pic>
      <p:pic>
        <p:nvPicPr>
          <p:cNvPr id="79874" name="Picture 2" descr="filterwheel1_50.jpg (246772 bytes)"/>
          <p:cNvPicPr>
            <a:picLocks noChangeAspect="1" noChangeArrowheads="1"/>
          </p:cNvPicPr>
          <p:nvPr/>
        </p:nvPicPr>
        <p:blipFill>
          <a:blip r:embed="rId3" cstate="print"/>
          <a:srcRect/>
          <a:stretch>
            <a:fillRect/>
          </a:stretch>
        </p:blipFill>
        <p:spPr bwMode="auto">
          <a:xfrm>
            <a:off x="304800" y="3733800"/>
            <a:ext cx="3429000" cy="2571750"/>
          </a:xfrm>
          <a:prstGeom prst="rect">
            <a:avLst/>
          </a:prstGeom>
          <a:noFill/>
        </p:spPr>
      </p:pic>
      <p:sp>
        <p:nvSpPr>
          <p:cNvPr id="9" name="Slide Number Placeholder 8"/>
          <p:cNvSpPr>
            <a:spLocks noGrp="1"/>
          </p:cNvSpPr>
          <p:nvPr>
            <p:ph type="sldNum" sz="quarter" idx="12"/>
          </p:nvPr>
        </p:nvSpPr>
        <p:spPr/>
        <p:txBody>
          <a:bodyPr/>
          <a:lstStyle/>
          <a:p>
            <a:fld id="{48050A7A-7255-400D-91A1-2F97DFA62919}" type="slidenum">
              <a:rPr lang="en-US" smtClean="0"/>
              <a:pPr/>
              <a:t>17</a:t>
            </a:fld>
            <a:r>
              <a:rPr lang="en-US" smtClean="0"/>
              <a:t> / 51</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a:t>Outline of Talk</a:t>
            </a:r>
          </a:p>
        </p:txBody>
      </p:sp>
      <p:sp>
        <p:nvSpPr>
          <p:cNvPr id="3075" name="Rectangle 3"/>
          <p:cNvSpPr>
            <a:spLocks noGrp="1" noChangeArrowheads="1"/>
          </p:cNvSpPr>
          <p:nvPr>
            <p:ph type="body" idx="1"/>
          </p:nvPr>
        </p:nvSpPr>
        <p:spPr>
          <a:xfrm>
            <a:off x="457200" y="1905000"/>
            <a:ext cx="8229600" cy="3992563"/>
          </a:xfrm>
        </p:spPr>
        <p:txBody>
          <a:bodyPr/>
          <a:lstStyle/>
          <a:p>
            <a:pPr>
              <a:lnSpc>
                <a:spcPct val="150000"/>
              </a:lnSpc>
            </a:pPr>
            <a:r>
              <a:rPr lang="en-US" sz="2800" dirty="0" smtClean="0">
                <a:solidFill>
                  <a:schemeClr val="bg2"/>
                </a:solidFill>
              </a:rPr>
              <a:t>The Evolution of an </a:t>
            </a:r>
            <a:r>
              <a:rPr lang="en-US" sz="2800" dirty="0" err="1" smtClean="0">
                <a:solidFill>
                  <a:schemeClr val="bg2"/>
                </a:solidFill>
              </a:rPr>
              <a:t>Astrophotographer</a:t>
            </a:r>
            <a:endParaRPr lang="en-US" sz="2800" dirty="0">
              <a:solidFill>
                <a:schemeClr val="bg2"/>
              </a:solidFill>
            </a:endParaRPr>
          </a:p>
          <a:p>
            <a:pPr>
              <a:lnSpc>
                <a:spcPct val="150000"/>
              </a:lnSpc>
            </a:pPr>
            <a:r>
              <a:rPr lang="en-US" sz="2800" dirty="0" smtClean="0">
                <a:solidFill>
                  <a:schemeClr val="bg2"/>
                </a:solidFill>
              </a:rPr>
              <a:t>How CCDs Work</a:t>
            </a:r>
            <a:endParaRPr lang="en-US" sz="2800" dirty="0">
              <a:solidFill>
                <a:schemeClr val="bg2"/>
              </a:solidFill>
            </a:endParaRPr>
          </a:p>
          <a:p>
            <a:pPr>
              <a:lnSpc>
                <a:spcPct val="150000"/>
              </a:lnSpc>
            </a:pPr>
            <a:r>
              <a:rPr lang="en-US" sz="2800" dirty="0" smtClean="0"/>
              <a:t>Imaging First Principles</a:t>
            </a:r>
            <a:endParaRPr lang="en-US" sz="2800" dirty="0"/>
          </a:p>
          <a:p>
            <a:pPr>
              <a:lnSpc>
                <a:spcPct val="150000"/>
              </a:lnSpc>
            </a:pPr>
            <a:r>
              <a:rPr lang="en-US" sz="2800" dirty="0" smtClean="0">
                <a:solidFill>
                  <a:schemeClr val="bg2"/>
                </a:solidFill>
              </a:rPr>
              <a:t>The Mechanics of Processing</a:t>
            </a:r>
            <a:endParaRPr lang="en-US" sz="2800" dirty="0">
              <a:solidFill>
                <a:schemeClr val="bg2"/>
              </a:solidFill>
            </a:endParaRPr>
          </a:p>
          <a:p>
            <a:pPr>
              <a:lnSpc>
                <a:spcPct val="150000"/>
              </a:lnSpc>
            </a:pPr>
            <a:r>
              <a:rPr lang="en-US" sz="2800" dirty="0" smtClean="0">
                <a:solidFill>
                  <a:schemeClr val="bg2"/>
                </a:solidFill>
              </a:rPr>
              <a:t>Intermediate Level Astrophotography</a:t>
            </a:r>
          </a:p>
          <a:p>
            <a:pPr>
              <a:lnSpc>
                <a:spcPct val="150000"/>
              </a:lnSpc>
            </a:pPr>
            <a:r>
              <a:rPr lang="en-US" sz="2800" dirty="0" smtClean="0">
                <a:solidFill>
                  <a:schemeClr val="bg2"/>
                </a:solidFill>
              </a:rPr>
              <a:t>The Hard Work (</a:t>
            </a:r>
            <a:r>
              <a:rPr lang="en-US" sz="2800" dirty="0">
                <a:solidFill>
                  <a:schemeClr val="bg2"/>
                </a:solidFill>
              </a:rPr>
              <a:t>t</a:t>
            </a:r>
            <a:r>
              <a:rPr lang="en-US" sz="2800" dirty="0" smtClean="0">
                <a:solidFill>
                  <a:schemeClr val="bg2"/>
                </a:solidFill>
              </a:rPr>
              <a:t>he Details)</a:t>
            </a:r>
            <a:endParaRPr lang="en-US" sz="2800" dirty="0">
              <a:solidFill>
                <a:schemeClr val="bg2"/>
              </a:solidFill>
            </a:endParaRPr>
          </a:p>
        </p:txBody>
      </p:sp>
      <p:sp>
        <p:nvSpPr>
          <p:cNvPr id="7" name="Slide Number Placeholder 6"/>
          <p:cNvSpPr>
            <a:spLocks noGrp="1"/>
          </p:cNvSpPr>
          <p:nvPr>
            <p:ph type="sldNum" sz="quarter" idx="12"/>
          </p:nvPr>
        </p:nvSpPr>
        <p:spPr/>
        <p:txBody>
          <a:bodyPr/>
          <a:lstStyle/>
          <a:p>
            <a:fld id="{48050A7A-7255-400D-91A1-2F97DFA62919}" type="slidenum">
              <a:rPr lang="en-US" smtClean="0"/>
              <a:pPr/>
              <a:t>18</a:t>
            </a:fld>
            <a:r>
              <a:rPr lang="en-US" smtClean="0"/>
              <a:t> / 51</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Imaging First Principles</a:t>
            </a:r>
            <a:endParaRPr lang="en-US" dirty="0"/>
          </a:p>
        </p:txBody>
      </p:sp>
      <p:sp>
        <p:nvSpPr>
          <p:cNvPr id="12" name="Rectangle 3"/>
          <p:cNvSpPr txBox="1">
            <a:spLocks noChangeArrowheads="1"/>
          </p:cNvSpPr>
          <p:nvPr/>
        </p:nvSpPr>
        <p:spPr bwMode="auto">
          <a:xfrm>
            <a:off x="457200" y="20574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Successful imaging is an interplay between telescope, camera, and computer.</a:t>
            </a:r>
          </a:p>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That means there is a significant learning curve with hardware and software interfacing—a complicated business!</a:t>
            </a:r>
          </a:p>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You can simplify things by manually operating the telescope.  Just mount the camera and connect it to the computer.</a:t>
            </a:r>
          </a:p>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Recent models of SBIG cameras use USB connections to the computer.</a:t>
            </a:r>
          </a:p>
          <a:p>
            <a:pPr marL="342900" marR="0" lvl="0" indent="-342900" algn="l" defTabSz="914400" rtl="0" eaLnBrk="1" fontAlgn="base" latinLnBrk="0" hangingPunct="1">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48050A7A-7255-400D-91A1-2F97DFA62919}" type="slidenum">
              <a:rPr lang="en-US" smtClean="0"/>
              <a:pPr/>
              <a:t>19</a:t>
            </a:fld>
            <a:r>
              <a:rPr lang="en-US" smtClean="0"/>
              <a:t> / 51</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a:t>Outline of Talk</a:t>
            </a:r>
          </a:p>
        </p:txBody>
      </p:sp>
      <p:sp>
        <p:nvSpPr>
          <p:cNvPr id="3075" name="Rectangle 3"/>
          <p:cNvSpPr>
            <a:spLocks noGrp="1" noChangeArrowheads="1"/>
          </p:cNvSpPr>
          <p:nvPr>
            <p:ph type="body" idx="1"/>
          </p:nvPr>
        </p:nvSpPr>
        <p:spPr>
          <a:xfrm>
            <a:off x="457200" y="1905000"/>
            <a:ext cx="8229600" cy="3992563"/>
          </a:xfrm>
        </p:spPr>
        <p:txBody>
          <a:bodyPr/>
          <a:lstStyle/>
          <a:p>
            <a:pPr>
              <a:lnSpc>
                <a:spcPct val="150000"/>
              </a:lnSpc>
            </a:pPr>
            <a:r>
              <a:rPr lang="en-US" sz="2800" dirty="0" smtClean="0"/>
              <a:t>The Evolution of an </a:t>
            </a:r>
            <a:r>
              <a:rPr lang="en-US" sz="2800" dirty="0" err="1" smtClean="0"/>
              <a:t>Astrophotographer</a:t>
            </a:r>
            <a:endParaRPr lang="en-US" sz="2800" dirty="0"/>
          </a:p>
          <a:p>
            <a:pPr>
              <a:lnSpc>
                <a:spcPct val="150000"/>
              </a:lnSpc>
            </a:pPr>
            <a:r>
              <a:rPr lang="en-US" sz="2800" dirty="0" smtClean="0">
                <a:solidFill>
                  <a:schemeClr val="bg2"/>
                </a:solidFill>
              </a:rPr>
              <a:t>How CCDs Work</a:t>
            </a:r>
            <a:endParaRPr lang="en-US" sz="2800" dirty="0">
              <a:solidFill>
                <a:schemeClr val="bg2"/>
              </a:solidFill>
            </a:endParaRPr>
          </a:p>
          <a:p>
            <a:pPr>
              <a:lnSpc>
                <a:spcPct val="150000"/>
              </a:lnSpc>
            </a:pPr>
            <a:r>
              <a:rPr lang="en-US" sz="2800" dirty="0" smtClean="0">
                <a:solidFill>
                  <a:schemeClr val="bg2"/>
                </a:solidFill>
              </a:rPr>
              <a:t>Imaging First Principles</a:t>
            </a:r>
            <a:endParaRPr lang="en-US" sz="2800" dirty="0">
              <a:solidFill>
                <a:schemeClr val="bg2"/>
              </a:solidFill>
            </a:endParaRPr>
          </a:p>
          <a:p>
            <a:pPr>
              <a:lnSpc>
                <a:spcPct val="150000"/>
              </a:lnSpc>
            </a:pPr>
            <a:r>
              <a:rPr lang="en-US" sz="2800" dirty="0" smtClean="0">
                <a:solidFill>
                  <a:schemeClr val="bg2"/>
                </a:solidFill>
              </a:rPr>
              <a:t>The Mechanics of Processing</a:t>
            </a:r>
            <a:endParaRPr lang="en-US" sz="2800" dirty="0">
              <a:solidFill>
                <a:schemeClr val="bg2"/>
              </a:solidFill>
            </a:endParaRPr>
          </a:p>
          <a:p>
            <a:pPr>
              <a:lnSpc>
                <a:spcPct val="150000"/>
              </a:lnSpc>
            </a:pPr>
            <a:r>
              <a:rPr lang="en-US" sz="2800" dirty="0" smtClean="0">
                <a:solidFill>
                  <a:schemeClr val="bg2"/>
                </a:solidFill>
              </a:rPr>
              <a:t>Intermediate Level Astrophotography</a:t>
            </a:r>
          </a:p>
          <a:p>
            <a:pPr>
              <a:lnSpc>
                <a:spcPct val="150000"/>
              </a:lnSpc>
            </a:pPr>
            <a:r>
              <a:rPr lang="en-US" sz="2800" dirty="0" smtClean="0">
                <a:solidFill>
                  <a:schemeClr val="bg2"/>
                </a:solidFill>
              </a:rPr>
              <a:t>The Hard Work (</a:t>
            </a:r>
            <a:r>
              <a:rPr lang="en-US" sz="2800" dirty="0">
                <a:solidFill>
                  <a:schemeClr val="bg2"/>
                </a:solidFill>
              </a:rPr>
              <a:t>t</a:t>
            </a:r>
            <a:r>
              <a:rPr lang="en-US" sz="2800" dirty="0" smtClean="0">
                <a:solidFill>
                  <a:schemeClr val="bg2"/>
                </a:solidFill>
              </a:rPr>
              <a:t>he Details)</a:t>
            </a:r>
            <a:endParaRPr lang="en-US" sz="2800" dirty="0">
              <a:solidFill>
                <a:schemeClr val="bg2"/>
              </a:solidFill>
            </a:endParaRPr>
          </a:p>
        </p:txBody>
      </p:sp>
      <p:sp>
        <p:nvSpPr>
          <p:cNvPr id="7" name="Slide Number Placeholder 6"/>
          <p:cNvSpPr>
            <a:spLocks noGrp="1"/>
          </p:cNvSpPr>
          <p:nvPr>
            <p:ph type="sldNum" sz="quarter" idx="12"/>
          </p:nvPr>
        </p:nvSpPr>
        <p:spPr/>
        <p:txBody>
          <a:bodyPr/>
          <a:lstStyle/>
          <a:p>
            <a:fld id="{48050A7A-7255-400D-91A1-2F97DFA62919}" type="slidenum">
              <a:rPr lang="en-US" smtClean="0"/>
              <a:pPr/>
              <a:t>2</a:t>
            </a:fld>
            <a:r>
              <a:rPr lang="en-US" smtClean="0"/>
              <a:t> / 51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Imaging First Principles</a:t>
            </a:r>
            <a:endParaRPr lang="en-US" dirty="0"/>
          </a:p>
        </p:txBody>
      </p:sp>
      <p:sp>
        <p:nvSpPr>
          <p:cNvPr id="12" name="Rectangle 3"/>
          <p:cNvSpPr txBox="1">
            <a:spLocks noChangeArrowheads="1"/>
          </p:cNvSpPr>
          <p:nvPr/>
        </p:nvSpPr>
        <p:spPr bwMode="auto">
          <a:xfrm>
            <a:off x="457200" y="1981200"/>
            <a:ext cx="82296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I will demonstrate connecting the camera to </a:t>
            </a:r>
            <a:r>
              <a:rPr lang="en-US" sz="2400" kern="0" dirty="0" err="1" smtClean="0">
                <a:solidFill>
                  <a:schemeClr val="bg1"/>
                </a:solidFill>
                <a:latin typeface="+mn-lt"/>
              </a:rPr>
              <a:t>MaxIm</a:t>
            </a:r>
            <a:r>
              <a:rPr lang="en-US" sz="2400" kern="0" dirty="0" smtClean="0">
                <a:solidFill>
                  <a:schemeClr val="bg1"/>
                </a:solidFill>
                <a:latin typeface="+mn-lt"/>
              </a:rPr>
              <a:t> DL.  The SBIG cameras come with a program called </a:t>
            </a:r>
            <a:r>
              <a:rPr lang="en-US" sz="2400" kern="0" dirty="0" err="1" smtClean="0">
                <a:solidFill>
                  <a:schemeClr val="bg1"/>
                </a:solidFill>
                <a:latin typeface="+mn-lt"/>
              </a:rPr>
              <a:t>CCDOps</a:t>
            </a:r>
            <a:r>
              <a:rPr lang="en-US" sz="2400" kern="0" dirty="0" smtClean="0">
                <a:solidFill>
                  <a:schemeClr val="bg1"/>
                </a:solidFill>
                <a:latin typeface="+mn-lt"/>
              </a:rPr>
              <a:t>, although I am not familiar with it.</a:t>
            </a:r>
          </a:p>
          <a:p>
            <a:pPr marL="342900" marR="0" lvl="0" indent="-342900" algn="l" defTabSz="914400" rtl="0" eaLnBrk="1" fontAlgn="base" latinLnBrk="0" hangingPunct="1">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bg1"/>
                </a:solidFill>
                <a:effectLst/>
                <a:uLnTx/>
                <a:uFillTx/>
                <a:latin typeface="+mn-lt"/>
                <a:ea typeface="+mn-ea"/>
                <a:cs typeface="+mn-cs"/>
              </a:rPr>
              <a:t>After</a:t>
            </a:r>
            <a:r>
              <a:rPr kumimoji="0" lang="en-US" sz="2400" b="0" i="0" u="none" strike="noStrike" kern="0" cap="none" spc="0" normalizeH="0" noProof="0" dirty="0" smtClean="0">
                <a:ln>
                  <a:noFill/>
                </a:ln>
                <a:solidFill>
                  <a:schemeClr val="bg1"/>
                </a:solidFill>
                <a:effectLst/>
                <a:uLnTx/>
                <a:uFillTx/>
                <a:latin typeface="+mn-lt"/>
                <a:ea typeface="+mn-ea"/>
                <a:cs typeface="+mn-cs"/>
              </a:rPr>
              <a:t> connecting the camera, you can take your first exposure.  </a:t>
            </a:r>
          </a:p>
          <a:p>
            <a:pPr marL="342900" marR="0" lvl="0" indent="-342900" algn="l" defTabSz="914400" rtl="0" eaLnBrk="1" fontAlgn="base" latinLnBrk="0" hangingPunct="1">
              <a:spcBef>
                <a:spcPct val="20000"/>
              </a:spcBef>
              <a:spcAft>
                <a:spcPct val="0"/>
              </a:spcAft>
              <a:buClrTx/>
              <a:buSzTx/>
              <a:buFontTx/>
              <a:buChar char="•"/>
              <a:tabLst/>
              <a:defRPr/>
            </a:pPr>
            <a:r>
              <a:rPr kumimoji="0" lang="en-US" sz="2400" b="0" i="0" u="none" strike="noStrike" kern="0" cap="none" spc="0" normalizeH="0" noProof="0" dirty="0" smtClean="0">
                <a:ln>
                  <a:noFill/>
                </a:ln>
                <a:solidFill>
                  <a:schemeClr val="bg1"/>
                </a:solidFill>
                <a:effectLst/>
                <a:uLnTx/>
                <a:uFillTx/>
                <a:latin typeface="+mn-lt"/>
                <a:ea typeface="+mn-ea"/>
                <a:cs typeface="+mn-cs"/>
              </a:rPr>
              <a:t>Very likely it will be way out of focus.  Use the continuous image taking mode to adjust the focus.  </a:t>
            </a:r>
          </a:p>
          <a:p>
            <a:pPr marL="342900" marR="0" lvl="0" indent="-342900" algn="l" defTabSz="914400" rtl="0" eaLnBrk="1" fontAlgn="base" latinLnBrk="0" hangingPunct="1">
              <a:spcBef>
                <a:spcPct val="20000"/>
              </a:spcBef>
              <a:spcAft>
                <a:spcPct val="0"/>
              </a:spcAft>
              <a:buClrTx/>
              <a:buSzTx/>
              <a:buFontTx/>
              <a:buChar char="•"/>
              <a:tabLst/>
              <a:defRPr/>
            </a:pPr>
            <a:r>
              <a:rPr kumimoji="0" lang="en-US" sz="2400" b="0" i="0" u="none" strike="noStrike" kern="0" cap="none" spc="0" normalizeH="0" noProof="0" dirty="0" smtClean="0">
                <a:ln>
                  <a:noFill/>
                </a:ln>
                <a:solidFill>
                  <a:schemeClr val="bg1"/>
                </a:solidFill>
                <a:effectLst/>
                <a:uLnTx/>
                <a:uFillTx/>
                <a:latin typeface="+mn-lt"/>
                <a:ea typeface="+mn-ea"/>
                <a:cs typeface="+mn-cs"/>
              </a:rPr>
              <a:t>Finding optimum focus is the first challenge, and most beginners (including me!) have trouble with this step!</a:t>
            </a:r>
          </a:p>
          <a:p>
            <a:pPr marL="342900" marR="0" lvl="0" indent="-342900" algn="l" defTabSz="914400" rtl="0" eaLnBrk="1" fontAlgn="base" latinLnBrk="0" hangingPunct="1">
              <a:spcBef>
                <a:spcPct val="20000"/>
              </a:spcBef>
              <a:spcAft>
                <a:spcPct val="0"/>
              </a:spcAft>
              <a:buClrTx/>
              <a:buSzTx/>
              <a:buFontTx/>
              <a:buChar char="•"/>
              <a:tabLst/>
              <a:defRPr/>
            </a:pPr>
            <a:r>
              <a:rPr lang="en-US" sz="2400" kern="0" baseline="0" dirty="0" smtClean="0">
                <a:solidFill>
                  <a:schemeClr val="bg1"/>
                </a:solidFill>
                <a:latin typeface="+mn-lt"/>
              </a:rPr>
              <a:t>I use </a:t>
            </a:r>
            <a:r>
              <a:rPr lang="en-US" sz="2400" kern="0" baseline="0" dirty="0" err="1" smtClean="0">
                <a:solidFill>
                  <a:schemeClr val="bg1"/>
                </a:solidFill>
                <a:latin typeface="+mn-lt"/>
              </a:rPr>
              <a:t>FocusMax</a:t>
            </a:r>
            <a:r>
              <a:rPr lang="en-US" sz="2400" kern="0" dirty="0" smtClean="0">
                <a:solidFill>
                  <a:schemeClr val="bg1"/>
                </a:solidFill>
                <a:latin typeface="+mn-lt"/>
              </a:rPr>
              <a:t> (a free-ware program)—requires </a:t>
            </a:r>
            <a:r>
              <a:rPr lang="en-US" sz="2400" kern="0" dirty="0" err="1" smtClean="0">
                <a:solidFill>
                  <a:schemeClr val="bg1"/>
                </a:solidFill>
                <a:latin typeface="+mn-lt"/>
              </a:rPr>
              <a:t>MaxIm</a:t>
            </a:r>
            <a:r>
              <a:rPr lang="en-US" sz="2400" kern="0" dirty="0" smtClean="0">
                <a:solidFill>
                  <a:schemeClr val="bg1"/>
                </a:solidFill>
                <a:latin typeface="+mn-lt"/>
              </a:rPr>
              <a:t> DL and a computer-controlled focuser.</a:t>
            </a:r>
            <a:endParaRPr kumimoji="0" lang="en-US" sz="24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48050A7A-7255-400D-91A1-2F97DFA62919}" type="slidenum">
              <a:rPr lang="en-US" smtClean="0"/>
              <a:pPr/>
              <a:t>20</a:t>
            </a:fld>
            <a:r>
              <a:rPr lang="en-US" smtClean="0"/>
              <a:t> / 51</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Focusing</a:t>
            </a:r>
            <a:endParaRPr lang="en-US" dirty="0"/>
          </a:p>
        </p:txBody>
      </p:sp>
      <p:sp>
        <p:nvSpPr>
          <p:cNvPr id="12" name="Rectangle 3"/>
          <p:cNvSpPr txBox="1">
            <a:spLocks noChangeArrowheads="1"/>
          </p:cNvSpPr>
          <p:nvPr/>
        </p:nvSpPr>
        <p:spPr bwMode="auto">
          <a:xfrm>
            <a:off x="457200" y="1981200"/>
            <a:ext cx="63246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The principle behind </a:t>
            </a:r>
            <a:r>
              <a:rPr lang="en-US" sz="2400" kern="0" dirty="0" err="1" smtClean="0">
                <a:solidFill>
                  <a:schemeClr val="bg1"/>
                </a:solidFill>
                <a:latin typeface="+mn-lt"/>
              </a:rPr>
              <a:t>FocusMax</a:t>
            </a:r>
            <a:r>
              <a:rPr lang="en-US" sz="2400" kern="0" dirty="0" smtClean="0">
                <a:solidFill>
                  <a:schemeClr val="bg1"/>
                </a:solidFill>
                <a:latin typeface="+mn-lt"/>
              </a:rPr>
              <a:t> is that an out-of-focus star has a diameter that gets smaller as the focus gets close to perfect.</a:t>
            </a:r>
          </a:p>
          <a:p>
            <a:pPr marL="342900" marR="0" lvl="0" indent="-342900" algn="l" defTabSz="914400" rtl="0" eaLnBrk="1" fontAlgn="base" latinLnBrk="0" hangingPunct="1">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bg1"/>
                </a:solidFill>
                <a:effectLst/>
                <a:uLnTx/>
                <a:uFillTx/>
                <a:latin typeface="+mn-lt"/>
                <a:ea typeface="+mn-ea"/>
                <a:cs typeface="+mn-cs"/>
              </a:rPr>
              <a:t>Instead</a:t>
            </a:r>
            <a:r>
              <a:rPr kumimoji="0" lang="en-US" sz="2400" b="0" i="0" u="none" strike="noStrike" kern="0" cap="none" spc="0" normalizeH="0" noProof="0" dirty="0" smtClean="0">
                <a:ln>
                  <a:noFill/>
                </a:ln>
                <a:solidFill>
                  <a:schemeClr val="bg1"/>
                </a:solidFill>
                <a:effectLst/>
                <a:uLnTx/>
                <a:uFillTx/>
                <a:latin typeface="+mn-lt"/>
                <a:ea typeface="+mn-ea"/>
                <a:cs typeface="+mn-cs"/>
              </a:rPr>
              <a:t> of trying to get the smallest star image (which is difficult near focus), the program measures the sides of the V curve on either side, and finds where they cross.</a:t>
            </a:r>
            <a:endParaRPr kumimoji="0" lang="en-US" sz="2400" b="0" i="0" u="none" strike="noStrike" kern="0" cap="none" spc="0" normalizeH="0" baseline="0" noProof="0" dirty="0" smtClean="0">
              <a:ln>
                <a:noFill/>
              </a:ln>
              <a:solidFill>
                <a:schemeClr val="bg1"/>
              </a:solidFill>
              <a:effectLst/>
              <a:uLnTx/>
              <a:uFillTx/>
              <a:latin typeface="+mn-lt"/>
              <a:ea typeface="+mn-ea"/>
              <a:cs typeface="+mn-cs"/>
            </a:endParaRPr>
          </a:p>
        </p:txBody>
      </p:sp>
      <p:pic>
        <p:nvPicPr>
          <p:cNvPr id="103426" name="Picture 2"/>
          <p:cNvPicPr>
            <a:picLocks noChangeAspect="1" noChangeArrowheads="1"/>
          </p:cNvPicPr>
          <p:nvPr/>
        </p:nvPicPr>
        <p:blipFill>
          <a:blip r:embed="rId2" cstate="print"/>
          <a:srcRect/>
          <a:stretch>
            <a:fillRect/>
          </a:stretch>
        </p:blipFill>
        <p:spPr bwMode="auto">
          <a:xfrm>
            <a:off x="6800850" y="838200"/>
            <a:ext cx="2343150" cy="5524500"/>
          </a:xfrm>
          <a:prstGeom prst="rect">
            <a:avLst/>
          </a:prstGeom>
          <a:noFill/>
          <a:ln w="9525">
            <a:noFill/>
            <a:miter lim="800000"/>
            <a:headEnd/>
            <a:tailEnd/>
          </a:ln>
        </p:spPr>
      </p:pic>
      <p:pic>
        <p:nvPicPr>
          <p:cNvPr id="104450" name="Picture 2"/>
          <p:cNvPicPr>
            <a:picLocks noChangeAspect="1" noChangeArrowheads="1"/>
          </p:cNvPicPr>
          <p:nvPr/>
        </p:nvPicPr>
        <p:blipFill>
          <a:blip r:embed="rId3" cstate="print"/>
          <a:srcRect b="8247"/>
          <a:stretch>
            <a:fillRect/>
          </a:stretch>
        </p:blipFill>
        <p:spPr bwMode="auto">
          <a:xfrm>
            <a:off x="533400" y="5248275"/>
            <a:ext cx="885825" cy="847725"/>
          </a:xfrm>
          <a:prstGeom prst="rect">
            <a:avLst/>
          </a:prstGeom>
          <a:noFill/>
          <a:ln w="9525">
            <a:noFill/>
            <a:miter lim="800000"/>
            <a:headEnd/>
            <a:tailEnd/>
          </a:ln>
        </p:spPr>
      </p:pic>
      <p:pic>
        <p:nvPicPr>
          <p:cNvPr id="104451" name="Picture 3"/>
          <p:cNvPicPr>
            <a:picLocks noChangeAspect="1" noChangeArrowheads="1"/>
          </p:cNvPicPr>
          <p:nvPr/>
        </p:nvPicPr>
        <p:blipFill>
          <a:blip r:embed="rId4" cstate="print"/>
          <a:srcRect/>
          <a:stretch>
            <a:fillRect/>
          </a:stretch>
        </p:blipFill>
        <p:spPr bwMode="auto">
          <a:xfrm>
            <a:off x="1674812" y="5334000"/>
            <a:ext cx="619125" cy="628650"/>
          </a:xfrm>
          <a:prstGeom prst="rect">
            <a:avLst/>
          </a:prstGeom>
          <a:noFill/>
          <a:ln w="9525">
            <a:noFill/>
            <a:miter lim="800000"/>
            <a:headEnd/>
            <a:tailEnd/>
          </a:ln>
        </p:spPr>
      </p:pic>
      <p:pic>
        <p:nvPicPr>
          <p:cNvPr id="104452" name="Picture 4"/>
          <p:cNvPicPr>
            <a:picLocks noChangeAspect="1" noChangeArrowheads="1"/>
          </p:cNvPicPr>
          <p:nvPr/>
        </p:nvPicPr>
        <p:blipFill>
          <a:blip r:embed="rId5" cstate="print"/>
          <a:srcRect/>
          <a:stretch>
            <a:fillRect/>
          </a:stretch>
        </p:blipFill>
        <p:spPr bwMode="auto">
          <a:xfrm>
            <a:off x="2549524" y="5410200"/>
            <a:ext cx="495300" cy="514350"/>
          </a:xfrm>
          <a:prstGeom prst="rect">
            <a:avLst/>
          </a:prstGeom>
          <a:noFill/>
          <a:ln w="9525">
            <a:noFill/>
            <a:miter lim="800000"/>
            <a:headEnd/>
            <a:tailEnd/>
          </a:ln>
        </p:spPr>
      </p:pic>
      <p:pic>
        <p:nvPicPr>
          <p:cNvPr id="104453" name="Picture 5"/>
          <p:cNvPicPr>
            <a:picLocks noChangeAspect="1" noChangeArrowheads="1"/>
          </p:cNvPicPr>
          <p:nvPr/>
        </p:nvPicPr>
        <p:blipFill>
          <a:blip r:embed="rId6" cstate="print"/>
          <a:srcRect/>
          <a:stretch>
            <a:fillRect/>
          </a:stretch>
        </p:blipFill>
        <p:spPr bwMode="auto">
          <a:xfrm>
            <a:off x="3300411" y="5486400"/>
            <a:ext cx="381000" cy="390525"/>
          </a:xfrm>
          <a:prstGeom prst="rect">
            <a:avLst/>
          </a:prstGeom>
          <a:noFill/>
          <a:ln w="9525">
            <a:noFill/>
            <a:miter lim="800000"/>
            <a:headEnd/>
            <a:tailEnd/>
          </a:ln>
        </p:spPr>
      </p:pic>
      <p:pic>
        <p:nvPicPr>
          <p:cNvPr id="13" name="Picture 4"/>
          <p:cNvPicPr>
            <a:picLocks noChangeAspect="1" noChangeArrowheads="1"/>
          </p:cNvPicPr>
          <p:nvPr/>
        </p:nvPicPr>
        <p:blipFill>
          <a:blip r:embed="rId5" cstate="print"/>
          <a:srcRect/>
          <a:stretch>
            <a:fillRect/>
          </a:stretch>
        </p:blipFill>
        <p:spPr bwMode="auto">
          <a:xfrm>
            <a:off x="3936998" y="5410200"/>
            <a:ext cx="495300" cy="514350"/>
          </a:xfrm>
          <a:prstGeom prst="rect">
            <a:avLst/>
          </a:prstGeom>
          <a:noFill/>
          <a:ln w="9525">
            <a:noFill/>
            <a:miter lim="800000"/>
            <a:headEnd/>
            <a:tailEnd/>
          </a:ln>
        </p:spPr>
      </p:pic>
      <p:pic>
        <p:nvPicPr>
          <p:cNvPr id="14" name="Picture 3"/>
          <p:cNvPicPr>
            <a:picLocks noChangeAspect="1" noChangeArrowheads="1"/>
          </p:cNvPicPr>
          <p:nvPr/>
        </p:nvPicPr>
        <p:blipFill>
          <a:blip r:embed="rId4" cstate="print"/>
          <a:srcRect/>
          <a:stretch>
            <a:fillRect/>
          </a:stretch>
        </p:blipFill>
        <p:spPr bwMode="auto">
          <a:xfrm>
            <a:off x="4687885" y="5334000"/>
            <a:ext cx="619125" cy="628650"/>
          </a:xfrm>
          <a:prstGeom prst="rect">
            <a:avLst/>
          </a:prstGeom>
          <a:noFill/>
          <a:ln w="9525">
            <a:noFill/>
            <a:miter lim="800000"/>
            <a:headEnd/>
            <a:tailEnd/>
          </a:ln>
        </p:spPr>
      </p:pic>
      <p:pic>
        <p:nvPicPr>
          <p:cNvPr id="15" name="Picture 2"/>
          <p:cNvPicPr>
            <a:picLocks noChangeAspect="1" noChangeArrowheads="1"/>
          </p:cNvPicPr>
          <p:nvPr/>
        </p:nvPicPr>
        <p:blipFill>
          <a:blip r:embed="rId3" cstate="print"/>
          <a:srcRect b="8247"/>
          <a:stretch>
            <a:fillRect/>
          </a:stretch>
        </p:blipFill>
        <p:spPr bwMode="auto">
          <a:xfrm>
            <a:off x="5562600" y="5248275"/>
            <a:ext cx="885825" cy="847725"/>
          </a:xfrm>
          <a:prstGeom prst="rect">
            <a:avLst/>
          </a:prstGeom>
          <a:noFill/>
          <a:ln w="9525">
            <a:noFill/>
            <a:miter lim="800000"/>
            <a:headEnd/>
            <a:tailEnd/>
          </a:ln>
        </p:spPr>
      </p:pic>
      <p:sp>
        <p:nvSpPr>
          <p:cNvPr id="16" name="Slide Number Placeholder 15"/>
          <p:cNvSpPr>
            <a:spLocks noGrp="1"/>
          </p:cNvSpPr>
          <p:nvPr>
            <p:ph type="sldNum" sz="quarter" idx="12"/>
          </p:nvPr>
        </p:nvSpPr>
        <p:spPr/>
        <p:txBody>
          <a:bodyPr/>
          <a:lstStyle/>
          <a:p>
            <a:fld id="{48050A7A-7255-400D-91A1-2F97DFA62919}" type="slidenum">
              <a:rPr lang="en-US" smtClean="0"/>
              <a:pPr/>
              <a:t>21</a:t>
            </a:fld>
            <a:r>
              <a:rPr lang="en-US" smtClean="0"/>
              <a:t> / 51</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Imaging First Principles</a:t>
            </a:r>
            <a:endParaRPr lang="en-US" dirty="0"/>
          </a:p>
        </p:txBody>
      </p:sp>
      <p:sp>
        <p:nvSpPr>
          <p:cNvPr id="12" name="Rectangle 3"/>
          <p:cNvSpPr txBox="1">
            <a:spLocks noChangeArrowheads="1"/>
          </p:cNvSpPr>
          <p:nvPr/>
        </p:nvSpPr>
        <p:spPr bwMode="auto">
          <a:xfrm>
            <a:off x="457200" y="1981200"/>
            <a:ext cx="82296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After achieving the best focus, some time should be taken to compose the image (usually centering the object, or fitting everything into the field of view).</a:t>
            </a:r>
          </a:p>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Centering is not essential, but if you are going to take an hour or more of exposures, to get down to low brightness, centering will ensure you do not cut off part of the object that may be invisible in test exposures.</a:t>
            </a:r>
          </a:p>
          <a:p>
            <a:pPr marL="342900" marR="0" lvl="0" indent="-342900" algn="l" defTabSz="914400" rtl="0" eaLnBrk="1" fontAlgn="base" latinLnBrk="0" hangingPunct="1">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bg1"/>
                </a:solidFill>
                <a:effectLst/>
                <a:uLnTx/>
                <a:uFillTx/>
                <a:latin typeface="+mn-lt"/>
                <a:ea typeface="+mn-ea"/>
                <a:cs typeface="+mn-cs"/>
              </a:rPr>
              <a:t>Depending</a:t>
            </a:r>
            <a:r>
              <a:rPr kumimoji="0" lang="en-US" sz="2400" b="0" i="0" u="none" strike="noStrike" kern="0" cap="none" spc="0" normalizeH="0" noProof="0" dirty="0" smtClean="0">
                <a:ln>
                  <a:noFill/>
                </a:ln>
                <a:solidFill>
                  <a:schemeClr val="bg1"/>
                </a:solidFill>
                <a:effectLst/>
                <a:uLnTx/>
                <a:uFillTx/>
                <a:latin typeface="+mn-lt"/>
                <a:ea typeface="+mn-ea"/>
                <a:cs typeface="+mn-cs"/>
              </a:rPr>
              <a:t> on the telescope and tracking, centering is also important for rotation about the center of the image, which occurs for </a:t>
            </a:r>
            <a:r>
              <a:rPr kumimoji="0" lang="en-US" sz="2400" b="0" i="0" u="none" strike="noStrike" kern="0" cap="none" spc="0" normalizeH="0" noProof="0" dirty="0" err="1" smtClean="0">
                <a:ln>
                  <a:noFill/>
                </a:ln>
                <a:solidFill>
                  <a:schemeClr val="bg1"/>
                </a:solidFill>
                <a:effectLst/>
                <a:uLnTx/>
                <a:uFillTx/>
                <a:latin typeface="+mn-lt"/>
                <a:ea typeface="+mn-ea"/>
                <a:cs typeface="+mn-cs"/>
              </a:rPr>
              <a:t>AltAz</a:t>
            </a:r>
            <a:r>
              <a:rPr kumimoji="0" lang="en-US" sz="2400" b="0" i="0" u="none" strike="noStrike" kern="0" cap="none" spc="0" normalizeH="0" noProof="0" dirty="0" smtClean="0">
                <a:ln>
                  <a:noFill/>
                </a:ln>
                <a:solidFill>
                  <a:schemeClr val="bg1"/>
                </a:solidFill>
                <a:effectLst/>
                <a:uLnTx/>
                <a:uFillTx/>
                <a:latin typeface="+mn-lt"/>
                <a:ea typeface="+mn-ea"/>
                <a:cs typeface="+mn-cs"/>
              </a:rPr>
              <a:t> mounts, and to make sure poor tracking does not move the object off the chip!</a:t>
            </a:r>
            <a:endParaRPr kumimoji="0" lang="en-US" sz="24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48050A7A-7255-400D-91A1-2F97DFA62919}" type="slidenum">
              <a:rPr lang="en-US" smtClean="0"/>
              <a:pPr/>
              <a:t>22</a:t>
            </a:fld>
            <a:r>
              <a:rPr lang="en-US" smtClean="0"/>
              <a:t> / 51</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Imaging First Principles</a:t>
            </a:r>
            <a:endParaRPr lang="en-US" dirty="0"/>
          </a:p>
        </p:txBody>
      </p:sp>
      <p:sp>
        <p:nvSpPr>
          <p:cNvPr id="12" name="Rectangle 3"/>
          <p:cNvSpPr txBox="1">
            <a:spLocks noChangeArrowheads="1"/>
          </p:cNvSpPr>
          <p:nvPr/>
        </p:nvSpPr>
        <p:spPr bwMode="auto">
          <a:xfrm>
            <a:off x="457200" y="1981200"/>
            <a:ext cx="82296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At this point, you are ready to take a “keeper” image. Just set binning and duration and hit the expose button.</a:t>
            </a:r>
          </a:p>
          <a:p>
            <a:pPr marL="342900" marR="0" lvl="0" indent="-342900" algn="l" defTabSz="914400" rtl="0" eaLnBrk="1" fontAlgn="base" latinLnBrk="0" hangingPunct="1">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bg1"/>
                </a:solidFill>
                <a:effectLst/>
                <a:uLnTx/>
                <a:uFillTx/>
                <a:latin typeface="+mn-lt"/>
                <a:ea typeface="+mn-ea"/>
                <a:cs typeface="+mn-cs"/>
              </a:rPr>
              <a:t>After</a:t>
            </a:r>
            <a:r>
              <a:rPr kumimoji="0" lang="en-US" sz="2400" b="0" i="0" u="none" strike="noStrike" kern="0" cap="none" spc="0" normalizeH="0" noProof="0" dirty="0" smtClean="0">
                <a:ln>
                  <a:noFill/>
                </a:ln>
                <a:solidFill>
                  <a:schemeClr val="bg1"/>
                </a:solidFill>
                <a:effectLst/>
                <a:uLnTx/>
                <a:uFillTx/>
                <a:latin typeface="+mn-lt"/>
                <a:ea typeface="+mn-ea"/>
                <a:cs typeface="+mn-cs"/>
              </a:rPr>
              <a:t> taking the image, </a:t>
            </a:r>
            <a:r>
              <a:rPr kumimoji="0" lang="en-US" sz="2400" b="0" i="1" u="none" strike="noStrike" kern="0" cap="none" spc="0" normalizeH="0" noProof="0" dirty="0" smtClean="0">
                <a:ln>
                  <a:noFill/>
                </a:ln>
                <a:solidFill>
                  <a:schemeClr val="bg1"/>
                </a:solidFill>
                <a:effectLst/>
                <a:uLnTx/>
                <a:uFillTx/>
                <a:latin typeface="+mn-lt"/>
                <a:ea typeface="+mn-ea"/>
                <a:cs typeface="+mn-cs"/>
              </a:rPr>
              <a:t>you will immediately be confused about what you are seeing</a:t>
            </a:r>
            <a:r>
              <a:rPr kumimoji="0" lang="en-US" sz="2400" b="0" i="0" u="none" strike="noStrike" kern="0" cap="none" spc="0" normalizeH="0" noProof="0" dirty="0" smtClean="0">
                <a:ln>
                  <a:noFill/>
                </a:ln>
                <a:solidFill>
                  <a:schemeClr val="bg1"/>
                </a:solidFill>
                <a:effectLst/>
                <a:uLnTx/>
                <a:uFillTx/>
                <a:latin typeface="+mn-lt"/>
                <a:ea typeface="+mn-ea"/>
                <a:cs typeface="+mn-cs"/>
              </a:rPr>
              <a:t>.</a:t>
            </a:r>
          </a:p>
          <a:p>
            <a:pPr marL="342900" marR="0" lvl="0" indent="-342900" algn="l" defTabSz="914400" rtl="0" eaLnBrk="1" fontAlgn="base" latinLnBrk="0" hangingPunct="1">
              <a:spcBef>
                <a:spcPct val="20000"/>
              </a:spcBef>
              <a:spcAft>
                <a:spcPct val="0"/>
              </a:spcAft>
              <a:buClrTx/>
              <a:buSzTx/>
              <a:buFontTx/>
              <a:buChar char="•"/>
              <a:tabLst/>
              <a:defRPr/>
            </a:pPr>
            <a:r>
              <a:rPr lang="en-US" sz="2400" kern="0" baseline="0" dirty="0" smtClean="0">
                <a:solidFill>
                  <a:schemeClr val="bg1"/>
                </a:solidFill>
                <a:latin typeface="+mn-lt"/>
              </a:rPr>
              <a:t>You</a:t>
            </a:r>
            <a:r>
              <a:rPr lang="en-US" sz="2400" kern="0" dirty="0" smtClean="0">
                <a:solidFill>
                  <a:schemeClr val="bg1"/>
                </a:solidFill>
                <a:latin typeface="+mn-lt"/>
              </a:rPr>
              <a:t> need to adjust the brightness and contrast sliders for the best view.  Do not be concerned about changing the data.  You are just changing the display.</a:t>
            </a:r>
          </a:p>
          <a:p>
            <a:pPr marL="342900" marR="0" lvl="0" indent="-342900" algn="l" defTabSz="914400" rtl="0" eaLnBrk="1" fontAlgn="base" latinLnBrk="0" hangingPunct="1">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bg1"/>
                </a:solidFill>
                <a:effectLst/>
                <a:uLnTx/>
                <a:uFillTx/>
                <a:latin typeface="+mn-lt"/>
                <a:ea typeface="+mn-ea"/>
                <a:cs typeface="+mn-cs"/>
              </a:rPr>
              <a:t>I recommend playing with the sliders until you feel</a:t>
            </a:r>
            <a:r>
              <a:rPr kumimoji="0" lang="en-US" sz="2400" b="0" i="0" u="none" strike="noStrike" kern="0" cap="none" spc="0" normalizeH="0" noProof="0" dirty="0" smtClean="0">
                <a:ln>
                  <a:noFill/>
                </a:ln>
                <a:solidFill>
                  <a:schemeClr val="bg1"/>
                </a:solidFill>
                <a:effectLst/>
                <a:uLnTx/>
                <a:uFillTx/>
                <a:latin typeface="+mn-lt"/>
                <a:ea typeface="+mn-ea"/>
                <a:cs typeface="+mn-cs"/>
              </a:rPr>
              <a:t> you understand what they do, and are comfortable adjusting them.</a:t>
            </a:r>
            <a:endParaRPr kumimoji="0" lang="en-US" sz="24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48050A7A-7255-400D-91A1-2F97DFA62919}" type="slidenum">
              <a:rPr lang="en-US" smtClean="0"/>
              <a:pPr/>
              <a:t>23</a:t>
            </a:fld>
            <a:r>
              <a:rPr lang="en-US" smtClean="0"/>
              <a:t> / 51</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Imaging First Principles</a:t>
            </a:r>
            <a:endParaRPr lang="en-US" dirty="0"/>
          </a:p>
        </p:txBody>
      </p:sp>
      <p:pic>
        <p:nvPicPr>
          <p:cNvPr id="105474" name="Picture 2"/>
          <p:cNvPicPr>
            <a:picLocks noChangeAspect="1" noChangeArrowheads="1"/>
          </p:cNvPicPr>
          <p:nvPr/>
        </p:nvPicPr>
        <p:blipFill>
          <a:blip r:embed="rId2" cstate="print"/>
          <a:srcRect/>
          <a:stretch>
            <a:fillRect/>
          </a:stretch>
        </p:blipFill>
        <p:spPr bwMode="auto">
          <a:xfrm>
            <a:off x="1427704" y="980552"/>
            <a:ext cx="6305550" cy="52768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8050A7A-7255-400D-91A1-2F97DFA62919}" type="slidenum">
              <a:rPr lang="en-US" smtClean="0"/>
              <a:pPr/>
              <a:t>24</a:t>
            </a:fld>
            <a:r>
              <a:rPr lang="en-US" smtClean="0"/>
              <a:t> / 51</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Imaging First Principles</a:t>
            </a:r>
            <a:endParaRPr lang="en-US" dirty="0"/>
          </a:p>
        </p:txBody>
      </p:sp>
      <p:pic>
        <p:nvPicPr>
          <p:cNvPr id="105475" name="Picture 3"/>
          <p:cNvPicPr>
            <a:picLocks noChangeAspect="1" noChangeArrowheads="1"/>
          </p:cNvPicPr>
          <p:nvPr/>
        </p:nvPicPr>
        <p:blipFill>
          <a:blip r:embed="rId2" cstate="print"/>
          <a:srcRect/>
          <a:stretch>
            <a:fillRect/>
          </a:stretch>
        </p:blipFill>
        <p:spPr bwMode="auto">
          <a:xfrm>
            <a:off x="1419225" y="962548"/>
            <a:ext cx="6305550" cy="52959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8050A7A-7255-400D-91A1-2F97DFA62919}" type="slidenum">
              <a:rPr lang="en-US" smtClean="0"/>
              <a:pPr/>
              <a:t>25</a:t>
            </a:fld>
            <a:r>
              <a:rPr lang="en-US" smtClean="0"/>
              <a:t> / 51</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Imaging First Principles</a:t>
            </a:r>
            <a:endParaRPr lang="en-US" dirty="0"/>
          </a:p>
        </p:txBody>
      </p:sp>
      <p:pic>
        <p:nvPicPr>
          <p:cNvPr id="105476" name="Picture 4"/>
          <p:cNvPicPr>
            <a:picLocks noChangeAspect="1" noChangeArrowheads="1"/>
          </p:cNvPicPr>
          <p:nvPr/>
        </p:nvPicPr>
        <p:blipFill>
          <a:blip r:embed="rId2" cstate="print"/>
          <a:srcRect/>
          <a:stretch>
            <a:fillRect/>
          </a:stretch>
        </p:blipFill>
        <p:spPr bwMode="auto">
          <a:xfrm>
            <a:off x="1428750" y="971550"/>
            <a:ext cx="6286500" cy="52768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8050A7A-7255-400D-91A1-2F97DFA62919}" type="slidenum">
              <a:rPr lang="en-US" smtClean="0"/>
              <a:pPr/>
              <a:t>26</a:t>
            </a:fld>
            <a:r>
              <a:rPr lang="en-US" smtClean="0"/>
              <a:t> / 51</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Imaging First Principles</a:t>
            </a:r>
            <a:endParaRPr lang="en-US" dirty="0"/>
          </a:p>
        </p:txBody>
      </p:sp>
      <p:pic>
        <p:nvPicPr>
          <p:cNvPr id="105477" name="Picture 5"/>
          <p:cNvPicPr>
            <a:picLocks noChangeAspect="1" noChangeArrowheads="1"/>
          </p:cNvPicPr>
          <p:nvPr/>
        </p:nvPicPr>
        <p:blipFill>
          <a:blip r:embed="rId2" cstate="print"/>
          <a:srcRect/>
          <a:stretch>
            <a:fillRect/>
          </a:stretch>
        </p:blipFill>
        <p:spPr bwMode="auto">
          <a:xfrm>
            <a:off x="1428750" y="971550"/>
            <a:ext cx="6286500" cy="52768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8050A7A-7255-400D-91A1-2F97DFA62919}" type="slidenum">
              <a:rPr lang="en-US" smtClean="0"/>
              <a:pPr/>
              <a:t>27</a:t>
            </a:fld>
            <a:r>
              <a:rPr lang="en-US" smtClean="0"/>
              <a:t> / 51</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Imaging First Principles</a:t>
            </a:r>
            <a:endParaRPr lang="en-US" dirty="0"/>
          </a:p>
        </p:txBody>
      </p:sp>
      <p:sp>
        <p:nvSpPr>
          <p:cNvPr id="12" name="Rectangle 3"/>
          <p:cNvSpPr txBox="1">
            <a:spLocks noChangeArrowheads="1"/>
          </p:cNvSpPr>
          <p:nvPr/>
        </p:nvSpPr>
        <p:spPr bwMode="auto">
          <a:xfrm>
            <a:off x="89608" y="1981200"/>
            <a:ext cx="8833328"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Finally, you’ll need to set up the camera program </a:t>
            </a:r>
          </a:p>
          <a:p>
            <a:pPr marL="342900" marR="0" lvl="0" indent="-342900" algn="l" defTabSz="914400" rtl="0" eaLnBrk="1" fontAlgn="base" latinLnBrk="0" hangingPunct="1">
              <a:spcBef>
                <a:spcPts val="0"/>
              </a:spcBef>
              <a:spcAft>
                <a:spcPct val="0"/>
              </a:spcAft>
              <a:buClrTx/>
              <a:buSzTx/>
              <a:tabLst/>
              <a:defRPr/>
            </a:pPr>
            <a:r>
              <a:rPr lang="en-US" sz="2400" kern="0" dirty="0">
                <a:solidFill>
                  <a:schemeClr val="bg1"/>
                </a:solidFill>
                <a:latin typeface="+mn-lt"/>
              </a:rPr>
              <a:t>	</a:t>
            </a:r>
            <a:r>
              <a:rPr lang="en-US" sz="2400" kern="0" dirty="0" smtClean="0">
                <a:solidFill>
                  <a:schemeClr val="bg1"/>
                </a:solidFill>
                <a:latin typeface="+mn-lt"/>
              </a:rPr>
              <a:t>for your sequence of images.</a:t>
            </a:r>
          </a:p>
          <a:p>
            <a:pPr marL="342900" marR="0" lvl="0" indent="-342900" algn="l" defTabSz="914400" rtl="0" eaLnBrk="1" fontAlgn="base" latinLnBrk="0" hangingPunct="1">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bg1"/>
                </a:solidFill>
                <a:effectLst/>
                <a:uLnTx/>
                <a:uFillTx/>
                <a:latin typeface="+mn-lt"/>
                <a:ea typeface="+mn-ea"/>
                <a:cs typeface="+mn-cs"/>
              </a:rPr>
              <a:t>Enter</a:t>
            </a:r>
            <a:r>
              <a:rPr kumimoji="0" lang="en-US" sz="2400" b="0" i="0" u="none" strike="noStrike" kern="0" cap="none" spc="0" normalizeH="0" noProof="0" dirty="0" smtClean="0">
                <a:ln>
                  <a:noFill/>
                </a:ln>
                <a:solidFill>
                  <a:schemeClr val="bg1"/>
                </a:solidFill>
                <a:effectLst/>
                <a:uLnTx/>
                <a:uFillTx/>
                <a:latin typeface="+mn-lt"/>
                <a:ea typeface="+mn-ea"/>
                <a:cs typeface="+mn-cs"/>
              </a:rPr>
              <a:t> a base filename.  All frames will start with this </a:t>
            </a:r>
          </a:p>
          <a:p>
            <a:pPr marL="342900" marR="0" lvl="0" indent="-342900" algn="l" defTabSz="914400" rtl="0" eaLnBrk="1" fontAlgn="base" latinLnBrk="0" hangingPunct="1">
              <a:spcBef>
                <a:spcPts val="0"/>
              </a:spcBef>
              <a:spcAft>
                <a:spcPct val="0"/>
              </a:spcAft>
              <a:buClrTx/>
              <a:buSzTx/>
              <a:tabLst/>
              <a:defRPr/>
            </a:pPr>
            <a:r>
              <a:rPr lang="en-US" sz="2400" kern="0" dirty="0">
                <a:solidFill>
                  <a:schemeClr val="bg1"/>
                </a:solidFill>
                <a:latin typeface="+mn-lt"/>
              </a:rPr>
              <a:t>	</a:t>
            </a:r>
            <a:r>
              <a:rPr kumimoji="0" lang="en-US" sz="2400" b="0" i="0" u="none" strike="noStrike" kern="0" cap="none" spc="0" normalizeH="0" noProof="0" dirty="0" smtClean="0">
                <a:ln>
                  <a:noFill/>
                </a:ln>
                <a:solidFill>
                  <a:schemeClr val="bg1"/>
                </a:solidFill>
                <a:effectLst/>
                <a:uLnTx/>
                <a:uFillTx/>
                <a:latin typeface="+mn-lt"/>
                <a:ea typeface="+mn-ea"/>
                <a:cs typeface="+mn-cs"/>
              </a:rPr>
              <a:t>name, with frame number appended.</a:t>
            </a:r>
          </a:p>
          <a:p>
            <a:pPr marL="342900" marR="0" lvl="0" indent="-342900" algn="l" defTabSz="914400" rtl="0" eaLnBrk="1" fontAlgn="base" latinLnBrk="0" hangingPunct="1">
              <a:spcBef>
                <a:spcPct val="20000"/>
              </a:spcBef>
              <a:spcAft>
                <a:spcPct val="0"/>
              </a:spcAft>
              <a:buClrTx/>
              <a:buSzTx/>
              <a:buFontTx/>
              <a:buChar char="•"/>
              <a:tabLst/>
              <a:defRPr/>
            </a:pPr>
            <a:r>
              <a:rPr lang="en-US" sz="2400" kern="0" baseline="0" dirty="0" smtClean="0">
                <a:solidFill>
                  <a:schemeClr val="bg1"/>
                </a:solidFill>
                <a:latin typeface="+mn-lt"/>
              </a:rPr>
              <a:t>If </a:t>
            </a:r>
            <a:r>
              <a:rPr lang="en-US" sz="2400" kern="0" dirty="0" smtClean="0">
                <a:solidFill>
                  <a:schemeClr val="bg1"/>
                </a:solidFill>
                <a:latin typeface="+mn-lt"/>
              </a:rPr>
              <a:t>using filters for a color image, </a:t>
            </a:r>
            <a:r>
              <a:rPr lang="en-US" sz="2400" kern="0" dirty="0">
                <a:solidFill>
                  <a:schemeClr val="bg1"/>
                </a:solidFill>
                <a:latin typeface="+mn-lt"/>
              </a:rPr>
              <a:t>e</a:t>
            </a:r>
            <a:r>
              <a:rPr lang="en-US" sz="2400" kern="0" baseline="0" dirty="0" smtClean="0">
                <a:solidFill>
                  <a:schemeClr val="bg1"/>
                </a:solidFill>
                <a:latin typeface="+mn-lt"/>
              </a:rPr>
              <a:t>nter</a:t>
            </a:r>
            <a:r>
              <a:rPr lang="en-US" sz="2400" kern="0" dirty="0" smtClean="0">
                <a:solidFill>
                  <a:schemeClr val="bg1"/>
                </a:solidFill>
                <a:latin typeface="+mn-lt"/>
              </a:rPr>
              <a:t> the sequence</a:t>
            </a:r>
          </a:p>
          <a:p>
            <a:pPr marL="342900" marR="0" lvl="0" indent="-342900" algn="l" defTabSz="914400" rtl="0" eaLnBrk="1" fontAlgn="base" latinLnBrk="0" hangingPunct="1">
              <a:spcBef>
                <a:spcPts val="0"/>
              </a:spcBef>
              <a:spcAft>
                <a:spcPct val="0"/>
              </a:spcAft>
              <a:buClrTx/>
              <a:buSzTx/>
              <a:tabLst/>
              <a:defRPr/>
            </a:pPr>
            <a:r>
              <a:rPr lang="en-US" sz="2400" kern="0" dirty="0">
                <a:solidFill>
                  <a:schemeClr val="bg1"/>
                </a:solidFill>
                <a:latin typeface="+mn-lt"/>
              </a:rPr>
              <a:t>	</a:t>
            </a:r>
            <a:r>
              <a:rPr lang="en-US" sz="2400" kern="0" dirty="0" smtClean="0">
                <a:solidFill>
                  <a:schemeClr val="bg1"/>
                </a:solidFill>
                <a:latin typeface="+mn-lt"/>
              </a:rPr>
              <a:t>of filters, a suitable suffix (R for red, G for green, H for H-alpha, etc.), exposure time, binning mode, and number of frames.</a:t>
            </a:r>
          </a:p>
          <a:p>
            <a:pPr marL="342900" marR="0" lvl="0" indent="-342900" algn="l" defTabSz="914400" rtl="0" eaLnBrk="1" fontAlgn="base" latinLnBrk="0" hangingPunct="1">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bg1"/>
                </a:solidFill>
                <a:effectLst/>
                <a:uLnTx/>
                <a:uFillTx/>
                <a:latin typeface="+mn-lt"/>
                <a:ea typeface="+mn-ea"/>
                <a:cs typeface="+mn-cs"/>
              </a:rPr>
              <a:t>LRGB is normally done</a:t>
            </a:r>
            <a:r>
              <a:rPr kumimoji="0" lang="en-US" sz="2400" b="0" i="0" u="none" strike="noStrike" kern="0" cap="none" spc="0" normalizeH="0" noProof="0" dirty="0" smtClean="0">
                <a:ln>
                  <a:noFill/>
                </a:ln>
                <a:solidFill>
                  <a:schemeClr val="bg1"/>
                </a:solidFill>
                <a:effectLst/>
                <a:uLnTx/>
                <a:uFillTx/>
                <a:latin typeface="+mn-lt"/>
                <a:ea typeface="+mn-ea"/>
                <a:cs typeface="+mn-cs"/>
              </a:rPr>
              <a:t> with L binning 1x1, R, G, B </a:t>
            </a:r>
            <a:r>
              <a:rPr lang="en-US" sz="2400" kern="0" dirty="0" smtClean="0">
                <a:solidFill>
                  <a:schemeClr val="bg1"/>
                </a:solidFill>
                <a:latin typeface="+mn-lt"/>
              </a:rPr>
              <a:t>binning 2x2.  The L (luminosity) image is used for the detail, and is tinted according to the color information in R, G and B.</a:t>
            </a:r>
            <a:endParaRPr kumimoji="0" lang="en-US" sz="2400" b="0" i="0" u="none" strike="noStrike" kern="0" cap="none" spc="0" normalizeH="0" baseline="0" noProof="0" dirty="0" smtClean="0">
              <a:ln>
                <a:noFill/>
              </a:ln>
              <a:solidFill>
                <a:schemeClr val="bg1"/>
              </a:solidFill>
              <a:effectLst/>
              <a:uLnTx/>
              <a:uFillTx/>
              <a:latin typeface="+mn-lt"/>
              <a:ea typeface="+mn-ea"/>
              <a:cs typeface="+mn-cs"/>
            </a:endParaRPr>
          </a:p>
        </p:txBody>
      </p:sp>
      <p:grpSp>
        <p:nvGrpSpPr>
          <p:cNvPr id="27" name="Group 26"/>
          <p:cNvGrpSpPr/>
          <p:nvPr/>
        </p:nvGrpSpPr>
        <p:grpSpPr>
          <a:xfrm>
            <a:off x="8175349" y="1597688"/>
            <a:ext cx="928459" cy="2337131"/>
            <a:chOff x="8175349" y="1597688"/>
            <a:chExt cx="928459" cy="2337131"/>
          </a:xfrm>
        </p:grpSpPr>
        <p:sp>
          <p:nvSpPr>
            <p:cNvPr id="7" name="Rectangle 6"/>
            <p:cNvSpPr/>
            <p:nvPr/>
          </p:nvSpPr>
          <p:spPr>
            <a:xfrm>
              <a:off x="8490859" y="2548092"/>
              <a:ext cx="90435" cy="91440"/>
            </a:xfrm>
            <a:prstGeom prst="rect">
              <a:avLst/>
            </a:prstGeom>
            <a:solidFill>
              <a:schemeClr val="bg1"/>
            </a:solid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603066" y="2548092"/>
              <a:ext cx="90435" cy="91440"/>
            </a:xfrm>
            <a:prstGeom prst="rect">
              <a:avLst/>
            </a:prstGeom>
            <a:solidFill>
              <a:schemeClr val="bg1"/>
            </a:solid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492539" y="2660300"/>
              <a:ext cx="90435" cy="91440"/>
            </a:xfrm>
            <a:prstGeom prst="rect">
              <a:avLst/>
            </a:prstGeom>
            <a:solidFill>
              <a:schemeClr val="bg1"/>
            </a:solid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604746" y="2660300"/>
              <a:ext cx="90435" cy="91440"/>
            </a:xfrm>
            <a:prstGeom prst="rect">
              <a:avLst/>
            </a:prstGeom>
            <a:solidFill>
              <a:schemeClr val="bg1"/>
            </a:solid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675082" y="3222988"/>
              <a:ext cx="90435" cy="91440"/>
            </a:xfrm>
            <a:prstGeom prst="rect">
              <a:avLst/>
            </a:prstGeom>
            <a:solidFill>
              <a:schemeClr val="bg1"/>
            </a:solid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666714" y="3335196"/>
              <a:ext cx="90435" cy="91440"/>
            </a:xfrm>
            <a:prstGeom prst="rect">
              <a:avLst/>
            </a:prstGeom>
            <a:solidFill>
              <a:schemeClr val="bg1"/>
            </a:solid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452347" y="3222988"/>
              <a:ext cx="90435" cy="91440"/>
            </a:xfrm>
            <a:prstGeom prst="rect">
              <a:avLst/>
            </a:prstGeom>
            <a:solidFill>
              <a:schemeClr val="bg1"/>
            </a:solid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564554" y="3222988"/>
              <a:ext cx="90435" cy="91440"/>
            </a:xfrm>
            <a:prstGeom prst="rect">
              <a:avLst/>
            </a:prstGeom>
            <a:solidFill>
              <a:schemeClr val="bg1"/>
            </a:solid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454027" y="3335196"/>
              <a:ext cx="90435" cy="91440"/>
            </a:xfrm>
            <a:prstGeom prst="rect">
              <a:avLst/>
            </a:prstGeom>
            <a:solidFill>
              <a:schemeClr val="bg1"/>
            </a:solid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556186" y="3335196"/>
              <a:ext cx="90435" cy="91440"/>
            </a:xfrm>
            <a:prstGeom prst="rect">
              <a:avLst/>
            </a:prstGeom>
            <a:solidFill>
              <a:schemeClr val="bg1"/>
            </a:solid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66714" y="3445724"/>
              <a:ext cx="90435" cy="91440"/>
            </a:xfrm>
            <a:prstGeom prst="rect">
              <a:avLst/>
            </a:prstGeom>
            <a:solidFill>
              <a:schemeClr val="bg1"/>
            </a:solid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454027" y="3445724"/>
              <a:ext cx="90435" cy="91440"/>
            </a:xfrm>
            <a:prstGeom prst="rect">
              <a:avLst/>
            </a:prstGeom>
            <a:solidFill>
              <a:schemeClr val="bg1"/>
            </a:solid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556186" y="3445724"/>
              <a:ext cx="90435" cy="91440"/>
            </a:xfrm>
            <a:prstGeom prst="rect">
              <a:avLst/>
            </a:prstGeom>
            <a:solidFill>
              <a:schemeClr val="bg1"/>
            </a:solid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542779" y="2097612"/>
              <a:ext cx="90435" cy="91440"/>
            </a:xfrm>
            <a:prstGeom prst="rect">
              <a:avLst/>
            </a:prstGeom>
            <a:solidFill>
              <a:schemeClr val="bg1"/>
            </a:solid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175349" y="1597688"/>
              <a:ext cx="928459" cy="369332"/>
            </a:xfrm>
            <a:prstGeom prst="rect">
              <a:avLst/>
            </a:prstGeom>
            <a:noFill/>
          </p:spPr>
          <p:txBody>
            <a:bodyPr wrap="none" rtlCol="0">
              <a:spAutoFit/>
            </a:bodyPr>
            <a:lstStyle/>
            <a:p>
              <a:r>
                <a:rPr lang="en-US" dirty="0" smtClean="0">
                  <a:solidFill>
                    <a:schemeClr val="bg1"/>
                  </a:solidFill>
                </a:rPr>
                <a:t>binning</a:t>
              </a:r>
            </a:p>
          </p:txBody>
        </p:sp>
        <p:sp>
          <p:nvSpPr>
            <p:cNvPr id="26" name="TextBox 25"/>
            <p:cNvSpPr txBox="1"/>
            <p:nvPr/>
          </p:nvSpPr>
          <p:spPr>
            <a:xfrm>
              <a:off x="8320036" y="2180493"/>
              <a:ext cx="556563" cy="1754326"/>
            </a:xfrm>
            <a:prstGeom prst="rect">
              <a:avLst/>
            </a:prstGeom>
            <a:noFill/>
          </p:spPr>
          <p:txBody>
            <a:bodyPr wrap="none" rtlCol="0">
              <a:spAutoFit/>
            </a:bodyPr>
            <a:lstStyle/>
            <a:p>
              <a:r>
                <a:rPr lang="en-US" dirty="0" smtClean="0">
                  <a:solidFill>
                    <a:schemeClr val="bg1"/>
                  </a:solidFill>
                </a:rPr>
                <a:t>1x1</a:t>
              </a:r>
            </a:p>
            <a:p>
              <a:endParaRPr lang="en-US" dirty="0">
                <a:solidFill>
                  <a:schemeClr val="bg1"/>
                </a:solidFill>
              </a:endParaRPr>
            </a:p>
            <a:p>
              <a:r>
                <a:rPr lang="en-US" dirty="0" smtClean="0">
                  <a:solidFill>
                    <a:schemeClr val="bg1"/>
                  </a:solidFill>
                </a:rPr>
                <a:t>2x2</a:t>
              </a:r>
            </a:p>
            <a:p>
              <a:endParaRPr lang="en-US" dirty="0" smtClean="0">
                <a:solidFill>
                  <a:schemeClr val="bg1"/>
                </a:solidFill>
              </a:endParaRPr>
            </a:p>
            <a:p>
              <a:endParaRPr lang="en-US" dirty="0">
                <a:solidFill>
                  <a:schemeClr val="bg1"/>
                </a:solidFill>
              </a:endParaRPr>
            </a:p>
            <a:p>
              <a:r>
                <a:rPr lang="en-US" dirty="0" smtClean="0">
                  <a:solidFill>
                    <a:schemeClr val="bg1"/>
                  </a:solidFill>
                </a:rPr>
                <a:t>3x3</a:t>
              </a:r>
            </a:p>
          </p:txBody>
        </p:sp>
      </p:grpSp>
      <p:sp>
        <p:nvSpPr>
          <p:cNvPr id="28" name="Slide Number Placeholder 27"/>
          <p:cNvSpPr>
            <a:spLocks noGrp="1"/>
          </p:cNvSpPr>
          <p:nvPr>
            <p:ph type="sldNum" sz="quarter" idx="12"/>
          </p:nvPr>
        </p:nvSpPr>
        <p:spPr/>
        <p:txBody>
          <a:bodyPr/>
          <a:lstStyle/>
          <a:p>
            <a:fld id="{48050A7A-7255-400D-91A1-2F97DFA62919}" type="slidenum">
              <a:rPr lang="en-US" smtClean="0"/>
              <a:pPr/>
              <a:t>28</a:t>
            </a:fld>
            <a:r>
              <a:rPr lang="en-US" smtClean="0"/>
              <a:t> / 51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Imaging First Principles</a:t>
            </a:r>
            <a:endParaRPr lang="en-US" dirty="0"/>
          </a:p>
        </p:txBody>
      </p:sp>
      <p:sp>
        <p:nvSpPr>
          <p:cNvPr id="12" name="Rectangle 3"/>
          <p:cNvSpPr txBox="1">
            <a:spLocks noChangeArrowheads="1"/>
          </p:cNvSpPr>
          <p:nvPr/>
        </p:nvSpPr>
        <p:spPr bwMode="auto">
          <a:xfrm>
            <a:off x="89608" y="1981200"/>
            <a:ext cx="8833328"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My typical setup:</a:t>
            </a:r>
          </a:p>
          <a:p>
            <a:pPr marL="342900" marR="0" lvl="0" indent="-342900" algn="l" defTabSz="914400" rtl="0" eaLnBrk="1" fontAlgn="base" latinLnBrk="0" hangingPunct="1">
              <a:spcBef>
                <a:spcPct val="20000"/>
              </a:spcBef>
              <a:spcAft>
                <a:spcPct val="0"/>
              </a:spcAft>
              <a:buClrTx/>
              <a:buSzTx/>
              <a:buFontTx/>
              <a:buChar char="•"/>
              <a:tabLst/>
              <a:defRPr/>
            </a:pPr>
            <a:endParaRPr kumimoji="0" lang="en-US" sz="2400" b="0" i="0" u="none" strike="noStrike" kern="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base" latinLnBrk="0" hangingPunct="1">
              <a:spcBef>
                <a:spcPct val="20000"/>
              </a:spcBef>
              <a:spcAft>
                <a:spcPct val="0"/>
              </a:spcAft>
              <a:buClrTx/>
              <a:buSzTx/>
              <a:buFontTx/>
              <a:buChar char="•"/>
              <a:tabLst/>
              <a:defRPr/>
            </a:pPr>
            <a:endParaRPr lang="en-US" sz="2400" kern="0" dirty="0" smtClean="0">
              <a:solidFill>
                <a:schemeClr val="bg1"/>
              </a:solidFill>
              <a:latin typeface="+mn-lt"/>
            </a:endParaRPr>
          </a:p>
          <a:p>
            <a:pPr marL="342900" marR="0" lvl="0" indent="-342900" algn="l" defTabSz="914400" rtl="0" eaLnBrk="1" fontAlgn="base" latinLnBrk="0" hangingPunct="1">
              <a:spcBef>
                <a:spcPct val="20000"/>
              </a:spcBef>
              <a:spcAft>
                <a:spcPct val="0"/>
              </a:spcAft>
              <a:buClrTx/>
              <a:buSzTx/>
              <a:buFontTx/>
              <a:buChar char="•"/>
              <a:tabLst/>
              <a:defRPr/>
            </a:pPr>
            <a:endParaRPr kumimoji="0" lang="en-US" sz="2400" b="0" i="0" u="none" strike="noStrike" kern="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base" latinLnBrk="0" hangingPunct="1">
              <a:spcBef>
                <a:spcPct val="20000"/>
              </a:spcBef>
              <a:spcAft>
                <a:spcPct val="0"/>
              </a:spcAft>
              <a:buClrTx/>
              <a:buSzTx/>
              <a:buFontTx/>
              <a:buChar char="•"/>
              <a:tabLst/>
              <a:defRPr/>
            </a:pPr>
            <a:endParaRPr lang="en-US" sz="2400" kern="0" dirty="0" smtClean="0">
              <a:solidFill>
                <a:schemeClr val="bg1"/>
              </a:solidFill>
              <a:latin typeface="+mn-lt"/>
            </a:endParaRPr>
          </a:p>
          <a:p>
            <a:pPr marL="342900" marR="0" lvl="0" indent="-342900" algn="l" defTabSz="914400" rtl="0" eaLnBrk="1" fontAlgn="base" latinLnBrk="0" hangingPunct="1">
              <a:spcBef>
                <a:spcPct val="20000"/>
              </a:spcBef>
              <a:spcAft>
                <a:spcPct val="0"/>
              </a:spcAft>
              <a:buClrTx/>
              <a:buSzTx/>
              <a:buFontTx/>
              <a:buChar char="•"/>
              <a:tabLst/>
              <a:defRPr/>
            </a:pPr>
            <a:endParaRPr kumimoji="0" lang="en-US" sz="2400" b="0" i="0" u="none" strike="noStrike" kern="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After setting all of this up, start the sequence and take an hour or so break—there is nothing to do!</a:t>
            </a:r>
            <a:endParaRPr kumimoji="0" lang="en-US" sz="2400" b="0" i="0" u="none" strike="noStrike" kern="0" cap="none" spc="0" normalizeH="0" baseline="0" noProof="0" dirty="0" smtClean="0">
              <a:ln>
                <a:noFill/>
              </a:ln>
              <a:solidFill>
                <a:schemeClr val="bg1"/>
              </a:solidFill>
              <a:effectLst/>
              <a:uLnTx/>
              <a:uFillTx/>
              <a:latin typeface="+mn-lt"/>
              <a:ea typeface="+mn-ea"/>
              <a:cs typeface="+mn-cs"/>
            </a:endParaRPr>
          </a:p>
        </p:txBody>
      </p:sp>
      <p:graphicFrame>
        <p:nvGraphicFramePr>
          <p:cNvPr id="27" name="Table 26"/>
          <p:cNvGraphicFramePr>
            <a:graphicFrameLocks noGrp="1"/>
          </p:cNvGraphicFramePr>
          <p:nvPr/>
        </p:nvGraphicFramePr>
        <p:xfrm>
          <a:off x="1654629" y="2542512"/>
          <a:ext cx="5439507" cy="1854200"/>
        </p:xfrm>
        <a:graphic>
          <a:graphicData uri="http://schemas.openxmlformats.org/drawingml/2006/table">
            <a:tbl>
              <a:tblPr firstRow="1" bandRow="1">
                <a:tableStyleId>{5C22544A-7EE6-4342-B048-85BDC9FD1C3A}</a:tableStyleId>
              </a:tblPr>
              <a:tblGrid>
                <a:gridCol w="798528"/>
                <a:gridCol w="1194395"/>
                <a:gridCol w="1055077"/>
                <a:gridCol w="2391507"/>
              </a:tblGrid>
              <a:tr h="370840">
                <a:tc>
                  <a:txBody>
                    <a:bodyPr/>
                    <a:lstStyle/>
                    <a:p>
                      <a:pPr algn="ctr"/>
                      <a:r>
                        <a:rPr lang="en-US" dirty="0" smtClean="0">
                          <a:solidFill>
                            <a:schemeClr val="tx1"/>
                          </a:solidFill>
                        </a:rPr>
                        <a:t>Filter</a:t>
                      </a:r>
                      <a:endParaRPr lang="en-US" dirty="0">
                        <a:solidFill>
                          <a:schemeClr val="tx1"/>
                        </a:solidFill>
                      </a:endParaRPr>
                    </a:p>
                  </a:txBody>
                  <a:tcPr/>
                </a:tc>
                <a:tc>
                  <a:txBody>
                    <a:bodyPr/>
                    <a:lstStyle/>
                    <a:p>
                      <a:pPr algn="ctr"/>
                      <a:r>
                        <a:rPr lang="en-US" dirty="0" smtClean="0">
                          <a:solidFill>
                            <a:schemeClr val="tx1"/>
                          </a:solidFill>
                        </a:rPr>
                        <a:t>Duration</a:t>
                      </a:r>
                      <a:endParaRPr lang="en-US" dirty="0">
                        <a:solidFill>
                          <a:schemeClr val="tx1"/>
                        </a:solidFill>
                      </a:endParaRPr>
                    </a:p>
                  </a:txBody>
                  <a:tcPr/>
                </a:tc>
                <a:tc>
                  <a:txBody>
                    <a:bodyPr/>
                    <a:lstStyle/>
                    <a:p>
                      <a:pPr algn="ctr"/>
                      <a:r>
                        <a:rPr lang="en-US" dirty="0" smtClean="0">
                          <a:solidFill>
                            <a:schemeClr val="tx1"/>
                          </a:solidFill>
                        </a:rPr>
                        <a:t>Binning</a:t>
                      </a:r>
                      <a:endParaRPr lang="en-US" dirty="0">
                        <a:solidFill>
                          <a:schemeClr val="tx1"/>
                        </a:solidFill>
                      </a:endParaRPr>
                    </a:p>
                  </a:txBody>
                  <a:tcPr/>
                </a:tc>
                <a:tc>
                  <a:txBody>
                    <a:bodyPr/>
                    <a:lstStyle/>
                    <a:p>
                      <a:pPr algn="ctr"/>
                      <a:r>
                        <a:rPr lang="en-US" dirty="0" smtClean="0">
                          <a:solidFill>
                            <a:schemeClr val="tx1"/>
                          </a:solidFill>
                        </a:rPr>
                        <a:t>Number of Frames</a:t>
                      </a:r>
                      <a:endParaRPr lang="en-US" dirty="0">
                        <a:solidFill>
                          <a:schemeClr val="tx1"/>
                        </a:solidFill>
                      </a:endParaRPr>
                    </a:p>
                  </a:txBody>
                  <a:tcPr/>
                </a:tc>
              </a:tr>
              <a:tr h="370840">
                <a:tc>
                  <a:txBody>
                    <a:bodyPr/>
                    <a:lstStyle/>
                    <a:p>
                      <a:pPr algn="ctr"/>
                      <a:r>
                        <a:rPr lang="en-US" dirty="0" smtClean="0"/>
                        <a:t>R</a:t>
                      </a:r>
                      <a:endParaRPr lang="en-US" dirty="0"/>
                    </a:p>
                  </a:txBody>
                  <a:tcPr/>
                </a:tc>
                <a:tc>
                  <a:txBody>
                    <a:bodyPr/>
                    <a:lstStyle/>
                    <a:p>
                      <a:pPr algn="ctr"/>
                      <a:r>
                        <a:rPr lang="en-US" dirty="0" smtClean="0"/>
                        <a:t>20 s</a:t>
                      </a:r>
                      <a:endParaRPr lang="en-US" dirty="0"/>
                    </a:p>
                  </a:txBody>
                  <a:tcPr/>
                </a:tc>
                <a:tc>
                  <a:txBody>
                    <a:bodyPr/>
                    <a:lstStyle/>
                    <a:p>
                      <a:pPr algn="ctr"/>
                      <a:r>
                        <a:rPr lang="en-US" dirty="0" smtClean="0"/>
                        <a:t>2x2</a:t>
                      </a:r>
                      <a:endParaRPr lang="en-US" dirty="0"/>
                    </a:p>
                  </a:txBody>
                  <a:tcPr/>
                </a:tc>
                <a:tc>
                  <a:txBody>
                    <a:bodyPr/>
                    <a:lstStyle/>
                    <a:p>
                      <a:pPr algn="ctr"/>
                      <a:r>
                        <a:rPr lang="en-US" dirty="0" smtClean="0"/>
                        <a:t>20</a:t>
                      </a:r>
                      <a:endParaRPr lang="en-US" dirty="0"/>
                    </a:p>
                  </a:txBody>
                  <a:tcPr/>
                </a:tc>
              </a:tr>
              <a:tr h="370840">
                <a:tc>
                  <a:txBody>
                    <a:bodyPr/>
                    <a:lstStyle/>
                    <a:p>
                      <a:pPr algn="ctr"/>
                      <a:r>
                        <a:rPr lang="en-US" dirty="0" smtClean="0"/>
                        <a:t>G</a:t>
                      </a:r>
                      <a:endParaRPr lang="en-US" dirty="0"/>
                    </a:p>
                  </a:txBody>
                  <a:tcPr/>
                </a:tc>
                <a:tc>
                  <a:txBody>
                    <a:bodyPr/>
                    <a:lstStyle/>
                    <a:p>
                      <a:pPr algn="ctr"/>
                      <a:r>
                        <a:rPr lang="en-US" dirty="0" smtClean="0"/>
                        <a:t>20 s</a:t>
                      </a:r>
                      <a:endParaRPr lang="en-US" dirty="0"/>
                    </a:p>
                  </a:txBody>
                  <a:tcPr/>
                </a:tc>
                <a:tc>
                  <a:txBody>
                    <a:bodyPr/>
                    <a:lstStyle/>
                    <a:p>
                      <a:pPr algn="ctr"/>
                      <a:r>
                        <a:rPr lang="en-US" dirty="0" smtClean="0"/>
                        <a:t>2x2</a:t>
                      </a:r>
                      <a:endParaRPr lang="en-US" dirty="0"/>
                    </a:p>
                  </a:txBody>
                  <a:tcPr/>
                </a:tc>
                <a:tc>
                  <a:txBody>
                    <a:bodyPr/>
                    <a:lstStyle/>
                    <a:p>
                      <a:pPr algn="ctr"/>
                      <a:r>
                        <a:rPr lang="en-US" dirty="0" smtClean="0"/>
                        <a:t>20</a:t>
                      </a:r>
                      <a:endParaRPr lang="en-US" dirty="0"/>
                    </a:p>
                  </a:txBody>
                  <a:tcPr/>
                </a:tc>
              </a:tr>
              <a:tr h="370840">
                <a:tc>
                  <a:txBody>
                    <a:bodyPr/>
                    <a:lstStyle/>
                    <a:p>
                      <a:pPr algn="ctr"/>
                      <a:r>
                        <a:rPr lang="en-US" dirty="0" smtClean="0"/>
                        <a:t>B</a:t>
                      </a:r>
                      <a:endParaRPr lang="en-US" dirty="0"/>
                    </a:p>
                  </a:txBody>
                  <a:tcPr/>
                </a:tc>
                <a:tc>
                  <a:txBody>
                    <a:bodyPr/>
                    <a:lstStyle/>
                    <a:p>
                      <a:pPr algn="ctr"/>
                      <a:r>
                        <a:rPr lang="en-US" dirty="0" smtClean="0"/>
                        <a:t>20 s</a:t>
                      </a:r>
                      <a:endParaRPr lang="en-US" dirty="0"/>
                    </a:p>
                  </a:txBody>
                  <a:tcPr/>
                </a:tc>
                <a:tc>
                  <a:txBody>
                    <a:bodyPr/>
                    <a:lstStyle/>
                    <a:p>
                      <a:pPr algn="ctr"/>
                      <a:r>
                        <a:rPr lang="en-US" dirty="0" smtClean="0"/>
                        <a:t>2x2</a:t>
                      </a:r>
                      <a:endParaRPr lang="en-US" dirty="0"/>
                    </a:p>
                  </a:txBody>
                  <a:tcPr/>
                </a:tc>
                <a:tc>
                  <a:txBody>
                    <a:bodyPr/>
                    <a:lstStyle/>
                    <a:p>
                      <a:pPr algn="ctr"/>
                      <a:r>
                        <a:rPr lang="en-US" dirty="0" smtClean="0"/>
                        <a:t>30</a:t>
                      </a:r>
                      <a:endParaRPr lang="en-US" dirty="0"/>
                    </a:p>
                  </a:txBody>
                  <a:tcPr/>
                </a:tc>
              </a:tr>
              <a:tr h="370840">
                <a:tc>
                  <a:txBody>
                    <a:bodyPr/>
                    <a:lstStyle/>
                    <a:p>
                      <a:pPr algn="ctr"/>
                      <a:r>
                        <a:rPr lang="en-US" dirty="0" smtClean="0"/>
                        <a:t>L</a:t>
                      </a:r>
                      <a:endParaRPr lang="en-US" dirty="0"/>
                    </a:p>
                  </a:txBody>
                  <a:tcPr/>
                </a:tc>
                <a:tc>
                  <a:txBody>
                    <a:bodyPr/>
                    <a:lstStyle/>
                    <a:p>
                      <a:pPr algn="ctr"/>
                      <a:r>
                        <a:rPr lang="en-US" dirty="0" smtClean="0"/>
                        <a:t>20 s</a:t>
                      </a:r>
                      <a:endParaRPr lang="en-US" dirty="0"/>
                    </a:p>
                  </a:txBody>
                  <a:tcPr/>
                </a:tc>
                <a:tc>
                  <a:txBody>
                    <a:bodyPr/>
                    <a:lstStyle/>
                    <a:p>
                      <a:pPr algn="ctr"/>
                      <a:r>
                        <a:rPr lang="en-US" dirty="0" smtClean="0"/>
                        <a:t>1x1</a:t>
                      </a:r>
                      <a:endParaRPr lang="en-US" dirty="0"/>
                    </a:p>
                  </a:txBody>
                  <a:tcPr/>
                </a:tc>
                <a:tc>
                  <a:txBody>
                    <a:bodyPr/>
                    <a:lstStyle/>
                    <a:p>
                      <a:pPr algn="ctr"/>
                      <a:r>
                        <a:rPr lang="en-US" dirty="0" smtClean="0"/>
                        <a:t>120</a:t>
                      </a:r>
                      <a:endParaRPr lang="en-US" dirty="0"/>
                    </a:p>
                  </a:txBody>
                  <a:tcPr/>
                </a:tc>
              </a:tr>
            </a:tbl>
          </a:graphicData>
        </a:graphic>
      </p:graphicFrame>
      <p:sp>
        <p:nvSpPr>
          <p:cNvPr id="8" name="Slide Number Placeholder 7"/>
          <p:cNvSpPr>
            <a:spLocks noGrp="1"/>
          </p:cNvSpPr>
          <p:nvPr>
            <p:ph type="sldNum" sz="quarter" idx="12"/>
          </p:nvPr>
        </p:nvSpPr>
        <p:spPr/>
        <p:txBody>
          <a:bodyPr/>
          <a:lstStyle/>
          <a:p>
            <a:fld id="{48050A7A-7255-400D-91A1-2F97DFA62919}" type="slidenum">
              <a:rPr lang="en-US" smtClean="0"/>
              <a:pPr/>
              <a:t>29</a:t>
            </a:fld>
            <a:r>
              <a:rPr lang="en-US" smtClean="0"/>
              <a:t> / 51</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bwMode="auto">
          <a:xfrm>
            <a:off x="0" y="9906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bg1"/>
                </a:solidFill>
                <a:effectLst/>
                <a:uLnTx/>
                <a:uFillTx/>
                <a:latin typeface="+mj-lt"/>
                <a:ea typeface="+mj-ea"/>
                <a:cs typeface="+mj-cs"/>
              </a:rPr>
              <a:t>Evolution of an Astrophotographer</a:t>
            </a:r>
            <a:endParaRPr kumimoji="0" lang="en-US" sz="4400" b="0" i="0" u="none" strike="noStrike" kern="0" cap="none" spc="0" normalizeH="0" baseline="0" noProof="0" dirty="0" smtClean="0">
              <a:ln>
                <a:noFill/>
              </a:ln>
              <a:solidFill>
                <a:schemeClr val="bg1"/>
              </a:solidFill>
              <a:effectLst/>
              <a:uLnTx/>
              <a:uFillTx/>
              <a:latin typeface="+mj-lt"/>
              <a:ea typeface="+mj-ea"/>
              <a:cs typeface="+mj-cs"/>
            </a:endParaRPr>
          </a:p>
        </p:txBody>
      </p:sp>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5" name="Rectangle 3"/>
          <p:cNvSpPr>
            <a:spLocks noGrp="1" noChangeArrowheads="1"/>
          </p:cNvSpPr>
          <p:nvPr>
            <p:ph type="body" idx="1"/>
          </p:nvPr>
        </p:nvSpPr>
        <p:spPr>
          <a:xfrm>
            <a:off x="76200" y="2057400"/>
            <a:ext cx="4572000" cy="685800"/>
          </a:xfrm>
        </p:spPr>
        <p:txBody>
          <a:bodyPr/>
          <a:lstStyle/>
          <a:p>
            <a:pPr>
              <a:buNone/>
            </a:pPr>
            <a:r>
              <a:rPr lang="en-US" sz="2800" dirty="0" smtClean="0"/>
              <a:t>There is a learning curve.</a:t>
            </a:r>
            <a:endParaRPr lang="en-US" sz="2800" dirty="0"/>
          </a:p>
        </p:txBody>
      </p:sp>
      <p:pic>
        <p:nvPicPr>
          <p:cNvPr id="8" name="Picture 7" descr="M64.gif"/>
          <p:cNvPicPr>
            <a:picLocks noChangeAspect="1"/>
          </p:cNvPicPr>
          <p:nvPr/>
        </p:nvPicPr>
        <p:blipFill>
          <a:blip r:embed="rId2" cstate="print"/>
          <a:stretch>
            <a:fillRect/>
          </a:stretch>
        </p:blipFill>
        <p:spPr>
          <a:xfrm>
            <a:off x="76200" y="3352800"/>
            <a:ext cx="1419225" cy="1333500"/>
          </a:xfrm>
          <a:prstGeom prst="rect">
            <a:avLst/>
          </a:prstGeom>
        </p:spPr>
      </p:pic>
      <p:pic>
        <p:nvPicPr>
          <p:cNvPr id="9" name="Picture 8" descr="blackeye.gif"/>
          <p:cNvPicPr>
            <a:picLocks noChangeAspect="1"/>
          </p:cNvPicPr>
          <p:nvPr/>
        </p:nvPicPr>
        <p:blipFill>
          <a:blip r:embed="rId3" cstate="print"/>
          <a:stretch>
            <a:fillRect/>
          </a:stretch>
        </p:blipFill>
        <p:spPr>
          <a:xfrm flipH="1">
            <a:off x="1524000" y="2819400"/>
            <a:ext cx="3133725" cy="2428875"/>
          </a:xfrm>
          <a:prstGeom prst="rect">
            <a:avLst/>
          </a:prstGeom>
        </p:spPr>
      </p:pic>
      <p:pic>
        <p:nvPicPr>
          <p:cNvPr id="18" name="Picture 17" descr="m64_colorized.gif"/>
          <p:cNvPicPr>
            <a:picLocks noChangeAspect="1"/>
          </p:cNvPicPr>
          <p:nvPr/>
        </p:nvPicPr>
        <p:blipFill>
          <a:blip r:embed="rId4" cstate="print"/>
          <a:stretch>
            <a:fillRect/>
          </a:stretch>
        </p:blipFill>
        <p:spPr>
          <a:xfrm>
            <a:off x="4733925" y="1905000"/>
            <a:ext cx="4410075" cy="4333875"/>
          </a:xfrm>
          <a:prstGeom prst="rect">
            <a:avLst/>
          </a:prstGeom>
        </p:spPr>
      </p:pic>
      <p:sp>
        <p:nvSpPr>
          <p:cNvPr id="10" name="Slide Number Placeholder 9"/>
          <p:cNvSpPr>
            <a:spLocks noGrp="1"/>
          </p:cNvSpPr>
          <p:nvPr>
            <p:ph type="sldNum" sz="quarter" idx="12"/>
          </p:nvPr>
        </p:nvSpPr>
        <p:spPr/>
        <p:txBody>
          <a:bodyPr/>
          <a:lstStyle/>
          <a:p>
            <a:fld id="{48050A7A-7255-400D-91A1-2F97DFA62919}" type="slidenum">
              <a:rPr lang="en-US" smtClean="0"/>
              <a:pPr/>
              <a:t>3</a:t>
            </a:fld>
            <a:r>
              <a:rPr lang="en-US" smtClean="0"/>
              <a:t> / 51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a:xfrm>
            <a:off x="457200" y="843120"/>
            <a:ext cx="8229600" cy="1143000"/>
          </a:xfrm>
        </p:spPr>
        <p:txBody>
          <a:bodyPr/>
          <a:lstStyle/>
          <a:p>
            <a:r>
              <a:rPr lang="en-US" dirty="0" smtClean="0"/>
              <a:t>Imaging First Principles</a:t>
            </a:r>
            <a:endParaRPr lang="en-US" dirty="0"/>
          </a:p>
        </p:txBody>
      </p:sp>
      <p:sp>
        <p:nvSpPr>
          <p:cNvPr id="12" name="Rectangle 3"/>
          <p:cNvSpPr txBox="1">
            <a:spLocks noChangeArrowheads="1"/>
          </p:cNvSpPr>
          <p:nvPr/>
        </p:nvSpPr>
        <p:spPr bwMode="auto">
          <a:xfrm>
            <a:off x="89608" y="1833720"/>
            <a:ext cx="8833328"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Should you take lots of short exposures, or a few (or one!) long exposures?</a:t>
            </a:r>
          </a:p>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Advantages of many short exposures:</a:t>
            </a:r>
          </a:p>
          <a:p>
            <a:pPr marL="800100" lvl="1" indent="-342900">
              <a:spcBef>
                <a:spcPct val="20000"/>
              </a:spcBef>
              <a:buFontTx/>
              <a:buChar char="•"/>
              <a:defRPr/>
            </a:pPr>
            <a:r>
              <a:rPr lang="en-US" sz="2000" kern="0" dirty="0" smtClean="0">
                <a:solidFill>
                  <a:schemeClr val="bg1"/>
                </a:solidFill>
                <a:latin typeface="+mn-lt"/>
              </a:rPr>
              <a:t>A plane or satellite only messes up one or two exposures</a:t>
            </a:r>
          </a:p>
          <a:p>
            <a:pPr marL="800100" lvl="1" indent="-342900">
              <a:spcBef>
                <a:spcPct val="20000"/>
              </a:spcBef>
              <a:buFontTx/>
              <a:buChar char="•"/>
              <a:defRPr/>
            </a:pPr>
            <a:r>
              <a:rPr lang="en-US" sz="2000" kern="0" dirty="0" smtClean="0">
                <a:solidFill>
                  <a:schemeClr val="bg1"/>
                </a:solidFill>
                <a:latin typeface="+mn-lt"/>
              </a:rPr>
              <a:t>A passing cloud, or dew accumulation, or a tree, only mess up a portion of the exposures (important if you are observing unattended).</a:t>
            </a:r>
          </a:p>
          <a:p>
            <a:pPr marL="800100" lvl="1" indent="-342900">
              <a:spcBef>
                <a:spcPct val="20000"/>
              </a:spcBef>
              <a:buFontTx/>
              <a:buChar char="•"/>
              <a:defRPr/>
            </a:pPr>
            <a:r>
              <a:rPr lang="en-US" sz="2000" kern="0" dirty="0" smtClean="0">
                <a:solidFill>
                  <a:schemeClr val="bg1"/>
                </a:solidFill>
                <a:latin typeface="+mn-lt"/>
              </a:rPr>
              <a:t>Rotation and/or tracking is less critical</a:t>
            </a:r>
          </a:p>
          <a:p>
            <a:pPr marL="800100" lvl="1" indent="-342900">
              <a:spcBef>
                <a:spcPct val="20000"/>
              </a:spcBef>
              <a:buFontTx/>
              <a:buChar char="•"/>
              <a:defRPr/>
            </a:pPr>
            <a:r>
              <a:rPr lang="en-US" sz="2000" kern="0" dirty="0" smtClean="0">
                <a:solidFill>
                  <a:schemeClr val="bg1"/>
                </a:solidFill>
                <a:latin typeface="+mn-lt"/>
              </a:rPr>
              <a:t>Less (or no) blooming of bright stars</a:t>
            </a:r>
          </a:p>
          <a:p>
            <a:pPr marL="800100" lvl="1" indent="-342900">
              <a:spcBef>
                <a:spcPct val="20000"/>
              </a:spcBef>
              <a:buFontTx/>
              <a:buChar char="•"/>
              <a:defRPr/>
            </a:pPr>
            <a:r>
              <a:rPr lang="en-US" sz="2000" kern="0" dirty="0" smtClean="0">
                <a:solidFill>
                  <a:schemeClr val="bg1"/>
                </a:solidFill>
                <a:latin typeface="+mn-lt"/>
              </a:rPr>
              <a:t>Dark frames (which have to be the same duration) take less time</a:t>
            </a:r>
          </a:p>
          <a:p>
            <a:pPr marL="342900" indent="-342900">
              <a:spcBef>
                <a:spcPct val="20000"/>
              </a:spcBef>
              <a:buFontTx/>
              <a:buChar char="•"/>
              <a:defRPr/>
            </a:pPr>
            <a:r>
              <a:rPr lang="en-US" sz="2400" kern="0" dirty="0" smtClean="0">
                <a:solidFill>
                  <a:schemeClr val="bg1"/>
                </a:solidFill>
                <a:latin typeface="+mn-lt"/>
              </a:rPr>
              <a:t>Disadvantages</a:t>
            </a:r>
          </a:p>
          <a:p>
            <a:pPr marL="800100" lvl="1" indent="-342900">
              <a:spcBef>
                <a:spcPct val="20000"/>
              </a:spcBef>
              <a:buFontTx/>
              <a:buChar char="•"/>
              <a:defRPr/>
            </a:pPr>
            <a:r>
              <a:rPr lang="en-US" sz="2000" kern="0" dirty="0" smtClean="0">
                <a:solidFill>
                  <a:schemeClr val="bg1"/>
                </a:solidFill>
                <a:latin typeface="+mn-lt"/>
              </a:rPr>
              <a:t>Disk space and more manipulation of images (post-processing)</a:t>
            </a:r>
          </a:p>
          <a:p>
            <a:pPr marL="800100" lvl="1" indent="-342900">
              <a:spcBef>
                <a:spcPct val="20000"/>
              </a:spcBef>
              <a:buFontTx/>
              <a:buChar char="•"/>
              <a:defRPr/>
            </a:pPr>
            <a:r>
              <a:rPr lang="en-US" sz="2000" kern="0" dirty="0" smtClean="0">
                <a:solidFill>
                  <a:schemeClr val="bg1"/>
                </a:solidFill>
                <a:latin typeface="+mn-lt"/>
              </a:rPr>
              <a:t>Read-out noise is higher</a:t>
            </a:r>
          </a:p>
          <a:p>
            <a:pPr marL="800100" lvl="1" indent="-342900">
              <a:spcBef>
                <a:spcPct val="20000"/>
              </a:spcBef>
              <a:buFontTx/>
              <a:buChar char="•"/>
              <a:defRPr/>
            </a:pPr>
            <a:endParaRPr lang="en-US" sz="2000" kern="0" dirty="0" smtClean="0">
              <a:solidFill>
                <a:schemeClr val="bg1"/>
              </a:solidFill>
              <a:latin typeface="+mn-lt"/>
            </a:endParaRPr>
          </a:p>
        </p:txBody>
      </p:sp>
      <p:sp>
        <p:nvSpPr>
          <p:cNvPr id="7" name="Slide Number Placeholder 6"/>
          <p:cNvSpPr>
            <a:spLocks noGrp="1"/>
          </p:cNvSpPr>
          <p:nvPr>
            <p:ph type="sldNum" sz="quarter" idx="12"/>
          </p:nvPr>
        </p:nvSpPr>
        <p:spPr/>
        <p:txBody>
          <a:bodyPr/>
          <a:lstStyle/>
          <a:p>
            <a:fld id="{48050A7A-7255-400D-91A1-2F97DFA62919}" type="slidenum">
              <a:rPr lang="en-US" smtClean="0"/>
              <a:pPr/>
              <a:t>30</a:t>
            </a:fld>
            <a:r>
              <a:rPr lang="en-US" smtClean="0"/>
              <a:t> / 51</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Imaging First Principles</a:t>
            </a:r>
            <a:endParaRPr lang="en-US" dirty="0"/>
          </a:p>
        </p:txBody>
      </p:sp>
      <p:sp>
        <p:nvSpPr>
          <p:cNvPr id="12" name="Rectangle 3"/>
          <p:cNvSpPr txBox="1">
            <a:spLocks noChangeArrowheads="1"/>
          </p:cNvSpPr>
          <p:nvPr/>
        </p:nvSpPr>
        <p:spPr bwMode="auto">
          <a:xfrm>
            <a:off x="228600" y="2003320"/>
            <a:ext cx="8686800" cy="386653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lang="en-US" sz="2000" kern="0" dirty="0" smtClean="0">
                <a:solidFill>
                  <a:schemeClr val="bg1"/>
                </a:solidFill>
                <a:latin typeface="+mn-lt"/>
              </a:rPr>
              <a:t>The last step (or if you prefer, the first step) is to take calibration frames: Bias, Dark, and Flat frames.</a:t>
            </a:r>
          </a:p>
          <a:p>
            <a:pPr marL="342900" marR="0" lvl="0" indent="-342900" algn="l" defTabSz="914400" rtl="0" eaLnBrk="1" fontAlgn="base" latinLnBrk="0" hangingPunct="1">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I take 20 Bias and 20 Dark frames. Set</a:t>
            </a:r>
            <a:r>
              <a:rPr kumimoji="0" lang="en-US" sz="2000" b="0" i="0" u="none" strike="noStrike" kern="0" cap="none" spc="0" normalizeH="0" noProof="0" dirty="0" smtClean="0">
                <a:ln>
                  <a:noFill/>
                </a:ln>
                <a:solidFill>
                  <a:schemeClr val="bg1"/>
                </a:solidFill>
                <a:effectLst/>
                <a:uLnTx/>
                <a:uFillTx/>
                <a:latin typeface="+mn-lt"/>
                <a:ea typeface="+mn-ea"/>
                <a:cs typeface="+mn-cs"/>
              </a:rPr>
              <a:t> camera cooler to temperature first, and take dark frames for same duration and temperature as the imaging frames.  I take 10-20 flat frames in each filter (need even illumination—set duration for mid-range exposure).</a:t>
            </a:r>
          </a:p>
          <a:p>
            <a:pPr marL="342900" marR="0" lvl="0" indent="-342900" algn="l" defTabSz="914400" rtl="0" eaLnBrk="1" fontAlgn="base" latinLnBrk="0" hangingPunct="1">
              <a:spcBef>
                <a:spcPct val="20000"/>
              </a:spcBef>
              <a:spcAft>
                <a:spcPct val="0"/>
              </a:spcAft>
              <a:buClrTx/>
              <a:buSzTx/>
              <a:buFontTx/>
              <a:buChar char="•"/>
              <a:tabLst/>
              <a:defRPr/>
            </a:pPr>
            <a:r>
              <a:rPr lang="en-US" sz="2000" kern="0" baseline="0" dirty="0" smtClean="0">
                <a:solidFill>
                  <a:schemeClr val="bg1"/>
                </a:solidFill>
                <a:latin typeface="+mn-lt"/>
              </a:rPr>
              <a:t>Bias</a:t>
            </a:r>
            <a:r>
              <a:rPr lang="en-US" sz="2000" kern="0" dirty="0" smtClean="0">
                <a:solidFill>
                  <a:schemeClr val="bg1"/>
                </a:solidFill>
                <a:latin typeface="+mn-lt"/>
              </a:rPr>
              <a:t> frames are instantaneous, for subtraction of read noise.</a:t>
            </a:r>
          </a:p>
          <a:p>
            <a:pPr marL="342900" marR="0" lvl="0" indent="-342900" algn="l" defTabSz="914400" rtl="0" eaLnBrk="1" fontAlgn="base" latinLnBrk="0" hangingPunct="1">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Dark</a:t>
            </a:r>
            <a:r>
              <a:rPr kumimoji="0" lang="en-US" sz="2000" b="0" i="0" u="none" strike="noStrike" kern="0" cap="none" spc="0" normalizeH="0" noProof="0" dirty="0" smtClean="0">
                <a:ln>
                  <a:noFill/>
                </a:ln>
                <a:solidFill>
                  <a:schemeClr val="bg1"/>
                </a:solidFill>
                <a:effectLst/>
                <a:uLnTx/>
                <a:uFillTx/>
                <a:latin typeface="+mn-lt"/>
                <a:ea typeface="+mn-ea"/>
                <a:cs typeface="+mn-cs"/>
              </a:rPr>
              <a:t> frames are same duration and temperature as imaging frames, for subtraction of dark current and correction of hot pixels.</a:t>
            </a:r>
          </a:p>
          <a:p>
            <a:pPr marL="342900" marR="0" lvl="0" indent="-342900" algn="l" defTabSz="914400" rtl="0" eaLnBrk="1" fontAlgn="base" latinLnBrk="0" hangingPunct="1">
              <a:spcBef>
                <a:spcPct val="20000"/>
              </a:spcBef>
              <a:spcAft>
                <a:spcPct val="0"/>
              </a:spcAft>
              <a:buClrTx/>
              <a:buSzTx/>
              <a:buFontTx/>
              <a:buChar char="•"/>
              <a:tabLst/>
              <a:defRPr/>
            </a:pPr>
            <a:r>
              <a:rPr lang="en-US" sz="2000" kern="0" baseline="0" dirty="0" smtClean="0">
                <a:solidFill>
                  <a:schemeClr val="bg1"/>
                </a:solidFill>
                <a:latin typeface="+mn-lt"/>
              </a:rPr>
              <a:t>Flat</a:t>
            </a:r>
            <a:r>
              <a:rPr lang="en-US" sz="2000" kern="0" dirty="0">
                <a:solidFill>
                  <a:schemeClr val="bg1"/>
                </a:solidFill>
                <a:latin typeface="+mn-lt"/>
              </a:rPr>
              <a:t> </a:t>
            </a:r>
            <a:r>
              <a:rPr lang="en-US" sz="2000" kern="0" dirty="0" smtClean="0">
                <a:solidFill>
                  <a:schemeClr val="bg1"/>
                </a:solidFill>
                <a:latin typeface="+mn-lt"/>
              </a:rPr>
              <a:t>frames are for removal of non-uniform illumination (</a:t>
            </a:r>
            <a:r>
              <a:rPr lang="en-US" sz="2000" kern="0" dirty="0" err="1" smtClean="0">
                <a:solidFill>
                  <a:schemeClr val="bg1"/>
                </a:solidFill>
                <a:latin typeface="+mn-lt"/>
              </a:rPr>
              <a:t>vignetting</a:t>
            </a:r>
            <a:r>
              <a:rPr lang="en-US" sz="2000" kern="0" dirty="0" smtClean="0">
                <a:solidFill>
                  <a:schemeClr val="bg1"/>
                </a:solidFill>
                <a:latin typeface="+mn-lt"/>
              </a:rPr>
              <a:t> and dust).  Images are divided by flat frames.</a:t>
            </a:r>
            <a:endParaRPr kumimoji="0" lang="en-US" sz="20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48050A7A-7255-400D-91A1-2F97DFA62919}" type="slidenum">
              <a:rPr lang="en-US" smtClean="0"/>
              <a:pPr/>
              <a:t>31</a:t>
            </a:fld>
            <a:r>
              <a:rPr lang="en-US" smtClean="0"/>
              <a:t> / 51</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Imaging First Principles</a:t>
            </a:r>
            <a:endParaRPr lang="en-US" dirty="0"/>
          </a:p>
        </p:txBody>
      </p:sp>
      <p:sp>
        <p:nvSpPr>
          <p:cNvPr id="12" name="Rectangle 3"/>
          <p:cNvSpPr txBox="1">
            <a:spLocks noChangeArrowheads="1"/>
          </p:cNvSpPr>
          <p:nvPr/>
        </p:nvSpPr>
        <p:spPr bwMode="auto">
          <a:xfrm>
            <a:off x="228600" y="1905000"/>
            <a:ext cx="8686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Noise is the enemy, so average calibration frames.</a:t>
            </a:r>
            <a:endParaRPr kumimoji="0" lang="en-US" sz="2400" b="0" i="0" u="none" strike="noStrike" kern="0" cap="none" spc="0" normalizeH="0" baseline="0" noProof="0" dirty="0" smtClean="0">
              <a:ln>
                <a:noFill/>
              </a:ln>
              <a:solidFill>
                <a:schemeClr val="bg1"/>
              </a:solidFill>
              <a:effectLst/>
              <a:uLnTx/>
              <a:uFillTx/>
              <a:latin typeface="+mn-lt"/>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186808" y="2676657"/>
            <a:ext cx="8772211" cy="363334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96616" y="2674375"/>
            <a:ext cx="8774248" cy="363973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92069" y="2662813"/>
            <a:ext cx="8776311" cy="3657913"/>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48050A7A-7255-400D-91A1-2F97DFA62919}" type="slidenum">
              <a:rPr lang="en-US" smtClean="0"/>
              <a:pPr/>
              <a:t>32</a:t>
            </a:fld>
            <a:r>
              <a:rPr lang="en-US" smtClean="0"/>
              <a:t> / 51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www.rc-astro.com/equipment/light_box/images/lit_up.jpg"/>
          <p:cNvPicPr>
            <a:picLocks noChangeAspect="1" noChangeArrowheads="1"/>
          </p:cNvPicPr>
          <p:nvPr/>
        </p:nvPicPr>
        <p:blipFill>
          <a:blip r:embed="rId2" cstate="print"/>
          <a:srcRect l="8941" t="9767" r="1608" b="1869"/>
          <a:stretch>
            <a:fillRect/>
          </a:stretch>
        </p:blipFill>
        <p:spPr bwMode="auto">
          <a:xfrm>
            <a:off x="151903" y="2341267"/>
            <a:ext cx="3053520" cy="3908808"/>
          </a:xfrm>
          <a:prstGeom prst="rect">
            <a:avLst/>
          </a:prstGeom>
          <a:noFill/>
        </p:spPr>
      </p:pic>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Imaging First Principles</a:t>
            </a:r>
            <a:endParaRPr lang="en-US" dirty="0"/>
          </a:p>
        </p:txBody>
      </p:sp>
      <p:grpSp>
        <p:nvGrpSpPr>
          <p:cNvPr id="11" name="Group 10"/>
          <p:cNvGrpSpPr/>
          <p:nvPr/>
        </p:nvGrpSpPr>
        <p:grpSpPr>
          <a:xfrm>
            <a:off x="2851952" y="1716803"/>
            <a:ext cx="6153150" cy="4610100"/>
            <a:chOff x="2851952" y="1716803"/>
            <a:chExt cx="6153150" cy="4610100"/>
          </a:xfrm>
        </p:grpSpPr>
        <p:pic>
          <p:nvPicPr>
            <p:cNvPr id="2050" name="Picture 2"/>
            <p:cNvPicPr>
              <a:picLocks noChangeAspect="1" noChangeArrowheads="1"/>
            </p:cNvPicPr>
            <p:nvPr/>
          </p:nvPicPr>
          <p:blipFill>
            <a:blip r:embed="rId3" cstate="print"/>
            <a:srcRect/>
            <a:stretch>
              <a:fillRect/>
            </a:stretch>
          </p:blipFill>
          <p:spPr bwMode="auto">
            <a:xfrm>
              <a:off x="2851952" y="1716803"/>
              <a:ext cx="6153150" cy="4610100"/>
            </a:xfrm>
            <a:prstGeom prst="rect">
              <a:avLst/>
            </a:prstGeom>
            <a:noFill/>
            <a:ln w="9525">
              <a:noFill/>
              <a:miter lim="800000"/>
              <a:headEnd/>
              <a:tailEnd/>
            </a:ln>
          </p:spPr>
        </p:pic>
        <p:sp>
          <p:nvSpPr>
            <p:cNvPr id="10" name="TextBox 9"/>
            <p:cNvSpPr txBox="1"/>
            <p:nvPr/>
          </p:nvSpPr>
          <p:spPr>
            <a:xfrm>
              <a:off x="4662435" y="2039815"/>
              <a:ext cx="2736647" cy="369332"/>
            </a:xfrm>
            <a:prstGeom prst="rect">
              <a:avLst/>
            </a:prstGeom>
            <a:noFill/>
          </p:spPr>
          <p:txBody>
            <a:bodyPr wrap="none" rtlCol="0">
              <a:spAutoFit/>
            </a:bodyPr>
            <a:lstStyle/>
            <a:p>
              <a:r>
                <a:rPr lang="en-US" dirty="0" smtClean="0">
                  <a:solidFill>
                    <a:schemeClr val="bg1"/>
                  </a:solidFill>
                </a:rPr>
                <a:t>Image without calibration</a:t>
              </a:r>
            </a:p>
          </p:txBody>
        </p:sp>
      </p:grpSp>
      <p:sp>
        <p:nvSpPr>
          <p:cNvPr id="12" name="Rectangle 3"/>
          <p:cNvSpPr txBox="1">
            <a:spLocks noChangeArrowheads="1"/>
          </p:cNvSpPr>
          <p:nvPr/>
        </p:nvSpPr>
        <p:spPr bwMode="auto">
          <a:xfrm>
            <a:off x="228600" y="1905000"/>
            <a:ext cx="8686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bg1"/>
                </a:solidFill>
                <a:effectLst/>
                <a:uLnTx/>
                <a:uFillTx/>
                <a:latin typeface="+mn-lt"/>
                <a:ea typeface="+mn-ea"/>
                <a:cs typeface="+mn-cs"/>
              </a:rPr>
              <a:t>Flat field box</a:t>
            </a:r>
          </a:p>
        </p:txBody>
      </p:sp>
      <p:grpSp>
        <p:nvGrpSpPr>
          <p:cNvPr id="14" name="Group 13"/>
          <p:cNvGrpSpPr/>
          <p:nvPr/>
        </p:nvGrpSpPr>
        <p:grpSpPr>
          <a:xfrm>
            <a:off x="2851429" y="1750660"/>
            <a:ext cx="6134100" cy="4562475"/>
            <a:chOff x="2851429" y="1750660"/>
            <a:chExt cx="6134100" cy="4562475"/>
          </a:xfrm>
        </p:grpSpPr>
        <p:pic>
          <p:nvPicPr>
            <p:cNvPr id="2051" name="Picture 3"/>
            <p:cNvPicPr>
              <a:picLocks noChangeAspect="1" noChangeArrowheads="1"/>
            </p:cNvPicPr>
            <p:nvPr/>
          </p:nvPicPr>
          <p:blipFill>
            <a:blip r:embed="rId4" cstate="print"/>
            <a:srcRect/>
            <a:stretch>
              <a:fillRect/>
            </a:stretch>
          </p:blipFill>
          <p:spPr bwMode="auto">
            <a:xfrm>
              <a:off x="2851429" y="1750660"/>
              <a:ext cx="6134100" cy="4562475"/>
            </a:xfrm>
            <a:prstGeom prst="rect">
              <a:avLst/>
            </a:prstGeom>
            <a:noFill/>
            <a:ln w="9525">
              <a:noFill/>
              <a:miter lim="800000"/>
              <a:headEnd/>
              <a:tailEnd/>
            </a:ln>
          </p:spPr>
        </p:pic>
        <p:sp>
          <p:nvSpPr>
            <p:cNvPr id="13" name="TextBox 12"/>
            <p:cNvSpPr txBox="1"/>
            <p:nvPr/>
          </p:nvSpPr>
          <p:spPr>
            <a:xfrm>
              <a:off x="4712677" y="2069960"/>
              <a:ext cx="2467342" cy="369332"/>
            </a:xfrm>
            <a:prstGeom prst="rect">
              <a:avLst/>
            </a:prstGeom>
            <a:noFill/>
          </p:spPr>
          <p:txBody>
            <a:bodyPr wrap="none" rtlCol="0">
              <a:spAutoFit/>
            </a:bodyPr>
            <a:lstStyle/>
            <a:p>
              <a:r>
                <a:rPr lang="en-US" dirty="0" smtClean="0">
                  <a:solidFill>
                    <a:schemeClr val="bg1"/>
                  </a:solidFill>
                </a:rPr>
                <a:t>Image with Calibration</a:t>
              </a:r>
            </a:p>
          </p:txBody>
        </p:sp>
      </p:grpSp>
      <p:sp>
        <p:nvSpPr>
          <p:cNvPr id="15" name="Slide Number Placeholder 14"/>
          <p:cNvSpPr>
            <a:spLocks noGrp="1"/>
          </p:cNvSpPr>
          <p:nvPr>
            <p:ph type="sldNum" sz="quarter" idx="12"/>
          </p:nvPr>
        </p:nvSpPr>
        <p:spPr/>
        <p:txBody>
          <a:bodyPr/>
          <a:lstStyle/>
          <a:p>
            <a:fld id="{48050A7A-7255-400D-91A1-2F97DFA62919}" type="slidenum">
              <a:rPr lang="en-US" smtClean="0"/>
              <a:pPr/>
              <a:t>33</a:t>
            </a:fld>
            <a:r>
              <a:rPr lang="en-US" smtClean="0"/>
              <a:t> / 51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a:t>Outline of Talk</a:t>
            </a:r>
          </a:p>
        </p:txBody>
      </p:sp>
      <p:sp>
        <p:nvSpPr>
          <p:cNvPr id="3075" name="Rectangle 3"/>
          <p:cNvSpPr>
            <a:spLocks noGrp="1" noChangeArrowheads="1"/>
          </p:cNvSpPr>
          <p:nvPr>
            <p:ph type="body" idx="1"/>
          </p:nvPr>
        </p:nvSpPr>
        <p:spPr>
          <a:xfrm>
            <a:off x="457200" y="1905000"/>
            <a:ext cx="8229600" cy="3992563"/>
          </a:xfrm>
        </p:spPr>
        <p:txBody>
          <a:bodyPr/>
          <a:lstStyle/>
          <a:p>
            <a:pPr>
              <a:lnSpc>
                <a:spcPct val="150000"/>
              </a:lnSpc>
            </a:pPr>
            <a:r>
              <a:rPr lang="en-US" sz="2800" dirty="0" smtClean="0">
                <a:solidFill>
                  <a:schemeClr val="bg2"/>
                </a:solidFill>
              </a:rPr>
              <a:t>The Evolution of an </a:t>
            </a:r>
            <a:r>
              <a:rPr lang="en-US" sz="2800" dirty="0" err="1" smtClean="0">
                <a:solidFill>
                  <a:schemeClr val="bg2"/>
                </a:solidFill>
              </a:rPr>
              <a:t>Astrophotographer</a:t>
            </a:r>
            <a:endParaRPr lang="en-US" sz="2800" dirty="0">
              <a:solidFill>
                <a:schemeClr val="bg2"/>
              </a:solidFill>
            </a:endParaRPr>
          </a:p>
          <a:p>
            <a:pPr>
              <a:lnSpc>
                <a:spcPct val="150000"/>
              </a:lnSpc>
            </a:pPr>
            <a:r>
              <a:rPr lang="en-US" sz="2800" dirty="0" smtClean="0">
                <a:solidFill>
                  <a:schemeClr val="bg2"/>
                </a:solidFill>
              </a:rPr>
              <a:t>How CCDs Work</a:t>
            </a:r>
            <a:endParaRPr lang="en-US" sz="2800" dirty="0">
              <a:solidFill>
                <a:schemeClr val="bg2"/>
              </a:solidFill>
            </a:endParaRPr>
          </a:p>
          <a:p>
            <a:pPr>
              <a:lnSpc>
                <a:spcPct val="150000"/>
              </a:lnSpc>
            </a:pPr>
            <a:r>
              <a:rPr lang="en-US" sz="2800" dirty="0" smtClean="0">
                <a:solidFill>
                  <a:schemeClr val="bg2"/>
                </a:solidFill>
              </a:rPr>
              <a:t>Imaging First Principles</a:t>
            </a:r>
            <a:endParaRPr lang="en-US" sz="2800" dirty="0">
              <a:solidFill>
                <a:schemeClr val="bg2"/>
              </a:solidFill>
            </a:endParaRPr>
          </a:p>
          <a:p>
            <a:pPr>
              <a:lnSpc>
                <a:spcPct val="150000"/>
              </a:lnSpc>
            </a:pPr>
            <a:r>
              <a:rPr lang="en-US" sz="2800" dirty="0" smtClean="0"/>
              <a:t>The Mechanics of Processing</a:t>
            </a:r>
            <a:endParaRPr lang="en-US" sz="2800" dirty="0"/>
          </a:p>
          <a:p>
            <a:pPr>
              <a:lnSpc>
                <a:spcPct val="150000"/>
              </a:lnSpc>
            </a:pPr>
            <a:r>
              <a:rPr lang="en-US" sz="2800" dirty="0" smtClean="0">
                <a:solidFill>
                  <a:schemeClr val="bg2"/>
                </a:solidFill>
              </a:rPr>
              <a:t>Intermediate Level Astrophotography</a:t>
            </a:r>
          </a:p>
          <a:p>
            <a:pPr>
              <a:lnSpc>
                <a:spcPct val="150000"/>
              </a:lnSpc>
            </a:pPr>
            <a:r>
              <a:rPr lang="en-US" sz="2800" dirty="0" smtClean="0">
                <a:solidFill>
                  <a:schemeClr val="bg2"/>
                </a:solidFill>
              </a:rPr>
              <a:t>The Hard Work (</a:t>
            </a:r>
            <a:r>
              <a:rPr lang="en-US" sz="2800" dirty="0">
                <a:solidFill>
                  <a:schemeClr val="bg2"/>
                </a:solidFill>
              </a:rPr>
              <a:t>t</a:t>
            </a:r>
            <a:r>
              <a:rPr lang="en-US" sz="2800" dirty="0" smtClean="0">
                <a:solidFill>
                  <a:schemeClr val="bg2"/>
                </a:solidFill>
              </a:rPr>
              <a:t>he Details)</a:t>
            </a:r>
            <a:endParaRPr lang="en-US" sz="2800" dirty="0">
              <a:solidFill>
                <a:schemeClr val="bg2"/>
              </a:solidFill>
            </a:endParaRPr>
          </a:p>
        </p:txBody>
      </p:sp>
      <p:sp>
        <p:nvSpPr>
          <p:cNvPr id="7" name="Slide Number Placeholder 6"/>
          <p:cNvSpPr>
            <a:spLocks noGrp="1"/>
          </p:cNvSpPr>
          <p:nvPr>
            <p:ph type="sldNum" sz="quarter" idx="12"/>
          </p:nvPr>
        </p:nvSpPr>
        <p:spPr/>
        <p:txBody>
          <a:bodyPr/>
          <a:lstStyle/>
          <a:p>
            <a:fld id="{48050A7A-7255-400D-91A1-2F97DFA62919}" type="slidenum">
              <a:rPr lang="en-US" smtClean="0"/>
              <a:pPr/>
              <a:t>34</a:t>
            </a:fld>
            <a:r>
              <a:rPr lang="en-US" smtClean="0"/>
              <a:t> / 51</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The Mechanics of Processing</a:t>
            </a:r>
            <a:endParaRPr lang="en-US" dirty="0"/>
          </a:p>
        </p:txBody>
      </p:sp>
      <p:sp>
        <p:nvSpPr>
          <p:cNvPr id="12" name="Rectangle 3"/>
          <p:cNvSpPr txBox="1">
            <a:spLocks noChangeArrowheads="1"/>
          </p:cNvSpPr>
          <p:nvPr/>
        </p:nvSpPr>
        <p:spPr bwMode="auto">
          <a:xfrm>
            <a:off x="228600" y="1905000"/>
            <a:ext cx="8686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Once you have taken all of your calibration and image frames, you need to do three steps, in this order:</a:t>
            </a:r>
          </a:p>
          <a:p>
            <a:pPr marL="800100" lvl="1" indent="-342900">
              <a:spcBef>
                <a:spcPct val="20000"/>
              </a:spcBef>
              <a:buFontTx/>
              <a:buChar char="•"/>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Apply calibration</a:t>
            </a:r>
          </a:p>
          <a:p>
            <a:pPr marL="800100" lvl="1" indent="-342900">
              <a:spcBef>
                <a:spcPct val="20000"/>
              </a:spcBef>
              <a:buFontTx/>
              <a:buChar char="•"/>
              <a:defRPr/>
            </a:pPr>
            <a:r>
              <a:rPr lang="en-US" sz="2000" kern="0" dirty="0" smtClean="0">
                <a:solidFill>
                  <a:schemeClr val="bg1"/>
                </a:solidFill>
                <a:latin typeface="+mn-lt"/>
              </a:rPr>
              <a:t>Align the frames</a:t>
            </a:r>
          </a:p>
          <a:p>
            <a:pPr marL="800100" lvl="1" indent="-342900">
              <a:spcBef>
                <a:spcPct val="20000"/>
              </a:spcBef>
              <a:buFontTx/>
              <a:buChar char="•"/>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Combine</a:t>
            </a:r>
            <a:r>
              <a:rPr kumimoji="0" lang="en-US" sz="2000" b="0" i="0" u="none" strike="noStrike" kern="0" cap="none" spc="0" normalizeH="0" noProof="0" dirty="0" smtClean="0">
                <a:ln>
                  <a:noFill/>
                </a:ln>
                <a:solidFill>
                  <a:schemeClr val="bg1"/>
                </a:solidFill>
                <a:effectLst/>
                <a:uLnTx/>
                <a:uFillTx/>
                <a:latin typeface="+mn-lt"/>
                <a:ea typeface="+mn-ea"/>
                <a:cs typeface="+mn-cs"/>
              </a:rPr>
              <a:t> the frames</a:t>
            </a:r>
          </a:p>
          <a:p>
            <a:pPr marL="342900" indent="-342900">
              <a:spcBef>
                <a:spcPct val="20000"/>
              </a:spcBef>
              <a:buFontTx/>
              <a:buChar char="•"/>
              <a:defRPr/>
            </a:pPr>
            <a:r>
              <a:rPr lang="en-US" sz="2400" kern="0" baseline="0" dirty="0" err="1" smtClean="0">
                <a:solidFill>
                  <a:schemeClr val="bg1"/>
                </a:solidFill>
                <a:latin typeface="+mn-lt"/>
              </a:rPr>
              <a:t>MaxIm</a:t>
            </a:r>
            <a:r>
              <a:rPr lang="en-US" sz="2400" kern="0" baseline="0" dirty="0" smtClean="0">
                <a:solidFill>
                  <a:schemeClr val="bg1"/>
                </a:solidFill>
                <a:latin typeface="+mn-lt"/>
              </a:rPr>
              <a:t> DL makes each of these</a:t>
            </a:r>
            <a:r>
              <a:rPr lang="en-US" sz="2400" kern="0" dirty="0" smtClean="0">
                <a:solidFill>
                  <a:schemeClr val="bg1"/>
                </a:solidFill>
                <a:latin typeface="+mn-lt"/>
              </a:rPr>
              <a:t> steps as easy as possible, but there are still things to know:</a:t>
            </a:r>
          </a:p>
          <a:p>
            <a:pPr marL="800100" lvl="1" indent="-342900">
              <a:spcBef>
                <a:spcPct val="20000"/>
              </a:spcBef>
              <a:buFontTx/>
              <a:buChar char="•"/>
              <a:defRPr/>
            </a:pPr>
            <a:r>
              <a:rPr lang="en-US" sz="2000" kern="0" dirty="0" smtClean="0">
                <a:solidFill>
                  <a:schemeClr val="bg1"/>
                </a:solidFill>
                <a:latin typeface="+mn-lt"/>
              </a:rPr>
              <a:t>Save calibration frames in separate folder—DO NOT overwrite original data.</a:t>
            </a:r>
          </a:p>
          <a:p>
            <a:pPr marL="800100" lvl="1" indent="-342900">
              <a:spcBef>
                <a:spcPct val="20000"/>
              </a:spcBef>
              <a:buFontTx/>
              <a:buChar char="•"/>
              <a:defRPr/>
            </a:pPr>
            <a:r>
              <a:rPr lang="en-US" sz="2000" kern="0" dirty="0" smtClean="0">
                <a:solidFill>
                  <a:schemeClr val="bg1"/>
                </a:solidFill>
                <a:latin typeface="+mn-lt"/>
              </a:rPr>
              <a:t>Align using auto-star matching.</a:t>
            </a:r>
          </a:p>
          <a:p>
            <a:pPr marL="800100" lvl="1" indent="-342900">
              <a:spcBef>
                <a:spcPct val="20000"/>
              </a:spcBef>
              <a:buFontTx/>
              <a:buChar char="•"/>
              <a:defRPr/>
            </a:pPr>
            <a:r>
              <a:rPr lang="en-US" sz="2000" kern="0" dirty="0" smtClean="0">
                <a:solidFill>
                  <a:schemeClr val="bg1"/>
                </a:solidFill>
                <a:latin typeface="+mn-lt"/>
              </a:rPr>
              <a:t>Combine using median, or sigma clip (NOT sum or average).</a:t>
            </a:r>
          </a:p>
          <a:p>
            <a:pPr marL="800100" lvl="1" indent="-342900">
              <a:spcBef>
                <a:spcPct val="20000"/>
              </a:spcBef>
              <a:buFontTx/>
              <a:buChar char="•"/>
              <a:defRPr/>
            </a:pPr>
            <a:r>
              <a:rPr lang="en-US" sz="2000" kern="0" dirty="0" smtClean="0">
                <a:solidFill>
                  <a:schemeClr val="bg1"/>
                </a:solidFill>
                <a:latin typeface="+mn-lt"/>
              </a:rPr>
              <a:t>With final image, remove gradient and save in yet another folder.</a:t>
            </a:r>
            <a:endParaRPr lang="en-US" sz="2400" kern="0" dirty="0" smtClean="0">
              <a:solidFill>
                <a:schemeClr val="bg1"/>
              </a:solidFill>
              <a:latin typeface="+mn-lt"/>
            </a:endParaRPr>
          </a:p>
        </p:txBody>
      </p:sp>
      <p:sp>
        <p:nvSpPr>
          <p:cNvPr id="7" name="Slide Number Placeholder 6"/>
          <p:cNvSpPr>
            <a:spLocks noGrp="1"/>
          </p:cNvSpPr>
          <p:nvPr>
            <p:ph type="sldNum" sz="quarter" idx="12"/>
          </p:nvPr>
        </p:nvSpPr>
        <p:spPr/>
        <p:txBody>
          <a:bodyPr/>
          <a:lstStyle/>
          <a:p>
            <a:fld id="{48050A7A-7255-400D-91A1-2F97DFA62919}" type="slidenum">
              <a:rPr lang="en-US" smtClean="0"/>
              <a:pPr/>
              <a:t>35</a:t>
            </a:fld>
            <a:r>
              <a:rPr lang="en-US" smtClean="0"/>
              <a:t> / 51</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The Mechanics of Processing</a:t>
            </a:r>
            <a:endParaRPr lang="en-US" dirty="0"/>
          </a:p>
        </p:txBody>
      </p:sp>
      <p:sp>
        <p:nvSpPr>
          <p:cNvPr id="12" name="Rectangle 3"/>
          <p:cNvSpPr txBox="1">
            <a:spLocks noChangeArrowheads="1"/>
          </p:cNvSpPr>
          <p:nvPr/>
        </p:nvSpPr>
        <p:spPr bwMode="auto">
          <a:xfrm>
            <a:off x="228600" y="1905000"/>
            <a:ext cx="8686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You need to do each of the steps on the previous slide separately for each filter (and each object, if you have taken images of more than one).</a:t>
            </a:r>
          </a:p>
          <a:p>
            <a:pPr marL="342900" marR="0" lvl="0" indent="-342900" algn="l" defTabSz="914400" rtl="0" eaLnBrk="1" fontAlgn="base" latinLnBrk="0" hangingPunct="1">
              <a:spcBef>
                <a:spcPct val="20000"/>
              </a:spcBef>
              <a:spcAft>
                <a:spcPct val="0"/>
              </a:spcAft>
              <a:buClrTx/>
              <a:buSzTx/>
              <a:buFontTx/>
              <a:buChar char="•"/>
              <a:tabLst/>
              <a:defRPr/>
            </a:pPr>
            <a:r>
              <a:rPr kumimoji="0" lang="en-US" sz="2400" b="0" i="0" u="none" strike="noStrike" kern="0" cap="none" spc="0" normalizeH="0" noProof="0" dirty="0" smtClean="0">
                <a:ln>
                  <a:noFill/>
                </a:ln>
                <a:solidFill>
                  <a:schemeClr val="bg1"/>
                </a:solidFill>
                <a:effectLst/>
                <a:uLnTx/>
                <a:uFillTx/>
                <a:latin typeface="+mn-lt"/>
                <a:ea typeface="+mn-ea"/>
                <a:cs typeface="+mn-cs"/>
              </a:rPr>
              <a:t>Once you have your R, G, B, and L images separately combined into calibrated, final images, then you need to align them to each other.</a:t>
            </a:r>
          </a:p>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Finally, you need to do the color combine.</a:t>
            </a:r>
          </a:p>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This is VERY tricky, because the color balance depends on your three color images, but they are all scaled differently, and have different backgrounds, because of the non-uniformity of the filters, atmosphere, and camera response.</a:t>
            </a:r>
            <a:endParaRPr kumimoji="0" lang="en-US" sz="2000" b="0" i="0" u="none" strike="noStrike" kern="0" cap="none" spc="0" normalizeH="0" noProof="0" dirty="0" smtClean="0">
              <a:ln>
                <a:noFill/>
              </a:ln>
              <a:solidFill>
                <a:schemeClr val="bg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48050A7A-7255-400D-91A1-2F97DFA62919}" type="slidenum">
              <a:rPr lang="en-US" smtClean="0"/>
              <a:pPr/>
              <a:t>36</a:t>
            </a:fld>
            <a:r>
              <a:rPr lang="en-US" smtClean="0"/>
              <a:t> / 51</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The Mechanics of Processing</a:t>
            </a:r>
            <a:endParaRPr lang="en-US" dirty="0"/>
          </a:p>
        </p:txBody>
      </p:sp>
      <p:sp>
        <p:nvSpPr>
          <p:cNvPr id="12" name="Rectangle 3"/>
          <p:cNvSpPr txBox="1">
            <a:spLocks noChangeArrowheads="1"/>
          </p:cNvSpPr>
          <p:nvPr/>
        </p:nvSpPr>
        <p:spPr bwMode="auto">
          <a:xfrm>
            <a:off x="228600" y="1905000"/>
            <a:ext cx="8686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Air Mass and Color</a:t>
            </a:r>
          </a:p>
          <a:p>
            <a:pPr marL="342900" marR="0" lvl="0" indent="-342900" algn="l" defTabSz="914400" rtl="0" eaLnBrk="1" fontAlgn="base" latinLnBrk="0" hangingPunct="1">
              <a:spcBef>
                <a:spcPct val="20000"/>
              </a:spcBef>
              <a:spcAft>
                <a:spcPct val="0"/>
              </a:spcAft>
              <a:buClrTx/>
              <a:buSzTx/>
              <a:buFontTx/>
              <a:buChar char="•"/>
              <a:tabLst/>
              <a:defRPr/>
            </a:pPr>
            <a:endParaRPr lang="en-US" sz="2400" kern="0" dirty="0" smtClean="0">
              <a:solidFill>
                <a:schemeClr val="bg1"/>
              </a:solidFill>
              <a:latin typeface="+mn-lt"/>
            </a:endParaRPr>
          </a:p>
          <a:p>
            <a:pPr marL="342900" marR="0" lvl="0" indent="-342900" algn="l" defTabSz="914400" rtl="0" eaLnBrk="1" fontAlgn="base" latinLnBrk="0" hangingPunct="1">
              <a:spcBef>
                <a:spcPct val="20000"/>
              </a:spcBef>
              <a:spcAft>
                <a:spcPct val="0"/>
              </a:spcAft>
              <a:buClrTx/>
              <a:buSzTx/>
              <a:buFontTx/>
              <a:buChar char="•"/>
              <a:tabLst/>
              <a:defRPr/>
            </a:pPr>
            <a:endParaRPr lang="en-US" sz="2400" kern="0" dirty="0" smtClean="0">
              <a:solidFill>
                <a:schemeClr val="bg1"/>
              </a:solidFill>
              <a:latin typeface="+mn-lt"/>
            </a:endParaRPr>
          </a:p>
          <a:p>
            <a:pPr marL="342900" marR="0" lvl="0" indent="-342900" algn="l" defTabSz="914400" rtl="0" eaLnBrk="1" fontAlgn="base" latinLnBrk="0" hangingPunct="1">
              <a:spcBef>
                <a:spcPct val="20000"/>
              </a:spcBef>
              <a:spcAft>
                <a:spcPct val="0"/>
              </a:spcAft>
              <a:buClrTx/>
              <a:buSzTx/>
              <a:buFontTx/>
              <a:buChar char="•"/>
              <a:tabLst/>
              <a:defRPr/>
            </a:pPr>
            <a:endParaRPr lang="en-US" sz="2400" kern="0" dirty="0" smtClean="0">
              <a:solidFill>
                <a:schemeClr val="bg1"/>
              </a:solidFill>
              <a:latin typeface="+mn-lt"/>
            </a:endParaRPr>
          </a:p>
          <a:p>
            <a:pPr marL="342900" marR="0" lvl="0" indent="-342900" algn="l" defTabSz="914400" rtl="0" eaLnBrk="1" fontAlgn="base" latinLnBrk="0" hangingPunct="1">
              <a:spcBef>
                <a:spcPct val="20000"/>
              </a:spcBef>
              <a:spcAft>
                <a:spcPct val="0"/>
              </a:spcAft>
              <a:buClrTx/>
              <a:buSzTx/>
              <a:buFontTx/>
              <a:buChar char="•"/>
              <a:tabLst/>
              <a:defRPr/>
            </a:pPr>
            <a:endParaRPr lang="en-US" sz="2400" kern="0" dirty="0" smtClean="0">
              <a:solidFill>
                <a:schemeClr val="bg1"/>
              </a:solidFill>
              <a:latin typeface="+mn-lt"/>
            </a:endParaRPr>
          </a:p>
          <a:p>
            <a:pPr marL="342900" marR="0" lvl="0" indent="-342900" algn="l" defTabSz="914400" rtl="0" eaLnBrk="1" fontAlgn="base" latinLnBrk="0" hangingPunct="1">
              <a:spcBef>
                <a:spcPct val="20000"/>
              </a:spcBef>
              <a:spcAft>
                <a:spcPct val="0"/>
              </a:spcAft>
              <a:buClrTx/>
              <a:buSzTx/>
              <a:buFontTx/>
              <a:buChar char="•"/>
              <a:tabLst/>
              <a:defRPr/>
            </a:pPr>
            <a:endParaRPr lang="en-US" sz="2400" kern="0" dirty="0" smtClean="0">
              <a:solidFill>
                <a:schemeClr val="bg1"/>
              </a:solidFill>
              <a:latin typeface="+mn-lt"/>
            </a:endParaRPr>
          </a:p>
          <a:p>
            <a:pPr marL="342900" marR="0" lvl="0" indent="-342900" algn="l" defTabSz="914400" rtl="0" eaLnBrk="1" fontAlgn="base" latinLnBrk="0" hangingPunct="1">
              <a:spcBef>
                <a:spcPct val="20000"/>
              </a:spcBef>
              <a:spcAft>
                <a:spcPct val="0"/>
              </a:spcAft>
              <a:buClrTx/>
              <a:buSzTx/>
              <a:buFontTx/>
              <a:buChar char="•"/>
              <a:tabLst/>
              <a:defRPr/>
            </a:pPr>
            <a:endParaRPr lang="en-US" sz="2400" kern="0" dirty="0" smtClean="0">
              <a:solidFill>
                <a:schemeClr val="bg1"/>
              </a:solidFill>
              <a:latin typeface="+mn-lt"/>
            </a:endParaRPr>
          </a:p>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A star’s color depends on</a:t>
            </a:r>
          </a:p>
          <a:p>
            <a:pPr marL="342900" marR="0" lvl="0" indent="-342900" algn="l" defTabSz="914400" rtl="0" eaLnBrk="1" fontAlgn="base" latinLnBrk="0" hangingPunct="1">
              <a:spcBef>
                <a:spcPct val="20000"/>
              </a:spcBef>
              <a:spcAft>
                <a:spcPct val="0"/>
              </a:spcAft>
              <a:buClrTx/>
              <a:buSzTx/>
              <a:tabLst/>
              <a:defRPr/>
            </a:pPr>
            <a:r>
              <a:rPr lang="en-US" sz="2400" kern="0" dirty="0" smtClean="0">
                <a:solidFill>
                  <a:schemeClr val="bg1"/>
                </a:solidFill>
                <a:latin typeface="+mn-lt"/>
              </a:rPr>
              <a:t>	air mass, where overhead</a:t>
            </a:r>
          </a:p>
          <a:p>
            <a:pPr marL="342900" marR="0" lvl="0" indent="-342900" algn="l" defTabSz="914400" rtl="0" eaLnBrk="1" fontAlgn="base" latinLnBrk="0" hangingPunct="1">
              <a:spcBef>
                <a:spcPct val="20000"/>
              </a:spcBef>
              <a:spcAft>
                <a:spcPct val="0"/>
              </a:spcAft>
              <a:buClrTx/>
              <a:buSzTx/>
              <a:tabLst/>
              <a:defRPr/>
            </a:pPr>
            <a:r>
              <a:rPr lang="en-US" sz="2400" kern="0" dirty="0" smtClean="0">
                <a:solidFill>
                  <a:schemeClr val="bg1"/>
                </a:solidFill>
                <a:latin typeface="+mn-lt"/>
              </a:rPr>
              <a:t>	is unit air mass.</a:t>
            </a:r>
          </a:p>
        </p:txBody>
      </p:sp>
      <p:pic>
        <p:nvPicPr>
          <p:cNvPr id="7" name="Picture 2"/>
          <p:cNvPicPr>
            <a:picLocks noChangeAspect="1" noChangeArrowheads="1"/>
          </p:cNvPicPr>
          <p:nvPr/>
        </p:nvPicPr>
        <p:blipFill>
          <a:blip r:embed="rId2" cstate="print"/>
          <a:srcRect/>
          <a:stretch>
            <a:fillRect/>
          </a:stretch>
        </p:blipFill>
        <p:spPr bwMode="auto">
          <a:xfrm>
            <a:off x="231112" y="2335751"/>
            <a:ext cx="4137827" cy="2426174"/>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r="22235"/>
          <a:stretch>
            <a:fillRect/>
          </a:stretch>
        </p:blipFill>
        <p:spPr bwMode="auto">
          <a:xfrm>
            <a:off x="4521758" y="2120202"/>
            <a:ext cx="4535515" cy="4229625"/>
          </a:xfrm>
          <a:prstGeom prst="rect">
            <a:avLst/>
          </a:prstGeom>
          <a:noFill/>
          <a:ln w="9525">
            <a:noFill/>
            <a:miter lim="800000"/>
            <a:headEnd/>
            <a:tailEnd/>
          </a:ln>
        </p:spPr>
      </p:pic>
      <p:sp>
        <p:nvSpPr>
          <p:cNvPr id="9" name="TextBox 8"/>
          <p:cNvSpPr txBox="1"/>
          <p:nvPr/>
        </p:nvSpPr>
        <p:spPr>
          <a:xfrm>
            <a:off x="5426110" y="2954215"/>
            <a:ext cx="3181320" cy="646331"/>
          </a:xfrm>
          <a:prstGeom prst="rect">
            <a:avLst/>
          </a:prstGeom>
          <a:noFill/>
        </p:spPr>
        <p:txBody>
          <a:bodyPr wrap="none" rtlCol="0">
            <a:spAutoFit/>
          </a:bodyPr>
          <a:lstStyle/>
          <a:p>
            <a:pPr algn="ctr"/>
            <a:r>
              <a:rPr lang="en-US" dirty="0" smtClean="0"/>
              <a:t>Effect of camera and </a:t>
            </a:r>
            <a:r>
              <a:rPr lang="en-US" dirty="0" err="1" smtClean="0"/>
              <a:t>airmass</a:t>
            </a:r>
            <a:endParaRPr lang="en-US" dirty="0" smtClean="0"/>
          </a:p>
          <a:p>
            <a:pPr algn="ctr"/>
            <a:r>
              <a:rPr lang="en-US" dirty="0" smtClean="0"/>
              <a:t>on a G2V (white) star</a:t>
            </a:r>
          </a:p>
        </p:txBody>
      </p:sp>
      <p:sp>
        <p:nvSpPr>
          <p:cNvPr id="10" name="Slide Number Placeholder 9"/>
          <p:cNvSpPr>
            <a:spLocks noGrp="1"/>
          </p:cNvSpPr>
          <p:nvPr>
            <p:ph type="sldNum" sz="quarter" idx="12"/>
          </p:nvPr>
        </p:nvSpPr>
        <p:spPr/>
        <p:txBody>
          <a:bodyPr/>
          <a:lstStyle/>
          <a:p>
            <a:fld id="{48050A7A-7255-400D-91A1-2F97DFA62919}" type="slidenum">
              <a:rPr lang="en-US" smtClean="0"/>
              <a:pPr/>
              <a:t>37</a:t>
            </a:fld>
            <a:r>
              <a:rPr lang="en-US" smtClean="0"/>
              <a:t> / 51</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smtClean="0"/>
              <a:t>The Mechanics of Processing</a:t>
            </a:r>
            <a:endParaRPr lang="en-US" dirty="0"/>
          </a:p>
        </p:txBody>
      </p:sp>
      <p:sp>
        <p:nvSpPr>
          <p:cNvPr id="12" name="Rectangle 3"/>
          <p:cNvSpPr txBox="1">
            <a:spLocks noChangeArrowheads="1"/>
          </p:cNvSpPr>
          <p:nvPr/>
        </p:nvSpPr>
        <p:spPr bwMode="auto">
          <a:xfrm>
            <a:off x="138168" y="1905000"/>
            <a:ext cx="89154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lang="en-US" sz="2000" kern="0" dirty="0" smtClean="0">
                <a:solidFill>
                  <a:schemeClr val="bg1"/>
                </a:solidFill>
                <a:latin typeface="+mn-lt"/>
              </a:rPr>
              <a:t>I do not mean to scare people with this.  This is just for some who might want to know how to use the color equations…(atmospheric extinction)</a:t>
            </a:r>
          </a:p>
          <a:p>
            <a:pPr marL="342900" marR="0" lvl="0" indent="-342900" algn="l" defTabSz="914400" rtl="0" eaLnBrk="1" fontAlgn="base" latinLnBrk="0" hangingPunct="1">
              <a:spcBef>
                <a:spcPct val="20000"/>
              </a:spcBef>
              <a:spcAft>
                <a:spcPct val="0"/>
              </a:spcAft>
              <a:buClrTx/>
              <a:buSzTx/>
              <a:buFontTx/>
              <a:buChar char="•"/>
              <a:tabLst/>
              <a:defRPr/>
            </a:pPr>
            <a:r>
              <a:rPr kumimoji="0" lang="en-US" sz="2000" b="0" i="0" u="none" strike="noStrike" kern="0" cap="none" spc="0" normalizeH="0" noProof="0" dirty="0" smtClean="0">
                <a:ln>
                  <a:noFill/>
                </a:ln>
                <a:solidFill>
                  <a:schemeClr val="bg1"/>
                </a:solidFill>
                <a:effectLst/>
                <a:uLnTx/>
                <a:uFillTx/>
                <a:latin typeface="+mn-lt"/>
                <a:ea typeface="+mn-ea"/>
                <a:cs typeface="+mn-cs"/>
              </a:rPr>
              <a:t>The equations are:</a:t>
            </a:r>
          </a:p>
          <a:p>
            <a:pPr marL="800100" lvl="1" indent="-342900">
              <a:spcBef>
                <a:spcPct val="20000"/>
              </a:spcBef>
              <a:buFontTx/>
              <a:buChar char="•"/>
              <a:defRPr/>
            </a:pPr>
            <a:r>
              <a:rPr lang="en-US" kern="0" dirty="0" smtClean="0">
                <a:solidFill>
                  <a:schemeClr val="bg1"/>
                </a:solidFill>
                <a:latin typeface="+mn-lt"/>
              </a:rPr>
              <a:t>R = 0.147x + 8.994</a:t>
            </a:r>
          </a:p>
          <a:p>
            <a:pPr marL="800100" lvl="1" indent="-342900">
              <a:spcBef>
                <a:spcPct val="20000"/>
              </a:spcBef>
              <a:buFontTx/>
              <a:buChar char="•"/>
              <a:defRPr/>
            </a:pPr>
            <a:r>
              <a:rPr kumimoji="0" lang="en-US" b="0" i="0" u="none" strike="noStrike" kern="0" cap="none" spc="0" normalizeH="0" noProof="0" dirty="0" smtClean="0">
                <a:ln>
                  <a:noFill/>
                </a:ln>
                <a:solidFill>
                  <a:schemeClr val="bg1"/>
                </a:solidFill>
                <a:effectLst/>
                <a:uLnTx/>
                <a:uFillTx/>
                <a:latin typeface="+mn-lt"/>
                <a:ea typeface="+mn-ea"/>
                <a:cs typeface="+mn-cs"/>
              </a:rPr>
              <a:t>G = 0.201x + 9.116</a:t>
            </a:r>
          </a:p>
          <a:p>
            <a:pPr marL="800100" lvl="1" indent="-342900">
              <a:spcBef>
                <a:spcPct val="20000"/>
              </a:spcBef>
              <a:buFontTx/>
              <a:buChar char="•"/>
              <a:defRPr/>
            </a:pPr>
            <a:r>
              <a:rPr lang="en-US" kern="0" dirty="0" smtClean="0">
                <a:solidFill>
                  <a:schemeClr val="bg1"/>
                </a:solidFill>
                <a:latin typeface="+mn-lt"/>
              </a:rPr>
              <a:t>B = 0.304x + 9.836</a:t>
            </a:r>
          </a:p>
          <a:p>
            <a:pPr marL="342900" indent="-342900">
              <a:spcBef>
                <a:spcPct val="20000"/>
              </a:spcBef>
              <a:buFontTx/>
              <a:buChar char="•"/>
              <a:defRPr/>
            </a:pPr>
            <a:r>
              <a:rPr kumimoji="0" lang="en-US" sz="2000" b="0" i="0" u="none" strike="noStrike" kern="0" cap="none" spc="0" normalizeH="0" noProof="0" dirty="0" smtClean="0">
                <a:ln>
                  <a:noFill/>
                </a:ln>
                <a:solidFill>
                  <a:schemeClr val="bg1"/>
                </a:solidFill>
                <a:effectLst/>
                <a:uLnTx/>
                <a:uFillTx/>
                <a:latin typeface="+mn-lt"/>
                <a:ea typeface="+mn-ea"/>
                <a:cs typeface="+mn-cs"/>
              </a:rPr>
              <a:t>If x = 0, this gives magnitudes at the top of the atmosphere!  </a:t>
            </a:r>
            <a:r>
              <a:rPr lang="en-US" sz="2000" kern="0" noProof="0" dirty="0" smtClean="0">
                <a:solidFill>
                  <a:schemeClr val="bg1"/>
                </a:solidFill>
                <a:latin typeface="+mn-lt"/>
              </a:rPr>
              <a:t>Since this is a G2V star (like the Sun), it should be white, i.e. equal magnitudes.  They are not, so color must be due to camera!</a:t>
            </a:r>
          </a:p>
          <a:p>
            <a:pPr marL="342900" indent="-342900">
              <a:spcBef>
                <a:spcPct val="20000"/>
              </a:spcBef>
              <a:buFontTx/>
              <a:buChar char="•"/>
              <a:defRPr/>
            </a:pPr>
            <a:r>
              <a:rPr lang="en-US" sz="2000" kern="0" dirty="0" err="1" smtClean="0">
                <a:solidFill>
                  <a:schemeClr val="bg1"/>
                </a:solidFill>
                <a:latin typeface="+mn-lt"/>
              </a:rPr>
              <a:t>f</a:t>
            </a:r>
            <a:r>
              <a:rPr lang="en-US" sz="2000" kern="0" baseline="-25000" dirty="0" err="1" smtClean="0">
                <a:solidFill>
                  <a:schemeClr val="bg1"/>
                </a:solidFill>
                <a:latin typeface="+mn-lt"/>
              </a:rPr>
              <a:t>R</a:t>
            </a:r>
            <a:r>
              <a:rPr lang="en-US" sz="2000" kern="0" dirty="0" smtClean="0">
                <a:solidFill>
                  <a:schemeClr val="bg1"/>
                </a:solidFill>
                <a:latin typeface="+mn-lt"/>
              </a:rPr>
              <a:t>/</a:t>
            </a:r>
            <a:r>
              <a:rPr lang="en-US" sz="2000" kern="0" dirty="0" err="1" smtClean="0">
                <a:solidFill>
                  <a:schemeClr val="bg1"/>
                </a:solidFill>
                <a:latin typeface="+mn-lt"/>
              </a:rPr>
              <a:t>f</a:t>
            </a:r>
            <a:r>
              <a:rPr lang="en-US" sz="2000" kern="0" baseline="-25000" dirty="0" err="1" smtClean="0">
                <a:solidFill>
                  <a:schemeClr val="bg1"/>
                </a:solidFill>
                <a:latin typeface="+mn-lt"/>
              </a:rPr>
              <a:t>G</a:t>
            </a:r>
            <a:r>
              <a:rPr lang="en-US" sz="2000" kern="0" dirty="0" smtClean="0">
                <a:solidFill>
                  <a:schemeClr val="bg1"/>
                </a:solidFill>
                <a:latin typeface="+mn-lt"/>
              </a:rPr>
              <a:t> = 10</a:t>
            </a:r>
            <a:r>
              <a:rPr lang="en-US" sz="2000" kern="0" baseline="30000" dirty="0" smtClean="0">
                <a:solidFill>
                  <a:schemeClr val="bg1"/>
                </a:solidFill>
                <a:latin typeface="+mn-lt"/>
              </a:rPr>
              <a:t>0.122/2.5</a:t>
            </a:r>
            <a:r>
              <a:rPr lang="en-US" sz="2000" kern="0" dirty="0" smtClean="0">
                <a:solidFill>
                  <a:schemeClr val="bg1"/>
                </a:solidFill>
                <a:latin typeface="+mn-lt"/>
              </a:rPr>
              <a:t> = 1.12 (means red is 12% more sensitive than green)</a:t>
            </a:r>
          </a:p>
          <a:p>
            <a:pPr marL="342900" indent="-342900">
              <a:spcBef>
                <a:spcPct val="20000"/>
              </a:spcBef>
              <a:buFontTx/>
              <a:buChar char="•"/>
              <a:defRPr/>
            </a:pPr>
            <a:r>
              <a:rPr lang="en-US" sz="2000" kern="0" dirty="0" err="1" smtClean="0">
                <a:solidFill>
                  <a:schemeClr val="bg1"/>
                </a:solidFill>
                <a:latin typeface="+mn-lt"/>
              </a:rPr>
              <a:t>f</a:t>
            </a:r>
            <a:r>
              <a:rPr lang="en-US" sz="2000" kern="0" baseline="-25000" dirty="0" err="1" smtClean="0">
                <a:solidFill>
                  <a:schemeClr val="bg1"/>
                </a:solidFill>
                <a:latin typeface="+mn-lt"/>
              </a:rPr>
              <a:t>R</a:t>
            </a:r>
            <a:r>
              <a:rPr lang="en-US" sz="2000" kern="0" dirty="0" smtClean="0">
                <a:solidFill>
                  <a:schemeClr val="bg1"/>
                </a:solidFill>
                <a:latin typeface="+mn-lt"/>
              </a:rPr>
              <a:t>/</a:t>
            </a:r>
            <a:r>
              <a:rPr lang="en-US" sz="2000" kern="0" dirty="0" err="1" smtClean="0">
                <a:solidFill>
                  <a:schemeClr val="bg1"/>
                </a:solidFill>
                <a:latin typeface="+mn-lt"/>
              </a:rPr>
              <a:t>f</a:t>
            </a:r>
            <a:r>
              <a:rPr lang="en-US" sz="2000" kern="0" baseline="-25000" dirty="0" err="1" smtClean="0">
                <a:solidFill>
                  <a:schemeClr val="bg1"/>
                </a:solidFill>
                <a:latin typeface="+mn-lt"/>
              </a:rPr>
              <a:t>G</a:t>
            </a:r>
            <a:r>
              <a:rPr lang="en-US" sz="2000" kern="0" dirty="0" smtClean="0">
                <a:solidFill>
                  <a:schemeClr val="bg1"/>
                </a:solidFill>
                <a:latin typeface="+mn-lt"/>
              </a:rPr>
              <a:t> = 10</a:t>
            </a:r>
            <a:r>
              <a:rPr lang="en-US" sz="2000" kern="0" baseline="30000" dirty="0" smtClean="0">
                <a:solidFill>
                  <a:schemeClr val="bg1"/>
                </a:solidFill>
                <a:latin typeface="+mn-lt"/>
              </a:rPr>
              <a:t>0.842/2.5</a:t>
            </a:r>
            <a:r>
              <a:rPr lang="en-US" sz="2000" kern="0" dirty="0" smtClean="0">
                <a:solidFill>
                  <a:schemeClr val="bg1"/>
                </a:solidFill>
                <a:latin typeface="+mn-lt"/>
              </a:rPr>
              <a:t> = 2.17 (means red is more than twice as sensitive as blue)</a:t>
            </a:r>
          </a:p>
          <a:p>
            <a:pPr marL="342900" indent="-342900">
              <a:spcBef>
                <a:spcPct val="20000"/>
              </a:spcBef>
              <a:buFontTx/>
              <a:buChar char="•"/>
              <a:defRPr/>
            </a:pPr>
            <a:r>
              <a:rPr lang="en-US" sz="2000" kern="0" dirty="0" smtClean="0">
                <a:solidFill>
                  <a:schemeClr val="bg1"/>
                </a:solidFill>
                <a:latin typeface="+mn-lt"/>
              </a:rPr>
              <a:t>Not only that, but the situation gets worse with altitude</a:t>
            </a:r>
            <a:endParaRPr kumimoji="0" lang="en-US" sz="2000" b="0" i="0" u="none" strike="noStrike" kern="0" cap="none" spc="0" normalizeH="0" noProof="0" dirty="0" smtClean="0">
              <a:ln>
                <a:noFill/>
              </a:ln>
              <a:solidFill>
                <a:schemeClr val="bg1"/>
              </a:solidFill>
              <a:effectLst/>
              <a:uLnTx/>
              <a:uFillTx/>
              <a:latin typeface="+mn-lt"/>
              <a:ea typeface="+mn-ea"/>
              <a:cs typeface="+mn-cs"/>
            </a:endParaRPr>
          </a:p>
        </p:txBody>
      </p:sp>
      <p:sp>
        <p:nvSpPr>
          <p:cNvPr id="8" name="TextBox 7"/>
          <p:cNvSpPr txBox="1"/>
          <p:nvPr/>
        </p:nvSpPr>
        <p:spPr>
          <a:xfrm>
            <a:off x="3470787" y="2947428"/>
            <a:ext cx="1327608" cy="923330"/>
          </a:xfrm>
          <a:prstGeom prst="rect">
            <a:avLst/>
          </a:prstGeom>
          <a:noFill/>
          <a:ln>
            <a:solidFill>
              <a:schemeClr val="bg1"/>
            </a:solidFill>
          </a:ln>
        </p:spPr>
        <p:txBody>
          <a:bodyPr wrap="none" rtlCol="0">
            <a:spAutoFit/>
          </a:bodyPr>
          <a:lstStyle/>
          <a:p>
            <a:r>
              <a:rPr lang="en-US" dirty="0" err="1" smtClean="0">
                <a:solidFill>
                  <a:schemeClr val="bg1"/>
                </a:solidFill>
              </a:rPr>
              <a:t>m</a:t>
            </a:r>
            <a:r>
              <a:rPr lang="en-US" baseline="-25000" dirty="0" err="1" smtClean="0">
                <a:solidFill>
                  <a:schemeClr val="bg1"/>
                </a:solidFill>
              </a:rPr>
              <a:t>R</a:t>
            </a:r>
            <a:r>
              <a:rPr lang="en-US" dirty="0" smtClean="0">
                <a:solidFill>
                  <a:schemeClr val="bg1"/>
                </a:solidFill>
              </a:rPr>
              <a:t> = 8.994</a:t>
            </a:r>
          </a:p>
          <a:p>
            <a:r>
              <a:rPr lang="en-US" dirty="0" err="1" smtClean="0">
                <a:solidFill>
                  <a:schemeClr val="bg1"/>
                </a:solidFill>
              </a:rPr>
              <a:t>m</a:t>
            </a:r>
            <a:r>
              <a:rPr lang="en-US" baseline="-25000" dirty="0" err="1" smtClean="0">
                <a:solidFill>
                  <a:schemeClr val="bg1"/>
                </a:solidFill>
              </a:rPr>
              <a:t>G</a:t>
            </a:r>
            <a:r>
              <a:rPr lang="en-US" dirty="0" smtClean="0">
                <a:solidFill>
                  <a:schemeClr val="bg1"/>
                </a:solidFill>
              </a:rPr>
              <a:t> = 9.116</a:t>
            </a:r>
          </a:p>
          <a:p>
            <a:r>
              <a:rPr lang="en-US" dirty="0" err="1" smtClean="0">
                <a:solidFill>
                  <a:schemeClr val="bg1"/>
                </a:solidFill>
              </a:rPr>
              <a:t>m</a:t>
            </a:r>
            <a:r>
              <a:rPr lang="en-US" baseline="-25000" dirty="0" err="1" smtClean="0">
                <a:solidFill>
                  <a:schemeClr val="bg1"/>
                </a:solidFill>
              </a:rPr>
              <a:t>B</a:t>
            </a:r>
            <a:r>
              <a:rPr lang="en-US" dirty="0" smtClean="0">
                <a:solidFill>
                  <a:schemeClr val="bg1"/>
                </a:solidFill>
              </a:rPr>
              <a:t> = 9.836</a:t>
            </a:r>
          </a:p>
        </p:txBody>
      </p:sp>
      <p:sp>
        <p:nvSpPr>
          <p:cNvPr id="9" name="TextBox 8"/>
          <p:cNvSpPr txBox="1"/>
          <p:nvPr/>
        </p:nvSpPr>
        <p:spPr>
          <a:xfrm>
            <a:off x="4955457" y="2986756"/>
            <a:ext cx="3429144" cy="369332"/>
          </a:xfrm>
          <a:prstGeom prst="rect">
            <a:avLst/>
          </a:prstGeom>
          <a:noFill/>
          <a:ln>
            <a:solidFill>
              <a:schemeClr val="bg1"/>
            </a:solidFill>
          </a:ln>
        </p:spPr>
        <p:txBody>
          <a:bodyPr wrap="none" rtlCol="0">
            <a:spAutoFit/>
          </a:bodyPr>
          <a:lstStyle/>
          <a:p>
            <a:r>
              <a:rPr lang="en-US" dirty="0" err="1" smtClean="0">
                <a:solidFill>
                  <a:schemeClr val="bg1"/>
                </a:solidFill>
              </a:rPr>
              <a:t>m</a:t>
            </a:r>
            <a:r>
              <a:rPr lang="en-US" baseline="-25000" dirty="0" err="1" smtClean="0">
                <a:solidFill>
                  <a:schemeClr val="bg1"/>
                </a:solidFill>
              </a:rPr>
              <a:t>G</a:t>
            </a:r>
            <a:r>
              <a:rPr lang="en-US" dirty="0" smtClean="0">
                <a:solidFill>
                  <a:schemeClr val="bg1"/>
                </a:solidFill>
              </a:rPr>
              <a:t> – </a:t>
            </a:r>
            <a:r>
              <a:rPr lang="en-US" dirty="0" err="1" smtClean="0">
                <a:solidFill>
                  <a:schemeClr val="bg1"/>
                </a:solidFill>
              </a:rPr>
              <a:t>m</a:t>
            </a:r>
            <a:r>
              <a:rPr lang="en-US" baseline="-25000" dirty="0" err="1" smtClean="0">
                <a:solidFill>
                  <a:schemeClr val="bg1"/>
                </a:solidFill>
              </a:rPr>
              <a:t>R</a:t>
            </a:r>
            <a:r>
              <a:rPr lang="en-US" dirty="0" smtClean="0">
                <a:solidFill>
                  <a:schemeClr val="bg1"/>
                </a:solidFill>
              </a:rPr>
              <a:t> = 2.5 log(</a:t>
            </a:r>
            <a:r>
              <a:rPr lang="en-US" dirty="0" err="1" smtClean="0">
                <a:solidFill>
                  <a:schemeClr val="bg1"/>
                </a:solidFill>
              </a:rPr>
              <a:t>f</a:t>
            </a:r>
            <a:r>
              <a:rPr lang="en-US" baseline="-25000" dirty="0" err="1" smtClean="0">
                <a:solidFill>
                  <a:schemeClr val="bg1"/>
                </a:solidFill>
              </a:rPr>
              <a:t>R</a:t>
            </a:r>
            <a:r>
              <a:rPr lang="en-US" dirty="0" smtClean="0">
                <a:solidFill>
                  <a:schemeClr val="bg1"/>
                </a:solidFill>
              </a:rPr>
              <a:t>/</a:t>
            </a:r>
            <a:r>
              <a:rPr lang="en-US" dirty="0" err="1" smtClean="0">
                <a:solidFill>
                  <a:schemeClr val="bg1"/>
                </a:solidFill>
              </a:rPr>
              <a:t>f</a:t>
            </a:r>
            <a:r>
              <a:rPr lang="en-US" baseline="-25000" dirty="0" err="1" smtClean="0">
                <a:solidFill>
                  <a:schemeClr val="bg1"/>
                </a:solidFill>
              </a:rPr>
              <a:t>G</a:t>
            </a:r>
            <a:r>
              <a:rPr lang="en-US" dirty="0" smtClean="0">
                <a:solidFill>
                  <a:schemeClr val="bg1"/>
                </a:solidFill>
              </a:rPr>
              <a:t>) = 0.122</a:t>
            </a:r>
          </a:p>
        </p:txBody>
      </p:sp>
      <p:sp>
        <p:nvSpPr>
          <p:cNvPr id="10" name="TextBox 9"/>
          <p:cNvSpPr txBox="1"/>
          <p:nvPr/>
        </p:nvSpPr>
        <p:spPr>
          <a:xfrm>
            <a:off x="4960374" y="3502950"/>
            <a:ext cx="3393878" cy="369332"/>
          </a:xfrm>
          <a:prstGeom prst="rect">
            <a:avLst/>
          </a:prstGeom>
          <a:noFill/>
          <a:ln>
            <a:solidFill>
              <a:schemeClr val="bg1"/>
            </a:solidFill>
          </a:ln>
        </p:spPr>
        <p:txBody>
          <a:bodyPr wrap="none" rtlCol="0">
            <a:spAutoFit/>
          </a:bodyPr>
          <a:lstStyle/>
          <a:p>
            <a:r>
              <a:rPr lang="en-US" dirty="0" err="1" smtClean="0">
                <a:solidFill>
                  <a:schemeClr val="bg1"/>
                </a:solidFill>
              </a:rPr>
              <a:t>m</a:t>
            </a:r>
            <a:r>
              <a:rPr lang="en-US" baseline="-25000" dirty="0" err="1" smtClean="0">
                <a:solidFill>
                  <a:schemeClr val="bg1"/>
                </a:solidFill>
              </a:rPr>
              <a:t>B</a:t>
            </a:r>
            <a:r>
              <a:rPr lang="en-US" dirty="0" smtClean="0">
                <a:solidFill>
                  <a:schemeClr val="bg1"/>
                </a:solidFill>
              </a:rPr>
              <a:t> – </a:t>
            </a:r>
            <a:r>
              <a:rPr lang="en-US" dirty="0" err="1" smtClean="0">
                <a:solidFill>
                  <a:schemeClr val="bg1"/>
                </a:solidFill>
              </a:rPr>
              <a:t>m</a:t>
            </a:r>
            <a:r>
              <a:rPr lang="en-US" baseline="-25000" dirty="0" err="1" smtClean="0">
                <a:solidFill>
                  <a:schemeClr val="bg1"/>
                </a:solidFill>
              </a:rPr>
              <a:t>R</a:t>
            </a:r>
            <a:r>
              <a:rPr lang="en-US" dirty="0" smtClean="0">
                <a:solidFill>
                  <a:schemeClr val="bg1"/>
                </a:solidFill>
              </a:rPr>
              <a:t> = 2.5 log(</a:t>
            </a:r>
            <a:r>
              <a:rPr lang="en-US" dirty="0" err="1" smtClean="0">
                <a:solidFill>
                  <a:schemeClr val="bg1"/>
                </a:solidFill>
              </a:rPr>
              <a:t>f</a:t>
            </a:r>
            <a:r>
              <a:rPr lang="en-US" baseline="-25000" dirty="0" err="1" smtClean="0">
                <a:solidFill>
                  <a:schemeClr val="bg1"/>
                </a:solidFill>
              </a:rPr>
              <a:t>R</a:t>
            </a:r>
            <a:r>
              <a:rPr lang="en-US" dirty="0" smtClean="0">
                <a:solidFill>
                  <a:schemeClr val="bg1"/>
                </a:solidFill>
              </a:rPr>
              <a:t>/</a:t>
            </a:r>
            <a:r>
              <a:rPr lang="en-US" dirty="0" err="1" smtClean="0">
                <a:solidFill>
                  <a:schemeClr val="bg1"/>
                </a:solidFill>
              </a:rPr>
              <a:t>f</a:t>
            </a:r>
            <a:r>
              <a:rPr lang="en-US" baseline="-25000" dirty="0" err="1" smtClean="0">
                <a:solidFill>
                  <a:schemeClr val="bg1"/>
                </a:solidFill>
              </a:rPr>
              <a:t>B</a:t>
            </a:r>
            <a:r>
              <a:rPr lang="en-US" dirty="0" smtClean="0">
                <a:solidFill>
                  <a:schemeClr val="bg1"/>
                </a:solidFill>
              </a:rPr>
              <a:t>) = 0.842</a:t>
            </a:r>
          </a:p>
        </p:txBody>
      </p:sp>
      <p:sp>
        <p:nvSpPr>
          <p:cNvPr id="11" name="Slide Number Placeholder 10"/>
          <p:cNvSpPr>
            <a:spLocks noGrp="1"/>
          </p:cNvSpPr>
          <p:nvPr>
            <p:ph type="sldNum" sz="quarter" idx="12"/>
          </p:nvPr>
        </p:nvSpPr>
        <p:spPr/>
        <p:txBody>
          <a:bodyPr/>
          <a:lstStyle/>
          <a:p>
            <a:fld id="{48050A7A-7255-400D-91A1-2F97DFA62919}" type="slidenum">
              <a:rPr lang="en-US" smtClean="0"/>
              <a:pPr/>
              <a:t>38</a:t>
            </a:fld>
            <a:r>
              <a:rPr lang="en-US" smtClean="0"/>
              <a:t> / 51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529" y="1040829"/>
            <a:ext cx="3697793" cy="1143000"/>
          </a:xfrm>
        </p:spPr>
        <p:txBody>
          <a:bodyPr/>
          <a:lstStyle/>
          <a:p>
            <a:r>
              <a:rPr lang="en-US" sz="3200" dirty="0" smtClean="0"/>
              <a:t>Color Response </a:t>
            </a:r>
            <a:br>
              <a:rPr lang="en-US" sz="3200" dirty="0" smtClean="0"/>
            </a:br>
            <a:r>
              <a:rPr lang="en-US" sz="3200" dirty="0" smtClean="0"/>
              <a:t>vs. Zenith Angle</a:t>
            </a:r>
            <a:endParaRPr lang="en-US" sz="3200" dirty="0"/>
          </a:p>
        </p:txBody>
      </p:sp>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smtClean="0"/>
              <a:t>Amateur Astronomers Inc.</a:t>
            </a:r>
            <a:endParaRPr lang="en-US"/>
          </a:p>
        </p:txBody>
      </p:sp>
      <p:pic>
        <p:nvPicPr>
          <p:cNvPr id="7" name="Picture 3"/>
          <p:cNvPicPr>
            <a:picLocks noGrp="1" noChangeAspect="1" noChangeArrowheads="1"/>
          </p:cNvPicPr>
          <p:nvPr>
            <p:ph idx="1"/>
          </p:nvPr>
        </p:nvPicPr>
        <p:blipFill>
          <a:blip r:embed="rId2" cstate="print"/>
          <a:srcRect/>
          <a:stretch>
            <a:fillRect/>
          </a:stretch>
        </p:blipFill>
        <p:spPr bwMode="auto">
          <a:xfrm>
            <a:off x="5225143" y="1136631"/>
            <a:ext cx="3918857" cy="5256303"/>
          </a:xfrm>
          <a:prstGeom prst="rect">
            <a:avLst/>
          </a:prstGeom>
          <a:noFill/>
          <a:ln w="9525">
            <a:noFill/>
            <a:miter lim="800000"/>
            <a:headEnd/>
            <a:tailEnd/>
          </a:ln>
        </p:spPr>
      </p:pic>
      <p:graphicFrame>
        <p:nvGraphicFramePr>
          <p:cNvPr id="8" name="Table 7"/>
          <p:cNvGraphicFramePr>
            <a:graphicFrameLocks noGrp="1"/>
          </p:cNvGraphicFramePr>
          <p:nvPr/>
        </p:nvGraphicFramePr>
        <p:xfrm>
          <a:off x="599560" y="2124696"/>
          <a:ext cx="4002592" cy="3502380"/>
        </p:xfrm>
        <a:graphic>
          <a:graphicData uri="http://schemas.openxmlformats.org/drawingml/2006/table">
            <a:tbl>
              <a:tblPr/>
              <a:tblGrid>
                <a:gridCol w="1000648"/>
                <a:gridCol w="1000648"/>
                <a:gridCol w="1000648"/>
                <a:gridCol w="1000648"/>
              </a:tblGrid>
              <a:tr h="250170">
                <a:tc>
                  <a:txBody>
                    <a:bodyPr/>
                    <a:lstStyle/>
                    <a:p>
                      <a:pPr algn="ctr" fontAlgn="b"/>
                      <a:r>
                        <a:rPr lang="en-US" sz="1400" b="1" i="0" u="none" strike="noStrike" dirty="0">
                          <a:latin typeface="Arial"/>
                        </a:rPr>
                        <a:t>ZA</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US" sz="1400" b="1" i="0" u="none" strike="noStrike" dirty="0">
                          <a:latin typeface="Arial"/>
                        </a:rPr>
                        <a:t>Air Mass</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US" sz="1400" b="1" i="0" u="none" strike="noStrike" dirty="0">
                          <a:latin typeface="Arial"/>
                        </a:rPr>
                        <a:t>G factor</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US" sz="1400" b="1" i="0" u="none" strike="noStrike" dirty="0">
                          <a:latin typeface="Arial"/>
                        </a:rPr>
                        <a:t>B factor</a:t>
                      </a:r>
                    </a:p>
                  </a:txBody>
                  <a:tcPr marL="0" marR="0" marT="0" marB="0" anchor="b">
                    <a:lnL>
                      <a:noFill/>
                    </a:lnL>
                    <a:lnR>
                      <a:noFill/>
                    </a:lnR>
                    <a:lnT>
                      <a:noFill/>
                    </a:lnT>
                    <a:lnB>
                      <a:noFill/>
                    </a:lnB>
                    <a:solidFill>
                      <a:schemeClr val="accent2">
                        <a:lumMod val="20000"/>
                        <a:lumOff val="80000"/>
                      </a:schemeClr>
                    </a:solidFill>
                  </a:tcPr>
                </a:tc>
              </a:tr>
              <a:tr h="250170">
                <a:tc>
                  <a:txBody>
                    <a:bodyPr/>
                    <a:lstStyle/>
                    <a:p>
                      <a:pPr algn="ctr" fontAlgn="b"/>
                      <a:r>
                        <a:rPr lang="en-US" sz="1400" b="0" i="0" u="none" strike="noStrike" dirty="0">
                          <a:latin typeface="Arial"/>
                        </a:rPr>
                        <a:t>--</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a:latin typeface="Arial"/>
                        </a:rPr>
                        <a:t>0.00</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a:latin typeface="Arial"/>
                        </a:rPr>
                        <a:t>1.12</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a:latin typeface="Arial"/>
                        </a:rPr>
                        <a:t>2.17</a:t>
                      </a:r>
                    </a:p>
                  </a:txBody>
                  <a:tcPr marL="0" marR="0" marT="0" marB="0" anchor="b">
                    <a:lnL>
                      <a:noFill/>
                    </a:lnL>
                    <a:lnR>
                      <a:noFill/>
                    </a:lnR>
                    <a:lnT>
                      <a:noFill/>
                    </a:lnT>
                    <a:lnB>
                      <a:noFill/>
                    </a:lnB>
                    <a:blipFill>
                      <a:blip r:embed="rId3"/>
                      <a:tile tx="0" ty="0" sx="100000" sy="100000" flip="none" algn="tl"/>
                    </a:blipFill>
                  </a:tcPr>
                </a:tc>
              </a:tr>
              <a:tr h="250170">
                <a:tc>
                  <a:txBody>
                    <a:bodyPr/>
                    <a:lstStyle/>
                    <a:p>
                      <a:pPr algn="ctr" fontAlgn="b"/>
                      <a:r>
                        <a:rPr lang="en-US" sz="1400" b="0" i="0" u="none" strike="noStrike" dirty="0">
                          <a:latin typeface="Arial"/>
                        </a:rPr>
                        <a:t>0</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dirty="0">
                          <a:latin typeface="Arial"/>
                        </a:rPr>
                        <a:t>1.00</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dirty="0">
                          <a:latin typeface="Arial"/>
                        </a:rPr>
                        <a:t>1.18</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a:latin typeface="Arial"/>
                        </a:rPr>
                        <a:t>2.51</a:t>
                      </a:r>
                    </a:p>
                  </a:txBody>
                  <a:tcPr marL="0" marR="0" marT="0" marB="0" anchor="b">
                    <a:lnL>
                      <a:noFill/>
                    </a:lnL>
                    <a:lnR>
                      <a:noFill/>
                    </a:lnR>
                    <a:lnT>
                      <a:noFill/>
                    </a:lnT>
                    <a:lnB>
                      <a:noFill/>
                    </a:lnB>
                    <a:blipFill>
                      <a:blip r:embed="rId3"/>
                      <a:tile tx="0" ty="0" sx="100000" sy="100000" flip="none" algn="tl"/>
                    </a:blipFill>
                  </a:tcPr>
                </a:tc>
              </a:tr>
              <a:tr h="250170">
                <a:tc>
                  <a:txBody>
                    <a:bodyPr/>
                    <a:lstStyle/>
                    <a:p>
                      <a:pPr algn="ctr" fontAlgn="b"/>
                      <a:r>
                        <a:rPr lang="en-US" sz="1400" b="0" i="0" u="none" strike="noStrike" dirty="0">
                          <a:latin typeface="Arial"/>
                        </a:rPr>
                        <a:t>10</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dirty="0">
                          <a:latin typeface="Arial"/>
                        </a:rPr>
                        <a:t>1.02</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a:latin typeface="Arial"/>
                        </a:rPr>
                        <a:t>1.18</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a:latin typeface="Arial"/>
                        </a:rPr>
                        <a:t>2.51</a:t>
                      </a:r>
                    </a:p>
                  </a:txBody>
                  <a:tcPr marL="0" marR="0" marT="0" marB="0" anchor="b">
                    <a:lnL>
                      <a:noFill/>
                    </a:lnL>
                    <a:lnR>
                      <a:noFill/>
                    </a:lnR>
                    <a:lnT>
                      <a:noFill/>
                    </a:lnT>
                    <a:lnB>
                      <a:noFill/>
                    </a:lnB>
                    <a:blipFill>
                      <a:blip r:embed="rId3"/>
                      <a:tile tx="0" ty="0" sx="100000" sy="100000" flip="none" algn="tl"/>
                    </a:blipFill>
                  </a:tcPr>
                </a:tc>
              </a:tr>
              <a:tr h="250170">
                <a:tc>
                  <a:txBody>
                    <a:bodyPr/>
                    <a:lstStyle/>
                    <a:p>
                      <a:pPr algn="ctr" fontAlgn="b"/>
                      <a:r>
                        <a:rPr lang="en-US" sz="1400" b="0" i="0" u="none" strike="noStrike">
                          <a:latin typeface="Arial"/>
                        </a:rPr>
                        <a:t>20</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dirty="0">
                          <a:latin typeface="Arial"/>
                        </a:rPr>
                        <a:t>1.06</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a:latin typeface="Arial"/>
                        </a:rPr>
                        <a:t>1.18</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a:latin typeface="Arial"/>
                        </a:rPr>
                        <a:t>2.53</a:t>
                      </a:r>
                    </a:p>
                  </a:txBody>
                  <a:tcPr marL="0" marR="0" marT="0" marB="0" anchor="b">
                    <a:lnL>
                      <a:noFill/>
                    </a:lnL>
                    <a:lnR>
                      <a:noFill/>
                    </a:lnR>
                    <a:lnT>
                      <a:noFill/>
                    </a:lnT>
                    <a:lnB>
                      <a:noFill/>
                    </a:lnB>
                    <a:blipFill>
                      <a:blip r:embed="rId3"/>
                      <a:tile tx="0" ty="0" sx="100000" sy="100000" flip="none" algn="tl"/>
                    </a:blipFill>
                  </a:tcPr>
                </a:tc>
              </a:tr>
              <a:tr h="250170">
                <a:tc>
                  <a:txBody>
                    <a:bodyPr/>
                    <a:lstStyle/>
                    <a:p>
                      <a:pPr algn="ctr" fontAlgn="b"/>
                      <a:r>
                        <a:rPr lang="en-US" sz="1400" b="0" i="0" u="none" strike="noStrike">
                          <a:latin typeface="Arial"/>
                        </a:rPr>
                        <a:t>30</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dirty="0">
                          <a:latin typeface="Arial"/>
                        </a:rPr>
                        <a:t>1.15</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a:latin typeface="Arial"/>
                        </a:rPr>
                        <a:t>1.19</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a:latin typeface="Arial"/>
                        </a:rPr>
                        <a:t>2.57</a:t>
                      </a:r>
                    </a:p>
                  </a:txBody>
                  <a:tcPr marL="0" marR="0" marT="0" marB="0" anchor="b">
                    <a:lnL>
                      <a:noFill/>
                    </a:lnL>
                    <a:lnR>
                      <a:noFill/>
                    </a:lnR>
                    <a:lnT>
                      <a:noFill/>
                    </a:lnT>
                    <a:lnB>
                      <a:noFill/>
                    </a:lnB>
                    <a:blipFill>
                      <a:blip r:embed="rId3"/>
                      <a:tile tx="0" ty="0" sx="100000" sy="100000" flip="none" algn="tl"/>
                    </a:blipFill>
                  </a:tcPr>
                </a:tc>
              </a:tr>
              <a:tr h="250170">
                <a:tc>
                  <a:txBody>
                    <a:bodyPr/>
                    <a:lstStyle/>
                    <a:p>
                      <a:pPr algn="ctr" fontAlgn="b"/>
                      <a:r>
                        <a:rPr lang="en-US" sz="1400" b="0" i="0" u="none" strike="noStrike">
                          <a:latin typeface="Arial"/>
                        </a:rPr>
                        <a:t>40</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dirty="0">
                          <a:latin typeface="Arial"/>
                        </a:rPr>
                        <a:t>1.31</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dirty="0">
                          <a:latin typeface="Arial"/>
                        </a:rPr>
                        <a:t>1.19</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a:latin typeface="Arial"/>
                        </a:rPr>
                        <a:t>2.62</a:t>
                      </a:r>
                    </a:p>
                  </a:txBody>
                  <a:tcPr marL="0" marR="0" marT="0" marB="0" anchor="b">
                    <a:lnL>
                      <a:noFill/>
                    </a:lnL>
                    <a:lnR>
                      <a:noFill/>
                    </a:lnR>
                    <a:lnT>
                      <a:noFill/>
                    </a:lnT>
                    <a:lnB>
                      <a:noFill/>
                    </a:lnB>
                    <a:blipFill>
                      <a:blip r:embed="rId3"/>
                      <a:tile tx="0" ty="0" sx="100000" sy="100000" flip="none" algn="tl"/>
                    </a:blipFill>
                  </a:tcPr>
                </a:tc>
              </a:tr>
              <a:tr h="250170">
                <a:tc>
                  <a:txBody>
                    <a:bodyPr/>
                    <a:lstStyle/>
                    <a:p>
                      <a:pPr algn="ctr" fontAlgn="b"/>
                      <a:r>
                        <a:rPr lang="en-US" sz="1400" b="0" i="0" u="none" strike="noStrike">
                          <a:latin typeface="Arial"/>
                        </a:rPr>
                        <a:t>50</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dirty="0">
                          <a:latin typeface="Arial"/>
                        </a:rPr>
                        <a:t>1.56</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dirty="0">
                          <a:latin typeface="Arial"/>
                        </a:rPr>
                        <a:t>1.21</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a:latin typeface="Arial"/>
                        </a:rPr>
                        <a:t>2.72</a:t>
                      </a:r>
                    </a:p>
                  </a:txBody>
                  <a:tcPr marL="0" marR="0" marT="0" marB="0" anchor="b">
                    <a:lnL>
                      <a:noFill/>
                    </a:lnL>
                    <a:lnR>
                      <a:noFill/>
                    </a:lnR>
                    <a:lnT>
                      <a:noFill/>
                    </a:lnT>
                    <a:lnB>
                      <a:noFill/>
                    </a:lnB>
                    <a:blipFill>
                      <a:blip r:embed="rId3"/>
                      <a:tile tx="0" ty="0" sx="100000" sy="100000" flip="none" algn="tl"/>
                    </a:blipFill>
                  </a:tcPr>
                </a:tc>
              </a:tr>
              <a:tr h="250170">
                <a:tc>
                  <a:txBody>
                    <a:bodyPr/>
                    <a:lstStyle/>
                    <a:p>
                      <a:pPr algn="ctr" fontAlgn="b"/>
                      <a:r>
                        <a:rPr lang="en-US" sz="1400" b="0" i="0" u="none" strike="noStrike">
                          <a:latin typeface="Arial"/>
                        </a:rPr>
                        <a:t>55</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a:latin typeface="Arial"/>
                        </a:rPr>
                        <a:t>1.74</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dirty="0">
                          <a:latin typeface="Arial"/>
                        </a:rPr>
                        <a:t>1.22</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a:latin typeface="Arial"/>
                        </a:rPr>
                        <a:t>2.79</a:t>
                      </a:r>
                    </a:p>
                  </a:txBody>
                  <a:tcPr marL="0" marR="0" marT="0" marB="0" anchor="b">
                    <a:lnL>
                      <a:noFill/>
                    </a:lnL>
                    <a:lnR>
                      <a:noFill/>
                    </a:lnR>
                    <a:lnT>
                      <a:noFill/>
                    </a:lnT>
                    <a:lnB>
                      <a:noFill/>
                    </a:lnB>
                    <a:blipFill>
                      <a:blip r:embed="rId3"/>
                      <a:tile tx="0" ty="0" sx="100000" sy="100000" flip="none" algn="tl"/>
                    </a:blipFill>
                  </a:tcPr>
                </a:tc>
              </a:tr>
              <a:tr h="250170">
                <a:tc>
                  <a:txBody>
                    <a:bodyPr/>
                    <a:lstStyle/>
                    <a:p>
                      <a:pPr algn="ctr" fontAlgn="b"/>
                      <a:r>
                        <a:rPr lang="en-US" sz="1400" b="0" i="0" u="none" strike="noStrike">
                          <a:latin typeface="Arial"/>
                        </a:rPr>
                        <a:t>60</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a:latin typeface="Arial"/>
                        </a:rPr>
                        <a:t>2.00</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dirty="0">
                          <a:latin typeface="Arial"/>
                        </a:rPr>
                        <a:t>1.24</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a:latin typeface="Arial"/>
                        </a:rPr>
                        <a:t>2.90</a:t>
                      </a:r>
                    </a:p>
                  </a:txBody>
                  <a:tcPr marL="0" marR="0" marT="0" marB="0" anchor="b">
                    <a:lnL>
                      <a:noFill/>
                    </a:lnL>
                    <a:lnR>
                      <a:noFill/>
                    </a:lnR>
                    <a:lnT>
                      <a:noFill/>
                    </a:lnT>
                    <a:lnB>
                      <a:noFill/>
                    </a:lnB>
                    <a:blipFill>
                      <a:blip r:embed="rId3"/>
                      <a:tile tx="0" ty="0" sx="100000" sy="100000" flip="none" algn="tl"/>
                    </a:blipFill>
                  </a:tcPr>
                </a:tc>
              </a:tr>
              <a:tr h="250170">
                <a:tc>
                  <a:txBody>
                    <a:bodyPr/>
                    <a:lstStyle/>
                    <a:p>
                      <a:pPr algn="ctr" fontAlgn="b"/>
                      <a:r>
                        <a:rPr lang="en-US" sz="1400" b="0" i="0" u="none" strike="noStrike">
                          <a:latin typeface="Arial"/>
                        </a:rPr>
                        <a:t>65</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a:latin typeface="Arial"/>
                        </a:rPr>
                        <a:t>2.37</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dirty="0">
                          <a:latin typeface="Arial"/>
                        </a:rPr>
                        <a:t>1.26</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dirty="0">
                          <a:latin typeface="Arial"/>
                        </a:rPr>
                        <a:t>3.06</a:t>
                      </a:r>
                    </a:p>
                  </a:txBody>
                  <a:tcPr marL="0" marR="0" marT="0" marB="0" anchor="b">
                    <a:lnL>
                      <a:noFill/>
                    </a:lnL>
                    <a:lnR>
                      <a:noFill/>
                    </a:lnR>
                    <a:lnT>
                      <a:noFill/>
                    </a:lnT>
                    <a:lnB>
                      <a:noFill/>
                    </a:lnB>
                    <a:blipFill>
                      <a:blip r:embed="rId3"/>
                      <a:tile tx="0" ty="0" sx="100000" sy="100000" flip="none" algn="tl"/>
                    </a:blipFill>
                  </a:tcPr>
                </a:tc>
              </a:tr>
              <a:tr h="250170">
                <a:tc>
                  <a:txBody>
                    <a:bodyPr/>
                    <a:lstStyle/>
                    <a:p>
                      <a:pPr algn="ctr" fontAlgn="b"/>
                      <a:r>
                        <a:rPr lang="en-US" sz="1400" b="0" i="0" u="none" strike="noStrike">
                          <a:latin typeface="Arial"/>
                        </a:rPr>
                        <a:t>70</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a:latin typeface="Arial"/>
                        </a:rPr>
                        <a:t>2.92</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a:latin typeface="Arial"/>
                        </a:rPr>
                        <a:t>1.29</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dirty="0">
                          <a:latin typeface="Arial"/>
                        </a:rPr>
                        <a:t>3.32</a:t>
                      </a:r>
                    </a:p>
                  </a:txBody>
                  <a:tcPr marL="0" marR="0" marT="0" marB="0" anchor="b">
                    <a:lnL>
                      <a:noFill/>
                    </a:lnL>
                    <a:lnR>
                      <a:noFill/>
                    </a:lnR>
                    <a:lnT>
                      <a:noFill/>
                    </a:lnT>
                    <a:lnB>
                      <a:noFill/>
                    </a:lnB>
                    <a:blipFill>
                      <a:blip r:embed="rId3"/>
                      <a:tile tx="0" ty="0" sx="100000" sy="100000" flip="none" algn="tl"/>
                    </a:blipFill>
                  </a:tcPr>
                </a:tc>
              </a:tr>
              <a:tr h="250170">
                <a:tc>
                  <a:txBody>
                    <a:bodyPr/>
                    <a:lstStyle/>
                    <a:p>
                      <a:pPr algn="ctr" fontAlgn="b"/>
                      <a:r>
                        <a:rPr lang="en-US" sz="1400" b="0" i="0" u="none" strike="noStrike">
                          <a:latin typeface="Arial"/>
                        </a:rPr>
                        <a:t>75</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a:latin typeface="Arial"/>
                        </a:rPr>
                        <a:t>3.86</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a:latin typeface="Arial"/>
                        </a:rPr>
                        <a:t>1.36</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dirty="0">
                          <a:latin typeface="Arial"/>
                        </a:rPr>
                        <a:t>3.80</a:t>
                      </a:r>
                    </a:p>
                  </a:txBody>
                  <a:tcPr marL="0" marR="0" marT="0" marB="0" anchor="b">
                    <a:lnL>
                      <a:noFill/>
                    </a:lnL>
                    <a:lnR>
                      <a:noFill/>
                    </a:lnR>
                    <a:lnT>
                      <a:noFill/>
                    </a:lnT>
                    <a:lnB>
                      <a:noFill/>
                    </a:lnB>
                    <a:blipFill>
                      <a:blip r:embed="rId3"/>
                      <a:tile tx="0" ty="0" sx="100000" sy="100000" flip="none" algn="tl"/>
                    </a:blipFill>
                  </a:tcPr>
                </a:tc>
              </a:tr>
              <a:tr h="250170">
                <a:tc>
                  <a:txBody>
                    <a:bodyPr/>
                    <a:lstStyle/>
                    <a:p>
                      <a:pPr algn="ctr" fontAlgn="b"/>
                      <a:r>
                        <a:rPr lang="en-US" sz="1400" b="0" i="0" u="none" strike="noStrike">
                          <a:latin typeface="Arial"/>
                        </a:rPr>
                        <a:t>80</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a:latin typeface="Arial"/>
                        </a:rPr>
                        <a:t>5.75</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a:latin typeface="Arial"/>
                        </a:rPr>
                        <a:t>1.49</a:t>
                      </a:r>
                    </a:p>
                  </a:txBody>
                  <a:tcPr marL="0" marR="0" marT="0" marB="0" anchor="b">
                    <a:lnL>
                      <a:noFill/>
                    </a:lnL>
                    <a:lnR>
                      <a:noFill/>
                    </a:lnR>
                    <a:lnT>
                      <a:noFill/>
                    </a:lnT>
                    <a:lnB>
                      <a:noFill/>
                    </a:lnB>
                    <a:blipFill>
                      <a:blip r:embed="rId3"/>
                      <a:tile tx="0" ty="0" sx="100000" sy="100000" flip="none" algn="tl"/>
                    </a:blipFill>
                  </a:tcPr>
                </a:tc>
                <a:tc>
                  <a:txBody>
                    <a:bodyPr/>
                    <a:lstStyle/>
                    <a:p>
                      <a:pPr algn="ctr" fontAlgn="b"/>
                      <a:r>
                        <a:rPr lang="en-US" sz="1400" b="0" i="0" u="none" strike="noStrike" dirty="0">
                          <a:latin typeface="Arial"/>
                        </a:rPr>
                        <a:t>4.99</a:t>
                      </a:r>
                    </a:p>
                  </a:txBody>
                  <a:tcPr marL="0" marR="0" marT="0" marB="0" anchor="b">
                    <a:lnL>
                      <a:noFill/>
                    </a:lnL>
                    <a:lnR>
                      <a:noFill/>
                    </a:lnR>
                    <a:lnT>
                      <a:noFill/>
                    </a:lnT>
                    <a:lnB>
                      <a:noFill/>
                    </a:lnB>
                    <a:blipFill>
                      <a:blip r:embed="rId3"/>
                      <a:tile tx="0" ty="0" sx="100000" sy="100000" flip="none" algn="tl"/>
                    </a:blipFill>
                  </a:tcPr>
                </a:tc>
              </a:tr>
            </a:tbl>
          </a:graphicData>
        </a:graphic>
      </p:graphicFrame>
      <p:sp>
        <p:nvSpPr>
          <p:cNvPr id="9" name="TextBox 8"/>
          <p:cNvSpPr txBox="1"/>
          <p:nvPr/>
        </p:nvSpPr>
        <p:spPr>
          <a:xfrm>
            <a:off x="552660" y="5687367"/>
            <a:ext cx="4095993" cy="369332"/>
          </a:xfrm>
          <a:prstGeom prst="rect">
            <a:avLst/>
          </a:prstGeom>
          <a:noFill/>
        </p:spPr>
        <p:txBody>
          <a:bodyPr wrap="none" rtlCol="0">
            <a:spAutoFit/>
          </a:bodyPr>
          <a:lstStyle/>
          <a:p>
            <a:r>
              <a:rPr lang="en-US" dirty="0" smtClean="0">
                <a:solidFill>
                  <a:schemeClr val="bg1"/>
                </a:solidFill>
              </a:rPr>
              <a:t>This table changes from night to night!</a:t>
            </a:r>
          </a:p>
        </p:txBody>
      </p:sp>
      <p:sp>
        <p:nvSpPr>
          <p:cNvPr id="10" name="Slide Number Placeholder 9"/>
          <p:cNvSpPr>
            <a:spLocks noGrp="1"/>
          </p:cNvSpPr>
          <p:nvPr>
            <p:ph type="sldNum" sz="quarter" idx="12"/>
          </p:nvPr>
        </p:nvSpPr>
        <p:spPr/>
        <p:txBody>
          <a:bodyPr/>
          <a:lstStyle/>
          <a:p>
            <a:fld id="{48050A7A-7255-400D-91A1-2F97DFA62919}" type="slidenum">
              <a:rPr lang="en-US" smtClean="0"/>
              <a:pPr/>
              <a:t>39</a:t>
            </a:fld>
            <a:r>
              <a:rPr lang="en-US" smtClean="0"/>
              <a:t> / 51</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pic>
        <p:nvPicPr>
          <p:cNvPr id="7" name="Picture 6" descr="M104.gif"/>
          <p:cNvPicPr>
            <a:picLocks noChangeAspect="1"/>
          </p:cNvPicPr>
          <p:nvPr/>
        </p:nvPicPr>
        <p:blipFill>
          <a:blip r:embed="rId2" cstate="print"/>
          <a:stretch>
            <a:fillRect/>
          </a:stretch>
        </p:blipFill>
        <p:spPr>
          <a:xfrm>
            <a:off x="914400" y="2895600"/>
            <a:ext cx="1200150" cy="923925"/>
          </a:xfrm>
          <a:prstGeom prst="rect">
            <a:avLst/>
          </a:prstGeom>
        </p:spPr>
      </p:pic>
      <p:pic>
        <p:nvPicPr>
          <p:cNvPr id="17" name="Picture 16" descr="m104_colorized.gif"/>
          <p:cNvPicPr>
            <a:picLocks noChangeAspect="1"/>
          </p:cNvPicPr>
          <p:nvPr/>
        </p:nvPicPr>
        <p:blipFill>
          <a:blip r:embed="rId3" cstate="print"/>
          <a:stretch>
            <a:fillRect/>
          </a:stretch>
        </p:blipFill>
        <p:spPr>
          <a:xfrm>
            <a:off x="2286000" y="2590800"/>
            <a:ext cx="3990975" cy="2476500"/>
          </a:xfrm>
          <a:prstGeom prst="rect">
            <a:avLst/>
          </a:prstGeom>
        </p:spPr>
      </p:pic>
      <p:sp>
        <p:nvSpPr>
          <p:cNvPr id="18" name="Rectangle 3"/>
          <p:cNvSpPr txBox="1">
            <a:spLocks noChangeArrowheads="1"/>
          </p:cNvSpPr>
          <p:nvPr/>
        </p:nvSpPr>
        <p:spPr bwMode="auto">
          <a:xfrm>
            <a:off x="76200" y="2057400"/>
            <a:ext cx="4572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There is a learning curve.</a:t>
            </a:r>
          </a:p>
        </p:txBody>
      </p:sp>
      <p:sp>
        <p:nvSpPr>
          <p:cNvPr id="20" name="Rectangle 2"/>
          <p:cNvSpPr>
            <a:spLocks noGrp="1" noChangeArrowheads="1"/>
          </p:cNvSpPr>
          <p:nvPr>
            <p:ph type="title"/>
          </p:nvPr>
        </p:nvSpPr>
        <p:spPr>
          <a:xfrm>
            <a:off x="0" y="990600"/>
            <a:ext cx="9144000" cy="1143000"/>
          </a:xfrm>
        </p:spPr>
        <p:txBody>
          <a:bodyPr/>
          <a:lstStyle/>
          <a:p>
            <a:r>
              <a:rPr lang="en-US" dirty="0" smtClean="0"/>
              <a:t>Evolution of an </a:t>
            </a:r>
            <a:r>
              <a:rPr lang="en-US" dirty="0" err="1" smtClean="0"/>
              <a:t>Astrophotographer</a:t>
            </a:r>
            <a:endParaRPr lang="en-US" dirty="0"/>
          </a:p>
        </p:txBody>
      </p:sp>
      <p:sp>
        <p:nvSpPr>
          <p:cNvPr id="9" name="Slide Number Placeholder 8"/>
          <p:cNvSpPr>
            <a:spLocks noGrp="1"/>
          </p:cNvSpPr>
          <p:nvPr>
            <p:ph type="sldNum" sz="quarter" idx="12"/>
          </p:nvPr>
        </p:nvSpPr>
        <p:spPr/>
        <p:txBody>
          <a:bodyPr/>
          <a:lstStyle/>
          <a:p>
            <a:fld id="{48050A7A-7255-400D-91A1-2F97DFA62919}" type="slidenum">
              <a:rPr lang="en-US" smtClean="0"/>
              <a:pPr/>
              <a:t>4</a:t>
            </a:fld>
            <a:r>
              <a:rPr lang="en-US" smtClean="0"/>
              <a:t> / 51</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12" name="Rectangle 3"/>
          <p:cNvSpPr txBox="1">
            <a:spLocks noChangeArrowheads="1"/>
          </p:cNvSpPr>
          <p:nvPr/>
        </p:nvSpPr>
        <p:spPr bwMode="auto">
          <a:xfrm>
            <a:off x="228601" y="1905000"/>
            <a:ext cx="4001756"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lang="en-US" sz="2000" kern="0" dirty="0" smtClean="0">
                <a:solidFill>
                  <a:schemeClr val="bg1"/>
                </a:solidFill>
                <a:latin typeface="+mn-lt"/>
              </a:rPr>
              <a:t>Luckily, </a:t>
            </a:r>
            <a:r>
              <a:rPr lang="en-US" sz="2000" kern="0" dirty="0" err="1" smtClean="0">
                <a:solidFill>
                  <a:schemeClr val="bg1"/>
                </a:solidFill>
                <a:latin typeface="+mn-lt"/>
              </a:rPr>
              <a:t>MaxIm</a:t>
            </a:r>
            <a:r>
              <a:rPr lang="en-US" sz="2000" kern="0" dirty="0" smtClean="0">
                <a:solidFill>
                  <a:schemeClr val="bg1"/>
                </a:solidFill>
                <a:latin typeface="+mn-lt"/>
              </a:rPr>
              <a:t> DL has some tools to help determine the brightness factors.</a:t>
            </a:r>
          </a:p>
          <a:p>
            <a:pPr marL="342900" marR="0" lvl="0" indent="-342900" algn="l" defTabSz="914400" rtl="0" eaLnBrk="1" fontAlgn="base" latinLnBrk="0" hangingPunct="1">
              <a:spcBef>
                <a:spcPct val="20000"/>
              </a:spcBef>
              <a:spcAft>
                <a:spcPct val="0"/>
              </a:spcAft>
              <a:buClrTx/>
              <a:buSzTx/>
              <a:buFontTx/>
              <a:buChar char="•"/>
              <a:tabLst/>
              <a:defRPr/>
            </a:pPr>
            <a:r>
              <a:rPr kumimoji="0" lang="en-US" sz="2000" b="0" i="0" u="none" strike="noStrike" kern="0" cap="none" spc="0" normalizeH="0" noProof="0" dirty="0" smtClean="0">
                <a:ln>
                  <a:noFill/>
                </a:ln>
                <a:solidFill>
                  <a:schemeClr val="bg1"/>
                </a:solidFill>
                <a:effectLst/>
                <a:uLnTx/>
                <a:uFillTx/>
                <a:latin typeface="+mn-lt"/>
                <a:ea typeface="+mn-ea"/>
                <a:cs typeface="+mn-cs"/>
              </a:rPr>
              <a:t>Leave factors at 1.  Result is too red and green (not enough blue).</a:t>
            </a:r>
          </a:p>
          <a:p>
            <a:pPr marL="342900" marR="0" lvl="0" indent="-342900" algn="l" defTabSz="914400" rtl="0" eaLnBrk="1" fontAlgn="base" latinLnBrk="0" hangingPunct="1">
              <a:spcBef>
                <a:spcPct val="20000"/>
              </a:spcBef>
              <a:spcAft>
                <a:spcPct val="0"/>
              </a:spcAft>
              <a:buClrTx/>
              <a:buSzTx/>
              <a:buFontTx/>
              <a:buChar char="•"/>
              <a:tabLst/>
              <a:defRPr/>
            </a:pPr>
            <a:r>
              <a:rPr lang="en-US" sz="2000" kern="0" dirty="0" smtClean="0">
                <a:solidFill>
                  <a:schemeClr val="bg1"/>
                </a:solidFill>
                <a:latin typeface="+mn-lt"/>
              </a:rPr>
              <a:t>Use color balance, click on a (hopefully) white star, read values and create factors.</a:t>
            </a:r>
          </a:p>
          <a:p>
            <a:pPr marL="342900" marR="0" lvl="0" indent="-342900" algn="l" defTabSz="914400" rtl="0" eaLnBrk="1" fontAlgn="base" latinLnBrk="0" hangingPunct="1">
              <a:spcBef>
                <a:spcPct val="20000"/>
              </a:spcBef>
              <a:spcAft>
                <a:spcPct val="0"/>
              </a:spcAft>
              <a:buClrTx/>
              <a:buSzTx/>
              <a:buFontTx/>
              <a:buChar char="•"/>
              <a:tabLst/>
              <a:defRPr/>
            </a:pPr>
            <a:r>
              <a:rPr kumimoji="0" lang="en-US" sz="2000" b="0" i="0" u="none" strike="noStrike" kern="0" cap="none" spc="0" normalizeH="0" noProof="0" dirty="0" smtClean="0">
                <a:ln>
                  <a:noFill/>
                </a:ln>
                <a:solidFill>
                  <a:schemeClr val="bg1"/>
                </a:solidFill>
                <a:effectLst/>
                <a:uLnTx/>
                <a:uFillTx/>
                <a:latin typeface="+mn-lt"/>
                <a:ea typeface="+mn-ea"/>
                <a:cs typeface="+mn-cs"/>
              </a:rPr>
              <a:t>Values of 58, 69.6, 172.4 yield factors (ratios) 1:1.22:3.02.</a:t>
            </a:r>
          </a:p>
          <a:p>
            <a:pPr marL="342900" marR="0" lvl="0" indent="-342900" algn="l" defTabSz="914400" rtl="0" eaLnBrk="1" fontAlgn="base" latinLnBrk="0" hangingPunct="1">
              <a:spcBef>
                <a:spcPct val="20000"/>
              </a:spcBef>
              <a:spcAft>
                <a:spcPct val="0"/>
              </a:spcAft>
              <a:buClrTx/>
              <a:buSzTx/>
              <a:buFontTx/>
              <a:buChar char="•"/>
              <a:tabLst/>
              <a:defRPr/>
            </a:pPr>
            <a:r>
              <a:rPr lang="en-US" sz="2000" kern="0" noProof="0" dirty="0" smtClean="0">
                <a:solidFill>
                  <a:schemeClr val="bg1"/>
                </a:solidFill>
                <a:latin typeface="+mn-lt"/>
              </a:rPr>
              <a:t>Enter these manually, and viola!</a:t>
            </a:r>
            <a:endParaRPr kumimoji="0" lang="en-US" b="0" i="0" u="none" strike="noStrike" kern="0" cap="none" spc="0" normalizeH="0" noProof="0" dirty="0" smtClean="0">
              <a:ln>
                <a:noFill/>
              </a:ln>
              <a:solidFill>
                <a:schemeClr val="bg1"/>
              </a:solidFill>
              <a:effectLst/>
              <a:uLnTx/>
              <a:uFillTx/>
              <a:latin typeface="+mn-lt"/>
              <a:ea typeface="+mn-ea"/>
              <a:cs typeface="+mn-cs"/>
            </a:endParaRPr>
          </a:p>
        </p:txBody>
      </p:sp>
      <p:pic>
        <p:nvPicPr>
          <p:cNvPr id="57346" name="Picture 2"/>
          <p:cNvPicPr>
            <a:picLocks noChangeAspect="1" noChangeArrowheads="1"/>
          </p:cNvPicPr>
          <p:nvPr/>
        </p:nvPicPr>
        <p:blipFill>
          <a:blip r:embed="rId2" cstate="print"/>
          <a:srcRect/>
          <a:stretch>
            <a:fillRect/>
          </a:stretch>
        </p:blipFill>
        <p:spPr bwMode="auto">
          <a:xfrm>
            <a:off x="4222541" y="1416816"/>
            <a:ext cx="4921459" cy="4944208"/>
          </a:xfrm>
          <a:prstGeom prst="rect">
            <a:avLst/>
          </a:prstGeom>
          <a:noFill/>
          <a:ln w="9525">
            <a:noFill/>
            <a:miter lim="800000"/>
            <a:headEnd/>
            <a:tailEnd/>
          </a:ln>
        </p:spPr>
      </p:pic>
      <p:sp>
        <p:nvSpPr>
          <p:cNvPr id="3074" name="Rectangle 2"/>
          <p:cNvSpPr>
            <a:spLocks noGrp="1" noChangeArrowheads="1"/>
          </p:cNvSpPr>
          <p:nvPr>
            <p:ph type="title"/>
          </p:nvPr>
        </p:nvSpPr>
        <p:spPr/>
        <p:txBody>
          <a:bodyPr/>
          <a:lstStyle/>
          <a:p>
            <a:r>
              <a:rPr lang="en-US" dirty="0" smtClean="0"/>
              <a:t>The Mechanics of Processing</a:t>
            </a:r>
            <a:endParaRPr lang="en-US" dirty="0"/>
          </a:p>
        </p:txBody>
      </p:sp>
      <p:pic>
        <p:nvPicPr>
          <p:cNvPr id="57347" name="Picture 3"/>
          <p:cNvPicPr>
            <a:picLocks noChangeAspect="1" noChangeArrowheads="1"/>
          </p:cNvPicPr>
          <p:nvPr/>
        </p:nvPicPr>
        <p:blipFill>
          <a:blip r:embed="rId3" cstate="print"/>
          <a:srcRect/>
          <a:stretch>
            <a:fillRect/>
          </a:stretch>
        </p:blipFill>
        <p:spPr bwMode="auto">
          <a:xfrm>
            <a:off x="4149968" y="1647380"/>
            <a:ext cx="4994031" cy="4720188"/>
          </a:xfrm>
          <a:prstGeom prst="rect">
            <a:avLst/>
          </a:prstGeom>
          <a:noFill/>
          <a:ln w="9525">
            <a:noFill/>
            <a:miter lim="800000"/>
            <a:headEnd/>
            <a:tailEnd/>
          </a:ln>
        </p:spPr>
      </p:pic>
      <p:pic>
        <p:nvPicPr>
          <p:cNvPr id="57348" name="Picture 4"/>
          <p:cNvPicPr>
            <a:picLocks noChangeAspect="1" noChangeArrowheads="1"/>
          </p:cNvPicPr>
          <p:nvPr/>
        </p:nvPicPr>
        <p:blipFill>
          <a:blip r:embed="rId4" cstate="print"/>
          <a:srcRect/>
          <a:stretch>
            <a:fillRect/>
          </a:stretch>
        </p:blipFill>
        <p:spPr bwMode="auto">
          <a:xfrm>
            <a:off x="4149967" y="1778558"/>
            <a:ext cx="4994033" cy="4599582"/>
          </a:xfrm>
          <a:prstGeom prst="rect">
            <a:avLst/>
          </a:prstGeom>
          <a:noFill/>
          <a:ln w="9525">
            <a:noFill/>
            <a:miter lim="800000"/>
            <a:headEnd/>
            <a:tailEnd/>
          </a:ln>
        </p:spPr>
      </p:pic>
      <p:pic>
        <p:nvPicPr>
          <p:cNvPr id="57349" name="Picture 5"/>
          <p:cNvPicPr>
            <a:picLocks noChangeAspect="1" noChangeArrowheads="1"/>
          </p:cNvPicPr>
          <p:nvPr/>
        </p:nvPicPr>
        <p:blipFill>
          <a:blip r:embed="rId5" cstate="print"/>
          <a:srcRect/>
          <a:stretch>
            <a:fillRect/>
          </a:stretch>
        </p:blipFill>
        <p:spPr bwMode="auto">
          <a:xfrm>
            <a:off x="4180115" y="1914342"/>
            <a:ext cx="4963885" cy="4341176"/>
          </a:xfrm>
          <a:prstGeom prst="rect">
            <a:avLst/>
          </a:prstGeom>
          <a:noFill/>
          <a:ln w="9525">
            <a:noFill/>
            <a:miter lim="800000"/>
            <a:headEnd/>
            <a:tailEnd/>
          </a:ln>
        </p:spPr>
      </p:pic>
      <p:pic>
        <p:nvPicPr>
          <p:cNvPr id="57350" name="Picture 6"/>
          <p:cNvPicPr>
            <a:picLocks noChangeAspect="1" noChangeArrowheads="1"/>
          </p:cNvPicPr>
          <p:nvPr/>
        </p:nvPicPr>
        <p:blipFill>
          <a:blip r:embed="rId6" cstate="print"/>
          <a:srcRect/>
          <a:stretch>
            <a:fillRect/>
          </a:stretch>
        </p:blipFill>
        <p:spPr bwMode="auto">
          <a:xfrm>
            <a:off x="4087748" y="2049288"/>
            <a:ext cx="5056252" cy="4246005"/>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lstStyle/>
          <a:p>
            <a:fld id="{48050A7A-7255-400D-91A1-2F97DFA62919}" type="slidenum">
              <a:rPr lang="en-US" smtClean="0"/>
              <a:pPr/>
              <a:t>40</a:t>
            </a:fld>
            <a:r>
              <a:rPr lang="en-US" smtClean="0"/>
              <a:t> / 51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a:t>Outline of Talk</a:t>
            </a:r>
          </a:p>
        </p:txBody>
      </p:sp>
      <p:sp>
        <p:nvSpPr>
          <p:cNvPr id="3075" name="Rectangle 3"/>
          <p:cNvSpPr>
            <a:spLocks noGrp="1" noChangeArrowheads="1"/>
          </p:cNvSpPr>
          <p:nvPr>
            <p:ph type="body" idx="1"/>
          </p:nvPr>
        </p:nvSpPr>
        <p:spPr>
          <a:xfrm>
            <a:off x="457200" y="1905000"/>
            <a:ext cx="8229600" cy="3992563"/>
          </a:xfrm>
        </p:spPr>
        <p:txBody>
          <a:bodyPr/>
          <a:lstStyle/>
          <a:p>
            <a:pPr>
              <a:lnSpc>
                <a:spcPct val="150000"/>
              </a:lnSpc>
            </a:pPr>
            <a:r>
              <a:rPr lang="en-US" sz="2800" dirty="0" smtClean="0">
                <a:solidFill>
                  <a:schemeClr val="bg2"/>
                </a:solidFill>
              </a:rPr>
              <a:t>The Evolution of an </a:t>
            </a:r>
            <a:r>
              <a:rPr lang="en-US" sz="2800" dirty="0" err="1" smtClean="0">
                <a:solidFill>
                  <a:schemeClr val="bg2"/>
                </a:solidFill>
              </a:rPr>
              <a:t>Astrophotographer</a:t>
            </a:r>
            <a:endParaRPr lang="en-US" sz="2800" dirty="0">
              <a:solidFill>
                <a:schemeClr val="bg2"/>
              </a:solidFill>
            </a:endParaRPr>
          </a:p>
          <a:p>
            <a:pPr>
              <a:lnSpc>
                <a:spcPct val="150000"/>
              </a:lnSpc>
            </a:pPr>
            <a:r>
              <a:rPr lang="en-US" sz="2800" dirty="0" smtClean="0">
                <a:solidFill>
                  <a:schemeClr val="bg2"/>
                </a:solidFill>
              </a:rPr>
              <a:t>How CCDs Work</a:t>
            </a:r>
            <a:endParaRPr lang="en-US" sz="2800" dirty="0">
              <a:solidFill>
                <a:schemeClr val="bg2"/>
              </a:solidFill>
            </a:endParaRPr>
          </a:p>
          <a:p>
            <a:pPr>
              <a:lnSpc>
                <a:spcPct val="150000"/>
              </a:lnSpc>
            </a:pPr>
            <a:r>
              <a:rPr lang="en-US" sz="2800" dirty="0" smtClean="0">
                <a:solidFill>
                  <a:schemeClr val="bg2"/>
                </a:solidFill>
              </a:rPr>
              <a:t>Imaging First Principles</a:t>
            </a:r>
            <a:endParaRPr lang="en-US" sz="2800" dirty="0">
              <a:solidFill>
                <a:schemeClr val="bg2"/>
              </a:solidFill>
            </a:endParaRPr>
          </a:p>
          <a:p>
            <a:pPr>
              <a:lnSpc>
                <a:spcPct val="150000"/>
              </a:lnSpc>
            </a:pPr>
            <a:r>
              <a:rPr lang="en-US" sz="2800" dirty="0" smtClean="0">
                <a:solidFill>
                  <a:schemeClr val="bg2"/>
                </a:solidFill>
              </a:rPr>
              <a:t>The Mechanics of Processing</a:t>
            </a:r>
            <a:endParaRPr lang="en-US" sz="2800" dirty="0">
              <a:solidFill>
                <a:schemeClr val="bg2"/>
              </a:solidFill>
            </a:endParaRPr>
          </a:p>
          <a:p>
            <a:pPr>
              <a:lnSpc>
                <a:spcPct val="150000"/>
              </a:lnSpc>
            </a:pPr>
            <a:r>
              <a:rPr lang="en-US" sz="2800" dirty="0" smtClean="0"/>
              <a:t>Intermediate Level Astrophotography</a:t>
            </a:r>
          </a:p>
          <a:p>
            <a:pPr>
              <a:lnSpc>
                <a:spcPct val="150000"/>
              </a:lnSpc>
            </a:pPr>
            <a:r>
              <a:rPr lang="en-US" sz="2800" dirty="0" smtClean="0">
                <a:solidFill>
                  <a:schemeClr val="bg2"/>
                </a:solidFill>
              </a:rPr>
              <a:t>The Hard Work (</a:t>
            </a:r>
            <a:r>
              <a:rPr lang="en-US" sz="2800" dirty="0">
                <a:solidFill>
                  <a:schemeClr val="bg2"/>
                </a:solidFill>
              </a:rPr>
              <a:t>t</a:t>
            </a:r>
            <a:r>
              <a:rPr lang="en-US" sz="2800" dirty="0" smtClean="0">
                <a:solidFill>
                  <a:schemeClr val="bg2"/>
                </a:solidFill>
              </a:rPr>
              <a:t>he Details)</a:t>
            </a:r>
            <a:endParaRPr lang="en-US" sz="2800" dirty="0">
              <a:solidFill>
                <a:schemeClr val="bg2"/>
              </a:solidFill>
            </a:endParaRPr>
          </a:p>
        </p:txBody>
      </p:sp>
      <p:sp>
        <p:nvSpPr>
          <p:cNvPr id="7" name="Slide Number Placeholder 6"/>
          <p:cNvSpPr>
            <a:spLocks noGrp="1"/>
          </p:cNvSpPr>
          <p:nvPr>
            <p:ph type="sldNum" sz="quarter" idx="12"/>
          </p:nvPr>
        </p:nvSpPr>
        <p:spPr/>
        <p:txBody>
          <a:bodyPr/>
          <a:lstStyle/>
          <a:p>
            <a:fld id="{48050A7A-7255-400D-91A1-2F97DFA62919}" type="slidenum">
              <a:rPr lang="en-US" smtClean="0"/>
              <a:pPr/>
              <a:t>41</a:t>
            </a:fld>
            <a:r>
              <a:rPr lang="en-US" smtClean="0"/>
              <a:t> / 51</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a:xfrm>
            <a:off x="147484" y="990600"/>
            <a:ext cx="8849032" cy="1143000"/>
          </a:xfrm>
        </p:spPr>
        <p:txBody>
          <a:bodyPr/>
          <a:lstStyle/>
          <a:p>
            <a:r>
              <a:rPr lang="en-US" sz="4000" dirty="0" smtClean="0"/>
              <a:t>Intermediate Level Astrophotography</a:t>
            </a:r>
            <a:endParaRPr lang="en-US" sz="4000" dirty="0"/>
          </a:p>
        </p:txBody>
      </p:sp>
      <p:sp>
        <p:nvSpPr>
          <p:cNvPr id="12" name="Rectangle 3"/>
          <p:cNvSpPr txBox="1">
            <a:spLocks noChangeArrowheads="1"/>
          </p:cNvSpPr>
          <p:nvPr/>
        </p:nvSpPr>
        <p:spPr bwMode="auto">
          <a:xfrm>
            <a:off x="138168" y="1905000"/>
            <a:ext cx="89154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lang="en-US" sz="2000" kern="0" dirty="0" smtClean="0">
                <a:solidFill>
                  <a:schemeClr val="bg1"/>
                </a:solidFill>
                <a:latin typeface="+mn-lt"/>
              </a:rPr>
              <a:t>If you take an image of something with a wide range of brightness, like M42 (Orion Nebula), you will</a:t>
            </a:r>
            <a:r>
              <a:rPr kumimoji="0" lang="en-US" sz="2000" b="0" i="0" u="none" strike="noStrike" kern="0" cap="none" spc="0" normalizeH="0" noProof="0" dirty="0" smtClean="0">
                <a:ln>
                  <a:noFill/>
                </a:ln>
                <a:solidFill>
                  <a:schemeClr val="bg1"/>
                </a:solidFill>
                <a:effectLst/>
                <a:uLnTx/>
                <a:uFillTx/>
                <a:latin typeface="+mn-lt"/>
                <a:ea typeface="+mn-ea"/>
                <a:cs typeface="+mn-cs"/>
              </a:rPr>
              <a:t> notice that the 256 levels of gray that can be displayed on a monitor is not enough.</a:t>
            </a:r>
          </a:p>
          <a:p>
            <a:pPr marL="342900" marR="0" lvl="0" indent="-342900" algn="l" defTabSz="914400" rtl="0" eaLnBrk="1" fontAlgn="base" latinLnBrk="0" hangingPunct="1">
              <a:spcBef>
                <a:spcPct val="20000"/>
              </a:spcBef>
              <a:spcAft>
                <a:spcPct val="0"/>
              </a:spcAft>
              <a:buClrTx/>
              <a:buSzTx/>
              <a:buFontTx/>
              <a:buChar char="•"/>
              <a:tabLst/>
              <a:defRPr/>
            </a:pPr>
            <a:r>
              <a:rPr lang="en-US" sz="2000" kern="0" dirty="0" smtClean="0">
                <a:solidFill>
                  <a:schemeClr val="bg1"/>
                </a:solidFill>
                <a:latin typeface="+mn-lt"/>
              </a:rPr>
              <a:t>You can adjust to see the </a:t>
            </a:r>
            <a:r>
              <a:rPr lang="en-US" sz="2000" kern="0" dirty="0" err="1" smtClean="0">
                <a:solidFill>
                  <a:schemeClr val="bg1"/>
                </a:solidFill>
                <a:latin typeface="+mn-lt"/>
              </a:rPr>
              <a:t>trapezeum</a:t>
            </a:r>
            <a:r>
              <a:rPr lang="en-US" sz="2000" kern="0" dirty="0" smtClean="0">
                <a:solidFill>
                  <a:schemeClr val="bg1"/>
                </a:solidFill>
                <a:latin typeface="+mn-lt"/>
              </a:rPr>
              <a:t>.</a:t>
            </a:r>
          </a:p>
          <a:p>
            <a:pPr marL="342900" marR="0" lvl="0" indent="-342900" algn="l" defTabSz="914400" rtl="0" eaLnBrk="1" fontAlgn="base" latinLnBrk="0" hangingPunct="1">
              <a:spcBef>
                <a:spcPct val="20000"/>
              </a:spcBef>
              <a:spcAft>
                <a:spcPct val="0"/>
              </a:spcAft>
              <a:buClrTx/>
              <a:buSzTx/>
              <a:buFontTx/>
              <a:buChar char="•"/>
              <a:tabLst/>
              <a:defRPr/>
            </a:pPr>
            <a:r>
              <a:rPr lang="en-US" sz="2000" kern="0" dirty="0" smtClean="0">
                <a:solidFill>
                  <a:schemeClr val="bg1"/>
                </a:solidFill>
                <a:latin typeface="+mn-lt"/>
              </a:rPr>
              <a:t>Or you can adjust to see the outer </a:t>
            </a:r>
          </a:p>
          <a:p>
            <a:pPr marL="342900" marR="0" lvl="0" indent="-342900" algn="l" defTabSz="914400" rtl="0" eaLnBrk="1" fontAlgn="base" latinLnBrk="0" hangingPunct="1">
              <a:spcBef>
                <a:spcPct val="20000"/>
              </a:spcBef>
              <a:spcAft>
                <a:spcPct val="0"/>
              </a:spcAft>
              <a:buClrTx/>
              <a:buSzTx/>
              <a:tabLst/>
              <a:defRPr/>
            </a:pPr>
            <a:r>
              <a:rPr lang="en-US" sz="2000" kern="0" dirty="0" smtClean="0">
                <a:solidFill>
                  <a:schemeClr val="bg1"/>
                </a:solidFill>
                <a:latin typeface="+mn-lt"/>
              </a:rPr>
              <a:t>	nebulosity.</a:t>
            </a:r>
          </a:p>
          <a:p>
            <a:pPr marL="342900" marR="0" lvl="0" indent="-342900" algn="l" defTabSz="914400" rtl="0" eaLnBrk="1" fontAlgn="base" latinLnBrk="0" hangingPunct="1">
              <a:spcBef>
                <a:spcPct val="20000"/>
              </a:spcBef>
              <a:spcAft>
                <a:spcPct val="0"/>
              </a:spcAft>
              <a:buClrTx/>
              <a:buSzTx/>
              <a:buFont typeface="Arial" pitchFamily="34" charset="0"/>
              <a:buChar char="•"/>
              <a:tabLst/>
              <a:defRPr/>
            </a:pPr>
            <a:r>
              <a:rPr lang="en-US" sz="2000" kern="0" dirty="0" smtClean="0">
                <a:solidFill>
                  <a:schemeClr val="bg1"/>
                </a:solidFill>
                <a:latin typeface="+mn-lt"/>
              </a:rPr>
              <a:t>You need to compress the brightness</a:t>
            </a:r>
          </a:p>
          <a:p>
            <a:pPr marL="342900" marR="0" lvl="0" indent="-342900" algn="l" defTabSz="914400" rtl="0" eaLnBrk="1" fontAlgn="base" latinLnBrk="0" hangingPunct="1">
              <a:spcBef>
                <a:spcPct val="20000"/>
              </a:spcBef>
              <a:spcAft>
                <a:spcPct val="0"/>
              </a:spcAft>
              <a:buClrTx/>
              <a:buSzTx/>
              <a:tabLst/>
              <a:defRPr/>
            </a:pPr>
            <a:r>
              <a:rPr kumimoji="0" lang="en-US" sz="2000" b="0" i="0" u="none" strike="noStrike" kern="0" cap="none" spc="0" normalizeH="0" noProof="0" dirty="0" smtClean="0">
                <a:ln>
                  <a:noFill/>
                </a:ln>
                <a:solidFill>
                  <a:schemeClr val="bg1"/>
                </a:solidFill>
                <a:effectLst/>
                <a:uLnTx/>
                <a:uFillTx/>
                <a:latin typeface="+mn-lt"/>
                <a:ea typeface="+mn-ea"/>
                <a:cs typeface="+mn-cs"/>
              </a:rPr>
              <a:t>	scale to capture all of the grandeur of the</a:t>
            </a:r>
          </a:p>
          <a:p>
            <a:pPr marL="342900" marR="0" lvl="0" indent="-342900" algn="l" defTabSz="914400" rtl="0" eaLnBrk="1" fontAlgn="base" latinLnBrk="0" hangingPunct="1">
              <a:spcBef>
                <a:spcPct val="20000"/>
              </a:spcBef>
              <a:spcAft>
                <a:spcPct val="0"/>
              </a:spcAft>
              <a:buClrTx/>
              <a:buSzTx/>
              <a:tabLst/>
              <a:defRPr/>
            </a:pPr>
            <a:r>
              <a:rPr lang="en-US" sz="2000" kern="0" dirty="0" smtClean="0">
                <a:solidFill>
                  <a:schemeClr val="bg1"/>
                </a:solidFill>
                <a:latin typeface="+mn-lt"/>
              </a:rPr>
              <a:t>	nebula.</a:t>
            </a:r>
            <a:endParaRPr kumimoji="0" lang="en-US" sz="2000" b="0" i="0" u="none" strike="noStrike" kern="0" cap="none" spc="0" normalizeH="0" noProof="0" dirty="0" smtClean="0">
              <a:ln>
                <a:noFill/>
              </a:ln>
              <a:solidFill>
                <a:schemeClr val="bg1"/>
              </a:solidFill>
              <a:effectLst/>
              <a:uLnTx/>
              <a:uFillTx/>
              <a:latin typeface="+mn-lt"/>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5458115" y="2669693"/>
            <a:ext cx="3480435" cy="363378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458441" y="2676832"/>
            <a:ext cx="3480435" cy="362712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48050A7A-7255-400D-91A1-2F97DFA62919}" type="slidenum">
              <a:rPr lang="en-US" smtClean="0"/>
              <a:pPr/>
              <a:t>42</a:t>
            </a:fld>
            <a:r>
              <a:rPr lang="en-US" smtClean="0"/>
              <a:t> / 51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484" y="990600"/>
            <a:ext cx="8849032" cy="1143000"/>
          </a:xfrm>
        </p:spPr>
        <p:txBody>
          <a:bodyPr/>
          <a:lstStyle/>
          <a:p>
            <a:r>
              <a:rPr lang="en-US" sz="4000" dirty="0" smtClean="0"/>
              <a:t>Intermediate Level Astrophotography</a:t>
            </a:r>
            <a:endParaRPr lang="en-US" sz="4000" dirty="0"/>
          </a:p>
        </p:txBody>
      </p:sp>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12" name="Rectangle 3"/>
          <p:cNvSpPr txBox="1">
            <a:spLocks noChangeArrowheads="1"/>
          </p:cNvSpPr>
          <p:nvPr/>
        </p:nvSpPr>
        <p:spPr bwMode="auto">
          <a:xfrm>
            <a:off x="138168" y="1905000"/>
            <a:ext cx="89154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lang="en-US" sz="2000" kern="0" dirty="0" smtClean="0">
                <a:solidFill>
                  <a:schemeClr val="bg1"/>
                </a:solidFill>
                <a:latin typeface="+mn-lt"/>
              </a:rPr>
              <a:t>There are several methods to compress the bright emission, and stretch the faint stuff.  I will demonstrate one way, the gamma correction.</a:t>
            </a:r>
          </a:p>
          <a:p>
            <a:pPr marL="342900" lvl="0" indent="-342900">
              <a:spcBef>
                <a:spcPct val="20000"/>
              </a:spcBef>
              <a:buFontTx/>
              <a:buChar char="•"/>
              <a:defRPr/>
            </a:pPr>
            <a:r>
              <a:rPr kumimoji="0" lang="en-US" sz="2000" b="0" i="0" u="none" strike="noStrike" kern="0" cap="none" spc="0" normalizeH="0" noProof="0" dirty="0" smtClean="0">
                <a:ln>
                  <a:noFill/>
                </a:ln>
                <a:solidFill>
                  <a:schemeClr val="bg1"/>
                </a:solidFill>
                <a:effectLst/>
                <a:uLnTx/>
                <a:uFillTx/>
                <a:latin typeface="+mn-lt"/>
                <a:ea typeface="+mn-ea"/>
                <a:cs typeface="+mn-cs"/>
              </a:rPr>
              <a:t>The compression is done by the equation  </a:t>
            </a:r>
            <a:r>
              <a:rPr kumimoji="0" lang="en-US" sz="2000" b="0" i="1" u="none" strike="noStrike" kern="0" cap="none" spc="0" normalizeH="0" noProof="0" dirty="0" smtClean="0">
                <a:ln>
                  <a:noFill/>
                </a:ln>
                <a:solidFill>
                  <a:schemeClr val="bg1"/>
                </a:solidFill>
                <a:effectLst/>
                <a:uLnTx/>
                <a:uFillTx/>
                <a:latin typeface="Times New Roman" pitchFamily="18" charset="0"/>
                <a:cs typeface="Times New Roman" pitchFamily="18" charset="0"/>
              </a:rPr>
              <a:t>B</a:t>
            </a:r>
            <a:r>
              <a:rPr kumimoji="0" lang="en-US" sz="2000" b="0" i="1" u="none" strike="noStrike" kern="0" cap="none" spc="0" normalizeH="0" baseline="-25000" noProof="0" dirty="0" smtClean="0">
                <a:ln>
                  <a:noFill/>
                </a:ln>
                <a:solidFill>
                  <a:schemeClr val="bg1"/>
                </a:solidFill>
                <a:effectLst/>
                <a:uLnTx/>
                <a:uFillTx/>
                <a:latin typeface="Times New Roman" pitchFamily="18" charset="0"/>
                <a:cs typeface="Times New Roman" pitchFamily="18" charset="0"/>
              </a:rPr>
              <a:t>o</a:t>
            </a:r>
            <a:r>
              <a:rPr kumimoji="0" lang="en-US" sz="2000" b="0" i="1" u="none" strike="noStrike" kern="0" cap="none" spc="0" normalizeH="0" noProof="0" dirty="0" smtClean="0">
                <a:ln>
                  <a:noFill/>
                </a:ln>
                <a:solidFill>
                  <a:schemeClr val="bg1"/>
                </a:solidFill>
                <a:effectLst/>
                <a:uLnTx/>
                <a:uFillTx/>
                <a:latin typeface="Times New Roman" pitchFamily="18" charset="0"/>
                <a:cs typeface="Times New Roman" pitchFamily="18" charset="0"/>
              </a:rPr>
              <a:t> = B</a:t>
            </a:r>
            <a:r>
              <a:rPr kumimoji="0" lang="en-US" sz="2000" b="0" i="1" u="none" strike="noStrike" kern="0" cap="none" spc="0" normalizeH="0" baseline="-25000" noProof="0" dirty="0" smtClean="0">
                <a:ln>
                  <a:noFill/>
                </a:ln>
                <a:solidFill>
                  <a:schemeClr val="bg1"/>
                </a:solidFill>
                <a:effectLst/>
                <a:uLnTx/>
                <a:uFillTx/>
                <a:latin typeface="Times New Roman" pitchFamily="18" charset="0"/>
                <a:cs typeface="Times New Roman" pitchFamily="18" charset="0"/>
              </a:rPr>
              <a:t>i</a:t>
            </a:r>
            <a:r>
              <a:rPr kumimoji="0" lang="en-US" sz="2000" b="0" i="1" u="none" strike="noStrike" kern="0" cap="none" spc="0" normalizeH="0" baseline="30000" noProof="0" dirty="0" smtClean="0">
                <a:ln>
                  <a:noFill/>
                </a:ln>
                <a:solidFill>
                  <a:schemeClr val="bg1"/>
                </a:solidFill>
                <a:effectLst/>
                <a:uLnTx/>
                <a:uFillTx/>
                <a:latin typeface="Symbol" pitchFamily="18" charset="2"/>
              </a:rPr>
              <a:t>g</a:t>
            </a:r>
            <a:r>
              <a:rPr kumimoji="0" lang="en-US" sz="2000" b="0" i="0" u="none" strike="noStrike" kern="0" cap="none" spc="0" normalizeH="0" noProof="0" dirty="0" smtClean="0">
                <a:ln>
                  <a:noFill/>
                </a:ln>
                <a:solidFill>
                  <a:schemeClr val="bg1"/>
                </a:solidFill>
                <a:effectLst/>
                <a:uLnTx/>
                <a:uFillTx/>
                <a:latin typeface="+mn-lt"/>
              </a:rPr>
              <a:t>, where </a:t>
            </a:r>
            <a:r>
              <a:rPr lang="en-US" sz="2000" i="1" kern="0" dirty="0" smtClean="0">
                <a:solidFill>
                  <a:schemeClr val="bg1"/>
                </a:solidFill>
                <a:latin typeface="Times New Roman" pitchFamily="18" charset="0"/>
                <a:cs typeface="Times New Roman" pitchFamily="18" charset="0"/>
              </a:rPr>
              <a:t>B</a:t>
            </a:r>
            <a:r>
              <a:rPr lang="en-US" sz="2000" i="1" kern="0" baseline="-25000" dirty="0" smtClean="0">
                <a:solidFill>
                  <a:schemeClr val="bg1"/>
                </a:solidFill>
                <a:latin typeface="Times New Roman" pitchFamily="18" charset="0"/>
                <a:cs typeface="Times New Roman" pitchFamily="18" charset="0"/>
              </a:rPr>
              <a:t>o</a:t>
            </a:r>
            <a:r>
              <a:rPr kumimoji="0" lang="en-US" sz="2000" b="0" i="0" u="none" strike="noStrike" kern="0" cap="none" spc="0" normalizeH="0" noProof="0" dirty="0" smtClean="0">
                <a:ln>
                  <a:noFill/>
                </a:ln>
                <a:solidFill>
                  <a:schemeClr val="bg1"/>
                </a:solidFill>
                <a:effectLst/>
                <a:uLnTx/>
                <a:uFillTx/>
                <a:latin typeface="+mn-lt"/>
              </a:rPr>
              <a:t> is the output brightness and </a:t>
            </a:r>
            <a:r>
              <a:rPr lang="en-US" sz="2000" i="1" kern="0" dirty="0" smtClean="0">
                <a:solidFill>
                  <a:schemeClr val="bg1"/>
                </a:solidFill>
                <a:latin typeface="Times New Roman" pitchFamily="18" charset="0"/>
                <a:cs typeface="Times New Roman" pitchFamily="18" charset="0"/>
              </a:rPr>
              <a:t>B</a:t>
            </a:r>
            <a:r>
              <a:rPr lang="en-US" sz="2000" i="1" kern="0" baseline="-25000" dirty="0" smtClean="0">
                <a:solidFill>
                  <a:schemeClr val="bg1"/>
                </a:solidFill>
                <a:latin typeface="Times New Roman" pitchFamily="18" charset="0"/>
                <a:cs typeface="Times New Roman" pitchFamily="18" charset="0"/>
              </a:rPr>
              <a:t>i</a:t>
            </a:r>
            <a:r>
              <a:rPr kumimoji="0" lang="en-US" sz="2000" b="0" i="0" u="none" strike="noStrike" kern="0" cap="none" spc="0" normalizeH="0" noProof="0" dirty="0" smtClean="0">
                <a:ln>
                  <a:noFill/>
                </a:ln>
                <a:solidFill>
                  <a:schemeClr val="bg1"/>
                </a:solidFill>
                <a:effectLst/>
                <a:uLnTx/>
                <a:uFillTx/>
                <a:latin typeface="+mn-lt"/>
              </a:rPr>
              <a:t> is the input brightness.  When </a:t>
            </a:r>
            <a:r>
              <a:rPr kumimoji="0" lang="en-US" sz="2000" b="0" i="1" u="none" strike="noStrike" kern="0" cap="none" spc="0" normalizeH="0" noProof="0" dirty="0" smtClean="0">
                <a:ln>
                  <a:noFill/>
                </a:ln>
                <a:solidFill>
                  <a:schemeClr val="bg1"/>
                </a:solidFill>
                <a:effectLst/>
                <a:uLnTx/>
                <a:uFillTx/>
                <a:latin typeface="Symbol" pitchFamily="18" charset="2"/>
              </a:rPr>
              <a:t>g</a:t>
            </a:r>
            <a:r>
              <a:rPr kumimoji="0" lang="en-US" sz="2000" b="0" i="0" u="none" strike="noStrike" kern="0" cap="none" spc="0" normalizeH="0" noProof="0" dirty="0" smtClean="0">
                <a:ln>
                  <a:noFill/>
                </a:ln>
                <a:solidFill>
                  <a:schemeClr val="bg1"/>
                </a:solidFill>
                <a:effectLst/>
                <a:uLnTx/>
                <a:uFillTx/>
                <a:latin typeface="+mn-lt"/>
              </a:rPr>
              <a:t> = 0.5, for example, this is a square-root function.</a:t>
            </a:r>
          </a:p>
          <a:p>
            <a:pPr marL="342900" lvl="0" indent="-342900">
              <a:spcBef>
                <a:spcPct val="20000"/>
              </a:spcBef>
              <a:buFontTx/>
              <a:buChar char="•"/>
              <a:defRPr/>
            </a:pPr>
            <a:endParaRPr kumimoji="0" lang="en-US" sz="2000" b="0" i="0" u="none" strike="noStrike" kern="0" cap="none" spc="0" normalizeH="0" noProof="0" dirty="0" smtClean="0">
              <a:ln>
                <a:noFill/>
              </a:ln>
              <a:solidFill>
                <a:schemeClr val="bg1"/>
              </a:solidFill>
              <a:effectLst/>
              <a:uLnTx/>
              <a:uFillTx/>
              <a:latin typeface="+mn-lt"/>
            </a:endParaRPr>
          </a:p>
        </p:txBody>
      </p:sp>
      <p:grpSp>
        <p:nvGrpSpPr>
          <p:cNvPr id="41" name="Group 40"/>
          <p:cNvGrpSpPr/>
          <p:nvPr/>
        </p:nvGrpSpPr>
        <p:grpSpPr>
          <a:xfrm>
            <a:off x="4893548" y="3526978"/>
            <a:ext cx="5516544" cy="4541848"/>
            <a:chOff x="1678075" y="3617413"/>
            <a:chExt cx="5516544" cy="4541848"/>
          </a:xfrm>
        </p:grpSpPr>
        <p:sp>
          <p:nvSpPr>
            <p:cNvPr id="19" name="Arc 18"/>
            <p:cNvSpPr/>
            <p:nvPr/>
          </p:nvSpPr>
          <p:spPr>
            <a:xfrm>
              <a:off x="2170443" y="4009291"/>
              <a:ext cx="5024176" cy="4149970"/>
            </a:xfrm>
            <a:prstGeom prst="arc">
              <a:avLst>
                <a:gd name="adj1" fmla="val 11204735"/>
                <a:gd name="adj2" fmla="val 16010099"/>
              </a:avLst>
            </a:prstGeom>
            <a:ln w="25400">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0" name="Group 39"/>
            <p:cNvGrpSpPr/>
            <p:nvPr/>
          </p:nvGrpSpPr>
          <p:grpSpPr>
            <a:xfrm>
              <a:off x="1678075" y="3617413"/>
              <a:ext cx="2994409" cy="2641927"/>
              <a:chOff x="1678075" y="3617413"/>
              <a:chExt cx="2994409" cy="2641927"/>
            </a:xfrm>
          </p:grpSpPr>
          <p:cxnSp>
            <p:nvCxnSpPr>
              <p:cNvPr id="13" name="Straight Connector 12"/>
              <p:cNvCxnSpPr/>
              <p:nvPr/>
            </p:nvCxnSpPr>
            <p:spPr>
              <a:xfrm>
                <a:off x="2170444" y="5838076"/>
                <a:ext cx="2502040" cy="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1065126" y="4742822"/>
                <a:ext cx="2190540" cy="15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78075" y="3617413"/>
                <a:ext cx="402674" cy="369332"/>
              </a:xfrm>
              <a:prstGeom prst="rect">
                <a:avLst/>
              </a:prstGeom>
              <a:noFill/>
            </p:spPr>
            <p:txBody>
              <a:bodyPr wrap="none" rtlCol="0">
                <a:spAutoFit/>
              </a:bodyPr>
              <a:lstStyle/>
              <a:p>
                <a:r>
                  <a:rPr lang="en-US" i="1" kern="0" dirty="0" smtClean="0">
                    <a:solidFill>
                      <a:schemeClr val="bg1"/>
                    </a:solidFill>
                    <a:latin typeface="Times New Roman" pitchFamily="18" charset="0"/>
                    <a:cs typeface="Times New Roman" pitchFamily="18" charset="0"/>
                  </a:rPr>
                  <a:t>B</a:t>
                </a:r>
                <a:r>
                  <a:rPr lang="en-US" i="1" kern="0" baseline="-25000" dirty="0" smtClean="0">
                    <a:solidFill>
                      <a:schemeClr val="bg1"/>
                    </a:solidFill>
                    <a:latin typeface="Times New Roman" pitchFamily="18" charset="0"/>
                    <a:cs typeface="Times New Roman" pitchFamily="18" charset="0"/>
                  </a:rPr>
                  <a:t>o</a:t>
                </a:r>
                <a:endParaRPr lang="en-US" dirty="0" smtClean="0">
                  <a:solidFill>
                    <a:schemeClr val="bg1"/>
                  </a:solidFill>
                </a:endParaRPr>
              </a:p>
            </p:txBody>
          </p:sp>
          <p:sp>
            <p:nvSpPr>
              <p:cNvPr id="18" name="TextBox 17"/>
              <p:cNvSpPr txBox="1"/>
              <p:nvPr/>
            </p:nvSpPr>
            <p:spPr>
              <a:xfrm>
                <a:off x="4272224" y="5890008"/>
                <a:ext cx="369012" cy="369332"/>
              </a:xfrm>
              <a:prstGeom prst="rect">
                <a:avLst/>
              </a:prstGeom>
              <a:noFill/>
            </p:spPr>
            <p:txBody>
              <a:bodyPr wrap="none" rtlCol="0">
                <a:spAutoFit/>
              </a:bodyPr>
              <a:lstStyle/>
              <a:p>
                <a:r>
                  <a:rPr lang="en-US" i="1" kern="0" dirty="0" smtClean="0">
                    <a:solidFill>
                      <a:schemeClr val="bg1"/>
                    </a:solidFill>
                    <a:latin typeface="Times New Roman" pitchFamily="18" charset="0"/>
                    <a:cs typeface="Times New Roman" pitchFamily="18" charset="0"/>
                  </a:rPr>
                  <a:t>B</a:t>
                </a:r>
                <a:r>
                  <a:rPr lang="en-US" i="1" kern="0" baseline="-25000" dirty="0" smtClean="0">
                    <a:solidFill>
                      <a:schemeClr val="bg1"/>
                    </a:solidFill>
                    <a:latin typeface="Times New Roman" pitchFamily="18" charset="0"/>
                    <a:cs typeface="Times New Roman" pitchFamily="18" charset="0"/>
                  </a:rPr>
                  <a:t>i</a:t>
                </a:r>
                <a:endParaRPr lang="en-US" dirty="0" smtClean="0">
                  <a:solidFill>
                    <a:schemeClr val="bg1"/>
                  </a:solidFill>
                </a:endParaRPr>
              </a:p>
            </p:txBody>
          </p:sp>
          <p:sp>
            <p:nvSpPr>
              <p:cNvPr id="20" name="Rectangle 19"/>
              <p:cNvSpPr/>
              <p:nvPr/>
            </p:nvSpPr>
            <p:spPr>
              <a:xfrm>
                <a:off x="2200590" y="5817994"/>
                <a:ext cx="452176" cy="45719"/>
              </a:xfrm>
              <a:prstGeom prst="rect">
                <a:avLst/>
              </a:prstGeom>
              <a:solidFill>
                <a:srgbClr val="FF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ectangle 21"/>
              <p:cNvSpPr/>
              <p:nvPr/>
            </p:nvSpPr>
            <p:spPr>
              <a:xfrm rot="5400000">
                <a:off x="1678056" y="5345742"/>
                <a:ext cx="969090" cy="64700"/>
              </a:xfrm>
              <a:prstGeom prst="rect">
                <a:avLst/>
              </a:prstGeom>
              <a:solidFill>
                <a:srgbClr val="FF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24" name="Straight Connector 23"/>
              <p:cNvCxnSpPr/>
              <p:nvPr/>
            </p:nvCxnSpPr>
            <p:spPr>
              <a:xfrm rot="16200000" flipV="1">
                <a:off x="2164047" y="5372217"/>
                <a:ext cx="937258" cy="16"/>
              </a:xfrm>
              <a:prstGeom prst="line">
                <a:avLst/>
              </a:prstGeom>
              <a:ln w="254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2190544" y="4893533"/>
                <a:ext cx="442125" cy="14"/>
              </a:xfrm>
              <a:prstGeom prst="line">
                <a:avLst/>
              </a:prstGeom>
              <a:ln w="254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679371" y="5819669"/>
                <a:ext cx="884255" cy="45719"/>
              </a:xfrm>
              <a:prstGeom prst="rect">
                <a:avLst/>
              </a:prstGeom>
              <a:solidFill>
                <a:srgbClr val="00B0F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8" name="Straight Connector 27"/>
              <p:cNvCxnSpPr/>
              <p:nvPr/>
            </p:nvCxnSpPr>
            <p:spPr>
              <a:xfrm rot="5400000" flipH="1" flipV="1">
                <a:off x="2848165" y="5011322"/>
                <a:ext cx="1682511" cy="0"/>
              </a:xfrm>
              <a:prstGeom prst="line">
                <a:avLst/>
              </a:prstGeom>
              <a:ln w="254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2170445" y="4181790"/>
                <a:ext cx="1498881" cy="0"/>
              </a:xfrm>
              <a:prstGeom prst="line">
                <a:avLst/>
              </a:prstGeom>
              <a:ln w="254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2162073" y="3990869"/>
                <a:ext cx="2409927" cy="0"/>
              </a:xfrm>
              <a:prstGeom prst="line">
                <a:avLst/>
              </a:prstGeom>
              <a:ln w="254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flipV="1">
                <a:off x="3627751" y="4926749"/>
                <a:ext cx="1855009" cy="0"/>
              </a:xfrm>
              <a:prstGeom prst="line">
                <a:avLst/>
              </a:prstGeom>
              <a:ln w="254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rot="5400000">
                <a:off x="2059111" y="4064857"/>
                <a:ext cx="217138" cy="45719"/>
              </a:xfrm>
              <a:prstGeom prst="rect">
                <a:avLst/>
              </a:prstGeom>
              <a:solidFill>
                <a:srgbClr val="00B0F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grpSp>
      <p:sp>
        <p:nvSpPr>
          <p:cNvPr id="42" name="TextBox 41"/>
          <p:cNvSpPr txBox="1"/>
          <p:nvPr/>
        </p:nvSpPr>
        <p:spPr>
          <a:xfrm>
            <a:off x="2180492" y="5114610"/>
            <a:ext cx="2634054" cy="369332"/>
          </a:xfrm>
          <a:prstGeom prst="rect">
            <a:avLst/>
          </a:prstGeom>
          <a:noFill/>
        </p:spPr>
        <p:txBody>
          <a:bodyPr wrap="none" rtlCol="0">
            <a:spAutoFit/>
          </a:bodyPr>
          <a:lstStyle/>
          <a:p>
            <a:r>
              <a:rPr lang="en-US" dirty="0" smtClean="0">
                <a:solidFill>
                  <a:schemeClr val="bg1"/>
                </a:solidFill>
              </a:rPr>
              <a:t>Stretches faint emission</a:t>
            </a:r>
          </a:p>
        </p:txBody>
      </p:sp>
      <p:cxnSp>
        <p:nvCxnSpPr>
          <p:cNvPr id="44" name="Straight Arrow Connector 43"/>
          <p:cNvCxnSpPr>
            <a:stCxn id="42" idx="3"/>
            <a:endCxn id="22" idx="2"/>
          </p:cNvCxnSpPr>
          <p:nvPr/>
        </p:nvCxnSpPr>
        <p:spPr>
          <a:xfrm flipV="1">
            <a:off x="4814546" y="5287657"/>
            <a:ext cx="531178" cy="1161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860630" y="3820047"/>
            <a:ext cx="3095719" cy="369332"/>
          </a:xfrm>
          <a:prstGeom prst="rect">
            <a:avLst/>
          </a:prstGeom>
          <a:noFill/>
        </p:spPr>
        <p:txBody>
          <a:bodyPr wrap="none" rtlCol="0">
            <a:spAutoFit/>
          </a:bodyPr>
          <a:lstStyle/>
          <a:p>
            <a:r>
              <a:rPr lang="en-US" dirty="0" smtClean="0">
                <a:solidFill>
                  <a:schemeClr val="bg1"/>
                </a:solidFill>
              </a:rPr>
              <a:t>Compresses bright emission</a:t>
            </a:r>
          </a:p>
        </p:txBody>
      </p:sp>
      <p:cxnSp>
        <p:nvCxnSpPr>
          <p:cNvPr id="47" name="Straight Arrow Connector 46"/>
          <p:cNvCxnSpPr>
            <a:stCxn id="46" idx="3"/>
            <a:endCxn id="36" idx="2"/>
          </p:cNvCxnSpPr>
          <p:nvPr/>
        </p:nvCxnSpPr>
        <p:spPr>
          <a:xfrm flipV="1">
            <a:off x="4956349" y="3997282"/>
            <a:ext cx="403945" cy="743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 name="Slide Number Placeholder 28"/>
          <p:cNvSpPr>
            <a:spLocks noGrp="1"/>
          </p:cNvSpPr>
          <p:nvPr>
            <p:ph type="sldNum" sz="quarter" idx="12"/>
          </p:nvPr>
        </p:nvSpPr>
        <p:spPr/>
        <p:txBody>
          <a:bodyPr/>
          <a:lstStyle/>
          <a:p>
            <a:fld id="{48050A7A-7255-400D-91A1-2F97DFA62919}" type="slidenum">
              <a:rPr lang="en-US" smtClean="0"/>
              <a:pPr/>
              <a:t>43</a:t>
            </a:fld>
            <a:r>
              <a:rPr lang="en-US" smtClean="0"/>
              <a:t> / 51</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561975" y="1026965"/>
            <a:ext cx="8020050" cy="5286375"/>
          </a:xfrm>
          <a:prstGeom prst="rect">
            <a:avLst/>
          </a:prstGeom>
          <a:noFill/>
          <a:ln w="9525">
            <a:noFill/>
            <a:miter lim="800000"/>
            <a:headEnd/>
            <a:tailEnd/>
          </a:ln>
        </p:spPr>
      </p:pic>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pic>
        <p:nvPicPr>
          <p:cNvPr id="2050" name="Picture 2"/>
          <p:cNvPicPr>
            <a:picLocks noChangeAspect="1" noChangeArrowheads="1"/>
          </p:cNvPicPr>
          <p:nvPr/>
        </p:nvPicPr>
        <p:blipFill>
          <a:blip r:embed="rId3" cstate="print"/>
          <a:srcRect/>
          <a:stretch>
            <a:fillRect/>
          </a:stretch>
        </p:blipFill>
        <p:spPr bwMode="auto">
          <a:xfrm>
            <a:off x="562498" y="1047584"/>
            <a:ext cx="8039100" cy="5305425"/>
          </a:xfrm>
          <a:prstGeom prst="rect">
            <a:avLst/>
          </a:prstGeom>
          <a:noFill/>
          <a:ln w="9525">
            <a:noFill/>
            <a:miter lim="800000"/>
            <a:headEnd/>
            <a:tailEnd/>
          </a:ln>
        </p:spPr>
      </p:pic>
      <p:grpSp>
        <p:nvGrpSpPr>
          <p:cNvPr id="9" name="Group 8"/>
          <p:cNvGrpSpPr/>
          <p:nvPr/>
        </p:nvGrpSpPr>
        <p:grpSpPr>
          <a:xfrm>
            <a:off x="3572608" y="1053978"/>
            <a:ext cx="4953000" cy="5172075"/>
            <a:chOff x="3572608" y="1053978"/>
            <a:chExt cx="4953000" cy="5172075"/>
          </a:xfrm>
        </p:grpSpPr>
        <p:pic>
          <p:nvPicPr>
            <p:cNvPr id="3075" name="Picture 3"/>
            <p:cNvPicPr>
              <a:picLocks noChangeAspect="1" noChangeArrowheads="1"/>
            </p:cNvPicPr>
            <p:nvPr/>
          </p:nvPicPr>
          <p:blipFill>
            <a:blip r:embed="rId4" cstate="print"/>
            <a:srcRect/>
            <a:stretch>
              <a:fillRect/>
            </a:stretch>
          </p:blipFill>
          <p:spPr bwMode="auto">
            <a:xfrm>
              <a:off x="3572608" y="1053978"/>
              <a:ext cx="4953000" cy="5172075"/>
            </a:xfrm>
            <a:prstGeom prst="rect">
              <a:avLst/>
            </a:prstGeom>
            <a:noFill/>
            <a:ln w="9525">
              <a:noFill/>
              <a:miter lim="800000"/>
              <a:headEnd/>
              <a:tailEnd/>
            </a:ln>
          </p:spPr>
        </p:pic>
        <p:sp>
          <p:nvSpPr>
            <p:cNvPr id="8" name="TextBox 7"/>
            <p:cNvSpPr txBox="1"/>
            <p:nvPr/>
          </p:nvSpPr>
          <p:spPr>
            <a:xfrm>
              <a:off x="5132439" y="5761703"/>
              <a:ext cx="1941557" cy="369332"/>
            </a:xfrm>
            <a:prstGeom prst="rect">
              <a:avLst/>
            </a:prstGeom>
            <a:noFill/>
          </p:spPr>
          <p:txBody>
            <a:bodyPr wrap="none" rtlCol="0">
              <a:spAutoFit/>
            </a:bodyPr>
            <a:lstStyle/>
            <a:p>
              <a:r>
                <a:rPr lang="en-US" dirty="0" smtClean="0">
                  <a:solidFill>
                    <a:schemeClr val="bg1"/>
                  </a:solidFill>
                </a:rPr>
                <a:t>Sharpening Filter</a:t>
              </a:r>
            </a:p>
          </p:txBody>
        </p:sp>
      </p:grpSp>
      <p:sp>
        <p:nvSpPr>
          <p:cNvPr id="10" name="Slide Number Placeholder 9"/>
          <p:cNvSpPr>
            <a:spLocks noGrp="1"/>
          </p:cNvSpPr>
          <p:nvPr>
            <p:ph type="sldNum" sz="quarter" idx="12"/>
          </p:nvPr>
        </p:nvSpPr>
        <p:spPr/>
        <p:txBody>
          <a:bodyPr/>
          <a:lstStyle/>
          <a:p>
            <a:fld id="{48050A7A-7255-400D-91A1-2F97DFA62919}" type="slidenum">
              <a:rPr lang="en-US" smtClean="0"/>
              <a:pPr/>
              <a:t>44</a:t>
            </a:fld>
            <a:r>
              <a:rPr lang="en-US" smtClean="0"/>
              <a:t> / 51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pic>
        <p:nvPicPr>
          <p:cNvPr id="3076" name="Picture 4"/>
          <p:cNvPicPr>
            <a:picLocks noChangeAspect="1" noChangeArrowheads="1"/>
          </p:cNvPicPr>
          <p:nvPr/>
        </p:nvPicPr>
        <p:blipFill>
          <a:blip r:embed="rId2" cstate="print"/>
          <a:srcRect/>
          <a:stretch>
            <a:fillRect/>
          </a:stretch>
        </p:blipFill>
        <p:spPr bwMode="auto">
          <a:xfrm>
            <a:off x="4306105" y="1235947"/>
            <a:ext cx="4823337" cy="5024909"/>
          </a:xfrm>
          <a:prstGeom prst="rect">
            <a:avLst/>
          </a:prstGeom>
          <a:noFill/>
          <a:ln w="9525">
            <a:noFill/>
            <a:miter lim="800000"/>
            <a:headEnd/>
            <a:tailEnd/>
          </a:ln>
        </p:spPr>
      </p:pic>
      <p:sp>
        <p:nvSpPr>
          <p:cNvPr id="9" name="Rectangle 2"/>
          <p:cNvSpPr>
            <a:spLocks noGrp="1" noChangeArrowheads="1"/>
          </p:cNvSpPr>
          <p:nvPr>
            <p:ph type="title"/>
          </p:nvPr>
        </p:nvSpPr>
        <p:spPr>
          <a:xfrm>
            <a:off x="147484" y="990600"/>
            <a:ext cx="4143161" cy="1143000"/>
          </a:xfrm>
        </p:spPr>
        <p:txBody>
          <a:bodyPr/>
          <a:lstStyle/>
          <a:p>
            <a:r>
              <a:rPr lang="en-US" sz="3600" dirty="0" smtClean="0"/>
              <a:t>Intermediate Level </a:t>
            </a:r>
            <a:br>
              <a:rPr lang="en-US" sz="3600" dirty="0" smtClean="0"/>
            </a:br>
            <a:r>
              <a:rPr lang="en-US" sz="3600" dirty="0" smtClean="0"/>
              <a:t>Astrophotography</a:t>
            </a:r>
            <a:endParaRPr lang="en-US" sz="3600" dirty="0"/>
          </a:p>
        </p:txBody>
      </p:sp>
      <p:sp>
        <p:nvSpPr>
          <p:cNvPr id="10" name="Rectangle 3"/>
          <p:cNvSpPr txBox="1">
            <a:spLocks noChangeArrowheads="1"/>
          </p:cNvSpPr>
          <p:nvPr/>
        </p:nvSpPr>
        <p:spPr bwMode="auto">
          <a:xfrm>
            <a:off x="138168" y="2250831"/>
            <a:ext cx="4202720" cy="40737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lang="en-US" sz="2000" kern="0" dirty="0" smtClean="0">
                <a:solidFill>
                  <a:schemeClr val="bg1"/>
                </a:solidFill>
                <a:latin typeface="+mn-lt"/>
              </a:rPr>
              <a:t>You may want to image something that is too big to fit in your field of view.</a:t>
            </a:r>
          </a:p>
          <a:p>
            <a:pPr marL="342900" marR="0" lvl="0" indent="-342900" algn="l" defTabSz="914400" rtl="0" eaLnBrk="1" fontAlgn="base" latinLnBrk="0" hangingPunct="1">
              <a:spcBef>
                <a:spcPct val="20000"/>
              </a:spcBef>
              <a:spcAft>
                <a:spcPct val="0"/>
              </a:spcAft>
              <a:buClrTx/>
              <a:buSzTx/>
              <a:buFontTx/>
              <a:buChar char="•"/>
              <a:tabLst/>
              <a:defRPr/>
            </a:pPr>
            <a:r>
              <a:rPr lang="en-US" sz="2000" kern="0" dirty="0" smtClean="0">
                <a:solidFill>
                  <a:schemeClr val="bg1"/>
                </a:solidFill>
                <a:latin typeface="+mn-lt"/>
              </a:rPr>
              <a:t>You will have to resort to a mosaic, moving the camera from one field to another and then painstakingly fitting them all together. </a:t>
            </a:r>
          </a:p>
          <a:p>
            <a:pPr marL="342900" marR="0" lvl="0" indent="-342900" algn="l" defTabSz="914400" rtl="0" eaLnBrk="1" fontAlgn="base" latinLnBrk="0" hangingPunct="1">
              <a:spcBef>
                <a:spcPct val="20000"/>
              </a:spcBef>
              <a:spcAft>
                <a:spcPct val="0"/>
              </a:spcAft>
              <a:buClrTx/>
              <a:buSzTx/>
              <a:buFontTx/>
              <a:buChar char="•"/>
              <a:tabLst/>
              <a:defRPr/>
            </a:pPr>
            <a:r>
              <a:rPr kumimoji="0" lang="en-US" sz="2000" b="0" i="0" u="none" strike="noStrike" kern="0" cap="none" spc="0" normalizeH="0" noProof="0" dirty="0" smtClean="0">
                <a:ln>
                  <a:noFill/>
                </a:ln>
                <a:solidFill>
                  <a:schemeClr val="bg1"/>
                </a:solidFill>
                <a:effectLst/>
                <a:uLnTx/>
                <a:uFillTx/>
                <a:latin typeface="+mn-lt"/>
              </a:rPr>
              <a:t>Again, </a:t>
            </a:r>
            <a:r>
              <a:rPr kumimoji="0" lang="en-US" sz="2000" b="0" i="0" u="none" strike="noStrike" kern="0" cap="none" spc="0" normalizeH="0" noProof="0" dirty="0" err="1" smtClean="0">
                <a:ln>
                  <a:noFill/>
                </a:ln>
                <a:solidFill>
                  <a:schemeClr val="bg1"/>
                </a:solidFill>
                <a:effectLst/>
                <a:uLnTx/>
                <a:uFillTx/>
                <a:latin typeface="+mn-lt"/>
              </a:rPr>
              <a:t>MaxIm</a:t>
            </a:r>
            <a:r>
              <a:rPr kumimoji="0" lang="en-US" sz="2000" b="0" i="0" u="none" strike="noStrike" kern="0" cap="none" spc="0" normalizeH="0" noProof="0" dirty="0" smtClean="0">
                <a:ln>
                  <a:noFill/>
                </a:ln>
                <a:solidFill>
                  <a:schemeClr val="bg1"/>
                </a:solidFill>
                <a:effectLst/>
                <a:uLnTx/>
                <a:uFillTx/>
                <a:latin typeface="+mn-lt"/>
              </a:rPr>
              <a:t> DL has a nice feature to make this easy.</a:t>
            </a:r>
          </a:p>
          <a:p>
            <a:pPr marL="342900" lvl="0" indent="-342900">
              <a:spcBef>
                <a:spcPct val="20000"/>
              </a:spcBef>
              <a:buFontTx/>
              <a:buChar char="•"/>
              <a:defRPr/>
            </a:pPr>
            <a:endParaRPr kumimoji="0" lang="en-US" sz="2000" b="0" i="0" u="none" strike="noStrike" kern="0" cap="none" spc="0" normalizeH="0" noProof="0" dirty="0" smtClean="0">
              <a:ln>
                <a:noFill/>
              </a:ln>
              <a:solidFill>
                <a:schemeClr val="bg1"/>
              </a:solidFill>
              <a:effectLst/>
              <a:uLnTx/>
              <a:uFillTx/>
              <a:latin typeface="+mn-lt"/>
            </a:endParaRPr>
          </a:p>
        </p:txBody>
      </p:sp>
      <p:sp>
        <p:nvSpPr>
          <p:cNvPr id="8" name="Slide Number Placeholder 7"/>
          <p:cNvSpPr>
            <a:spLocks noGrp="1"/>
          </p:cNvSpPr>
          <p:nvPr>
            <p:ph type="sldNum" sz="quarter" idx="12"/>
          </p:nvPr>
        </p:nvSpPr>
        <p:spPr/>
        <p:txBody>
          <a:bodyPr/>
          <a:lstStyle/>
          <a:p>
            <a:fld id="{48050A7A-7255-400D-91A1-2F97DFA62919}" type="slidenum">
              <a:rPr lang="en-US" smtClean="0"/>
              <a:pPr/>
              <a:t>45</a:t>
            </a:fld>
            <a:r>
              <a:rPr lang="en-US" smtClean="0"/>
              <a:t> / 51</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pic>
        <p:nvPicPr>
          <p:cNvPr id="4098" name="Picture 2"/>
          <p:cNvPicPr>
            <a:picLocks noChangeAspect="1" noChangeArrowheads="1"/>
          </p:cNvPicPr>
          <p:nvPr/>
        </p:nvPicPr>
        <p:blipFill>
          <a:blip r:embed="rId2" cstate="print"/>
          <a:srcRect/>
          <a:stretch>
            <a:fillRect/>
          </a:stretch>
        </p:blipFill>
        <p:spPr bwMode="auto">
          <a:xfrm>
            <a:off x="401920" y="1"/>
            <a:ext cx="8317483" cy="6858000"/>
          </a:xfrm>
          <a:prstGeom prst="rect">
            <a:avLst/>
          </a:prstGeom>
          <a:noFill/>
          <a:ln w="9525">
            <a:noFill/>
            <a:miter lim="800000"/>
            <a:headEnd/>
            <a:tailEnd/>
          </a:ln>
        </p:spPr>
      </p:pic>
      <p:sp>
        <p:nvSpPr>
          <p:cNvPr id="11" name="Title 10"/>
          <p:cNvSpPr>
            <a:spLocks noGrp="1"/>
          </p:cNvSpPr>
          <p:nvPr>
            <p:ph type="title"/>
          </p:nvPr>
        </p:nvSpPr>
        <p:spPr>
          <a:xfrm>
            <a:off x="497393" y="0"/>
            <a:ext cx="8229600" cy="1143000"/>
          </a:xfrm>
        </p:spPr>
        <p:txBody>
          <a:bodyPr/>
          <a:lstStyle/>
          <a:p>
            <a:r>
              <a:rPr lang="en-US" dirty="0" smtClean="0"/>
              <a:t>Here is the final result</a:t>
            </a:r>
            <a:endParaRPr lang="en-US" dirty="0"/>
          </a:p>
        </p:txBody>
      </p:sp>
      <p:sp>
        <p:nvSpPr>
          <p:cNvPr id="7" name="Slide Number Placeholder 6"/>
          <p:cNvSpPr>
            <a:spLocks noGrp="1"/>
          </p:cNvSpPr>
          <p:nvPr>
            <p:ph type="sldNum" sz="quarter" idx="12"/>
          </p:nvPr>
        </p:nvSpPr>
        <p:spPr/>
        <p:txBody>
          <a:bodyPr/>
          <a:lstStyle/>
          <a:p>
            <a:fld id="{48050A7A-7255-400D-91A1-2F97DFA62919}" type="slidenum">
              <a:rPr lang="en-US" smtClean="0"/>
              <a:pPr/>
              <a:t>46</a:t>
            </a:fld>
            <a:r>
              <a:rPr lang="en-US" smtClean="0"/>
              <a:t> / 51</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a:t>Outline of Talk</a:t>
            </a:r>
          </a:p>
        </p:txBody>
      </p:sp>
      <p:sp>
        <p:nvSpPr>
          <p:cNvPr id="3075" name="Rectangle 3"/>
          <p:cNvSpPr>
            <a:spLocks noGrp="1" noChangeArrowheads="1"/>
          </p:cNvSpPr>
          <p:nvPr>
            <p:ph type="body" idx="1"/>
          </p:nvPr>
        </p:nvSpPr>
        <p:spPr>
          <a:xfrm>
            <a:off x="457200" y="1905000"/>
            <a:ext cx="8229600" cy="3992563"/>
          </a:xfrm>
        </p:spPr>
        <p:txBody>
          <a:bodyPr/>
          <a:lstStyle/>
          <a:p>
            <a:pPr>
              <a:lnSpc>
                <a:spcPct val="150000"/>
              </a:lnSpc>
            </a:pPr>
            <a:r>
              <a:rPr lang="en-US" sz="2800" dirty="0" smtClean="0">
                <a:solidFill>
                  <a:schemeClr val="bg2"/>
                </a:solidFill>
              </a:rPr>
              <a:t>The Evolution of an </a:t>
            </a:r>
            <a:r>
              <a:rPr lang="en-US" sz="2800" dirty="0" err="1" smtClean="0">
                <a:solidFill>
                  <a:schemeClr val="bg2"/>
                </a:solidFill>
              </a:rPr>
              <a:t>Astrophotographer</a:t>
            </a:r>
            <a:endParaRPr lang="en-US" sz="2800" dirty="0">
              <a:solidFill>
                <a:schemeClr val="bg2"/>
              </a:solidFill>
            </a:endParaRPr>
          </a:p>
          <a:p>
            <a:pPr>
              <a:lnSpc>
                <a:spcPct val="150000"/>
              </a:lnSpc>
            </a:pPr>
            <a:r>
              <a:rPr lang="en-US" sz="2800" dirty="0" smtClean="0">
                <a:solidFill>
                  <a:schemeClr val="bg2"/>
                </a:solidFill>
              </a:rPr>
              <a:t>How CCDs Work</a:t>
            </a:r>
            <a:endParaRPr lang="en-US" sz="2800" dirty="0">
              <a:solidFill>
                <a:schemeClr val="bg2"/>
              </a:solidFill>
            </a:endParaRPr>
          </a:p>
          <a:p>
            <a:pPr>
              <a:lnSpc>
                <a:spcPct val="150000"/>
              </a:lnSpc>
            </a:pPr>
            <a:r>
              <a:rPr lang="en-US" sz="2800" dirty="0" smtClean="0">
                <a:solidFill>
                  <a:schemeClr val="bg2"/>
                </a:solidFill>
              </a:rPr>
              <a:t>Imaging First Principles</a:t>
            </a:r>
            <a:endParaRPr lang="en-US" sz="2800" dirty="0">
              <a:solidFill>
                <a:schemeClr val="bg2"/>
              </a:solidFill>
            </a:endParaRPr>
          </a:p>
          <a:p>
            <a:pPr>
              <a:lnSpc>
                <a:spcPct val="150000"/>
              </a:lnSpc>
            </a:pPr>
            <a:r>
              <a:rPr lang="en-US" sz="2800" dirty="0" smtClean="0">
                <a:solidFill>
                  <a:schemeClr val="bg2"/>
                </a:solidFill>
              </a:rPr>
              <a:t>The Mechanics of Processing</a:t>
            </a:r>
            <a:endParaRPr lang="en-US" sz="2800" dirty="0">
              <a:solidFill>
                <a:schemeClr val="bg2"/>
              </a:solidFill>
            </a:endParaRPr>
          </a:p>
          <a:p>
            <a:pPr>
              <a:lnSpc>
                <a:spcPct val="150000"/>
              </a:lnSpc>
            </a:pPr>
            <a:r>
              <a:rPr lang="en-US" sz="2800" dirty="0" smtClean="0">
                <a:solidFill>
                  <a:schemeClr val="bg2"/>
                </a:solidFill>
              </a:rPr>
              <a:t>Intermediate Level Astrophotography</a:t>
            </a:r>
          </a:p>
          <a:p>
            <a:pPr>
              <a:lnSpc>
                <a:spcPct val="150000"/>
              </a:lnSpc>
            </a:pPr>
            <a:r>
              <a:rPr lang="en-US" sz="2800" dirty="0" smtClean="0"/>
              <a:t>The Hard Work (</a:t>
            </a:r>
            <a:r>
              <a:rPr lang="en-US" sz="2800" dirty="0"/>
              <a:t>t</a:t>
            </a:r>
            <a:r>
              <a:rPr lang="en-US" sz="2800" dirty="0" smtClean="0"/>
              <a:t>he Details)</a:t>
            </a:r>
            <a:endParaRPr lang="en-US" sz="2800" dirty="0"/>
          </a:p>
        </p:txBody>
      </p:sp>
      <p:sp>
        <p:nvSpPr>
          <p:cNvPr id="7" name="Slide Number Placeholder 6"/>
          <p:cNvSpPr>
            <a:spLocks noGrp="1"/>
          </p:cNvSpPr>
          <p:nvPr>
            <p:ph type="sldNum" sz="quarter" idx="12"/>
          </p:nvPr>
        </p:nvSpPr>
        <p:spPr/>
        <p:txBody>
          <a:bodyPr/>
          <a:lstStyle/>
          <a:p>
            <a:fld id="{48050A7A-7255-400D-91A1-2F97DFA62919}" type="slidenum">
              <a:rPr lang="en-US" smtClean="0"/>
              <a:pPr/>
              <a:t>47</a:t>
            </a:fld>
            <a:r>
              <a:rPr lang="en-US" smtClean="0"/>
              <a:t> / 51</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a:xfrm>
            <a:off x="147484" y="990600"/>
            <a:ext cx="8849032" cy="1143000"/>
          </a:xfrm>
        </p:spPr>
        <p:txBody>
          <a:bodyPr/>
          <a:lstStyle/>
          <a:p>
            <a:r>
              <a:rPr lang="en-US" sz="4000" dirty="0" smtClean="0"/>
              <a:t>The Hard Work</a:t>
            </a:r>
            <a:endParaRPr lang="en-US" sz="4000" dirty="0"/>
          </a:p>
        </p:txBody>
      </p:sp>
      <p:sp>
        <p:nvSpPr>
          <p:cNvPr id="12" name="Rectangle 3"/>
          <p:cNvSpPr txBox="1">
            <a:spLocks noChangeArrowheads="1"/>
          </p:cNvSpPr>
          <p:nvPr/>
        </p:nvSpPr>
        <p:spPr bwMode="auto">
          <a:xfrm>
            <a:off x="138168" y="1905000"/>
            <a:ext cx="89154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lang="en-US" sz="2000" kern="0" dirty="0" smtClean="0">
                <a:solidFill>
                  <a:schemeClr val="bg1"/>
                </a:solidFill>
                <a:latin typeface="+mn-lt"/>
              </a:rPr>
              <a:t>After you:</a:t>
            </a:r>
          </a:p>
          <a:p>
            <a:pPr marL="800100" lvl="1" indent="-342900">
              <a:spcBef>
                <a:spcPct val="20000"/>
              </a:spcBef>
              <a:buFontTx/>
              <a:buChar char="•"/>
              <a:defRPr/>
            </a:pPr>
            <a:r>
              <a:rPr lang="en-US" kern="0" dirty="0" smtClean="0">
                <a:solidFill>
                  <a:schemeClr val="bg1"/>
                </a:solidFill>
                <a:latin typeface="+mn-lt"/>
              </a:rPr>
              <a:t>figure out what to image…</a:t>
            </a:r>
          </a:p>
          <a:p>
            <a:pPr marL="800100" lvl="1" indent="-342900">
              <a:spcBef>
                <a:spcPct val="20000"/>
              </a:spcBef>
              <a:buFontTx/>
              <a:buChar char="•"/>
              <a:defRPr/>
            </a:pPr>
            <a:r>
              <a:rPr lang="en-US" kern="0" dirty="0" smtClean="0">
                <a:solidFill>
                  <a:schemeClr val="bg1"/>
                </a:solidFill>
                <a:latin typeface="+mn-lt"/>
              </a:rPr>
              <a:t>set up the telescope, computer, software and camera</a:t>
            </a:r>
            <a:r>
              <a:rPr lang="en-US" kern="0" dirty="0" smtClean="0">
                <a:solidFill>
                  <a:schemeClr val="bg1"/>
                </a:solidFill>
              </a:rPr>
              <a:t> …</a:t>
            </a:r>
            <a:endParaRPr lang="en-US" kern="0" dirty="0" smtClean="0">
              <a:solidFill>
                <a:schemeClr val="bg1"/>
              </a:solidFill>
              <a:latin typeface="+mn-lt"/>
            </a:endParaRPr>
          </a:p>
          <a:p>
            <a:pPr marL="800100" lvl="1" indent="-342900">
              <a:spcBef>
                <a:spcPct val="20000"/>
              </a:spcBef>
              <a:buFontTx/>
              <a:buChar char="•"/>
              <a:defRPr/>
            </a:pPr>
            <a:r>
              <a:rPr lang="en-US" kern="0" noProof="0" dirty="0" smtClean="0">
                <a:solidFill>
                  <a:schemeClr val="bg1"/>
                </a:solidFill>
                <a:latin typeface="+mn-lt"/>
              </a:rPr>
              <a:t>complete focusing and composing (centering) the image</a:t>
            </a:r>
            <a:r>
              <a:rPr lang="en-US" kern="0" dirty="0" smtClean="0">
                <a:solidFill>
                  <a:schemeClr val="bg1"/>
                </a:solidFill>
              </a:rPr>
              <a:t> …</a:t>
            </a:r>
            <a:endParaRPr lang="en-US" kern="0" noProof="0" dirty="0" smtClean="0">
              <a:solidFill>
                <a:schemeClr val="bg1"/>
              </a:solidFill>
              <a:latin typeface="+mn-lt"/>
            </a:endParaRPr>
          </a:p>
          <a:p>
            <a:pPr marL="800100" lvl="1" indent="-342900">
              <a:spcBef>
                <a:spcPct val="20000"/>
              </a:spcBef>
              <a:buFontTx/>
              <a:buChar char="•"/>
              <a:defRPr/>
            </a:pPr>
            <a:r>
              <a:rPr kumimoji="0" lang="en-US" b="0" i="0" u="none" strike="noStrike" kern="0" cap="none" spc="0" normalizeH="0" dirty="0" smtClean="0">
                <a:ln>
                  <a:noFill/>
                </a:ln>
                <a:solidFill>
                  <a:schemeClr val="bg1"/>
                </a:solidFill>
                <a:effectLst/>
                <a:uLnTx/>
                <a:uFillTx/>
                <a:latin typeface="+mn-lt"/>
                <a:ea typeface="+mn-ea"/>
                <a:cs typeface="+mn-cs"/>
              </a:rPr>
              <a:t>take the long series of images in multiple colors (possibly multiple fields)</a:t>
            </a:r>
            <a:r>
              <a:rPr lang="en-US" kern="0" dirty="0" smtClean="0">
                <a:solidFill>
                  <a:schemeClr val="bg1"/>
                </a:solidFill>
              </a:rPr>
              <a:t> … </a:t>
            </a:r>
            <a:endParaRPr kumimoji="0" lang="en-US" b="0" i="0" u="none" strike="noStrike" kern="0" cap="none" spc="0" normalizeH="0" dirty="0" smtClean="0">
              <a:ln>
                <a:noFill/>
              </a:ln>
              <a:solidFill>
                <a:schemeClr val="bg1"/>
              </a:solidFill>
              <a:effectLst/>
              <a:uLnTx/>
              <a:uFillTx/>
              <a:latin typeface="+mn-lt"/>
              <a:ea typeface="+mn-ea"/>
              <a:cs typeface="+mn-cs"/>
            </a:endParaRPr>
          </a:p>
          <a:p>
            <a:pPr marL="800100" lvl="1" indent="-342900">
              <a:spcBef>
                <a:spcPct val="20000"/>
              </a:spcBef>
              <a:buFontTx/>
              <a:buChar char="•"/>
              <a:defRPr/>
            </a:pPr>
            <a:r>
              <a:rPr lang="en-US" kern="0" noProof="0" dirty="0" smtClean="0">
                <a:solidFill>
                  <a:schemeClr val="bg1"/>
                </a:solidFill>
                <a:latin typeface="+mn-lt"/>
              </a:rPr>
              <a:t>take the calibration images (bias, darks, flats)</a:t>
            </a:r>
            <a:r>
              <a:rPr lang="en-US" kern="0" dirty="0" smtClean="0">
                <a:solidFill>
                  <a:schemeClr val="bg1"/>
                </a:solidFill>
              </a:rPr>
              <a:t> …</a:t>
            </a:r>
            <a:endParaRPr lang="en-US" kern="0" noProof="0" dirty="0" smtClean="0">
              <a:solidFill>
                <a:schemeClr val="bg1"/>
              </a:solidFill>
              <a:latin typeface="+mn-lt"/>
            </a:endParaRPr>
          </a:p>
          <a:p>
            <a:pPr marL="800100" lvl="1" indent="-342900">
              <a:spcBef>
                <a:spcPct val="20000"/>
              </a:spcBef>
              <a:buFontTx/>
              <a:buChar char="•"/>
              <a:defRPr/>
            </a:pPr>
            <a:r>
              <a:rPr kumimoji="0" lang="en-US" b="0" i="0" u="none" strike="noStrike" kern="0" cap="none" spc="0" normalizeH="0" dirty="0" smtClean="0">
                <a:ln>
                  <a:noFill/>
                </a:ln>
                <a:solidFill>
                  <a:schemeClr val="bg1"/>
                </a:solidFill>
                <a:effectLst/>
                <a:uLnTx/>
                <a:uFillTx/>
                <a:latin typeface="+mn-lt"/>
                <a:ea typeface="+mn-ea"/>
                <a:cs typeface="+mn-cs"/>
              </a:rPr>
              <a:t>apply the calibration to all frames</a:t>
            </a:r>
            <a:r>
              <a:rPr lang="en-US" kern="0" dirty="0" smtClean="0">
                <a:solidFill>
                  <a:schemeClr val="bg1"/>
                </a:solidFill>
              </a:rPr>
              <a:t> …</a:t>
            </a:r>
            <a:endParaRPr kumimoji="0" lang="en-US" b="0" i="0" u="none" strike="noStrike" kern="0" cap="none" spc="0" normalizeH="0" dirty="0" smtClean="0">
              <a:ln>
                <a:noFill/>
              </a:ln>
              <a:solidFill>
                <a:schemeClr val="bg1"/>
              </a:solidFill>
              <a:effectLst/>
              <a:uLnTx/>
              <a:uFillTx/>
              <a:latin typeface="+mn-lt"/>
              <a:ea typeface="+mn-ea"/>
              <a:cs typeface="+mn-cs"/>
            </a:endParaRPr>
          </a:p>
          <a:p>
            <a:pPr marL="800100" lvl="1" indent="-342900">
              <a:spcBef>
                <a:spcPct val="20000"/>
              </a:spcBef>
              <a:buFontTx/>
              <a:buChar char="•"/>
              <a:defRPr/>
            </a:pPr>
            <a:r>
              <a:rPr kumimoji="0" lang="en-US" b="0" i="0" u="none" strike="noStrike" kern="0" cap="none" spc="0" normalizeH="0" noProof="0" dirty="0" smtClean="0">
                <a:ln>
                  <a:noFill/>
                </a:ln>
                <a:solidFill>
                  <a:schemeClr val="bg1"/>
                </a:solidFill>
                <a:effectLst/>
                <a:uLnTx/>
                <a:uFillTx/>
                <a:latin typeface="+mn-lt"/>
                <a:ea typeface="+mn-ea"/>
                <a:cs typeface="+mn-cs"/>
              </a:rPr>
              <a:t>align and combine the individual color images to reduce noise</a:t>
            </a:r>
            <a:r>
              <a:rPr lang="en-US" kern="0" dirty="0" smtClean="0">
                <a:solidFill>
                  <a:schemeClr val="bg1"/>
                </a:solidFill>
              </a:rPr>
              <a:t> …</a:t>
            </a:r>
            <a:endParaRPr kumimoji="0" lang="en-US" b="0" i="0" u="none" strike="noStrike" kern="0" cap="none" spc="0" normalizeH="0" noProof="0" dirty="0" smtClean="0">
              <a:ln>
                <a:noFill/>
              </a:ln>
              <a:solidFill>
                <a:schemeClr val="bg1"/>
              </a:solidFill>
              <a:effectLst/>
              <a:uLnTx/>
              <a:uFillTx/>
              <a:latin typeface="+mn-lt"/>
              <a:ea typeface="+mn-ea"/>
              <a:cs typeface="+mn-cs"/>
            </a:endParaRPr>
          </a:p>
          <a:p>
            <a:pPr marL="800100" lvl="1" indent="-342900">
              <a:spcBef>
                <a:spcPct val="20000"/>
              </a:spcBef>
              <a:buFontTx/>
              <a:buChar char="•"/>
              <a:defRPr/>
            </a:pPr>
            <a:r>
              <a:rPr lang="en-US" kern="0" noProof="0" dirty="0" smtClean="0">
                <a:solidFill>
                  <a:schemeClr val="bg1"/>
                </a:solidFill>
                <a:latin typeface="+mn-lt"/>
              </a:rPr>
              <a:t>align and combine the color images to create an LRGB image</a:t>
            </a:r>
            <a:r>
              <a:rPr lang="en-US" kern="0" dirty="0" smtClean="0">
                <a:solidFill>
                  <a:schemeClr val="bg1"/>
                </a:solidFill>
              </a:rPr>
              <a:t> …</a:t>
            </a:r>
            <a:endParaRPr lang="en-US" kern="0" noProof="0" dirty="0" smtClean="0">
              <a:solidFill>
                <a:schemeClr val="bg1"/>
              </a:solidFill>
              <a:latin typeface="+mn-lt"/>
            </a:endParaRPr>
          </a:p>
          <a:p>
            <a:pPr marL="800100" lvl="1" indent="-342900">
              <a:spcBef>
                <a:spcPct val="20000"/>
              </a:spcBef>
              <a:buFontTx/>
              <a:buChar char="•"/>
              <a:defRPr/>
            </a:pPr>
            <a:r>
              <a:rPr kumimoji="0" lang="en-US" b="0" i="0" u="none" strike="noStrike" kern="0" cap="none" spc="0" normalizeH="0" dirty="0" smtClean="0">
                <a:ln>
                  <a:noFill/>
                </a:ln>
                <a:solidFill>
                  <a:schemeClr val="bg1"/>
                </a:solidFill>
                <a:effectLst/>
                <a:uLnTx/>
                <a:uFillTx/>
                <a:latin typeface="+mn-lt"/>
                <a:ea typeface="+mn-ea"/>
                <a:cs typeface="+mn-cs"/>
              </a:rPr>
              <a:t>adjust the image ratios for color balance</a:t>
            </a:r>
            <a:r>
              <a:rPr lang="en-US" kern="0" dirty="0" smtClean="0">
                <a:solidFill>
                  <a:schemeClr val="bg1"/>
                </a:solidFill>
              </a:rPr>
              <a:t> …</a:t>
            </a:r>
            <a:endParaRPr kumimoji="0" lang="en-US" b="0" i="0" u="none" strike="noStrike" kern="0" cap="none" spc="0" normalizeH="0" dirty="0" smtClean="0">
              <a:ln>
                <a:noFill/>
              </a:ln>
              <a:solidFill>
                <a:schemeClr val="bg1"/>
              </a:solidFill>
              <a:effectLst/>
              <a:uLnTx/>
              <a:uFillTx/>
              <a:latin typeface="+mn-lt"/>
              <a:ea typeface="+mn-ea"/>
              <a:cs typeface="+mn-cs"/>
            </a:endParaRPr>
          </a:p>
          <a:p>
            <a:pPr marL="800100" lvl="1" indent="-342900">
              <a:spcBef>
                <a:spcPct val="20000"/>
              </a:spcBef>
              <a:buFontTx/>
              <a:buChar char="•"/>
              <a:defRPr/>
            </a:pPr>
            <a:r>
              <a:rPr lang="en-US" kern="0" dirty="0" smtClean="0">
                <a:solidFill>
                  <a:schemeClr val="bg1"/>
                </a:solidFill>
                <a:latin typeface="+mn-lt"/>
              </a:rPr>
              <a:t>adjust the gamma correction and apply the sharpen filter…</a:t>
            </a:r>
          </a:p>
          <a:p>
            <a:pPr marL="342900" indent="-342900">
              <a:spcBef>
                <a:spcPct val="20000"/>
              </a:spcBef>
              <a:buFontTx/>
              <a:buChar char="•"/>
              <a:defRPr/>
            </a:pPr>
            <a:r>
              <a:rPr kumimoji="0" lang="en-US" sz="2000" b="0" i="0" u="none" strike="noStrike" kern="0" cap="none" spc="0" normalizeH="0" dirty="0" smtClean="0">
                <a:ln>
                  <a:noFill/>
                </a:ln>
                <a:solidFill>
                  <a:schemeClr val="bg1"/>
                </a:solidFill>
                <a:effectLst/>
                <a:uLnTx/>
                <a:uFillTx/>
                <a:latin typeface="+mn-lt"/>
                <a:ea typeface="+mn-ea"/>
                <a:cs typeface="+mn-cs"/>
              </a:rPr>
              <a:t>Then the fun begins!</a:t>
            </a:r>
          </a:p>
          <a:p>
            <a:pPr marL="800100" lvl="1" indent="-342900">
              <a:spcBef>
                <a:spcPct val="20000"/>
              </a:spcBef>
              <a:buFontTx/>
              <a:buChar char="•"/>
              <a:defRPr/>
            </a:pPr>
            <a:endParaRPr kumimoji="0" lang="en-US" sz="2000" b="0" i="0" u="none" strike="noStrike" kern="0" cap="none" spc="0" normalizeH="0" noProof="0" dirty="0" smtClean="0">
              <a:ln>
                <a:noFill/>
              </a:ln>
              <a:solidFill>
                <a:schemeClr val="bg1"/>
              </a:solidFill>
              <a:effectLst/>
              <a:uLnTx/>
              <a:uFillTx/>
              <a:latin typeface="+mn-lt"/>
              <a:ea typeface="+mn-ea"/>
              <a:cs typeface="+mn-cs"/>
            </a:endParaRPr>
          </a:p>
          <a:p>
            <a:pPr marL="800100" lvl="1" indent="-342900">
              <a:spcBef>
                <a:spcPct val="20000"/>
              </a:spcBef>
              <a:buFontTx/>
              <a:buChar char="•"/>
              <a:defRPr/>
            </a:pPr>
            <a:endParaRPr kumimoji="0" lang="en-US" sz="2000" b="0" i="0" u="none" strike="noStrike" kern="0" cap="none" spc="0" normalizeH="0" noProof="0" dirty="0" smtClean="0">
              <a:ln>
                <a:noFill/>
              </a:ln>
              <a:solidFill>
                <a:schemeClr val="bg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48050A7A-7255-400D-91A1-2F97DFA62919}" type="slidenum">
              <a:rPr lang="en-US" smtClean="0"/>
              <a:pPr/>
              <a:t>48</a:t>
            </a:fld>
            <a:r>
              <a:rPr lang="en-US" smtClean="0"/>
              <a:t> / 51</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a:xfrm>
            <a:off x="147484" y="990600"/>
            <a:ext cx="8849032" cy="1143000"/>
          </a:xfrm>
        </p:spPr>
        <p:txBody>
          <a:bodyPr/>
          <a:lstStyle/>
          <a:p>
            <a:r>
              <a:rPr lang="en-US" sz="4000" dirty="0" smtClean="0"/>
              <a:t>The Hard Work</a:t>
            </a:r>
            <a:endParaRPr lang="en-US" sz="4000" dirty="0"/>
          </a:p>
        </p:txBody>
      </p:sp>
      <p:sp>
        <p:nvSpPr>
          <p:cNvPr id="12" name="Rectangle 3"/>
          <p:cNvSpPr txBox="1">
            <a:spLocks noChangeArrowheads="1"/>
          </p:cNvSpPr>
          <p:nvPr/>
        </p:nvSpPr>
        <p:spPr bwMode="auto">
          <a:xfrm>
            <a:off x="138168" y="1905000"/>
            <a:ext cx="89154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There is never any clear end to the image manipulation.  You can do the sharpening slightly differently.  You can sharpen the bright emission and smooth the faint emission.  You can adjust color balance.  You can stretch or compress the brightness range ad-infinitum. (Photoshop)</a:t>
            </a:r>
          </a:p>
          <a:p>
            <a:pPr marL="342900" marR="0" lvl="0" indent="-342900" algn="l" defTabSz="914400" rtl="0" eaLnBrk="1" fontAlgn="base" latinLnBrk="0" hangingPunct="1">
              <a:spcBef>
                <a:spcPct val="20000"/>
              </a:spcBef>
              <a:spcAft>
                <a:spcPct val="0"/>
              </a:spcAft>
              <a:buClrTx/>
              <a:buSzTx/>
              <a:buFontTx/>
              <a:buChar char="•"/>
              <a:tabLst/>
              <a:defRPr/>
            </a:pPr>
            <a:r>
              <a:rPr kumimoji="0" lang="en-US" sz="2400" b="0" i="0" u="none" strike="noStrike" kern="0" cap="none" spc="0" normalizeH="0" dirty="0" smtClean="0">
                <a:ln>
                  <a:noFill/>
                </a:ln>
                <a:solidFill>
                  <a:schemeClr val="bg1"/>
                </a:solidFill>
                <a:effectLst/>
                <a:uLnTx/>
                <a:uFillTx/>
                <a:latin typeface="+mn-lt"/>
                <a:ea typeface="+mn-ea"/>
                <a:cs typeface="+mn-cs"/>
              </a:rPr>
              <a:t>In the end, all the matters is </a:t>
            </a:r>
            <a:r>
              <a:rPr lang="en-US" sz="2400" kern="0" dirty="0" smtClean="0">
                <a:solidFill>
                  <a:schemeClr val="bg1"/>
                </a:solidFill>
                <a:latin typeface="+mn-lt"/>
              </a:rPr>
              <a:t>that</a:t>
            </a:r>
            <a:r>
              <a:rPr kumimoji="0" lang="en-US" sz="2400" b="0" i="0" u="none" strike="noStrike" kern="0" cap="none" spc="0" normalizeH="0" dirty="0" smtClean="0">
                <a:ln>
                  <a:noFill/>
                </a:ln>
                <a:solidFill>
                  <a:schemeClr val="bg1"/>
                </a:solidFill>
                <a:effectLst/>
                <a:uLnTx/>
                <a:uFillTx/>
                <a:latin typeface="+mn-lt"/>
                <a:ea typeface="+mn-ea"/>
                <a:cs typeface="+mn-cs"/>
              </a:rPr>
              <a:t> the image looks good.  But take fair warning, you can end up spending hours trying to improve or eliminate some effect and never get anywhere.  You eventually have to decide it is finished!</a:t>
            </a:r>
          </a:p>
          <a:p>
            <a:pPr marL="800100" lvl="1" indent="-342900">
              <a:spcBef>
                <a:spcPct val="20000"/>
              </a:spcBef>
              <a:buFontTx/>
              <a:buChar char="•"/>
              <a:defRPr/>
            </a:pPr>
            <a:endParaRPr kumimoji="0" lang="en-US" sz="2000" b="0" i="0" u="none" strike="noStrike" kern="0" cap="none" spc="0" normalizeH="0" noProof="0" dirty="0" smtClean="0">
              <a:ln>
                <a:noFill/>
              </a:ln>
              <a:solidFill>
                <a:schemeClr val="bg1"/>
              </a:solidFill>
              <a:effectLst/>
              <a:uLnTx/>
              <a:uFillTx/>
              <a:latin typeface="+mn-lt"/>
              <a:ea typeface="+mn-ea"/>
              <a:cs typeface="+mn-cs"/>
            </a:endParaRPr>
          </a:p>
          <a:p>
            <a:pPr marL="800100" lvl="1" indent="-342900">
              <a:spcBef>
                <a:spcPct val="20000"/>
              </a:spcBef>
              <a:buFontTx/>
              <a:buChar char="•"/>
              <a:defRPr/>
            </a:pPr>
            <a:endParaRPr kumimoji="0" lang="en-US" sz="2000" b="0" i="0" u="none" strike="noStrike" kern="0" cap="none" spc="0" normalizeH="0" noProof="0" dirty="0" smtClean="0">
              <a:ln>
                <a:noFill/>
              </a:ln>
              <a:solidFill>
                <a:schemeClr val="bg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48050A7A-7255-400D-91A1-2F97DFA62919}" type="slidenum">
              <a:rPr lang="en-US" smtClean="0"/>
              <a:pPr/>
              <a:t>49</a:t>
            </a:fld>
            <a:r>
              <a:rPr lang="en-US" smtClean="0"/>
              <a:t> / 51</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pic>
        <p:nvPicPr>
          <p:cNvPr id="19" name="Picture 18" descr="NGC891-LRGB.jpg"/>
          <p:cNvPicPr>
            <a:picLocks noChangeAspect="1"/>
          </p:cNvPicPr>
          <p:nvPr/>
        </p:nvPicPr>
        <p:blipFill>
          <a:blip r:embed="rId2" cstate="print"/>
          <a:srcRect l="25834" r="25000"/>
          <a:stretch>
            <a:fillRect/>
          </a:stretch>
        </p:blipFill>
        <p:spPr>
          <a:xfrm rot="16200000">
            <a:off x="4185428" y="1406223"/>
            <a:ext cx="4495800" cy="5421344"/>
          </a:xfrm>
          <a:prstGeom prst="rect">
            <a:avLst/>
          </a:prstGeom>
        </p:spPr>
      </p:pic>
      <p:pic>
        <p:nvPicPr>
          <p:cNvPr id="13" name="Picture 12" descr="ngc891.gif"/>
          <p:cNvPicPr>
            <a:picLocks noChangeAspect="1"/>
          </p:cNvPicPr>
          <p:nvPr/>
        </p:nvPicPr>
        <p:blipFill>
          <a:blip r:embed="rId3" cstate="print"/>
          <a:stretch>
            <a:fillRect/>
          </a:stretch>
        </p:blipFill>
        <p:spPr>
          <a:xfrm>
            <a:off x="0" y="1828800"/>
            <a:ext cx="3945387" cy="4524375"/>
          </a:xfrm>
          <a:prstGeom prst="rect">
            <a:avLst/>
          </a:prstGeom>
        </p:spPr>
      </p:pic>
      <p:sp>
        <p:nvSpPr>
          <p:cNvPr id="20" name="Rectangle 3"/>
          <p:cNvSpPr txBox="1">
            <a:spLocks noChangeArrowheads="1"/>
          </p:cNvSpPr>
          <p:nvPr/>
        </p:nvSpPr>
        <p:spPr bwMode="auto">
          <a:xfrm>
            <a:off x="76200" y="2057400"/>
            <a:ext cx="4572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There is a learning curve.</a:t>
            </a:r>
          </a:p>
        </p:txBody>
      </p:sp>
      <p:sp>
        <p:nvSpPr>
          <p:cNvPr id="22" name="Rectangle 2"/>
          <p:cNvSpPr>
            <a:spLocks noGrp="1" noChangeArrowheads="1"/>
          </p:cNvSpPr>
          <p:nvPr>
            <p:ph type="title"/>
          </p:nvPr>
        </p:nvSpPr>
        <p:spPr>
          <a:xfrm>
            <a:off x="0" y="990600"/>
            <a:ext cx="9144000" cy="1143000"/>
          </a:xfrm>
        </p:spPr>
        <p:txBody>
          <a:bodyPr/>
          <a:lstStyle/>
          <a:p>
            <a:r>
              <a:rPr lang="en-US" dirty="0" smtClean="0"/>
              <a:t>Evolution of an </a:t>
            </a:r>
            <a:r>
              <a:rPr lang="en-US" dirty="0" err="1" smtClean="0"/>
              <a:t>Astrophotographer</a:t>
            </a:r>
            <a:endParaRPr lang="en-US" dirty="0"/>
          </a:p>
        </p:txBody>
      </p:sp>
      <p:sp>
        <p:nvSpPr>
          <p:cNvPr id="9" name="Slide Number Placeholder 8"/>
          <p:cNvSpPr>
            <a:spLocks noGrp="1"/>
          </p:cNvSpPr>
          <p:nvPr>
            <p:ph type="sldNum" sz="quarter" idx="12"/>
          </p:nvPr>
        </p:nvSpPr>
        <p:spPr/>
        <p:txBody>
          <a:bodyPr/>
          <a:lstStyle/>
          <a:p>
            <a:fld id="{48050A7A-7255-400D-91A1-2F97DFA62919}" type="slidenum">
              <a:rPr lang="en-US" smtClean="0"/>
              <a:pPr/>
              <a:t>5</a:t>
            </a:fld>
            <a:r>
              <a:rPr lang="en-US" smtClean="0"/>
              <a:t> / 51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a:xfrm>
            <a:off x="147484" y="990600"/>
            <a:ext cx="8849032" cy="1143000"/>
          </a:xfrm>
        </p:spPr>
        <p:txBody>
          <a:bodyPr/>
          <a:lstStyle/>
          <a:p>
            <a:r>
              <a:rPr lang="en-US" sz="4000" dirty="0" smtClean="0"/>
              <a:t>Summary</a:t>
            </a:r>
            <a:endParaRPr lang="en-US" sz="4000" dirty="0"/>
          </a:p>
        </p:txBody>
      </p:sp>
      <p:sp>
        <p:nvSpPr>
          <p:cNvPr id="12" name="Rectangle 3"/>
          <p:cNvSpPr txBox="1">
            <a:spLocks noChangeArrowheads="1"/>
          </p:cNvSpPr>
          <p:nvPr/>
        </p:nvSpPr>
        <p:spPr bwMode="auto">
          <a:xfrm>
            <a:off x="138168" y="1905000"/>
            <a:ext cx="89154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Obviously this is a lot of work, and you may ask whether it is worth it, or decide that it is too complicated for you.</a:t>
            </a:r>
          </a:p>
          <a:p>
            <a:pPr marL="342900" marR="0" lvl="0" indent="-342900" algn="l" defTabSz="914400" rtl="0" eaLnBrk="1" fontAlgn="base" latinLnBrk="0" hangingPunct="1">
              <a:spcBef>
                <a:spcPct val="20000"/>
              </a:spcBef>
              <a:spcAft>
                <a:spcPct val="0"/>
              </a:spcAft>
              <a:buClrTx/>
              <a:buSzTx/>
              <a:buFontTx/>
              <a:buChar char="•"/>
              <a:tabLst/>
              <a:defRPr/>
            </a:pPr>
            <a:r>
              <a:rPr kumimoji="0" lang="en-US" sz="2400" b="0" i="0" u="none" strike="noStrike" kern="0" cap="none" spc="0" normalizeH="0" dirty="0" smtClean="0">
                <a:ln>
                  <a:noFill/>
                </a:ln>
                <a:solidFill>
                  <a:schemeClr val="bg1"/>
                </a:solidFill>
                <a:effectLst/>
                <a:uLnTx/>
                <a:uFillTx/>
                <a:latin typeface="+mn-lt"/>
                <a:ea typeface="+mn-ea"/>
                <a:cs typeface="+mn-cs"/>
              </a:rPr>
              <a:t>But remember when you first learned astronomy—hopefully you started with a star chart, and graduated to binoculars, and then a small telescope.</a:t>
            </a:r>
          </a:p>
          <a:p>
            <a:pPr marL="342900" marR="0" lvl="0" indent="-342900" algn="l" defTabSz="914400" rtl="0" eaLnBrk="1" fontAlgn="base" latinLnBrk="0" hangingPunct="1">
              <a:spcBef>
                <a:spcPct val="20000"/>
              </a:spcBef>
              <a:spcAft>
                <a:spcPct val="0"/>
              </a:spcAft>
              <a:buClrTx/>
              <a:buSzTx/>
              <a:buFontTx/>
              <a:buChar char="•"/>
              <a:tabLst/>
              <a:defRPr/>
            </a:pPr>
            <a:r>
              <a:rPr lang="en-US" sz="2400" kern="0" dirty="0" smtClean="0">
                <a:solidFill>
                  <a:schemeClr val="bg1"/>
                </a:solidFill>
                <a:latin typeface="+mn-lt"/>
              </a:rPr>
              <a:t>You can approach astrophotography in the same way.  Do what you can, and as you learn you will improve your knowledge and technique.  Remember to have fun along the way!</a:t>
            </a:r>
          </a:p>
          <a:p>
            <a:pPr marL="342900" marR="0" lvl="0" indent="-342900" algn="l" defTabSz="914400" rtl="0" eaLnBrk="1" fontAlgn="base" latinLnBrk="0" hangingPunct="1">
              <a:spcBef>
                <a:spcPct val="20000"/>
              </a:spcBef>
              <a:spcAft>
                <a:spcPct val="0"/>
              </a:spcAft>
              <a:buClrTx/>
              <a:buSzTx/>
              <a:buFontTx/>
              <a:buChar char="•"/>
              <a:tabLst/>
              <a:defRPr/>
            </a:pPr>
            <a:r>
              <a:rPr kumimoji="0" lang="en-US" sz="2400" b="0" i="0" u="none" strike="noStrike" kern="0" cap="none" spc="0" normalizeH="0" noProof="0" dirty="0" smtClean="0">
                <a:ln>
                  <a:noFill/>
                </a:ln>
                <a:solidFill>
                  <a:schemeClr val="bg1"/>
                </a:solidFill>
                <a:effectLst/>
                <a:uLnTx/>
                <a:uFillTx/>
                <a:latin typeface="+mn-lt"/>
                <a:ea typeface="+mn-ea"/>
                <a:cs typeface="+mn-cs"/>
              </a:rPr>
              <a:t>Fair warning #2—you’ll soon want a better telescope, better mount, larger camera, a remote, automated observatory…</a:t>
            </a:r>
          </a:p>
          <a:p>
            <a:pPr marL="800100" lvl="1" indent="-342900">
              <a:spcBef>
                <a:spcPct val="20000"/>
              </a:spcBef>
              <a:buFontTx/>
              <a:buChar char="•"/>
              <a:defRPr/>
            </a:pPr>
            <a:endParaRPr kumimoji="0" lang="en-US" sz="2000" b="0" i="0" u="none" strike="noStrike" kern="0" cap="none" spc="0" normalizeH="0" noProof="0" dirty="0" smtClean="0">
              <a:ln>
                <a:noFill/>
              </a:ln>
              <a:solidFill>
                <a:schemeClr val="bg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48050A7A-7255-400D-91A1-2F97DFA62919}" type="slidenum">
              <a:rPr lang="en-US" smtClean="0"/>
              <a:pPr/>
              <a:t>50</a:t>
            </a:fld>
            <a:r>
              <a:rPr lang="en-US" smtClean="0"/>
              <a:t> / 51</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a:xfrm>
            <a:off x="3124200" y="6473825"/>
            <a:ext cx="2895600" cy="307975"/>
          </a:xfrm>
        </p:spPr>
        <p:txBody>
          <a:bodyPr/>
          <a:lstStyle/>
          <a:p>
            <a:r>
              <a:rPr lang="en-US"/>
              <a:t>Amateur Astronomers Inc.</a:t>
            </a:r>
          </a:p>
        </p:txBody>
      </p:sp>
      <p:pic>
        <p:nvPicPr>
          <p:cNvPr id="13" name="Picture 12" descr="ngc891.gif"/>
          <p:cNvPicPr>
            <a:picLocks noChangeAspect="1"/>
          </p:cNvPicPr>
          <p:nvPr/>
        </p:nvPicPr>
        <p:blipFill>
          <a:blip r:embed="rId2" cstate="print"/>
          <a:stretch>
            <a:fillRect/>
          </a:stretch>
        </p:blipFill>
        <p:spPr>
          <a:xfrm rot="540000">
            <a:off x="1979525" y="1436927"/>
            <a:ext cx="3945387" cy="4524375"/>
          </a:xfrm>
          <a:prstGeom prst="rect">
            <a:avLst/>
          </a:prstGeom>
        </p:spPr>
      </p:pic>
      <p:sp>
        <p:nvSpPr>
          <p:cNvPr id="20" name="Rectangle 3"/>
          <p:cNvSpPr txBox="1">
            <a:spLocks noChangeArrowheads="1"/>
          </p:cNvSpPr>
          <p:nvPr/>
        </p:nvSpPr>
        <p:spPr bwMode="auto">
          <a:xfrm>
            <a:off x="2467709" y="1615284"/>
            <a:ext cx="4572000" cy="17408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That’s how you will eventually be able to go from this….</a:t>
            </a:r>
          </a:p>
        </p:txBody>
      </p:sp>
      <p:pic>
        <p:nvPicPr>
          <p:cNvPr id="19" name="Picture 18" descr="NGC891-LRGB.jpg"/>
          <p:cNvPicPr>
            <a:picLocks noChangeAspect="1"/>
          </p:cNvPicPr>
          <p:nvPr/>
        </p:nvPicPr>
        <p:blipFill>
          <a:blip r:embed="rId3" cstate="print"/>
          <a:srcRect l="25834" r="25000"/>
          <a:stretch>
            <a:fillRect/>
          </a:stretch>
        </p:blipFill>
        <p:spPr>
          <a:xfrm rot="16200000">
            <a:off x="2212698" y="1037700"/>
            <a:ext cx="4757058" cy="5736387"/>
          </a:xfrm>
          <a:prstGeom prst="rect">
            <a:avLst/>
          </a:prstGeom>
        </p:spPr>
      </p:pic>
      <p:sp>
        <p:nvSpPr>
          <p:cNvPr id="11" name="TextBox 10"/>
          <p:cNvSpPr txBox="1"/>
          <p:nvPr/>
        </p:nvSpPr>
        <p:spPr>
          <a:xfrm>
            <a:off x="2562330" y="1858957"/>
            <a:ext cx="1980157" cy="646331"/>
          </a:xfrm>
          <a:prstGeom prst="rect">
            <a:avLst/>
          </a:prstGeom>
          <a:noFill/>
          <a:ln>
            <a:noFill/>
          </a:ln>
        </p:spPr>
        <p:txBody>
          <a:bodyPr wrap="none" rtlCol="0">
            <a:spAutoFit/>
          </a:bodyPr>
          <a:lstStyle/>
          <a:p>
            <a:r>
              <a:rPr lang="en-US" sz="3600" dirty="0" smtClean="0">
                <a:solidFill>
                  <a:schemeClr val="bg1"/>
                </a:solidFill>
              </a:rPr>
              <a:t>To this…</a:t>
            </a:r>
          </a:p>
        </p:txBody>
      </p:sp>
      <p:sp>
        <p:nvSpPr>
          <p:cNvPr id="9" name="Slide Number Placeholder 8"/>
          <p:cNvSpPr>
            <a:spLocks noGrp="1"/>
          </p:cNvSpPr>
          <p:nvPr>
            <p:ph type="sldNum" sz="quarter" idx="12"/>
          </p:nvPr>
        </p:nvSpPr>
        <p:spPr/>
        <p:txBody>
          <a:bodyPr/>
          <a:lstStyle/>
          <a:p>
            <a:fld id="{48050A7A-7255-400D-91A1-2F97DFA62919}" type="slidenum">
              <a:rPr lang="en-US" smtClean="0"/>
              <a:pPr/>
              <a:t>51</a:t>
            </a:fld>
            <a:r>
              <a:rPr lang="en-US" smtClean="0"/>
              <a:t> / 51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pic>
        <p:nvPicPr>
          <p:cNvPr id="11" name="Picture 10" descr="m1.gif"/>
          <p:cNvPicPr>
            <a:picLocks noChangeAspect="1"/>
          </p:cNvPicPr>
          <p:nvPr/>
        </p:nvPicPr>
        <p:blipFill>
          <a:blip r:embed="rId2" cstate="print"/>
          <a:stretch>
            <a:fillRect/>
          </a:stretch>
        </p:blipFill>
        <p:spPr>
          <a:xfrm>
            <a:off x="0" y="2667000"/>
            <a:ext cx="4762500" cy="3143250"/>
          </a:xfrm>
          <a:prstGeom prst="rect">
            <a:avLst/>
          </a:prstGeom>
        </p:spPr>
      </p:pic>
      <p:sp>
        <p:nvSpPr>
          <p:cNvPr id="12" name="Rectangle 3"/>
          <p:cNvSpPr txBox="1">
            <a:spLocks noChangeArrowheads="1"/>
          </p:cNvSpPr>
          <p:nvPr/>
        </p:nvSpPr>
        <p:spPr bwMode="auto">
          <a:xfrm>
            <a:off x="76200" y="2057400"/>
            <a:ext cx="4572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There is a learning curve.</a:t>
            </a:r>
          </a:p>
        </p:txBody>
      </p:sp>
      <p:sp>
        <p:nvSpPr>
          <p:cNvPr id="16" name="Rectangle 2"/>
          <p:cNvSpPr>
            <a:spLocks noGrp="1" noChangeArrowheads="1"/>
          </p:cNvSpPr>
          <p:nvPr>
            <p:ph type="title"/>
          </p:nvPr>
        </p:nvSpPr>
        <p:spPr>
          <a:xfrm>
            <a:off x="0" y="990600"/>
            <a:ext cx="9144000" cy="1143000"/>
          </a:xfrm>
        </p:spPr>
        <p:txBody>
          <a:bodyPr/>
          <a:lstStyle/>
          <a:p>
            <a:r>
              <a:rPr lang="en-US" dirty="0" smtClean="0"/>
              <a:t>Evolution of an </a:t>
            </a:r>
            <a:r>
              <a:rPr lang="en-US" dirty="0" err="1" smtClean="0"/>
              <a:t>Astrophotographer</a:t>
            </a:r>
            <a:endParaRPr lang="en-US" dirty="0"/>
          </a:p>
        </p:txBody>
      </p:sp>
      <p:pic>
        <p:nvPicPr>
          <p:cNvPr id="10" name="Picture 9" descr="M1-LRGB.jpg"/>
          <p:cNvPicPr>
            <a:picLocks noChangeAspect="1"/>
          </p:cNvPicPr>
          <p:nvPr/>
        </p:nvPicPr>
        <p:blipFill>
          <a:blip r:embed="rId3" cstate="print"/>
          <a:srcRect l="17778" t="16667" r="10000" b="18889"/>
          <a:stretch>
            <a:fillRect/>
          </a:stretch>
        </p:blipFill>
        <p:spPr>
          <a:xfrm rot="10800000">
            <a:off x="4191000" y="1905000"/>
            <a:ext cx="4953000" cy="4419600"/>
          </a:xfrm>
          <a:prstGeom prst="rect">
            <a:avLst/>
          </a:prstGeom>
        </p:spPr>
      </p:pic>
      <p:sp>
        <p:nvSpPr>
          <p:cNvPr id="9" name="Slide Number Placeholder 8"/>
          <p:cNvSpPr>
            <a:spLocks noGrp="1"/>
          </p:cNvSpPr>
          <p:nvPr>
            <p:ph type="sldNum" sz="quarter" idx="12"/>
          </p:nvPr>
        </p:nvSpPr>
        <p:spPr/>
        <p:txBody>
          <a:bodyPr/>
          <a:lstStyle/>
          <a:p>
            <a:fld id="{48050A7A-7255-400D-91A1-2F97DFA62919}" type="slidenum">
              <a:rPr lang="en-US" smtClean="0"/>
              <a:pPr/>
              <a:t>6</a:t>
            </a:fld>
            <a:r>
              <a:rPr lang="en-US" smtClean="0"/>
              <a:t> / 51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pic>
        <p:nvPicPr>
          <p:cNvPr id="16" name="Picture 15" descr="M5_LRGB.gif"/>
          <p:cNvPicPr>
            <a:picLocks noChangeAspect="1"/>
          </p:cNvPicPr>
          <p:nvPr/>
        </p:nvPicPr>
        <p:blipFill>
          <a:blip r:embed="rId2" cstate="print"/>
          <a:srcRect l="5161" r="16129" b="3226"/>
          <a:stretch>
            <a:fillRect/>
          </a:stretch>
        </p:blipFill>
        <p:spPr>
          <a:xfrm>
            <a:off x="4495800" y="1828800"/>
            <a:ext cx="4648200" cy="4572000"/>
          </a:xfrm>
          <a:prstGeom prst="rect">
            <a:avLst/>
          </a:prstGeom>
        </p:spPr>
      </p:pic>
      <p:pic>
        <p:nvPicPr>
          <p:cNvPr id="14" name="Picture 13" descr="m3_colorized.gif"/>
          <p:cNvPicPr>
            <a:picLocks noChangeAspect="1"/>
          </p:cNvPicPr>
          <p:nvPr/>
        </p:nvPicPr>
        <p:blipFill>
          <a:blip r:embed="rId3" cstate="print"/>
          <a:srcRect r="10359"/>
          <a:stretch>
            <a:fillRect/>
          </a:stretch>
        </p:blipFill>
        <p:spPr>
          <a:xfrm>
            <a:off x="1371600" y="1981200"/>
            <a:ext cx="4038600" cy="3886200"/>
          </a:xfrm>
          <a:prstGeom prst="rect">
            <a:avLst/>
          </a:prstGeom>
        </p:spPr>
      </p:pic>
      <p:pic>
        <p:nvPicPr>
          <p:cNvPr id="10" name="Picture 9" descr="M3.gif"/>
          <p:cNvPicPr>
            <a:picLocks noChangeAspect="1"/>
          </p:cNvPicPr>
          <p:nvPr/>
        </p:nvPicPr>
        <p:blipFill>
          <a:blip r:embed="rId4" cstate="print"/>
          <a:stretch>
            <a:fillRect/>
          </a:stretch>
        </p:blipFill>
        <p:spPr>
          <a:xfrm>
            <a:off x="0" y="3200400"/>
            <a:ext cx="1685925" cy="1476375"/>
          </a:xfrm>
          <a:prstGeom prst="rect">
            <a:avLst/>
          </a:prstGeom>
        </p:spPr>
      </p:pic>
      <p:sp>
        <p:nvSpPr>
          <p:cNvPr id="18" name="Rectangle 2"/>
          <p:cNvSpPr>
            <a:spLocks noGrp="1" noChangeArrowheads="1"/>
          </p:cNvSpPr>
          <p:nvPr>
            <p:ph type="title"/>
          </p:nvPr>
        </p:nvSpPr>
        <p:spPr>
          <a:xfrm>
            <a:off x="0" y="990600"/>
            <a:ext cx="9144000" cy="1143000"/>
          </a:xfrm>
        </p:spPr>
        <p:txBody>
          <a:bodyPr/>
          <a:lstStyle/>
          <a:p>
            <a:r>
              <a:rPr lang="en-US" dirty="0" smtClean="0"/>
              <a:t>Evolution of an </a:t>
            </a:r>
            <a:r>
              <a:rPr lang="en-US" dirty="0" err="1" smtClean="0"/>
              <a:t>Astrophotographer</a:t>
            </a:r>
            <a:endParaRPr lang="en-US" dirty="0"/>
          </a:p>
        </p:txBody>
      </p:sp>
      <p:sp>
        <p:nvSpPr>
          <p:cNvPr id="15" name="Rectangle 3"/>
          <p:cNvSpPr txBox="1">
            <a:spLocks noChangeArrowheads="1"/>
          </p:cNvSpPr>
          <p:nvPr/>
        </p:nvSpPr>
        <p:spPr bwMode="auto">
          <a:xfrm>
            <a:off x="76200" y="2057400"/>
            <a:ext cx="4572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There is a learning curve.</a:t>
            </a:r>
          </a:p>
        </p:txBody>
      </p:sp>
      <p:sp>
        <p:nvSpPr>
          <p:cNvPr id="11" name="Slide Number Placeholder 10"/>
          <p:cNvSpPr>
            <a:spLocks noGrp="1"/>
          </p:cNvSpPr>
          <p:nvPr>
            <p:ph type="sldNum" sz="quarter" idx="12"/>
          </p:nvPr>
        </p:nvSpPr>
        <p:spPr/>
        <p:txBody>
          <a:bodyPr/>
          <a:lstStyle/>
          <a:p>
            <a:fld id="{48050A7A-7255-400D-91A1-2F97DFA62919}" type="slidenum">
              <a:rPr lang="en-US" smtClean="0"/>
              <a:pPr/>
              <a:t>7</a:t>
            </a:fld>
            <a:r>
              <a:rPr lang="en-US" smtClean="0"/>
              <a:t> / 51</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a:xfrm>
            <a:off x="0" y="990600"/>
            <a:ext cx="9144000" cy="1143000"/>
          </a:xfrm>
        </p:spPr>
        <p:txBody>
          <a:bodyPr/>
          <a:lstStyle/>
          <a:p>
            <a:r>
              <a:rPr lang="en-US" dirty="0" smtClean="0"/>
              <a:t>Evolution of an </a:t>
            </a:r>
            <a:r>
              <a:rPr lang="en-US" dirty="0" err="1" smtClean="0"/>
              <a:t>Astrophotographer</a:t>
            </a:r>
            <a:endParaRPr lang="en-US" dirty="0"/>
          </a:p>
        </p:txBody>
      </p:sp>
      <p:sp>
        <p:nvSpPr>
          <p:cNvPr id="12" name="Rectangle 3"/>
          <p:cNvSpPr txBox="1">
            <a:spLocks noChangeArrowheads="1"/>
          </p:cNvSpPr>
          <p:nvPr/>
        </p:nvSpPr>
        <p:spPr bwMode="auto">
          <a:xfrm>
            <a:off x="457200" y="1905000"/>
            <a:ext cx="8229600" cy="3992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When you first start CCD imaging,</a:t>
            </a:r>
            <a:r>
              <a:rPr kumimoji="0" lang="en-US" sz="2800" b="0" i="0" u="none" strike="noStrike" kern="0" cap="none" spc="0" normalizeH="0" noProof="0" dirty="0" smtClean="0">
                <a:ln>
                  <a:noFill/>
                </a:ln>
                <a:solidFill>
                  <a:schemeClr val="bg1"/>
                </a:solidFill>
                <a:effectLst/>
                <a:uLnTx/>
                <a:uFillTx/>
                <a:latin typeface="+mn-lt"/>
                <a:ea typeface="+mn-ea"/>
                <a:cs typeface="+mn-cs"/>
              </a:rPr>
              <a:t> do not expect true-color masterpieces.</a:t>
            </a:r>
          </a:p>
          <a:p>
            <a:pPr marL="342900" marR="0" lvl="0" indent="-342900" algn="l" defTabSz="914400" rtl="0" eaLnBrk="1" fontAlgn="base" latinLnBrk="0" hangingPunct="1">
              <a:spcBef>
                <a:spcPct val="20000"/>
              </a:spcBef>
              <a:spcAft>
                <a:spcPct val="0"/>
              </a:spcAft>
              <a:buClrTx/>
              <a:buSzTx/>
              <a:buFontTx/>
              <a:buChar char="•"/>
              <a:tabLst/>
              <a:defRPr/>
            </a:pPr>
            <a:r>
              <a:rPr lang="en-US" sz="2800" kern="0" baseline="0" dirty="0" smtClean="0">
                <a:solidFill>
                  <a:schemeClr val="bg1"/>
                </a:solidFill>
                <a:latin typeface="+mn-lt"/>
              </a:rPr>
              <a:t>Ther</a:t>
            </a:r>
            <a:r>
              <a:rPr lang="en-US" sz="2800" kern="0" dirty="0" smtClean="0">
                <a:solidFill>
                  <a:schemeClr val="bg1"/>
                </a:solidFill>
                <a:latin typeface="+mn-lt"/>
              </a:rPr>
              <a:t>e is great enjoyment in just capturing those billion-year-old photons from distant objects.</a:t>
            </a:r>
          </a:p>
          <a:p>
            <a:pPr marL="342900" marR="0" lvl="0" indent="-342900" algn="l" defTabSz="914400" rtl="0" eaLnBrk="1" fontAlgn="base" latinLnBrk="0" hangingPunct="1">
              <a:spcBef>
                <a:spcPct val="20000"/>
              </a:spcBef>
              <a:spcAft>
                <a:spcPct val="0"/>
              </a:spcAft>
              <a:buClrTx/>
              <a:buSzTx/>
              <a:buFontTx/>
              <a:buChar char="•"/>
              <a:tabLst/>
              <a:defRPr/>
            </a:pPr>
            <a:r>
              <a:rPr lang="en-US" sz="2800" kern="0" dirty="0" smtClean="0">
                <a:solidFill>
                  <a:schemeClr val="bg1"/>
                </a:solidFill>
                <a:latin typeface="+mn-lt"/>
              </a:rPr>
              <a:t>Each advance can be savored, as you learn one more technique, or address one more limitation.</a:t>
            </a:r>
          </a:p>
          <a:p>
            <a:pPr marL="342900" marR="0" lvl="0" indent="-342900" algn="l" defTabSz="914400" rtl="0" eaLnBrk="1" fontAlgn="base" latinLnBrk="0" hangingPunct="1">
              <a:spcBef>
                <a:spcPct val="20000"/>
              </a:spcBef>
              <a:spcAft>
                <a:spcPct val="0"/>
              </a:spcAft>
              <a:buClrTx/>
              <a:buSzTx/>
              <a:buFontTx/>
              <a:buChar char="•"/>
              <a:tabLst/>
              <a:defRPr/>
            </a:pPr>
            <a:r>
              <a:rPr lang="en-US" sz="2800" kern="0" dirty="0" smtClean="0">
                <a:solidFill>
                  <a:schemeClr val="bg1"/>
                </a:solidFill>
                <a:latin typeface="+mn-lt"/>
              </a:rPr>
              <a:t>The process never ends! </a:t>
            </a:r>
            <a:endParaRPr kumimoji="0" lang="en-US" sz="28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48050A7A-7255-400D-91A1-2F97DFA62919}" type="slidenum">
              <a:rPr lang="en-US" smtClean="0"/>
              <a:pPr/>
              <a:t>8</a:t>
            </a:fld>
            <a:r>
              <a:rPr lang="en-US" smtClean="0"/>
              <a:t> / 51</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Feb 13</a:t>
            </a:r>
            <a:endParaRPr lang="en-US"/>
          </a:p>
        </p:txBody>
      </p:sp>
      <p:sp>
        <p:nvSpPr>
          <p:cNvPr id="5" name="Footer Placeholder 4"/>
          <p:cNvSpPr>
            <a:spLocks noGrp="1"/>
          </p:cNvSpPr>
          <p:nvPr>
            <p:ph type="ftr" sz="quarter" idx="11"/>
          </p:nvPr>
        </p:nvSpPr>
        <p:spPr/>
        <p:txBody>
          <a:bodyPr/>
          <a:lstStyle/>
          <a:p>
            <a:r>
              <a:rPr lang="en-US"/>
              <a:t>Amateur Astronomers Inc.</a:t>
            </a:r>
          </a:p>
        </p:txBody>
      </p:sp>
      <p:sp>
        <p:nvSpPr>
          <p:cNvPr id="3074" name="Rectangle 2"/>
          <p:cNvSpPr>
            <a:spLocks noGrp="1" noChangeArrowheads="1"/>
          </p:cNvSpPr>
          <p:nvPr>
            <p:ph type="title"/>
          </p:nvPr>
        </p:nvSpPr>
        <p:spPr/>
        <p:txBody>
          <a:bodyPr/>
          <a:lstStyle/>
          <a:p>
            <a:r>
              <a:rPr lang="en-US" dirty="0"/>
              <a:t>Outline of Talk</a:t>
            </a:r>
          </a:p>
        </p:txBody>
      </p:sp>
      <p:sp>
        <p:nvSpPr>
          <p:cNvPr id="3075" name="Rectangle 3"/>
          <p:cNvSpPr>
            <a:spLocks noGrp="1" noChangeArrowheads="1"/>
          </p:cNvSpPr>
          <p:nvPr>
            <p:ph type="body" idx="1"/>
          </p:nvPr>
        </p:nvSpPr>
        <p:spPr>
          <a:xfrm>
            <a:off x="457200" y="1905000"/>
            <a:ext cx="8229600" cy="3992563"/>
          </a:xfrm>
        </p:spPr>
        <p:txBody>
          <a:bodyPr/>
          <a:lstStyle/>
          <a:p>
            <a:pPr>
              <a:lnSpc>
                <a:spcPct val="150000"/>
              </a:lnSpc>
            </a:pPr>
            <a:r>
              <a:rPr lang="en-US" sz="2800" dirty="0" smtClean="0">
                <a:solidFill>
                  <a:schemeClr val="bg2"/>
                </a:solidFill>
              </a:rPr>
              <a:t>The Evolution of an </a:t>
            </a:r>
            <a:r>
              <a:rPr lang="en-US" sz="2800" dirty="0" err="1" smtClean="0">
                <a:solidFill>
                  <a:schemeClr val="bg2"/>
                </a:solidFill>
              </a:rPr>
              <a:t>Astrophotographer</a:t>
            </a:r>
            <a:endParaRPr lang="en-US" sz="2800" dirty="0">
              <a:solidFill>
                <a:schemeClr val="bg2"/>
              </a:solidFill>
            </a:endParaRPr>
          </a:p>
          <a:p>
            <a:pPr>
              <a:lnSpc>
                <a:spcPct val="150000"/>
              </a:lnSpc>
            </a:pPr>
            <a:r>
              <a:rPr lang="en-US" sz="2800" dirty="0" smtClean="0"/>
              <a:t>How CCDs Work</a:t>
            </a:r>
            <a:endParaRPr lang="en-US" sz="2800" dirty="0"/>
          </a:p>
          <a:p>
            <a:pPr>
              <a:lnSpc>
                <a:spcPct val="150000"/>
              </a:lnSpc>
            </a:pPr>
            <a:r>
              <a:rPr lang="en-US" sz="2800" dirty="0" smtClean="0">
                <a:solidFill>
                  <a:schemeClr val="bg2"/>
                </a:solidFill>
              </a:rPr>
              <a:t>Imaging First Principles</a:t>
            </a:r>
            <a:endParaRPr lang="en-US" sz="2800" dirty="0">
              <a:solidFill>
                <a:schemeClr val="bg2"/>
              </a:solidFill>
            </a:endParaRPr>
          </a:p>
          <a:p>
            <a:pPr>
              <a:lnSpc>
                <a:spcPct val="150000"/>
              </a:lnSpc>
            </a:pPr>
            <a:r>
              <a:rPr lang="en-US" sz="2800" dirty="0" smtClean="0">
                <a:solidFill>
                  <a:schemeClr val="bg2"/>
                </a:solidFill>
              </a:rPr>
              <a:t>The Mechanics of Processing</a:t>
            </a:r>
            <a:endParaRPr lang="en-US" sz="2800" dirty="0">
              <a:solidFill>
                <a:schemeClr val="bg2"/>
              </a:solidFill>
            </a:endParaRPr>
          </a:p>
          <a:p>
            <a:pPr>
              <a:lnSpc>
                <a:spcPct val="150000"/>
              </a:lnSpc>
            </a:pPr>
            <a:r>
              <a:rPr lang="en-US" sz="2800" dirty="0" smtClean="0">
                <a:solidFill>
                  <a:schemeClr val="bg2"/>
                </a:solidFill>
              </a:rPr>
              <a:t>Intermediate Level Astrophotography</a:t>
            </a:r>
          </a:p>
          <a:p>
            <a:pPr>
              <a:lnSpc>
                <a:spcPct val="150000"/>
              </a:lnSpc>
            </a:pPr>
            <a:r>
              <a:rPr lang="en-US" sz="2800" dirty="0" smtClean="0">
                <a:solidFill>
                  <a:schemeClr val="bg2"/>
                </a:solidFill>
              </a:rPr>
              <a:t>The Hard Work (</a:t>
            </a:r>
            <a:r>
              <a:rPr lang="en-US" sz="2800" dirty="0">
                <a:solidFill>
                  <a:schemeClr val="bg2"/>
                </a:solidFill>
              </a:rPr>
              <a:t>t</a:t>
            </a:r>
            <a:r>
              <a:rPr lang="en-US" sz="2800" dirty="0" smtClean="0">
                <a:solidFill>
                  <a:schemeClr val="bg2"/>
                </a:solidFill>
              </a:rPr>
              <a:t>he Details)</a:t>
            </a:r>
            <a:endParaRPr lang="en-US" sz="2800" dirty="0">
              <a:solidFill>
                <a:schemeClr val="bg2"/>
              </a:solidFill>
            </a:endParaRPr>
          </a:p>
        </p:txBody>
      </p:sp>
      <p:sp>
        <p:nvSpPr>
          <p:cNvPr id="7" name="Slide Number Placeholder 6"/>
          <p:cNvSpPr>
            <a:spLocks noGrp="1"/>
          </p:cNvSpPr>
          <p:nvPr>
            <p:ph type="sldNum" sz="quarter" idx="12"/>
          </p:nvPr>
        </p:nvSpPr>
        <p:spPr/>
        <p:txBody>
          <a:bodyPr/>
          <a:lstStyle/>
          <a:p>
            <a:fld id="{48050A7A-7255-400D-91A1-2F97DFA62919}" type="slidenum">
              <a:rPr lang="en-US" smtClean="0"/>
              <a:pPr/>
              <a:t>9</a:t>
            </a:fld>
            <a:r>
              <a:rPr lang="en-US" smtClean="0"/>
              <a:t> / 51</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bg1"/>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solidFill>
              <a:schemeClr val="bg1"/>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1272</TotalTime>
  <Words>3026</Words>
  <Application>Microsoft Office PowerPoint</Application>
  <PresentationFormat>On-screen Show (4:3)</PresentationFormat>
  <Paragraphs>540</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Default Design</vt:lpstr>
      <vt:lpstr>CCD Imaging</vt:lpstr>
      <vt:lpstr>Outline of Talk</vt:lpstr>
      <vt:lpstr>Slide 3</vt:lpstr>
      <vt:lpstr>Evolution of an Astrophotographer</vt:lpstr>
      <vt:lpstr>Evolution of an Astrophotographer</vt:lpstr>
      <vt:lpstr>Evolution of an Astrophotographer</vt:lpstr>
      <vt:lpstr>Evolution of an Astrophotographer</vt:lpstr>
      <vt:lpstr>Evolution of an Astrophotographer</vt:lpstr>
      <vt:lpstr>Outline of Talk</vt:lpstr>
      <vt:lpstr>How CCDs Work</vt:lpstr>
      <vt:lpstr>How CCDs Work</vt:lpstr>
      <vt:lpstr>How CCDs Work</vt:lpstr>
      <vt:lpstr>How CCDs Work</vt:lpstr>
      <vt:lpstr>How CCDs Work</vt:lpstr>
      <vt:lpstr>How CCDs Work</vt:lpstr>
      <vt:lpstr>How CCDs Work</vt:lpstr>
      <vt:lpstr>How CCDs Work</vt:lpstr>
      <vt:lpstr>Outline of Talk</vt:lpstr>
      <vt:lpstr>Imaging First Principles</vt:lpstr>
      <vt:lpstr>Imaging First Principles</vt:lpstr>
      <vt:lpstr>Focusing</vt:lpstr>
      <vt:lpstr>Imaging First Principles</vt:lpstr>
      <vt:lpstr>Imaging First Principles</vt:lpstr>
      <vt:lpstr>Imaging First Principles</vt:lpstr>
      <vt:lpstr>Imaging First Principles</vt:lpstr>
      <vt:lpstr>Imaging First Principles</vt:lpstr>
      <vt:lpstr>Imaging First Principles</vt:lpstr>
      <vt:lpstr>Imaging First Principles</vt:lpstr>
      <vt:lpstr>Imaging First Principles</vt:lpstr>
      <vt:lpstr>Imaging First Principles</vt:lpstr>
      <vt:lpstr>Imaging First Principles</vt:lpstr>
      <vt:lpstr>Imaging First Principles</vt:lpstr>
      <vt:lpstr>Imaging First Principles</vt:lpstr>
      <vt:lpstr>Outline of Talk</vt:lpstr>
      <vt:lpstr>The Mechanics of Processing</vt:lpstr>
      <vt:lpstr>The Mechanics of Processing</vt:lpstr>
      <vt:lpstr>The Mechanics of Processing</vt:lpstr>
      <vt:lpstr>The Mechanics of Processing</vt:lpstr>
      <vt:lpstr>Color Response  vs. Zenith Angle</vt:lpstr>
      <vt:lpstr>The Mechanics of Processing</vt:lpstr>
      <vt:lpstr>Outline of Talk</vt:lpstr>
      <vt:lpstr>Intermediate Level Astrophotography</vt:lpstr>
      <vt:lpstr>Intermediate Level Astrophotography</vt:lpstr>
      <vt:lpstr>Slide 44</vt:lpstr>
      <vt:lpstr>Intermediate Level  Astrophotography</vt:lpstr>
      <vt:lpstr>Here is the final result</vt:lpstr>
      <vt:lpstr>Outline of Talk</vt:lpstr>
      <vt:lpstr>The Hard Work</vt:lpstr>
      <vt:lpstr>The Hard Work</vt:lpstr>
      <vt:lpstr>Summary</vt:lpstr>
      <vt:lpstr>Slide 51</vt:lpstr>
    </vt:vector>
  </TitlesOfParts>
  <Company>New Jersey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Galaxy Collisions</dc:title>
  <dc:creator>Dale Gary</dc:creator>
  <cp:lastModifiedBy>Dale</cp:lastModifiedBy>
  <cp:revision>81</cp:revision>
  <dcterms:created xsi:type="dcterms:W3CDTF">2005-02-17T02:11:12Z</dcterms:created>
  <dcterms:modified xsi:type="dcterms:W3CDTF">2010-02-13T13:50:02Z</dcterms:modified>
</cp:coreProperties>
</file>