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7" r:id="rId2"/>
    <p:sldId id="264" r:id="rId3"/>
    <p:sldId id="265" r:id="rId4"/>
    <p:sldId id="263" r:id="rId5"/>
    <p:sldId id="261" r:id="rId6"/>
    <p:sldId id="262" r:id="rId7"/>
    <p:sldId id="260" r:id="rId8"/>
  </p:sldIdLst>
  <p:sldSz cx="9144000" cy="5143500" type="screen16x9"/>
  <p:notesSz cx="6858000" cy="9144000"/>
  <p:embeddedFontLst>
    <p:embeddedFont>
      <p:font typeface="Helvetica Neue"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2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2144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11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708025" y="1160463"/>
            <a:ext cx="5568950" cy="3133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98501" y="4467781"/>
            <a:ext cx="5587999" cy="3655457"/>
          </a:xfrm>
          <a:prstGeom prst="rect">
            <a:avLst/>
          </a:prstGeom>
          <a:noFill/>
          <a:ln>
            <a:noFill/>
          </a:ln>
        </p:spPr>
        <p:txBody>
          <a:bodyPr lIns="92943" tIns="46459" rIns="92943" bIns="46459" anchor="t" anchorCtr="0">
            <a:noAutofit/>
          </a:bodyPr>
          <a:lstStyle/>
          <a:p>
            <a:pPr>
              <a:buSzPct val="25000"/>
            </a:pPr>
            <a:r>
              <a:rPr lang="en-US"/>
              <a:t>Maureen</a:t>
            </a:r>
          </a:p>
          <a:p>
            <a:pPr>
              <a:lnSpc>
                <a:spcPct val="115000"/>
              </a:lnSpc>
              <a:buSzPct val="25000"/>
            </a:pPr>
            <a:r>
              <a:rPr lang="en-US"/>
              <a:t>https://drive.google.com/open?id=1jFC0h05Pj4P6Jp-j446m1gNabkc&amp;usp=sharing</a:t>
            </a:r>
          </a:p>
          <a:p>
            <a:pPr>
              <a:buSzPct val="25000"/>
            </a:pPr>
            <a:endParaRPr/>
          </a:p>
        </p:txBody>
      </p:sp>
      <p:sp>
        <p:nvSpPr>
          <p:cNvPr id="121" name="Shape 121"/>
          <p:cNvSpPr txBox="1">
            <a:spLocks noGrp="1"/>
          </p:cNvSpPr>
          <p:nvPr>
            <p:ph type="sldNum" idx="12"/>
          </p:nvPr>
        </p:nvSpPr>
        <p:spPr>
          <a:xfrm>
            <a:off x="3956550" y="8817904"/>
            <a:ext cx="3026832" cy="465794"/>
          </a:xfrm>
          <a:prstGeom prst="rect">
            <a:avLst/>
          </a:prstGeom>
          <a:noFill/>
          <a:ln>
            <a:noFill/>
          </a:ln>
        </p:spPr>
        <p:txBody>
          <a:bodyPr lIns="92943" tIns="46459" rIns="92943" bIns="46459"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136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708025" y="1160463"/>
            <a:ext cx="5568950" cy="31337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98501" y="4467781"/>
            <a:ext cx="5587999" cy="3655457"/>
          </a:xfrm>
          <a:prstGeom prst="rect">
            <a:avLst/>
          </a:prstGeom>
          <a:noFill/>
          <a:ln>
            <a:noFill/>
          </a:ln>
        </p:spPr>
        <p:txBody>
          <a:bodyPr lIns="92943" tIns="46459" rIns="92943" bIns="46459" anchor="t" anchorCtr="0">
            <a:noAutofit/>
          </a:bodyPr>
          <a:lstStyle/>
          <a:p>
            <a:pPr>
              <a:buSzPct val="25000"/>
            </a:pPr>
            <a:r>
              <a:rPr lang="en-US"/>
              <a:t>Maureen</a:t>
            </a:r>
          </a:p>
          <a:p>
            <a:pPr>
              <a:buSzPct val="25000"/>
            </a:pPr>
            <a:r>
              <a:rPr lang="en-US"/>
              <a:t>ASSOCIATES BASIC CARNEGIE CLASSIFICATION [NOTE: Carnegie did a major revamp of Associate’s classification in 2015 and updating those in NCWIT’s database is a summer project!]:  Current classifications include: Associate’s, Associate's--Public 2-year colleges under 4-year universities, Associate's--Public 4-year Primarily Associate's, Associate's--Public Rural-serving Large, Associate's--Public Rural-serving Medium, Associate's--Public Rural-serving Small, Associate's--Public Suburban-serving Multicampus, Associate's--Public Suburban-serving Multicampus, Associate's--Public Urban-serving Single Campus</a:t>
            </a:r>
          </a:p>
          <a:p>
            <a:pPr>
              <a:buSzPct val="25000"/>
            </a:pPr>
            <a:r>
              <a:rPr lang="en-US"/>
              <a:t>OTHER CARNEGIE CLASSIFICATION:  Specialized Institutions—Theological seminaries and other specialized faith-related institutions, Specialized Institutions—Medical schools and medical centers, Specialized Institutions—Other, separate health profession schools, Specialized Institutions—Schools of engineering and technology, Specialized Institutions—Schools of business and management, Specialized Institutions—Schools of art, music, and design, Specialized Institutions—Schools of law, Specialized Institutions—Teachers colleges, Specialized Institutions—Other specialized institutions, Tribal colleges and universities, Not classified, not in classification universe</a:t>
            </a:r>
          </a:p>
          <a:p>
            <a:pPr>
              <a:buSzPct val="25000"/>
            </a:pPr>
            <a:r>
              <a:rPr lang="en-US"/>
              <a:t/>
            </a:r>
            <a:br>
              <a:rPr lang="en-US"/>
            </a:br>
            <a:r>
              <a:rPr lang="en-US"/>
              <a:t/>
            </a:r>
            <a:br>
              <a:rPr lang="en-US"/>
            </a:br>
            <a:r>
              <a:rPr lang="en-US"/>
              <a:t/>
            </a:r>
            <a:br>
              <a:rPr lang="en-US"/>
            </a:br>
            <a:endParaRPr lang="en-US"/>
          </a:p>
        </p:txBody>
      </p:sp>
      <p:sp>
        <p:nvSpPr>
          <p:cNvPr id="136" name="Shape 136"/>
          <p:cNvSpPr txBox="1">
            <a:spLocks noGrp="1"/>
          </p:cNvSpPr>
          <p:nvPr>
            <p:ph type="sldNum" idx="12"/>
          </p:nvPr>
        </p:nvSpPr>
        <p:spPr>
          <a:xfrm>
            <a:off x="3956550" y="8817904"/>
            <a:ext cx="3026832" cy="465794"/>
          </a:xfrm>
          <a:prstGeom prst="rect">
            <a:avLst/>
          </a:prstGeom>
          <a:noFill/>
          <a:ln>
            <a:noFill/>
          </a:ln>
        </p:spPr>
        <p:txBody>
          <a:bodyPr lIns="92943" tIns="46459" rIns="92943" bIns="46459" anchor="b" anchorCtr="0">
            <a:noAutofit/>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164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34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214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29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7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 name="Shape 15"/>
          <p:cNvSpPr txBox="1">
            <a:spLocks noGrp="1"/>
          </p:cNvSpPr>
          <p:nvPr>
            <p:ph type="body" idx="1"/>
          </p:nvPr>
        </p:nvSpPr>
        <p:spPr>
          <a:xfrm>
            <a:off x="457200" y="1200150"/>
            <a:ext cx="8229600" cy="3617637"/>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2" name="Shape 72"/>
          <p:cNvSpPr txBox="1">
            <a:spLocks noGrp="1"/>
          </p:cNvSpPr>
          <p:nvPr>
            <p:ph type="body" idx="1"/>
          </p:nvPr>
        </p:nvSpPr>
        <p:spPr>
          <a:xfrm rot="5400000">
            <a:off x="2763180" y="-1105831"/>
            <a:ext cx="3617637"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rot="5400000">
            <a:off x="1272778" y="-609598"/>
            <a:ext cx="4388643"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1597819"/>
            <a:ext cx="7772400" cy="110251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subTitle" idx="1"/>
          </p:nvPr>
        </p:nvSpPr>
        <p:spPr>
          <a:xfrm>
            <a:off x="1371600" y="2914650"/>
            <a:ext cx="6400799" cy="1314449"/>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1pPr>
            <a:lvl2pPr marL="457200" marR="0" lvl="1"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4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Arial"/>
                <a:ea typeface="Arial"/>
                <a:cs typeface="Arial"/>
                <a:sym typeface="Arial"/>
              </a:defRPr>
            </a:lvl1pPr>
            <a:lvl2pPr marL="457200" marR="0" lvl="1" indent="0" algn="l" rtl="0">
              <a:spcBef>
                <a:spcPts val="360"/>
              </a:spcBef>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320"/>
              </a:spcBef>
              <a:buClr>
                <a:srgbClr val="888888"/>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280"/>
              </a:spcBef>
              <a:buClr>
                <a:srgbClr val="888888"/>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200" y="1631155"/>
            <a:ext cx="4040187"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3"/>
          </p:nvPr>
        </p:nvSpPr>
        <p:spPr>
          <a:xfrm>
            <a:off x="4645026" y="1151334"/>
            <a:ext cx="4041774" cy="479821"/>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4"/>
          </p:nvPr>
        </p:nvSpPr>
        <p:spPr>
          <a:xfrm>
            <a:off x="4645026" y="1631155"/>
            <a:ext cx="4041774" cy="2963465"/>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4786"/>
            <a:ext cx="3008313" cy="871538"/>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1076325"/>
            <a:ext cx="3008313" cy="3518296"/>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Arial"/>
              <a:buNone/>
              <a:defRPr sz="20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a:spLocks noGrp="1"/>
          </p:cNvSpPr>
          <p:nvPr>
            <p:ph type="pic" idx="2"/>
          </p:nvPr>
        </p:nvSpPr>
        <p:spPr>
          <a:xfrm>
            <a:off x="1792288" y="459581"/>
            <a:ext cx="5486399" cy="3086099"/>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1792288" y="4025503"/>
            <a:ext cx="5486399" cy="603647"/>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0" y="0"/>
            <a:ext cx="9144000" cy="5143499"/>
          </a:xfrm>
          <a:prstGeom prst="rect">
            <a:avLst/>
          </a:prstGeom>
          <a:noFill/>
          <a:ln>
            <a:noFill/>
          </a:ln>
        </p:spPr>
      </p:pic>
      <p:sp>
        <p:nvSpPr>
          <p:cNvPr id="11" name="Shape 11"/>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200150"/>
            <a:ext cx="8229600" cy="3617637"/>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spirations.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hyperlink" Target="https://www.csforall.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932709" y="307650"/>
            <a:ext cx="7021872" cy="3677909"/>
          </a:xfrm>
          <a:prstGeom prst="rect">
            <a:avLst/>
          </a:prstGeom>
          <a:noFill/>
          <a:ln>
            <a:noFill/>
          </a:ln>
        </p:spPr>
        <p:txBody>
          <a:bodyPr lIns="68575" tIns="34275" rIns="68575" bIns="34275" anchor="t" anchorCtr="0">
            <a:noAutofit/>
          </a:bodyPr>
          <a:lstStyle/>
          <a:p>
            <a:pPr marL="342900" marR="0" lvl="0" indent="-342900" algn="l" rtl="0">
              <a:spcBef>
                <a:spcPts val="420"/>
              </a:spcBef>
              <a:spcAft>
                <a:spcPts val="0"/>
              </a:spcAft>
              <a:buClr>
                <a:schemeClr val="dk1"/>
              </a:buClr>
              <a:buSzPct val="100000"/>
              <a:buFont typeface="Helvetica Neue"/>
              <a:buChar char="•"/>
            </a:pPr>
            <a:endParaRPr lang="en-US" sz="2100" b="1" dirty="0">
              <a:solidFill>
                <a:schemeClr val="dk1"/>
              </a:solidFill>
              <a:latin typeface="Helvetica Neue"/>
              <a:ea typeface="Helvetica Neue"/>
              <a:cs typeface="Helvetica Neue"/>
              <a:sym typeface="Helvetica Neue"/>
            </a:endParaRPr>
          </a:p>
          <a:p>
            <a:pPr lvl="0" rtl="0">
              <a:spcBef>
                <a:spcPts val="420"/>
              </a:spcBef>
              <a:buNone/>
            </a:pPr>
            <a:endParaRPr sz="2100" b="1" dirty="0">
              <a:solidFill>
                <a:schemeClr val="dk1"/>
              </a:solidFill>
              <a:latin typeface="Helvetica Neue"/>
              <a:ea typeface="Helvetica Neue"/>
              <a:cs typeface="Helvetica Neue"/>
              <a:sym typeface="Helvetica Neue"/>
            </a:endParaRPr>
          </a:p>
        </p:txBody>
      </p:sp>
      <p:sp>
        <p:nvSpPr>
          <p:cNvPr id="104" name="Shape 104"/>
          <p:cNvSpPr/>
          <p:nvPr/>
        </p:nvSpPr>
        <p:spPr>
          <a:xfrm>
            <a:off x="393775" y="103139"/>
            <a:ext cx="6627018" cy="814388"/>
          </a:xfrm>
          <a:prstGeom prst="rect">
            <a:avLst/>
          </a:prstGeom>
          <a:noFill/>
          <a:ln>
            <a:noFill/>
          </a:ln>
        </p:spPr>
        <p:txBody>
          <a:bodyPr lIns="68575" tIns="34275" rIns="68575" bIns="34275" anchor="ctr" anchorCtr="0">
            <a:noAutofit/>
          </a:bodyPr>
          <a:lstStyle/>
          <a:p>
            <a:pPr marL="0" marR="0" lvl="0" indent="0" algn="l" rtl="0">
              <a:spcBef>
                <a:spcPts val="0"/>
              </a:spcBef>
              <a:spcAft>
                <a:spcPts val="0"/>
              </a:spcAft>
              <a:buSzPct val="25000"/>
              <a:buNone/>
            </a:pPr>
            <a:endParaRPr lang="en-US" sz="3000" b="1" dirty="0">
              <a:solidFill>
                <a:schemeClr val="dk1"/>
              </a:solidFill>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DAC1EE77-BAE4-4257-AD94-D6801EB22F95}"/>
              </a:ext>
            </a:extLst>
          </p:cNvPr>
          <p:cNvSpPr txBox="1"/>
          <p:nvPr/>
        </p:nvSpPr>
        <p:spPr>
          <a:xfrm>
            <a:off x="5744869" y="3451406"/>
            <a:ext cx="4748646" cy="738664"/>
          </a:xfrm>
          <a:prstGeom prst="rect">
            <a:avLst/>
          </a:prstGeom>
          <a:noFill/>
        </p:spPr>
        <p:txBody>
          <a:bodyPr wrap="square" rtlCol="0">
            <a:spAutoFit/>
          </a:bodyPr>
          <a:lstStyle/>
          <a:p>
            <a:r>
              <a:rPr lang="en-US" sz="2100" b="1" dirty="0">
                <a:latin typeface="Helvetica Neue" panose="020B0604020202020204" charset="0"/>
              </a:rPr>
              <a:t>Patricia </a:t>
            </a:r>
            <a:r>
              <a:rPr lang="en-US" sz="2100" b="1" dirty="0" err="1">
                <a:latin typeface="Helvetica Neue" panose="020B0604020202020204" charset="0"/>
              </a:rPr>
              <a:t>Morreale</a:t>
            </a:r>
            <a:endParaRPr lang="en-US" sz="2100" b="1" dirty="0">
              <a:latin typeface="Helvetica Neue" panose="020B0604020202020204" charset="0"/>
            </a:endParaRPr>
          </a:p>
          <a:p>
            <a:r>
              <a:rPr lang="en-US" sz="2100" b="1" dirty="0">
                <a:latin typeface="Helvetica Neue" panose="020B0604020202020204" charset="0"/>
              </a:rPr>
              <a:t>June 14, 2018</a:t>
            </a:r>
          </a:p>
        </p:txBody>
      </p:sp>
      <p:pic>
        <p:nvPicPr>
          <p:cNvPr id="9" name="Picture 8">
            <a:extLst>
              <a:ext uri="{FF2B5EF4-FFF2-40B4-BE49-F238E27FC236}">
                <a16:creationId xmlns:a16="http://schemas.microsoft.com/office/drawing/2014/main" id="{A1FE49E5-FF93-4464-A260-9A046BABB02A}"/>
              </a:ext>
            </a:extLst>
          </p:cNvPr>
          <p:cNvPicPr>
            <a:picLocks noChangeAspect="1"/>
          </p:cNvPicPr>
          <p:nvPr/>
        </p:nvPicPr>
        <p:blipFill>
          <a:blip r:embed="rId3"/>
          <a:stretch>
            <a:fillRect/>
          </a:stretch>
        </p:blipFill>
        <p:spPr>
          <a:xfrm>
            <a:off x="0" y="0"/>
            <a:ext cx="2919911" cy="2189933"/>
          </a:xfrm>
          <a:prstGeom prst="rect">
            <a:avLst/>
          </a:prstGeom>
        </p:spPr>
      </p:pic>
      <p:sp>
        <p:nvSpPr>
          <p:cNvPr id="10" name="TextBox 9">
            <a:extLst>
              <a:ext uri="{FF2B5EF4-FFF2-40B4-BE49-F238E27FC236}">
                <a16:creationId xmlns:a16="http://schemas.microsoft.com/office/drawing/2014/main" id="{EABF1D44-EE9C-4B16-8462-F4CA4EF39A9E}"/>
              </a:ext>
            </a:extLst>
          </p:cNvPr>
          <p:cNvSpPr txBox="1"/>
          <p:nvPr/>
        </p:nvSpPr>
        <p:spPr>
          <a:xfrm>
            <a:off x="2545773" y="2026227"/>
            <a:ext cx="4883727" cy="584775"/>
          </a:xfrm>
          <a:prstGeom prst="rect">
            <a:avLst/>
          </a:prstGeom>
          <a:noFill/>
        </p:spPr>
        <p:txBody>
          <a:bodyPr wrap="square" rtlCol="0">
            <a:spAutoFit/>
          </a:bodyPr>
          <a:lstStyle/>
          <a:p>
            <a:r>
              <a:rPr lang="en-US" sz="3200" b="1" dirty="0">
                <a:latin typeface="Helvetica Neue" panose="020B0604020202020204" charset="0"/>
              </a:rPr>
              <a:t>2018 NCWIT Summary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1373488" y="876631"/>
            <a:ext cx="6625829" cy="4205908"/>
          </a:xfrm>
          <a:prstGeom prst="rect">
            <a:avLst/>
          </a:prstGeom>
          <a:noFill/>
          <a:ln>
            <a:noFill/>
          </a:ln>
        </p:spPr>
        <p:txBody>
          <a:bodyPr lIns="68569" tIns="34275" rIns="68569" bIns="34275" anchor="t" anchorCtr="0">
            <a:noAutofit/>
          </a:bodyPr>
          <a:lstStyle/>
          <a:p>
            <a:pPr marL="257175" indent="-257175">
              <a:buClr>
                <a:srgbClr val="000000"/>
              </a:buClr>
            </a:pPr>
            <a:endParaRPr sz="1800">
              <a:solidFill>
                <a:schemeClr val="dk1"/>
              </a:solidFill>
              <a:latin typeface="Helvetica Neue"/>
              <a:ea typeface="Helvetica Neue"/>
              <a:cs typeface="Helvetica Neue"/>
              <a:sym typeface="Helvetica Neue"/>
            </a:endParaRPr>
          </a:p>
        </p:txBody>
      </p:sp>
      <p:sp>
        <p:nvSpPr>
          <p:cNvPr id="124" name="Shape 124"/>
          <p:cNvSpPr/>
          <p:nvPr/>
        </p:nvSpPr>
        <p:spPr>
          <a:xfrm>
            <a:off x="1373488" y="233766"/>
            <a:ext cx="6627018" cy="453792"/>
          </a:xfrm>
          <a:prstGeom prst="rect">
            <a:avLst/>
          </a:prstGeom>
          <a:noFill/>
          <a:ln>
            <a:noFill/>
          </a:ln>
        </p:spPr>
        <p:txBody>
          <a:bodyPr lIns="68569" tIns="34275" rIns="68569" bIns="34275" anchor="ctr" anchorCtr="0">
            <a:noAutofit/>
          </a:bodyPr>
          <a:lstStyle/>
          <a:p>
            <a:pPr>
              <a:buClr>
                <a:schemeClr val="dk1"/>
              </a:buClr>
              <a:buSzPct val="25000"/>
            </a:pPr>
            <a:r>
              <a:rPr lang="en-US" sz="2400" b="1">
                <a:solidFill>
                  <a:schemeClr val="dk1"/>
                </a:solidFill>
                <a:latin typeface="Helvetica Neue"/>
                <a:ea typeface="Helvetica Neue"/>
                <a:cs typeface="Helvetica Neue"/>
                <a:sym typeface="Helvetica Neue"/>
              </a:rPr>
              <a:t>AA: Geographic Membership Breakdown</a:t>
            </a:r>
            <a:r>
              <a:rPr lang="en-US" sz="3000" b="1">
                <a:solidFill>
                  <a:schemeClr val="dk1"/>
                </a:solidFill>
                <a:latin typeface="Helvetica Neue"/>
                <a:ea typeface="Helvetica Neue"/>
                <a:cs typeface="Helvetica Neue"/>
                <a:sym typeface="Helvetica Neue"/>
              </a:rPr>
              <a:t/>
            </a:r>
            <a:br>
              <a:rPr lang="en-US" sz="3000" b="1">
                <a:solidFill>
                  <a:schemeClr val="dk1"/>
                </a:solidFill>
                <a:latin typeface="Helvetica Neue"/>
                <a:ea typeface="Helvetica Neue"/>
                <a:cs typeface="Helvetica Neue"/>
                <a:sym typeface="Helvetica Neue"/>
              </a:rPr>
            </a:br>
            <a:endParaRPr lang="en-US" sz="3000" b="1">
              <a:solidFill>
                <a:schemeClr val="dk1"/>
              </a:solidFill>
              <a:latin typeface="Helvetica Neue"/>
              <a:ea typeface="Helvetica Neue"/>
              <a:cs typeface="Helvetica Neue"/>
              <a:sym typeface="Helvetica Neue"/>
            </a:endParaRPr>
          </a:p>
        </p:txBody>
      </p:sp>
      <p:pic>
        <p:nvPicPr>
          <p:cNvPr id="125" name="Shape 125"/>
          <p:cNvPicPr preferRelativeResize="0"/>
          <p:nvPr/>
        </p:nvPicPr>
        <p:blipFill rotWithShape="1">
          <a:blip r:embed="rId3">
            <a:alphaModFix/>
          </a:blip>
          <a:srcRect/>
          <a:stretch/>
        </p:blipFill>
        <p:spPr>
          <a:xfrm>
            <a:off x="2613675" y="792956"/>
            <a:ext cx="5129212" cy="3557588"/>
          </a:xfrm>
          <a:prstGeom prst="rect">
            <a:avLst/>
          </a:prstGeom>
          <a:noFill/>
          <a:ln>
            <a:noFill/>
          </a:ln>
        </p:spPr>
      </p:pic>
      <p:pic>
        <p:nvPicPr>
          <p:cNvPr id="126" name="Shape 126"/>
          <p:cNvPicPr preferRelativeResize="0"/>
          <p:nvPr/>
        </p:nvPicPr>
        <p:blipFill rotWithShape="1">
          <a:blip r:embed="rId4">
            <a:alphaModFix/>
          </a:blip>
          <a:srcRect/>
          <a:stretch/>
        </p:blipFill>
        <p:spPr>
          <a:xfrm>
            <a:off x="1335882" y="441375"/>
            <a:ext cx="1171574" cy="871537"/>
          </a:xfrm>
          <a:prstGeom prst="rect">
            <a:avLst/>
          </a:prstGeom>
          <a:noFill/>
          <a:ln>
            <a:noFill/>
          </a:ln>
        </p:spPr>
      </p:pic>
      <p:pic>
        <p:nvPicPr>
          <p:cNvPr id="127" name="Shape 127"/>
          <p:cNvPicPr preferRelativeResize="0"/>
          <p:nvPr/>
        </p:nvPicPr>
        <p:blipFill rotWithShape="1">
          <a:blip r:embed="rId5">
            <a:alphaModFix/>
          </a:blip>
          <a:srcRect/>
          <a:stretch/>
        </p:blipFill>
        <p:spPr>
          <a:xfrm>
            <a:off x="1410882" y="1355915"/>
            <a:ext cx="1021556" cy="821531"/>
          </a:xfrm>
          <a:prstGeom prst="rect">
            <a:avLst/>
          </a:prstGeom>
          <a:noFill/>
          <a:ln>
            <a:noFill/>
          </a:ln>
        </p:spPr>
      </p:pic>
      <p:pic>
        <p:nvPicPr>
          <p:cNvPr id="128" name="Shape 128"/>
          <p:cNvPicPr preferRelativeResize="0"/>
          <p:nvPr/>
        </p:nvPicPr>
        <p:blipFill rotWithShape="1">
          <a:blip r:embed="rId6">
            <a:alphaModFix/>
          </a:blip>
          <a:srcRect/>
          <a:stretch/>
        </p:blipFill>
        <p:spPr>
          <a:xfrm>
            <a:off x="1468022" y="2220459"/>
            <a:ext cx="907256" cy="678656"/>
          </a:xfrm>
          <a:prstGeom prst="rect">
            <a:avLst/>
          </a:prstGeom>
          <a:noFill/>
          <a:ln>
            <a:noFill/>
          </a:ln>
        </p:spPr>
      </p:pic>
      <p:pic>
        <p:nvPicPr>
          <p:cNvPr id="129" name="Shape 129"/>
          <p:cNvPicPr preferRelativeResize="0"/>
          <p:nvPr/>
        </p:nvPicPr>
        <p:blipFill rotWithShape="1">
          <a:blip r:embed="rId7">
            <a:alphaModFix/>
          </a:blip>
          <a:srcRect/>
          <a:stretch/>
        </p:blipFill>
        <p:spPr>
          <a:xfrm>
            <a:off x="1353721" y="2942128"/>
            <a:ext cx="1135856" cy="750094"/>
          </a:xfrm>
          <a:prstGeom prst="rect">
            <a:avLst/>
          </a:prstGeom>
          <a:noFill/>
          <a:ln>
            <a:noFill/>
          </a:ln>
        </p:spPr>
      </p:pic>
      <p:pic>
        <p:nvPicPr>
          <p:cNvPr id="130" name="Shape 130"/>
          <p:cNvPicPr preferRelativeResize="0"/>
          <p:nvPr/>
        </p:nvPicPr>
        <p:blipFill rotWithShape="1">
          <a:blip r:embed="rId8">
            <a:alphaModFix/>
          </a:blip>
          <a:srcRect/>
          <a:stretch/>
        </p:blipFill>
        <p:spPr>
          <a:xfrm>
            <a:off x="1227169" y="3735234"/>
            <a:ext cx="557212" cy="478631"/>
          </a:xfrm>
          <a:prstGeom prst="rect">
            <a:avLst/>
          </a:prstGeom>
          <a:noFill/>
          <a:ln>
            <a:noFill/>
          </a:ln>
        </p:spPr>
      </p:pic>
      <p:pic>
        <p:nvPicPr>
          <p:cNvPr id="131" name="Shape 131"/>
          <p:cNvPicPr preferRelativeResize="0"/>
          <p:nvPr/>
        </p:nvPicPr>
        <p:blipFill rotWithShape="1">
          <a:blip r:embed="rId9">
            <a:alphaModFix/>
          </a:blip>
          <a:srcRect/>
          <a:stretch/>
        </p:blipFill>
        <p:spPr>
          <a:xfrm>
            <a:off x="1820409" y="3735244"/>
            <a:ext cx="757237" cy="471487"/>
          </a:xfrm>
          <a:prstGeom prst="rect">
            <a:avLst/>
          </a:prstGeom>
          <a:noFill/>
          <a:ln>
            <a:noFill/>
          </a:ln>
        </p:spPr>
      </p:pic>
      <p:pic>
        <p:nvPicPr>
          <p:cNvPr id="132" name="Shape 132"/>
          <p:cNvPicPr preferRelativeResize="0"/>
          <p:nvPr/>
        </p:nvPicPr>
        <p:blipFill rotWithShape="1">
          <a:blip r:embed="rId10">
            <a:alphaModFix/>
          </a:blip>
          <a:srcRect/>
          <a:stretch/>
        </p:blipFill>
        <p:spPr>
          <a:xfrm>
            <a:off x="1414453" y="4256888"/>
            <a:ext cx="1014413" cy="742949"/>
          </a:xfrm>
          <a:prstGeom prst="rect">
            <a:avLst/>
          </a:prstGeom>
          <a:noFill/>
          <a:ln>
            <a:noFill/>
          </a:ln>
        </p:spPr>
      </p:pic>
    </p:spTree>
    <p:extLst>
      <p:ext uri="{BB962C8B-B14F-4D97-AF65-F5344CB8AC3E}">
        <p14:creationId xmlns:p14="http://schemas.microsoft.com/office/powerpoint/2010/main" val="68584891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1373488" y="876631"/>
            <a:ext cx="6625829" cy="4205908"/>
          </a:xfrm>
          <a:prstGeom prst="rect">
            <a:avLst/>
          </a:prstGeom>
          <a:noFill/>
          <a:ln>
            <a:noFill/>
          </a:ln>
        </p:spPr>
        <p:txBody>
          <a:bodyPr lIns="68569" tIns="34275" rIns="68569" bIns="34275" anchor="t" anchorCtr="0">
            <a:noAutofit/>
          </a:bodyPr>
          <a:lstStyle/>
          <a:p>
            <a:pPr marL="257175" indent="-257175">
              <a:buClr>
                <a:srgbClr val="000000"/>
              </a:buClr>
            </a:pPr>
            <a:endParaRPr sz="1800">
              <a:solidFill>
                <a:schemeClr val="dk1"/>
              </a:solidFill>
              <a:latin typeface="Helvetica Neue"/>
              <a:ea typeface="Helvetica Neue"/>
              <a:cs typeface="Helvetica Neue"/>
              <a:sym typeface="Helvetica Neue"/>
            </a:endParaRPr>
          </a:p>
        </p:txBody>
      </p:sp>
      <p:sp>
        <p:nvSpPr>
          <p:cNvPr id="139" name="Shape 139"/>
          <p:cNvSpPr/>
          <p:nvPr/>
        </p:nvSpPr>
        <p:spPr>
          <a:xfrm>
            <a:off x="1273398" y="422839"/>
            <a:ext cx="6627018" cy="453792"/>
          </a:xfrm>
          <a:prstGeom prst="rect">
            <a:avLst/>
          </a:prstGeom>
          <a:noFill/>
          <a:ln>
            <a:noFill/>
          </a:ln>
        </p:spPr>
        <p:txBody>
          <a:bodyPr lIns="68569" tIns="34275" rIns="68569" bIns="34275" anchor="ctr" anchorCtr="0">
            <a:noAutofit/>
          </a:bodyPr>
          <a:lstStyle/>
          <a:p>
            <a:pPr>
              <a:buClr>
                <a:schemeClr val="dk1"/>
              </a:buClr>
              <a:buSzPct val="25000"/>
            </a:pPr>
            <a:r>
              <a:rPr lang="en-US" sz="2400" b="1" dirty="0">
                <a:solidFill>
                  <a:schemeClr val="dk1"/>
                </a:solidFill>
                <a:latin typeface="Helvetica Neue"/>
                <a:ea typeface="Helvetica Neue"/>
                <a:cs typeface="Helvetica Neue"/>
                <a:sym typeface="Helvetica Neue"/>
              </a:rPr>
              <a:t>AA: Basic Carnegie Classification Breakdown</a:t>
            </a:r>
            <a:br>
              <a:rPr lang="en-US" sz="2400" b="1" dirty="0">
                <a:solidFill>
                  <a:schemeClr val="dk1"/>
                </a:solidFill>
                <a:latin typeface="Helvetica Neue"/>
                <a:ea typeface="Helvetica Neue"/>
                <a:cs typeface="Helvetica Neue"/>
                <a:sym typeface="Helvetica Neue"/>
              </a:rPr>
            </a:br>
            <a:endParaRPr lang="en-US" sz="2400" b="1" dirty="0">
              <a:solidFill>
                <a:schemeClr val="dk1"/>
              </a:solidFill>
              <a:latin typeface="Helvetica Neue"/>
              <a:ea typeface="Helvetica Neue"/>
              <a:cs typeface="Helvetica Neue"/>
              <a:sym typeface="Helvetica Neue"/>
            </a:endParaRPr>
          </a:p>
        </p:txBody>
      </p:sp>
      <p:pic>
        <p:nvPicPr>
          <p:cNvPr id="140" name="Shape 140"/>
          <p:cNvPicPr preferRelativeResize="0"/>
          <p:nvPr/>
        </p:nvPicPr>
        <p:blipFill rotWithShape="1">
          <a:blip r:embed="rId3">
            <a:alphaModFix/>
          </a:blip>
          <a:srcRect/>
          <a:stretch/>
        </p:blipFill>
        <p:spPr>
          <a:xfrm>
            <a:off x="2400402" y="1330423"/>
            <a:ext cx="4572000" cy="3048000"/>
          </a:xfrm>
          <a:prstGeom prst="rect">
            <a:avLst/>
          </a:prstGeom>
          <a:noFill/>
          <a:ln>
            <a:noFill/>
          </a:ln>
        </p:spPr>
      </p:pic>
    </p:spTree>
    <p:extLst>
      <p:ext uri="{BB962C8B-B14F-4D97-AF65-F5344CB8AC3E}">
        <p14:creationId xmlns:p14="http://schemas.microsoft.com/office/powerpoint/2010/main" val="2862000159"/>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932709" y="307650"/>
            <a:ext cx="7021872" cy="3677909"/>
          </a:xfrm>
          <a:prstGeom prst="rect">
            <a:avLst/>
          </a:prstGeom>
          <a:noFill/>
          <a:ln>
            <a:noFill/>
          </a:ln>
        </p:spPr>
        <p:txBody>
          <a:bodyPr lIns="68575" tIns="34275" rIns="68575" bIns="34275" anchor="t" anchorCtr="0">
            <a:noAutofit/>
          </a:bodyPr>
          <a:lstStyle/>
          <a:p>
            <a:pPr marR="0" lvl="0" algn="l" rtl="0">
              <a:spcBef>
                <a:spcPts val="420"/>
              </a:spcBef>
              <a:spcAft>
                <a:spcPts val="0"/>
              </a:spcAft>
              <a:buClr>
                <a:schemeClr val="dk1"/>
              </a:buClr>
              <a:buSzPct val="100000"/>
            </a:pPr>
            <a:endParaRPr lang="en-US" sz="2100" b="1" dirty="0">
              <a:solidFill>
                <a:schemeClr val="dk1"/>
              </a:solidFill>
              <a:latin typeface="Helvetica Neue"/>
              <a:ea typeface="Helvetica Neue"/>
              <a:cs typeface="Helvetica Neue"/>
              <a:sym typeface="Helvetica Neue"/>
            </a:endParaRPr>
          </a:p>
          <a:p>
            <a:pPr marL="342900" marR="0" lvl="0" indent="-342900" algn="l" rtl="0">
              <a:spcBef>
                <a:spcPts val="420"/>
              </a:spcBef>
              <a:spcAft>
                <a:spcPts val="0"/>
              </a:spcAft>
              <a:buClr>
                <a:schemeClr val="dk1"/>
              </a:buClr>
              <a:buSzPct val="100000"/>
              <a:buFont typeface="Helvetica Neue"/>
              <a:buChar char="•"/>
            </a:pPr>
            <a:r>
              <a:rPr lang="en-US" sz="2100" b="1" dirty="0">
                <a:solidFill>
                  <a:schemeClr val="dk1"/>
                </a:solidFill>
                <a:latin typeface="Helvetica Neue"/>
                <a:ea typeface="Helvetica Neue"/>
                <a:cs typeface="Helvetica Neue"/>
                <a:sym typeface="Helvetica Neue"/>
              </a:rPr>
              <a:t>Established in 2004 to </a:t>
            </a:r>
            <a:r>
              <a:rPr lang="en-US" sz="2100" b="1" i="1" dirty="0">
                <a:solidFill>
                  <a:schemeClr val="dk1"/>
                </a:solidFill>
                <a:latin typeface="Helvetica Neue"/>
                <a:ea typeface="Helvetica Neue"/>
                <a:cs typeface="Helvetica Neue"/>
                <a:sym typeface="Helvetica Neue"/>
              </a:rPr>
              <a:t>“significantly increase the participation of women and girls in CS and IT”</a:t>
            </a:r>
          </a:p>
          <a:p>
            <a:pPr marL="342900" marR="0" lvl="0" indent="-342900" algn="l" rtl="0">
              <a:spcBef>
                <a:spcPts val="420"/>
              </a:spcBef>
              <a:spcAft>
                <a:spcPts val="0"/>
              </a:spcAft>
              <a:buClr>
                <a:schemeClr val="dk1"/>
              </a:buClr>
              <a:buSzPct val="100000"/>
              <a:buFont typeface="Helvetica Neue"/>
              <a:buChar char="•"/>
            </a:pPr>
            <a:endParaRPr lang="en-US" sz="2100" b="1" dirty="0">
              <a:solidFill>
                <a:schemeClr val="dk1"/>
              </a:solidFill>
              <a:latin typeface="Helvetica Neue"/>
              <a:ea typeface="Helvetica Neue"/>
              <a:cs typeface="Helvetica Neue"/>
              <a:sym typeface="Helvetica Neue"/>
            </a:endParaRPr>
          </a:p>
          <a:p>
            <a:pPr marL="342900" indent="-342900">
              <a:spcBef>
                <a:spcPts val="420"/>
              </a:spcBef>
              <a:buClr>
                <a:schemeClr val="dk1"/>
              </a:buClr>
              <a:buSzPct val="100000"/>
              <a:buFont typeface="Helvetica Neue"/>
              <a:buChar char="•"/>
            </a:pPr>
            <a:r>
              <a:rPr lang="en-US" sz="2100" b="1" dirty="0">
                <a:solidFill>
                  <a:schemeClr val="dk1"/>
                </a:solidFill>
                <a:latin typeface="Helvetica Neue"/>
                <a:ea typeface="Helvetica Neue"/>
                <a:cs typeface="Helvetica Neue"/>
                <a:sym typeface="Helvetica Neue"/>
              </a:rPr>
              <a:t>Annual Summit Meeting May 15-17, Grapevine, TX</a:t>
            </a:r>
          </a:p>
          <a:p>
            <a:pPr marR="0" lvl="0" algn="l" rtl="0">
              <a:spcBef>
                <a:spcPts val="420"/>
              </a:spcBef>
              <a:spcAft>
                <a:spcPts val="0"/>
              </a:spcAft>
              <a:buClr>
                <a:schemeClr val="dk1"/>
              </a:buClr>
              <a:buSzPct val="100000"/>
            </a:pPr>
            <a:endParaRPr lang="en-US" sz="2100" b="1" dirty="0">
              <a:solidFill>
                <a:schemeClr val="dk1"/>
              </a:solidFill>
              <a:latin typeface="Helvetica Neue"/>
              <a:ea typeface="Helvetica Neue"/>
              <a:cs typeface="Helvetica Neue"/>
              <a:sym typeface="Helvetica Neue"/>
            </a:endParaRPr>
          </a:p>
          <a:p>
            <a:pPr marL="342900" marR="0" lvl="0" indent="-342900" algn="l" rtl="0">
              <a:spcBef>
                <a:spcPts val="420"/>
              </a:spcBef>
              <a:spcAft>
                <a:spcPts val="0"/>
              </a:spcAft>
              <a:buClr>
                <a:schemeClr val="dk1"/>
              </a:buClr>
              <a:buSzPct val="100000"/>
              <a:buFont typeface="Helvetica Neue"/>
              <a:buChar char="•"/>
            </a:pPr>
            <a:r>
              <a:rPr lang="en-US" sz="2100" b="1" dirty="0">
                <a:solidFill>
                  <a:schemeClr val="dk1"/>
                </a:solidFill>
                <a:latin typeface="Helvetica Neue"/>
                <a:ea typeface="Helvetica Neue"/>
                <a:cs typeface="Helvetica Neue"/>
                <a:sym typeface="Helvetica Neue"/>
              </a:rPr>
              <a:t>Three subgroups: K-12, Academic, Workforce</a:t>
            </a:r>
          </a:p>
          <a:p>
            <a:pPr marL="342900" marR="0" lvl="0" indent="-342900" algn="l" rtl="0">
              <a:spcBef>
                <a:spcPts val="420"/>
              </a:spcBef>
              <a:spcAft>
                <a:spcPts val="0"/>
              </a:spcAft>
              <a:buClr>
                <a:schemeClr val="dk1"/>
              </a:buClr>
              <a:buSzPct val="100000"/>
              <a:buFont typeface="Helvetica Neue"/>
              <a:buChar char="•"/>
            </a:pPr>
            <a:r>
              <a:rPr lang="en-US" sz="2100" b="1" dirty="0">
                <a:solidFill>
                  <a:schemeClr val="dk1"/>
                </a:solidFill>
                <a:latin typeface="Helvetica Neue"/>
                <a:ea typeface="Helvetica Neue"/>
                <a:cs typeface="Helvetica Neue"/>
                <a:sym typeface="Helvetica Neue"/>
              </a:rPr>
              <a:t>AA is 550 organizations, over 2,000 individual </a:t>
            </a:r>
            <a:r>
              <a:rPr lang="en-US" sz="2100" b="1" dirty="0" err="1">
                <a:solidFill>
                  <a:schemeClr val="dk1"/>
                </a:solidFill>
                <a:latin typeface="Helvetica Neue"/>
                <a:ea typeface="Helvetica Neue"/>
                <a:cs typeface="Helvetica Neue"/>
                <a:sym typeface="Helvetica Neue"/>
              </a:rPr>
              <a:t>mbrs</a:t>
            </a:r>
            <a:endParaRPr lang="en-US" sz="2100" b="1" dirty="0">
              <a:solidFill>
                <a:schemeClr val="dk1"/>
              </a:solidFill>
              <a:latin typeface="Helvetica Neue"/>
              <a:ea typeface="Helvetica Neue"/>
              <a:cs typeface="Helvetica Neue"/>
              <a:sym typeface="Helvetica Neue"/>
            </a:endParaRPr>
          </a:p>
          <a:p>
            <a:pPr marL="342900" marR="0" lvl="0" indent="-342900" algn="l" rtl="0">
              <a:spcBef>
                <a:spcPts val="420"/>
              </a:spcBef>
              <a:spcAft>
                <a:spcPts val="0"/>
              </a:spcAft>
              <a:buClr>
                <a:schemeClr val="dk1"/>
              </a:buClr>
              <a:buSzPct val="100000"/>
              <a:buFont typeface="Helvetica Neue"/>
              <a:buChar char="•"/>
            </a:pPr>
            <a:r>
              <a:rPr lang="en-US" sz="2100" b="1" dirty="0">
                <a:solidFill>
                  <a:schemeClr val="dk1"/>
                </a:solidFill>
                <a:latin typeface="Helvetica Neue"/>
                <a:ea typeface="Helvetica Neue"/>
                <a:cs typeface="Helvetica Neue"/>
                <a:sym typeface="Helvetica Neue"/>
              </a:rPr>
              <a:t>Joining is free!</a:t>
            </a:r>
          </a:p>
          <a:p>
            <a:pPr marR="0" lvl="0" algn="l" rtl="0">
              <a:spcBef>
                <a:spcPts val="420"/>
              </a:spcBef>
              <a:spcAft>
                <a:spcPts val="0"/>
              </a:spcAft>
              <a:buClr>
                <a:schemeClr val="dk1"/>
              </a:buClr>
              <a:buSzPct val="100000"/>
            </a:pPr>
            <a:endParaRPr lang="en-US" sz="2100" b="1" dirty="0">
              <a:solidFill>
                <a:schemeClr val="dk1"/>
              </a:solidFill>
              <a:latin typeface="Helvetica Neue"/>
              <a:ea typeface="Helvetica Neue"/>
              <a:cs typeface="Helvetica Neue"/>
              <a:sym typeface="Helvetica Neue"/>
            </a:endParaRPr>
          </a:p>
          <a:p>
            <a:pPr marR="0" lvl="0" algn="l" rtl="0">
              <a:spcBef>
                <a:spcPts val="420"/>
              </a:spcBef>
              <a:spcAft>
                <a:spcPts val="0"/>
              </a:spcAft>
              <a:buClr>
                <a:schemeClr val="dk1"/>
              </a:buClr>
              <a:buSzPct val="100000"/>
            </a:pPr>
            <a:r>
              <a:rPr lang="en-US" sz="2100" b="1" dirty="0">
                <a:solidFill>
                  <a:schemeClr val="dk1"/>
                </a:solidFill>
                <a:latin typeface="Helvetica Neue"/>
                <a:ea typeface="Helvetica Neue"/>
                <a:cs typeface="Helvetica Neue"/>
                <a:sym typeface="Helvetica Neue"/>
              </a:rPr>
              <a:t>Previous: CS in K-12, University engagement</a:t>
            </a:r>
          </a:p>
          <a:p>
            <a:pPr marR="0" lvl="0" algn="l" rtl="0">
              <a:spcBef>
                <a:spcPts val="420"/>
              </a:spcBef>
              <a:spcAft>
                <a:spcPts val="0"/>
              </a:spcAft>
              <a:buClr>
                <a:schemeClr val="dk1"/>
              </a:buClr>
              <a:buSzPct val="100000"/>
            </a:pPr>
            <a:r>
              <a:rPr lang="en-US" sz="2100" b="1" dirty="0">
                <a:solidFill>
                  <a:schemeClr val="dk1"/>
                </a:solidFill>
                <a:latin typeface="Helvetica Neue"/>
                <a:ea typeface="Helvetica Neue"/>
                <a:cs typeface="Helvetica Neue"/>
                <a:sym typeface="Helvetica Neue"/>
              </a:rPr>
              <a:t>Emphasis this year: </a:t>
            </a:r>
            <a:r>
              <a:rPr lang="en-US" sz="2100" b="1" i="1" dirty="0">
                <a:solidFill>
                  <a:schemeClr val="dk1"/>
                </a:solidFill>
                <a:latin typeface="Helvetica Neue"/>
                <a:ea typeface="Helvetica Neue"/>
                <a:cs typeface="Helvetica Neue"/>
                <a:sym typeface="Helvetica Neue"/>
              </a:rPr>
              <a:t>diverse and inclusive technology cultures for all groups</a:t>
            </a:r>
          </a:p>
          <a:p>
            <a:pPr lvl="0" rtl="0">
              <a:spcBef>
                <a:spcPts val="420"/>
              </a:spcBef>
              <a:buNone/>
            </a:pPr>
            <a:endParaRPr sz="2100" b="1" dirty="0">
              <a:solidFill>
                <a:schemeClr val="dk1"/>
              </a:solidFill>
              <a:latin typeface="Helvetica Neue"/>
              <a:ea typeface="Helvetica Neue"/>
              <a:cs typeface="Helvetica Neue"/>
              <a:sym typeface="Helvetica Neue"/>
            </a:endParaRPr>
          </a:p>
        </p:txBody>
      </p:sp>
      <p:sp>
        <p:nvSpPr>
          <p:cNvPr id="104" name="Shape 104"/>
          <p:cNvSpPr/>
          <p:nvPr/>
        </p:nvSpPr>
        <p:spPr>
          <a:xfrm>
            <a:off x="393775" y="103139"/>
            <a:ext cx="6627018" cy="814388"/>
          </a:xfrm>
          <a:prstGeom prst="rect">
            <a:avLst/>
          </a:prstGeom>
          <a:noFill/>
          <a:ln>
            <a:noFill/>
          </a:ln>
        </p:spPr>
        <p:txBody>
          <a:bodyPr lIns="68575" tIns="34275" rIns="68575" bIns="34275" anchor="ctr" anchorCtr="0">
            <a:noAutofit/>
          </a:bodyPr>
          <a:lstStyle/>
          <a:p>
            <a:pPr marL="0" marR="0" lvl="0" indent="0" algn="l" rtl="0">
              <a:spcBef>
                <a:spcPts val="0"/>
              </a:spcBef>
              <a:spcAft>
                <a:spcPts val="0"/>
              </a:spcAft>
              <a:buSzPct val="25000"/>
              <a:buNone/>
            </a:pPr>
            <a:endParaRPr lang="en-US" sz="3000" b="1" dirty="0">
              <a:solidFill>
                <a:schemeClr val="dk1"/>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7A8A29B5-2A1E-484B-8DDB-9E78C06949AA}"/>
              </a:ext>
            </a:extLst>
          </p:cNvPr>
          <p:cNvPicPr>
            <a:picLocks noChangeAspect="1"/>
          </p:cNvPicPr>
          <p:nvPr/>
        </p:nvPicPr>
        <p:blipFill>
          <a:blip r:embed="rId3"/>
          <a:stretch>
            <a:fillRect/>
          </a:stretch>
        </p:blipFill>
        <p:spPr>
          <a:xfrm>
            <a:off x="0" y="0"/>
            <a:ext cx="1932709" cy="1932709"/>
          </a:xfrm>
          <a:prstGeom prst="rect">
            <a:avLst/>
          </a:prstGeom>
        </p:spPr>
      </p:pic>
    </p:spTree>
    <p:extLst>
      <p:ext uri="{BB962C8B-B14F-4D97-AF65-F5344CB8AC3E}">
        <p14:creationId xmlns:p14="http://schemas.microsoft.com/office/powerpoint/2010/main" val="10532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932709" y="93754"/>
            <a:ext cx="7021872" cy="3677909"/>
          </a:xfrm>
          <a:prstGeom prst="rect">
            <a:avLst/>
          </a:prstGeom>
          <a:noFill/>
          <a:ln>
            <a:noFill/>
          </a:ln>
        </p:spPr>
        <p:txBody>
          <a:bodyPr lIns="68575" tIns="34275" rIns="68575" bIns="34275" anchor="t" anchorCtr="0">
            <a:noAutofit/>
          </a:bodyPr>
          <a:lstStyle/>
          <a:p>
            <a:pPr marR="0" lvl="0" algn="l" rtl="0">
              <a:spcBef>
                <a:spcPts val="420"/>
              </a:spcBef>
              <a:spcAft>
                <a:spcPts val="0"/>
              </a:spcAft>
              <a:buNone/>
            </a:pPr>
            <a:endParaRPr sz="2100" b="1" dirty="0">
              <a:solidFill>
                <a:schemeClr val="dk1"/>
              </a:solidFill>
              <a:latin typeface="Helvetica Neue"/>
              <a:ea typeface="Helvetica Neue"/>
              <a:cs typeface="Helvetica Neue"/>
              <a:sym typeface="Helvetica Neue"/>
            </a:endParaRPr>
          </a:p>
          <a:p>
            <a:pPr marR="0" lvl="0" algn="l" rtl="0">
              <a:spcBef>
                <a:spcPts val="420"/>
              </a:spcBef>
              <a:spcAft>
                <a:spcPts val="0"/>
              </a:spcAft>
              <a:buClr>
                <a:schemeClr val="dk1"/>
              </a:buClr>
              <a:buSzPct val="100000"/>
            </a:pPr>
            <a:r>
              <a:rPr lang="en-US" sz="2100" b="1" dirty="0">
                <a:solidFill>
                  <a:schemeClr val="dk1"/>
                </a:solidFill>
                <a:latin typeface="Helvetica Neue"/>
                <a:ea typeface="Helvetica Neue"/>
                <a:cs typeface="Helvetica Neue"/>
                <a:sym typeface="Helvetica Neue"/>
              </a:rPr>
              <a:t>Previous:</a:t>
            </a:r>
          </a:p>
          <a:p>
            <a:pPr marR="0" lvl="0" algn="l" rtl="0">
              <a:spcBef>
                <a:spcPts val="420"/>
              </a:spcBef>
              <a:spcAft>
                <a:spcPts val="0"/>
              </a:spcAft>
              <a:buClr>
                <a:schemeClr val="dk1"/>
              </a:buClr>
              <a:buSzPct val="100000"/>
            </a:pPr>
            <a:r>
              <a:rPr lang="en-US" sz="2100" b="1" dirty="0">
                <a:solidFill>
                  <a:schemeClr val="dk1"/>
                </a:solidFill>
                <a:latin typeface="Helvetica Neue"/>
                <a:ea typeface="Helvetica Neue"/>
                <a:cs typeface="Helvetica Neue"/>
                <a:sym typeface="Helvetica Neue"/>
              </a:rPr>
              <a:t>   	K-18 seamless connections Aspirations in IT</a:t>
            </a:r>
          </a:p>
          <a:p>
            <a:pPr lvl="1">
              <a:spcBef>
                <a:spcPts val="420"/>
              </a:spcBef>
              <a:buClr>
                <a:schemeClr val="dk1"/>
              </a:buClr>
              <a:buSzPct val="100000"/>
            </a:pPr>
            <a:r>
              <a:rPr lang="en-US" sz="2100" b="1" dirty="0">
                <a:solidFill>
                  <a:schemeClr val="dk1"/>
                </a:solidFill>
                <a:latin typeface="Helvetica Neue"/>
                <a:ea typeface="Helvetica Neue"/>
                <a:cs typeface="Helvetica Neue"/>
                <a:sym typeface="Helvetica Neue"/>
              </a:rPr>
              <a:t>		High School, </a:t>
            </a:r>
            <a:r>
              <a:rPr lang="en-US" sz="2100" b="1" u="sng" dirty="0">
                <a:solidFill>
                  <a:schemeClr val="dk1"/>
                </a:solidFill>
                <a:latin typeface="Helvetica Neue"/>
                <a:ea typeface="Helvetica Neue"/>
                <a:cs typeface="Helvetica Neue"/>
                <a:sym typeface="Helvetica Neue"/>
              </a:rPr>
              <a:t>College</a:t>
            </a:r>
            <a:r>
              <a:rPr lang="en-US" sz="2100" b="1" dirty="0">
                <a:solidFill>
                  <a:schemeClr val="dk1"/>
                </a:solidFill>
                <a:latin typeface="Helvetica Neue"/>
                <a:ea typeface="Helvetica Neue"/>
                <a:cs typeface="Helvetica Neue"/>
                <a:sym typeface="Helvetica Neue"/>
              </a:rPr>
              <a:t>, Educator</a:t>
            </a:r>
          </a:p>
          <a:p>
            <a:pPr lvl="1">
              <a:spcBef>
                <a:spcPts val="420"/>
              </a:spcBef>
              <a:buClr>
                <a:schemeClr val="dk1"/>
              </a:buClr>
              <a:buSzPct val="100000"/>
            </a:pPr>
            <a:r>
              <a:rPr lang="en-US" sz="2100" b="1" dirty="0">
                <a:solidFill>
                  <a:schemeClr val="dk1"/>
                </a:solidFill>
                <a:latin typeface="Helvetica Neue"/>
                <a:ea typeface="Helvetica Neue"/>
                <a:cs typeface="Helvetica Neue"/>
                <a:sym typeface="Helvetica Neue"/>
              </a:rPr>
              <a:t>		</a:t>
            </a:r>
            <a:r>
              <a:rPr lang="en-US" sz="2100" b="1" dirty="0">
                <a:solidFill>
                  <a:schemeClr val="dk1"/>
                </a:solidFill>
                <a:latin typeface="Helvetica Neue"/>
                <a:ea typeface="Helvetica Neue"/>
                <a:cs typeface="Helvetica Neue"/>
                <a:sym typeface="Helvetica Neue"/>
                <a:hlinkClick r:id="rId3"/>
              </a:rPr>
              <a:t>https://www.aspirations.org/</a:t>
            </a:r>
            <a:endParaRPr lang="en-US" sz="2100" b="1" dirty="0">
              <a:solidFill>
                <a:schemeClr val="dk1"/>
              </a:solidFill>
              <a:latin typeface="Helvetica Neue"/>
              <a:ea typeface="Helvetica Neue"/>
              <a:cs typeface="Helvetica Neue"/>
              <a:sym typeface="Helvetica Neue"/>
            </a:endParaRPr>
          </a:p>
          <a:p>
            <a:pPr lvl="1">
              <a:spcBef>
                <a:spcPts val="420"/>
              </a:spcBef>
              <a:buClr>
                <a:schemeClr val="dk1"/>
              </a:buClr>
              <a:buSzPct val="100000"/>
            </a:pPr>
            <a:r>
              <a:rPr lang="en-US" sz="2100" b="1" dirty="0">
                <a:solidFill>
                  <a:schemeClr val="dk1"/>
                </a:solidFill>
                <a:latin typeface="Helvetica Neue"/>
                <a:ea typeface="Helvetica Neue"/>
                <a:cs typeface="Helvetica Neue"/>
                <a:sym typeface="Helvetica Neue"/>
              </a:rPr>
              <a:t>   	 CS4All   </a:t>
            </a:r>
            <a:r>
              <a:rPr lang="en-US" sz="2100" b="1" dirty="0">
                <a:solidFill>
                  <a:schemeClr val="dk1"/>
                </a:solidFill>
                <a:latin typeface="Helvetica Neue"/>
                <a:ea typeface="Helvetica Neue"/>
                <a:cs typeface="Helvetica Neue"/>
                <a:sym typeface="Helvetica Neue"/>
                <a:hlinkClick r:id="rId4"/>
              </a:rPr>
              <a:t>https://www.csforall.org/</a:t>
            </a:r>
            <a:r>
              <a:rPr lang="en-US" sz="2100" b="1" dirty="0">
                <a:solidFill>
                  <a:schemeClr val="dk1"/>
                </a:solidFill>
                <a:latin typeface="Helvetica Neue"/>
                <a:ea typeface="Helvetica Neue"/>
                <a:cs typeface="Helvetica Neue"/>
                <a:sym typeface="Helvetica Neue"/>
              </a:rPr>
              <a:t> </a:t>
            </a:r>
          </a:p>
          <a:p>
            <a:pPr lvl="1">
              <a:spcBef>
                <a:spcPts val="420"/>
              </a:spcBef>
              <a:buClr>
                <a:schemeClr val="dk1"/>
              </a:buClr>
              <a:buSzPct val="100000"/>
            </a:pPr>
            <a:endParaRPr lang="en-US" sz="2100" b="1" dirty="0">
              <a:solidFill>
                <a:schemeClr val="dk1"/>
              </a:solidFill>
              <a:latin typeface="Helvetica Neue"/>
              <a:ea typeface="Helvetica Neue"/>
              <a:cs typeface="Helvetica Neue"/>
              <a:sym typeface="Helvetica Neue"/>
            </a:endParaRPr>
          </a:p>
          <a:p>
            <a:pPr marR="0" lvl="0" algn="l" rtl="0">
              <a:spcBef>
                <a:spcPts val="420"/>
              </a:spcBef>
              <a:spcAft>
                <a:spcPts val="0"/>
              </a:spcAft>
              <a:buClr>
                <a:schemeClr val="dk1"/>
              </a:buClr>
              <a:buSzPct val="100000"/>
            </a:pPr>
            <a:r>
              <a:rPr lang="en-US" sz="2100" b="1" dirty="0">
                <a:solidFill>
                  <a:schemeClr val="dk1"/>
                </a:solidFill>
                <a:latin typeface="Helvetica Neue"/>
                <a:ea typeface="Helvetica Neue"/>
                <a:cs typeface="Helvetica Neue"/>
                <a:sym typeface="Helvetica Neue"/>
              </a:rPr>
              <a:t>	</a:t>
            </a:r>
          </a:p>
          <a:p>
            <a:pPr marR="0" lvl="0" algn="l" rtl="0">
              <a:spcBef>
                <a:spcPts val="420"/>
              </a:spcBef>
              <a:spcAft>
                <a:spcPts val="0"/>
              </a:spcAft>
              <a:buClr>
                <a:schemeClr val="dk1"/>
              </a:buClr>
              <a:buSzPct val="100000"/>
            </a:pPr>
            <a:endParaRPr lang="en-US" sz="2100" b="1" dirty="0">
              <a:solidFill>
                <a:schemeClr val="dk1"/>
              </a:solidFill>
              <a:latin typeface="Helvetica Neue"/>
              <a:ea typeface="Helvetica Neue"/>
              <a:cs typeface="Helvetica Neue"/>
              <a:sym typeface="Helvetica Neue"/>
            </a:endParaRPr>
          </a:p>
          <a:p>
            <a:pPr lvl="0" rtl="0">
              <a:spcBef>
                <a:spcPts val="420"/>
              </a:spcBef>
              <a:buNone/>
            </a:pPr>
            <a:endParaRPr sz="2100" b="1" dirty="0">
              <a:solidFill>
                <a:schemeClr val="dk1"/>
              </a:solidFill>
              <a:latin typeface="Helvetica Neue"/>
              <a:ea typeface="Helvetica Neue"/>
              <a:cs typeface="Helvetica Neue"/>
              <a:sym typeface="Helvetica Neue"/>
            </a:endParaRPr>
          </a:p>
        </p:txBody>
      </p:sp>
      <p:sp>
        <p:nvSpPr>
          <p:cNvPr id="104" name="Shape 104"/>
          <p:cNvSpPr/>
          <p:nvPr/>
        </p:nvSpPr>
        <p:spPr>
          <a:xfrm>
            <a:off x="393775" y="103139"/>
            <a:ext cx="6627018" cy="814388"/>
          </a:xfrm>
          <a:prstGeom prst="rect">
            <a:avLst/>
          </a:prstGeom>
          <a:noFill/>
          <a:ln>
            <a:noFill/>
          </a:ln>
        </p:spPr>
        <p:txBody>
          <a:bodyPr lIns="68575" tIns="34275" rIns="68575" bIns="34275" anchor="ctr" anchorCtr="0">
            <a:noAutofit/>
          </a:bodyPr>
          <a:lstStyle/>
          <a:p>
            <a:pPr marL="0" marR="0" lvl="0" indent="0" algn="l" rtl="0">
              <a:spcBef>
                <a:spcPts val="0"/>
              </a:spcBef>
              <a:spcAft>
                <a:spcPts val="0"/>
              </a:spcAft>
              <a:buSzPct val="25000"/>
              <a:buNone/>
            </a:pPr>
            <a:endParaRPr lang="en-US" sz="3000" b="1" dirty="0">
              <a:solidFill>
                <a:schemeClr val="dk1"/>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C0D64E20-2656-4EEB-9E3E-C9C920465AAB}"/>
              </a:ext>
            </a:extLst>
          </p:cNvPr>
          <p:cNvPicPr>
            <a:picLocks noChangeAspect="1"/>
          </p:cNvPicPr>
          <p:nvPr/>
        </p:nvPicPr>
        <p:blipFill>
          <a:blip r:embed="rId5"/>
          <a:stretch>
            <a:fillRect/>
          </a:stretch>
        </p:blipFill>
        <p:spPr>
          <a:xfrm>
            <a:off x="3896629" y="2599731"/>
            <a:ext cx="5247371" cy="2531371"/>
          </a:xfrm>
          <a:prstGeom prst="rect">
            <a:avLst/>
          </a:prstGeom>
        </p:spPr>
      </p:pic>
      <p:pic>
        <p:nvPicPr>
          <p:cNvPr id="6" name="Picture 5">
            <a:extLst>
              <a:ext uri="{FF2B5EF4-FFF2-40B4-BE49-F238E27FC236}">
                <a16:creationId xmlns:a16="http://schemas.microsoft.com/office/drawing/2014/main" id="{7A22132A-563D-4D61-8403-029BDD7A6498}"/>
              </a:ext>
            </a:extLst>
          </p:cNvPr>
          <p:cNvPicPr>
            <a:picLocks noChangeAspect="1"/>
          </p:cNvPicPr>
          <p:nvPr/>
        </p:nvPicPr>
        <p:blipFill>
          <a:blip r:embed="rId6"/>
          <a:stretch>
            <a:fillRect/>
          </a:stretch>
        </p:blipFill>
        <p:spPr>
          <a:xfrm>
            <a:off x="0" y="0"/>
            <a:ext cx="1932709" cy="1932709"/>
          </a:xfrm>
          <a:prstGeom prst="rect">
            <a:avLst/>
          </a:prstGeom>
        </p:spPr>
      </p:pic>
      <p:sp>
        <p:nvSpPr>
          <p:cNvPr id="7" name="TextBox 6">
            <a:extLst>
              <a:ext uri="{FF2B5EF4-FFF2-40B4-BE49-F238E27FC236}">
                <a16:creationId xmlns:a16="http://schemas.microsoft.com/office/drawing/2014/main" id="{8FFDAFD5-618F-4CE5-A048-FEA6A1D7F496}"/>
              </a:ext>
            </a:extLst>
          </p:cNvPr>
          <p:cNvSpPr txBox="1"/>
          <p:nvPr/>
        </p:nvSpPr>
        <p:spPr>
          <a:xfrm>
            <a:off x="280555" y="2805545"/>
            <a:ext cx="3293918" cy="1600438"/>
          </a:xfrm>
          <a:prstGeom prst="rect">
            <a:avLst/>
          </a:prstGeom>
          <a:noFill/>
        </p:spPr>
        <p:txBody>
          <a:bodyPr wrap="square" rtlCol="0">
            <a:spAutoFit/>
          </a:bodyPr>
          <a:lstStyle/>
          <a:p>
            <a:r>
              <a:rPr lang="en-US" sz="2100" b="1" dirty="0">
                <a:latin typeface="Helvetica Neue" panose="020B0604020202020204" charset="0"/>
              </a:rPr>
              <a:t>Collegiate Awards</a:t>
            </a:r>
          </a:p>
          <a:p>
            <a:endParaRPr lang="en-US" sz="2100" b="1" dirty="0">
              <a:latin typeface="Helvetica Neue" panose="020B0604020202020204" charset="0"/>
            </a:endParaRPr>
          </a:p>
          <a:p>
            <a:r>
              <a:rPr lang="en-US" sz="2100" b="1" dirty="0">
                <a:latin typeface="Helvetica Neue" panose="020B0604020202020204" charset="0"/>
              </a:rPr>
              <a:t>HP, Qualcomm Sponsors</a:t>
            </a:r>
          </a:p>
          <a:p>
            <a:endParaRPr lang="en-US" dirty="0"/>
          </a:p>
        </p:txBody>
      </p:sp>
    </p:spTree>
    <p:extLst>
      <p:ext uri="{BB962C8B-B14F-4D97-AF65-F5344CB8AC3E}">
        <p14:creationId xmlns:p14="http://schemas.microsoft.com/office/powerpoint/2010/main" val="99784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932709" y="510333"/>
            <a:ext cx="7021872" cy="3677909"/>
          </a:xfrm>
          <a:prstGeom prst="rect">
            <a:avLst/>
          </a:prstGeom>
          <a:noFill/>
          <a:ln>
            <a:noFill/>
          </a:ln>
        </p:spPr>
        <p:txBody>
          <a:bodyPr lIns="68575" tIns="34275" rIns="68575" bIns="34275" anchor="t" anchorCtr="0">
            <a:noAutofit/>
          </a:bodyPr>
          <a:lstStyle/>
          <a:p>
            <a:pPr marR="0" lvl="0" algn="l" rtl="0">
              <a:spcBef>
                <a:spcPts val="420"/>
              </a:spcBef>
              <a:spcAft>
                <a:spcPts val="0"/>
              </a:spcAft>
              <a:buNone/>
            </a:pPr>
            <a:endParaRPr sz="2100" b="1" dirty="0">
              <a:solidFill>
                <a:schemeClr val="dk1"/>
              </a:solidFill>
              <a:latin typeface="Helvetica Neue"/>
              <a:ea typeface="Helvetica Neue"/>
              <a:cs typeface="Helvetica Neue"/>
              <a:sym typeface="Helvetica Neue"/>
            </a:endParaRPr>
          </a:p>
          <a:p>
            <a:pPr marR="0" lvl="0" algn="l" rtl="0">
              <a:spcBef>
                <a:spcPts val="420"/>
              </a:spcBef>
              <a:spcAft>
                <a:spcPts val="0"/>
              </a:spcAft>
              <a:buClr>
                <a:schemeClr val="dk1"/>
              </a:buClr>
              <a:buSzPct val="100000"/>
            </a:pPr>
            <a:endParaRPr lang="en-US" sz="2100" b="1" dirty="0">
              <a:solidFill>
                <a:schemeClr val="dk1"/>
              </a:solidFill>
              <a:latin typeface="Helvetica Neue"/>
              <a:ea typeface="Helvetica Neue"/>
              <a:cs typeface="Helvetica Neue"/>
              <a:sym typeface="Helvetica Neue"/>
            </a:endParaRPr>
          </a:p>
          <a:p>
            <a:pPr lvl="1">
              <a:spcBef>
                <a:spcPts val="420"/>
              </a:spcBef>
              <a:buClr>
                <a:schemeClr val="dk1"/>
              </a:buClr>
              <a:buSzPct val="100000"/>
            </a:pPr>
            <a:endParaRPr lang="en-US" sz="2100" b="1" dirty="0">
              <a:solidFill>
                <a:schemeClr val="dk1"/>
              </a:solidFill>
              <a:latin typeface="Helvetica Neue"/>
              <a:ea typeface="Helvetica Neue"/>
              <a:cs typeface="Helvetica Neue"/>
              <a:sym typeface="Helvetica Neue"/>
            </a:endParaRPr>
          </a:p>
          <a:p>
            <a:pPr lvl="1">
              <a:spcBef>
                <a:spcPts val="420"/>
              </a:spcBef>
              <a:buClr>
                <a:schemeClr val="dk1"/>
              </a:buClr>
              <a:buSzPct val="100000"/>
            </a:pPr>
            <a:r>
              <a:rPr lang="en-US" sz="2100" b="1" dirty="0">
                <a:solidFill>
                  <a:schemeClr val="dk1"/>
                </a:solidFill>
                <a:latin typeface="Helvetica Neue"/>
                <a:ea typeface="Helvetica Neue"/>
                <a:cs typeface="Helvetica Neue"/>
                <a:sym typeface="Helvetica Neue"/>
              </a:rPr>
              <a:t>Now: Meaningful participation </a:t>
            </a:r>
          </a:p>
          <a:p>
            <a:pPr lvl="1">
              <a:spcBef>
                <a:spcPts val="420"/>
              </a:spcBef>
              <a:buClr>
                <a:schemeClr val="dk1"/>
              </a:buClr>
              <a:buSzPct val="100000"/>
            </a:pPr>
            <a:endParaRPr lang="en-US" sz="2100" b="1" dirty="0">
              <a:solidFill>
                <a:schemeClr val="dk1"/>
              </a:solidFill>
              <a:latin typeface="Helvetica Neue"/>
              <a:ea typeface="Helvetica Neue"/>
              <a:cs typeface="Helvetica Neue"/>
              <a:sym typeface="Helvetica Neue"/>
            </a:endParaRPr>
          </a:p>
          <a:p>
            <a:pPr lvl="1">
              <a:spcBef>
                <a:spcPts val="420"/>
              </a:spcBef>
              <a:buClr>
                <a:schemeClr val="dk1"/>
              </a:buClr>
              <a:buSzPct val="100000"/>
            </a:pPr>
            <a:r>
              <a:rPr lang="en-US" sz="2100" b="1" i="1" dirty="0">
                <a:solidFill>
                  <a:schemeClr val="dk1"/>
                </a:solidFill>
                <a:latin typeface="Helvetica Neue"/>
                <a:ea typeface="Helvetica Neue"/>
                <a:cs typeface="Helvetica Neue"/>
                <a:sym typeface="Helvetica Neue"/>
              </a:rPr>
              <a:t>What needs to take place for that to occur?</a:t>
            </a:r>
          </a:p>
          <a:p>
            <a:pPr lvl="1">
              <a:spcBef>
                <a:spcPts val="420"/>
              </a:spcBef>
              <a:buClr>
                <a:schemeClr val="dk1"/>
              </a:buClr>
              <a:buSzPct val="100000"/>
            </a:pPr>
            <a:endParaRPr lang="en-US" sz="2100" b="1" i="1" dirty="0">
              <a:solidFill>
                <a:schemeClr val="dk1"/>
              </a:solidFill>
              <a:latin typeface="Helvetica Neue"/>
              <a:ea typeface="Helvetica Neue"/>
              <a:cs typeface="Helvetica Neue"/>
              <a:sym typeface="Helvetica Neue"/>
            </a:endParaRPr>
          </a:p>
          <a:p>
            <a:pPr marR="0" lvl="0" algn="l" rtl="0">
              <a:spcBef>
                <a:spcPts val="420"/>
              </a:spcBef>
              <a:spcAft>
                <a:spcPts val="0"/>
              </a:spcAft>
              <a:buClr>
                <a:schemeClr val="dk1"/>
              </a:buClr>
              <a:buSzPct val="100000"/>
            </a:pPr>
            <a:r>
              <a:rPr lang="en-US" sz="2100" b="1" dirty="0">
                <a:solidFill>
                  <a:schemeClr val="dk1"/>
                </a:solidFill>
                <a:latin typeface="Helvetica Neue"/>
                <a:ea typeface="Helvetica Neue"/>
                <a:cs typeface="Helvetica Neue"/>
                <a:sym typeface="Helvetica Neue"/>
              </a:rPr>
              <a:t>	</a:t>
            </a:r>
          </a:p>
          <a:p>
            <a:pPr marR="0" lvl="0" algn="l" rtl="0">
              <a:spcBef>
                <a:spcPts val="420"/>
              </a:spcBef>
              <a:spcAft>
                <a:spcPts val="0"/>
              </a:spcAft>
              <a:buClr>
                <a:schemeClr val="dk1"/>
              </a:buClr>
              <a:buSzPct val="100000"/>
            </a:pPr>
            <a:endParaRPr lang="en-US" sz="2100" b="1" dirty="0">
              <a:solidFill>
                <a:schemeClr val="dk1"/>
              </a:solidFill>
              <a:latin typeface="Helvetica Neue"/>
              <a:ea typeface="Helvetica Neue"/>
              <a:cs typeface="Helvetica Neue"/>
              <a:sym typeface="Helvetica Neue"/>
            </a:endParaRPr>
          </a:p>
          <a:p>
            <a:pPr lvl="0" rtl="0">
              <a:spcBef>
                <a:spcPts val="420"/>
              </a:spcBef>
              <a:buNone/>
            </a:pPr>
            <a:endParaRPr sz="2100" b="1" dirty="0">
              <a:solidFill>
                <a:schemeClr val="dk1"/>
              </a:solidFill>
              <a:latin typeface="Helvetica Neue"/>
              <a:ea typeface="Helvetica Neue"/>
              <a:cs typeface="Helvetica Neue"/>
              <a:sym typeface="Helvetica Neue"/>
            </a:endParaRPr>
          </a:p>
        </p:txBody>
      </p:sp>
      <p:sp>
        <p:nvSpPr>
          <p:cNvPr id="104" name="Shape 104"/>
          <p:cNvSpPr/>
          <p:nvPr/>
        </p:nvSpPr>
        <p:spPr>
          <a:xfrm>
            <a:off x="393775" y="103139"/>
            <a:ext cx="6627018" cy="814388"/>
          </a:xfrm>
          <a:prstGeom prst="rect">
            <a:avLst/>
          </a:prstGeom>
          <a:noFill/>
          <a:ln>
            <a:noFill/>
          </a:ln>
        </p:spPr>
        <p:txBody>
          <a:bodyPr lIns="68575" tIns="34275" rIns="68575" bIns="34275" anchor="ctr" anchorCtr="0">
            <a:noAutofit/>
          </a:bodyPr>
          <a:lstStyle/>
          <a:p>
            <a:pPr marL="0" marR="0" lvl="0" indent="0" algn="l" rtl="0">
              <a:spcBef>
                <a:spcPts val="0"/>
              </a:spcBef>
              <a:spcAft>
                <a:spcPts val="0"/>
              </a:spcAft>
              <a:buSzPct val="25000"/>
              <a:buNone/>
            </a:pPr>
            <a:endParaRPr lang="en-US" sz="3000" b="1" dirty="0">
              <a:solidFill>
                <a:schemeClr val="dk1"/>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7A8A29B5-2A1E-484B-8DDB-9E78C06949AA}"/>
              </a:ext>
            </a:extLst>
          </p:cNvPr>
          <p:cNvPicPr>
            <a:picLocks noChangeAspect="1"/>
          </p:cNvPicPr>
          <p:nvPr/>
        </p:nvPicPr>
        <p:blipFill>
          <a:blip r:embed="rId3"/>
          <a:stretch>
            <a:fillRect/>
          </a:stretch>
        </p:blipFill>
        <p:spPr>
          <a:xfrm>
            <a:off x="0" y="0"/>
            <a:ext cx="1932709" cy="1932709"/>
          </a:xfrm>
          <a:prstGeom prst="rect">
            <a:avLst/>
          </a:prstGeom>
        </p:spPr>
      </p:pic>
      <p:pic>
        <p:nvPicPr>
          <p:cNvPr id="3" name="Picture 2">
            <a:extLst>
              <a:ext uri="{FF2B5EF4-FFF2-40B4-BE49-F238E27FC236}">
                <a16:creationId xmlns:a16="http://schemas.microsoft.com/office/drawing/2014/main" id="{A8458642-C927-4E95-AAB4-68DF2E64A38C}"/>
              </a:ext>
            </a:extLst>
          </p:cNvPr>
          <p:cNvPicPr>
            <a:picLocks noChangeAspect="1"/>
          </p:cNvPicPr>
          <p:nvPr/>
        </p:nvPicPr>
        <p:blipFill>
          <a:blip r:embed="rId4"/>
          <a:stretch>
            <a:fillRect/>
          </a:stretch>
        </p:blipFill>
        <p:spPr>
          <a:xfrm>
            <a:off x="6785264" y="2784764"/>
            <a:ext cx="2358736" cy="2358736"/>
          </a:xfrm>
          <a:prstGeom prst="rect">
            <a:avLst/>
          </a:prstGeom>
        </p:spPr>
      </p:pic>
    </p:spTree>
    <p:extLst>
      <p:ext uri="{BB962C8B-B14F-4D97-AF65-F5344CB8AC3E}">
        <p14:creationId xmlns:p14="http://schemas.microsoft.com/office/powerpoint/2010/main" val="157515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1932709" y="196893"/>
            <a:ext cx="7021872" cy="3677909"/>
          </a:xfrm>
          <a:prstGeom prst="rect">
            <a:avLst/>
          </a:prstGeom>
          <a:noFill/>
          <a:ln>
            <a:noFill/>
          </a:ln>
        </p:spPr>
        <p:txBody>
          <a:bodyPr lIns="68575" tIns="34275" rIns="68575" bIns="34275" anchor="t" anchorCtr="0">
            <a:noAutofit/>
          </a:bodyPr>
          <a:lstStyle/>
          <a:p>
            <a:pPr marR="0" lvl="0" algn="l" rtl="0">
              <a:spcBef>
                <a:spcPts val="420"/>
              </a:spcBef>
              <a:spcAft>
                <a:spcPts val="0"/>
              </a:spcAft>
              <a:buNone/>
            </a:pPr>
            <a:r>
              <a:rPr lang="en-US" sz="2100" b="1" dirty="0">
                <a:solidFill>
                  <a:schemeClr val="dk1"/>
                </a:solidFill>
                <a:latin typeface="Helvetica Neue"/>
                <a:ea typeface="Helvetica Neue"/>
                <a:cs typeface="Helvetica Neue"/>
                <a:sym typeface="Helvetica Neue"/>
              </a:rPr>
              <a:t>Male Advocates</a:t>
            </a:r>
          </a:p>
          <a:p>
            <a:pPr marR="0" lvl="0" algn="l" rtl="0">
              <a:spcBef>
                <a:spcPts val="420"/>
              </a:spcBef>
              <a:spcAft>
                <a:spcPts val="0"/>
              </a:spcAft>
              <a:buNone/>
            </a:pPr>
            <a:endParaRPr lang="en-US" sz="2100" b="1" dirty="0">
              <a:solidFill>
                <a:schemeClr val="dk1"/>
              </a:solidFill>
              <a:latin typeface="Helvetica Neue"/>
              <a:ea typeface="Helvetica Neue"/>
              <a:cs typeface="Helvetica Neue"/>
              <a:sym typeface="Helvetica Neue"/>
            </a:endParaRPr>
          </a:p>
          <a:p>
            <a:pPr marR="0" lvl="0" algn="l" rtl="0">
              <a:spcBef>
                <a:spcPts val="420"/>
              </a:spcBef>
              <a:spcAft>
                <a:spcPts val="0"/>
              </a:spcAft>
              <a:buNone/>
            </a:pPr>
            <a:r>
              <a:rPr lang="en-US" sz="2100" b="1" dirty="0">
                <a:solidFill>
                  <a:schemeClr val="dk1"/>
                </a:solidFill>
                <a:latin typeface="Helvetica Neue"/>
                <a:ea typeface="Helvetica Neue"/>
                <a:cs typeface="Helvetica Neue"/>
                <a:sym typeface="Helvetica Neue"/>
              </a:rPr>
              <a:t>Diversity and inclusion past the Ph.D.</a:t>
            </a:r>
          </a:p>
          <a:p>
            <a:pPr marR="0" lvl="0" algn="l" rtl="0">
              <a:spcBef>
                <a:spcPts val="420"/>
              </a:spcBef>
              <a:spcAft>
                <a:spcPts val="0"/>
              </a:spcAft>
              <a:buNone/>
            </a:pPr>
            <a:endParaRPr lang="en-US" sz="2100" b="1" dirty="0">
              <a:solidFill>
                <a:schemeClr val="dk1"/>
              </a:solidFill>
              <a:latin typeface="Helvetica Neue"/>
              <a:ea typeface="Helvetica Neue"/>
              <a:cs typeface="Helvetica Neue"/>
              <a:sym typeface="Helvetica Neue"/>
            </a:endParaRPr>
          </a:p>
          <a:p>
            <a:pPr marR="0" lvl="0" algn="l" rtl="0">
              <a:spcBef>
                <a:spcPts val="420"/>
              </a:spcBef>
              <a:spcAft>
                <a:spcPts val="0"/>
              </a:spcAft>
              <a:buNone/>
            </a:pPr>
            <a:r>
              <a:rPr lang="en-US" sz="2100" b="1" dirty="0">
                <a:solidFill>
                  <a:schemeClr val="dk1"/>
                </a:solidFill>
                <a:latin typeface="Helvetica Neue"/>
                <a:ea typeface="Helvetica Neue"/>
                <a:cs typeface="Helvetica Neue"/>
                <a:sym typeface="Helvetica Neue"/>
              </a:rPr>
              <a:t>Recruiting/retaining for CS through:</a:t>
            </a:r>
          </a:p>
          <a:p>
            <a:pPr marR="0" lvl="0" algn="l" rtl="0">
              <a:spcBef>
                <a:spcPts val="420"/>
              </a:spcBef>
              <a:spcAft>
                <a:spcPts val="0"/>
              </a:spcAft>
              <a:buNone/>
            </a:pPr>
            <a:r>
              <a:rPr lang="en-US" sz="2100" b="1" dirty="0">
                <a:solidFill>
                  <a:schemeClr val="dk1"/>
                </a:solidFill>
                <a:latin typeface="Helvetica Neue"/>
                <a:ea typeface="Helvetica Neue"/>
                <a:cs typeface="Helvetica Neue"/>
                <a:sym typeface="Helvetica Neue"/>
              </a:rPr>
              <a:t>	access and accessibility: routine, not a favor</a:t>
            </a:r>
          </a:p>
          <a:p>
            <a:pPr marR="0" lvl="0" algn="l" rtl="0">
              <a:spcBef>
                <a:spcPts val="420"/>
              </a:spcBef>
              <a:spcAft>
                <a:spcPts val="0"/>
              </a:spcAft>
              <a:buNone/>
            </a:pPr>
            <a:r>
              <a:rPr lang="en-US" sz="2100" b="1" dirty="0">
                <a:solidFill>
                  <a:schemeClr val="dk1"/>
                </a:solidFill>
                <a:latin typeface="Helvetica Neue"/>
                <a:ea typeface="Helvetica Neue"/>
                <a:cs typeface="Helvetica Neue"/>
                <a:sym typeface="Helvetica Neue"/>
              </a:rPr>
              <a:t>	changing physical environments</a:t>
            </a:r>
          </a:p>
          <a:p>
            <a:pPr lvl="0">
              <a:spcBef>
                <a:spcPts val="420"/>
              </a:spcBef>
            </a:pPr>
            <a:r>
              <a:rPr lang="en-US" sz="2100" b="1" dirty="0">
                <a:solidFill>
                  <a:schemeClr val="dk1"/>
                </a:solidFill>
                <a:latin typeface="Helvetica Neue"/>
                <a:ea typeface="Helvetica Neue"/>
                <a:cs typeface="Helvetica Neue"/>
                <a:sym typeface="Helvetica Neue"/>
              </a:rPr>
              <a:t>	recognizing multiple identities</a:t>
            </a:r>
          </a:p>
          <a:p>
            <a:pPr marR="0" lvl="0" algn="l" rtl="0">
              <a:spcBef>
                <a:spcPts val="420"/>
              </a:spcBef>
              <a:spcAft>
                <a:spcPts val="0"/>
              </a:spcAft>
              <a:buNone/>
            </a:pPr>
            <a:r>
              <a:rPr lang="en-US" sz="2100" b="1" dirty="0">
                <a:solidFill>
                  <a:schemeClr val="dk1"/>
                </a:solidFill>
                <a:latin typeface="Helvetica Neue"/>
                <a:ea typeface="Helvetica Neue"/>
                <a:cs typeface="Helvetica Neue"/>
                <a:sym typeface="Helvetica Neue"/>
              </a:rPr>
              <a:t>	</a:t>
            </a:r>
            <a:endParaRPr sz="2100" b="1" dirty="0">
              <a:solidFill>
                <a:schemeClr val="dk1"/>
              </a:solidFill>
              <a:latin typeface="Helvetica Neue"/>
              <a:ea typeface="Helvetica Neue"/>
              <a:cs typeface="Helvetica Neue"/>
              <a:sym typeface="Helvetica Neue"/>
            </a:endParaRPr>
          </a:p>
          <a:p>
            <a:pPr marL="342900" marR="0" lvl="0" indent="-342900" algn="l" rtl="0">
              <a:spcBef>
                <a:spcPts val="420"/>
              </a:spcBef>
              <a:spcAft>
                <a:spcPts val="0"/>
              </a:spcAft>
              <a:buClr>
                <a:schemeClr val="dk1"/>
              </a:buClr>
              <a:buSzPct val="100000"/>
              <a:buFont typeface="Helvetica Neue"/>
              <a:buChar char="•"/>
            </a:pPr>
            <a:endParaRPr lang="en-US" sz="2100" b="1" dirty="0">
              <a:solidFill>
                <a:schemeClr val="dk1"/>
              </a:solidFill>
              <a:latin typeface="Helvetica Neue"/>
              <a:ea typeface="Helvetica Neue"/>
              <a:cs typeface="Helvetica Neue"/>
              <a:sym typeface="Helvetica Neue"/>
            </a:endParaRPr>
          </a:p>
          <a:p>
            <a:pPr marL="342900" marR="0" lvl="0" indent="-342900" algn="l" rtl="0">
              <a:spcBef>
                <a:spcPts val="420"/>
              </a:spcBef>
              <a:spcAft>
                <a:spcPts val="0"/>
              </a:spcAft>
              <a:buClr>
                <a:schemeClr val="dk1"/>
              </a:buClr>
              <a:buSzPct val="100000"/>
              <a:buFont typeface="Helvetica Neue"/>
              <a:buChar char="•"/>
            </a:pPr>
            <a:endParaRPr lang="en-US" sz="2100" b="1" dirty="0">
              <a:solidFill>
                <a:schemeClr val="dk1"/>
              </a:solidFill>
              <a:latin typeface="Helvetica Neue"/>
              <a:ea typeface="Helvetica Neue"/>
              <a:cs typeface="Helvetica Neue"/>
              <a:sym typeface="Helvetica Neue"/>
            </a:endParaRPr>
          </a:p>
          <a:p>
            <a:pPr marR="0" lvl="0" algn="l" rtl="0">
              <a:spcBef>
                <a:spcPts val="420"/>
              </a:spcBef>
              <a:spcAft>
                <a:spcPts val="0"/>
              </a:spcAft>
              <a:buClr>
                <a:schemeClr val="dk1"/>
              </a:buClr>
              <a:buSzPct val="100000"/>
            </a:pPr>
            <a:r>
              <a:rPr lang="en-US" sz="2100" b="1" dirty="0">
                <a:solidFill>
                  <a:schemeClr val="dk1"/>
                </a:solidFill>
                <a:latin typeface="Helvetica Neue"/>
                <a:ea typeface="Helvetica Neue"/>
                <a:cs typeface="Helvetica Neue"/>
                <a:sym typeface="Helvetica Neue"/>
              </a:rPr>
              <a:t>	</a:t>
            </a:r>
          </a:p>
          <a:p>
            <a:pPr marR="0" lvl="0" algn="l" rtl="0">
              <a:spcBef>
                <a:spcPts val="420"/>
              </a:spcBef>
              <a:spcAft>
                <a:spcPts val="0"/>
              </a:spcAft>
              <a:buClr>
                <a:schemeClr val="dk1"/>
              </a:buClr>
              <a:buSzPct val="100000"/>
            </a:pPr>
            <a:endParaRPr lang="en-US" sz="2100" b="1" dirty="0">
              <a:solidFill>
                <a:schemeClr val="dk1"/>
              </a:solidFill>
              <a:latin typeface="Helvetica Neue"/>
              <a:ea typeface="Helvetica Neue"/>
              <a:cs typeface="Helvetica Neue"/>
              <a:sym typeface="Helvetica Neue"/>
            </a:endParaRPr>
          </a:p>
          <a:p>
            <a:pPr lvl="0" rtl="0">
              <a:spcBef>
                <a:spcPts val="420"/>
              </a:spcBef>
              <a:buNone/>
            </a:pPr>
            <a:endParaRPr sz="2100" b="1" dirty="0">
              <a:solidFill>
                <a:schemeClr val="dk1"/>
              </a:solidFill>
              <a:latin typeface="Helvetica Neue"/>
              <a:ea typeface="Helvetica Neue"/>
              <a:cs typeface="Helvetica Neue"/>
              <a:sym typeface="Helvetica Neue"/>
            </a:endParaRPr>
          </a:p>
        </p:txBody>
      </p:sp>
      <p:sp>
        <p:nvSpPr>
          <p:cNvPr id="104" name="Shape 104"/>
          <p:cNvSpPr/>
          <p:nvPr/>
        </p:nvSpPr>
        <p:spPr>
          <a:xfrm>
            <a:off x="393775" y="103139"/>
            <a:ext cx="6627018" cy="814388"/>
          </a:xfrm>
          <a:prstGeom prst="rect">
            <a:avLst/>
          </a:prstGeom>
          <a:noFill/>
          <a:ln>
            <a:noFill/>
          </a:ln>
        </p:spPr>
        <p:txBody>
          <a:bodyPr lIns="68575" tIns="34275" rIns="68575" bIns="34275" anchor="ctr" anchorCtr="0">
            <a:noAutofit/>
          </a:bodyPr>
          <a:lstStyle/>
          <a:p>
            <a:pPr marL="0" marR="0" lvl="0" indent="0" algn="l" rtl="0">
              <a:spcBef>
                <a:spcPts val="0"/>
              </a:spcBef>
              <a:spcAft>
                <a:spcPts val="0"/>
              </a:spcAft>
              <a:buSzPct val="25000"/>
              <a:buNone/>
            </a:pPr>
            <a:endParaRPr lang="en-US" sz="3000" b="1" dirty="0">
              <a:solidFill>
                <a:schemeClr val="dk1"/>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7A8A29B5-2A1E-484B-8DDB-9E78C06949AA}"/>
              </a:ext>
            </a:extLst>
          </p:cNvPr>
          <p:cNvPicPr>
            <a:picLocks noChangeAspect="1"/>
          </p:cNvPicPr>
          <p:nvPr/>
        </p:nvPicPr>
        <p:blipFill>
          <a:blip r:embed="rId3"/>
          <a:stretch>
            <a:fillRect/>
          </a:stretch>
        </p:blipFill>
        <p:spPr>
          <a:xfrm>
            <a:off x="0" y="0"/>
            <a:ext cx="1932709" cy="1932709"/>
          </a:xfrm>
          <a:prstGeom prst="rect">
            <a:avLst/>
          </a:prstGeom>
        </p:spPr>
      </p:pic>
      <p:pic>
        <p:nvPicPr>
          <p:cNvPr id="3" name="Picture 2">
            <a:extLst>
              <a:ext uri="{FF2B5EF4-FFF2-40B4-BE49-F238E27FC236}">
                <a16:creationId xmlns:a16="http://schemas.microsoft.com/office/drawing/2014/main" id="{C82D93C7-C508-4066-808D-5CAE5576872F}"/>
              </a:ext>
            </a:extLst>
          </p:cNvPr>
          <p:cNvPicPr>
            <a:picLocks noChangeAspect="1"/>
          </p:cNvPicPr>
          <p:nvPr/>
        </p:nvPicPr>
        <p:blipFill>
          <a:blip r:embed="rId4"/>
          <a:stretch>
            <a:fillRect/>
          </a:stretch>
        </p:blipFill>
        <p:spPr>
          <a:xfrm>
            <a:off x="7086600" y="3086100"/>
            <a:ext cx="2057399" cy="2057399"/>
          </a:xfrm>
          <a:prstGeom prst="rect">
            <a:avLst/>
          </a:prstGeom>
        </p:spPr>
      </p:pic>
    </p:spTree>
    <p:extLst>
      <p:ext uri="{BB962C8B-B14F-4D97-AF65-F5344CB8AC3E}">
        <p14:creationId xmlns:p14="http://schemas.microsoft.com/office/powerpoint/2010/main" val="24439371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160</Words>
  <Application>Microsoft Office PowerPoint</Application>
  <PresentationFormat>On-screen Show (16:9)</PresentationFormat>
  <Paragraphs>55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Helvetica Neue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O'Neal Kalahar</dc:creator>
  <cp:lastModifiedBy>Windows User</cp:lastModifiedBy>
  <cp:revision>10</cp:revision>
  <dcterms:modified xsi:type="dcterms:W3CDTF">2018-06-13T18:10:24Z</dcterms:modified>
</cp:coreProperties>
</file>