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60" r:id="rId3"/>
    <p:sldId id="261" r:id="rId4"/>
    <p:sldId id="262" r:id="rId5"/>
    <p:sldId id="275" r:id="rId6"/>
    <p:sldId id="263" r:id="rId7"/>
    <p:sldId id="264" r:id="rId8"/>
    <p:sldId id="265" r:id="rId9"/>
    <p:sldId id="266" r:id="rId10"/>
    <p:sldId id="267" r:id="rId11"/>
    <p:sldId id="268" r:id="rId12"/>
    <p:sldId id="269" r:id="rId13"/>
    <p:sldId id="276" r:id="rId14"/>
    <p:sldId id="270" r:id="rId15"/>
    <p:sldId id="271" r:id="rId16"/>
    <p:sldId id="272" r:id="rId17"/>
    <p:sldId id="273" r:id="rId18"/>
    <p:sldId id="274" r:id="rId19"/>
    <p:sldId id="27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27" autoAdjust="0"/>
    <p:restoredTop sz="94660"/>
  </p:normalViewPr>
  <p:slideViewPr>
    <p:cSldViewPr>
      <p:cViewPr varScale="1">
        <p:scale>
          <a:sx n="75" d="100"/>
          <a:sy n="75" d="100"/>
        </p:scale>
        <p:origin x="-3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FB79CF1-F51E-4839-93DA-DA62C5143772}" type="datetimeFigureOut">
              <a:rPr lang="en-US"/>
              <a:pPr>
                <a:defRPr/>
              </a:pPr>
              <a:t>12/9/2008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1CBF92-32B9-4830-8805-8E93012025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83101E-38E3-462C-BB29-CE7B14F95992}" type="datetimeFigureOut">
              <a:rPr lang="en-US"/>
              <a:pPr>
                <a:defRPr/>
              </a:pPr>
              <a:t>12/9/2008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6CA217-6C9D-4FA5-87EC-DBC8358BEF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E1E035-6A6B-479D-A6DE-6CD882F050BC}" type="datetimeFigureOut">
              <a:rPr lang="en-US"/>
              <a:pPr>
                <a:defRPr/>
              </a:pPr>
              <a:t>12/9/2008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4F6B16-C09E-4284-9ECE-0045514EDD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40EF82-B373-4FD4-B536-405777A5C31C}" type="datetimeFigureOut">
              <a:rPr lang="en-US"/>
              <a:pPr>
                <a:defRPr/>
              </a:pPr>
              <a:t>12/9/2008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6ED50D-8C8D-41BF-9351-2A1FEB24C4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81E25F5-5DC1-43E8-A1AE-E6EC05F6A6EE}" type="datetimeFigureOut">
              <a:rPr lang="en-US"/>
              <a:pPr>
                <a:defRPr/>
              </a:pPr>
              <a:t>12/9/2008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FFFDD1-DDE5-4EF7-A5DD-64C99E9B1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D7182AC-48D8-4E62-9690-0770D0F7893A}" type="datetimeFigureOut">
              <a:rPr lang="en-US"/>
              <a:pPr>
                <a:defRPr/>
              </a:pPr>
              <a:t>12/9/2008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007DFD-564E-4D62-A375-3A9A4DB91D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DA62598-A2C3-4FC6-90A5-93C095CCBFA0}" type="datetimeFigureOut">
              <a:rPr lang="en-US"/>
              <a:pPr>
                <a:defRPr/>
              </a:pPr>
              <a:t>12/9/2008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F01629-58C0-4816-89BE-33D904B330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198AF55-677D-4BB0-B417-FA36228C2C1C}" type="datetimeFigureOut">
              <a:rPr lang="en-US"/>
              <a:pPr>
                <a:defRPr/>
              </a:pPr>
              <a:t>12/9/2008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0B99EC-F1E4-413B-A928-B639B6758E8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1F6E078-1EA9-4A1B-93B9-2866760D48E4}" type="datetimeFigureOut">
              <a:rPr lang="en-US"/>
              <a:pPr>
                <a:defRPr/>
              </a:pPr>
              <a:t>12/9/2008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1A85B2-793C-410B-8AA9-D7738AA245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A62EFE-EB06-46CF-9AE5-752771421823}" type="datetimeFigureOut">
              <a:rPr lang="en-US"/>
              <a:pPr>
                <a:defRPr/>
              </a:pPr>
              <a:t>12/9/2008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2CEAC1-5D81-4023-AAE3-BB8AF1FA39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7BA92A-EB3E-4F9E-97B1-C09EBF491DD9}" type="datetimeFigureOut">
              <a:rPr lang="en-US"/>
              <a:pPr>
                <a:defRPr/>
              </a:pPr>
              <a:t>12/9/2008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B85D0B-9A63-41DC-8A6D-48226AA2DF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64DBC66-94D9-409D-9A6E-F9FA04714E59}" type="datetimeFigureOut">
              <a:rPr lang="en-US"/>
              <a:pPr>
                <a:defRPr/>
              </a:pPr>
              <a:t>12/9/2008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64945CE-8A13-461F-9E59-CBB2B61C14A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emf"/><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8.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8.xml"/><Relationship Id="rId5" Type="http://schemas.openxmlformats.org/officeDocument/2006/relationships/image" Target="../media/image30.png"/><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emf"/><Relationship Id="rId1" Type="http://schemas.openxmlformats.org/officeDocument/2006/relationships/slideLayout" Target="../slideLayouts/slideLayout8.xml"/><Relationship Id="rId4" Type="http://schemas.openxmlformats.org/officeDocument/2006/relationships/image" Target="../media/image33.png"/></Relationships>
</file>

<file path=ppt/slides/_rels/slide16.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8.xml"/><Relationship Id="rId4" Type="http://schemas.openxmlformats.org/officeDocument/2006/relationships/image" Target="../media/image36.png"/></Relationships>
</file>

<file path=ppt/slides/_rels/slide1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e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1"/>
          <p:cNvSpPr txBox="1">
            <a:spLocks noChangeArrowheads="1"/>
          </p:cNvSpPr>
          <p:nvPr/>
        </p:nvSpPr>
        <p:spPr bwMode="auto">
          <a:xfrm>
            <a:off x="609600" y="685800"/>
            <a:ext cx="8001000" cy="1446213"/>
          </a:xfrm>
          <a:prstGeom prst="rect">
            <a:avLst/>
          </a:prstGeom>
          <a:noFill/>
          <a:ln w="9525">
            <a:noFill/>
            <a:miter lim="800000"/>
            <a:headEnd/>
            <a:tailEnd/>
          </a:ln>
        </p:spPr>
        <p:txBody>
          <a:bodyPr>
            <a:spAutoFit/>
          </a:bodyPr>
          <a:lstStyle/>
          <a:p>
            <a:pPr algn="ctr"/>
            <a:r>
              <a:rPr lang="en-US" sz="4400">
                <a:latin typeface="Calibri" pitchFamily="34" charset="0"/>
              </a:rPr>
              <a:t>Sub-THz Component of Large Solar Flares</a:t>
            </a:r>
          </a:p>
        </p:txBody>
      </p:sp>
      <p:sp>
        <p:nvSpPr>
          <p:cNvPr id="13314" name="TextBox 2"/>
          <p:cNvSpPr txBox="1">
            <a:spLocks noChangeArrowheads="1"/>
          </p:cNvSpPr>
          <p:nvPr/>
        </p:nvSpPr>
        <p:spPr bwMode="auto">
          <a:xfrm>
            <a:off x="1905000" y="3124200"/>
            <a:ext cx="5638800" cy="923925"/>
          </a:xfrm>
          <a:prstGeom prst="rect">
            <a:avLst/>
          </a:prstGeom>
          <a:noFill/>
          <a:ln w="9525">
            <a:noFill/>
            <a:miter lim="800000"/>
            <a:headEnd/>
            <a:tailEnd/>
          </a:ln>
        </p:spPr>
        <p:txBody>
          <a:bodyPr>
            <a:spAutoFit/>
          </a:bodyPr>
          <a:lstStyle/>
          <a:p>
            <a:pPr algn="ctr"/>
            <a:r>
              <a:rPr lang="en-US">
                <a:latin typeface="Calibri" pitchFamily="34" charset="0"/>
              </a:rPr>
              <a:t>Emily Ulanski</a:t>
            </a:r>
          </a:p>
          <a:p>
            <a:pPr algn="ctr"/>
            <a:r>
              <a:rPr lang="en-US">
                <a:latin typeface="Calibri" pitchFamily="34" charset="0"/>
              </a:rPr>
              <a:t>December 9, 2008</a:t>
            </a:r>
          </a:p>
          <a:p>
            <a:pPr algn="ctr"/>
            <a:r>
              <a:rPr lang="en-US">
                <a:latin typeface="Calibri" pitchFamily="34" charset="0"/>
              </a:rPr>
              <a:t>Plasma Physics and Magnetohydrodynamics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3"/>
          <p:cNvSpPr>
            <a:spLocks noGrp="1"/>
          </p:cNvSpPr>
          <p:nvPr>
            <p:ph type="body" sz="half" idx="2"/>
          </p:nvPr>
        </p:nvSpPr>
        <p:spPr>
          <a:xfrm>
            <a:off x="762000" y="152400"/>
            <a:ext cx="6858000" cy="381000"/>
          </a:xfrm>
        </p:spPr>
        <p:txBody>
          <a:bodyPr/>
          <a:lstStyle/>
          <a:p>
            <a:pPr algn="ctr"/>
            <a:r>
              <a:rPr lang="en-US" smtClean="0"/>
              <a:t>Next, the power can be found by multiplying the intensity by electron density</a:t>
            </a:r>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253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 y="1143000"/>
            <a:ext cx="8316913" cy="685800"/>
          </a:xfrm>
          <a:prstGeom prst="rect">
            <a:avLst/>
          </a:prstGeom>
          <a:noFill/>
          <a:ln w="9525">
            <a:noFill/>
            <a:miter lim="800000"/>
            <a:headEnd/>
            <a:tailEnd/>
          </a:ln>
        </p:spPr>
      </p:pic>
      <p:sp>
        <p:nvSpPr>
          <p:cNvPr id="22532" name="TextBox 6"/>
          <p:cNvSpPr txBox="1">
            <a:spLocks noChangeArrowheads="1"/>
          </p:cNvSpPr>
          <p:nvPr/>
        </p:nvSpPr>
        <p:spPr bwMode="auto">
          <a:xfrm>
            <a:off x="990600" y="1905000"/>
            <a:ext cx="6705600" cy="523875"/>
          </a:xfrm>
          <a:prstGeom prst="rect">
            <a:avLst/>
          </a:prstGeom>
          <a:noFill/>
          <a:ln w="9525">
            <a:noFill/>
            <a:miter lim="800000"/>
            <a:headEnd/>
            <a:tailEnd/>
          </a:ln>
        </p:spPr>
        <p:txBody>
          <a:bodyPr>
            <a:spAutoFit/>
          </a:bodyPr>
          <a:lstStyle/>
          <a:p>
            <a:r>
              <a:rPr lang="en-US" sz="1400">
                <a:latin typeface="Calibri" pitchFamily="34" charset="0"/>
              </a:rPr>
              <a:t>Now we can find the flux, which depends on the power radiated and the distance the source is from the Earth:</a:t>
            </a:r>
          </a:p>
        </p:txBody>
      </p:sp>
      <p:sp>
        <p:nvSpPr>
          <p:cNvPr id="2253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2534"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 y="2971800"/>
            <a:ext cx="8494713" cy="762000"/>
          </a:xfrm>
          <a:prstGeom prst="rect">
            <a:avLst/>
          </a:prstGeom>
          <a:noFill/>
          <a:ln w="9525">
            <a:noFill/>
            <a:miter lim="800000"/>
            <a:headEnd/>
            <a:tailEnd/>
          </a:ln>
        </p:spPr>
      </p:pic>
      <p:sp>
        <p:nvSpPr>
          <p:cNvPr id="22535" name="TextBox 9"/>
          <p:cNvSpPr txBox="1">
            <a:spLocks noChangeArrowheads="1"/>
          </p:cNvSpPr>
          <p:nvPr/>
        </p:nvSpPr>
        <p:spPr bwMode="auto">
          <a:xfrm>
            <a:off x="838200" y="6172200"/>
            <a:ext cx="7315200" cy="307975"/>
          </a:xfrm>
          <a:prstGeom prst="rect">
            <a:avLst/>
          </a:prstGeom>
          <a:noFill/>
          <a:ln w="9525">
            <a:noFill/>
            <a:miter lim="800000"/>
            <a:headEnd/>
            <a:tailEnd/>
          </a:ln>
        </p:spPr>
        <p:txBody>
          <a:bodyPr>
            <a:spAutoFit/>
          </a:bodyPr>
          <a:lstStyle/>
          <a:p>
            <a:r>
              <a:rPr lang="en-US" sz="1400">
                <a:latin typeface="Calibri" pitchFamily="34" charset="0"/>
              </a:rPr>
              <a:t>The flux depends on plasma frequency, energy density, gamma and number of electrons.</a:t>
            </a:r>
          </a:p>
        </p:txBody>
      </p:sp>
      <p:sp>
        <p:nvSpPr>
          <p:cNvPr id="2253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2537"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352800" y="2286000"/>
            <a:ext cx="1143000" cy="682625"/>
          </a:xfrm>
          <a:prstGeom prst="rect">
            <a:avLst/>
          </a:prstGeom>
          <a:noFill/>
          <a:ln w="9525">
            <a:noFill/>
            <a:miter lim="800000"/>
            <a:headEnd/>
            <a:tailEnd/>
          </a:ln>
        </p:spPr>
      </p:pic>
      <p:sp>
        <p:nvSpPr>
          <p:cNvPr id="2253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2539"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124200" y="685800"/>
            <a:ext cx="1954213" cy="304800"/>
          </a:xfrm>
          <a:prstGeom prst="rect">
            <a:avLst/>
          </a:prstGeom>
          <a:noFill/>
          <a:ln w="9525">
            <a:noFill/>
            <a:miter lim="800000"/>
            <a:headEnd/>
            <a:tailEnd/>
          </a:ln>
        </p:spPr>
      </p:pic>
      <p:sp>
        <p:nvSpPr>
          <p:cNvPr id="2254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2541" name="Picture 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505200" y="4038600"/>
            <a:ext cx="1279525" cy="304800"/>
          </a:xfrm>
          <a:prstGeom prst="rect">
            <a:avLst/>
          </a:prstGeom>
          <a:noFill/>
          <a:ln w="9525">
            <a:noFill/>
            <a:miter lim="800000"/>
            <a:headEnd/>
            <a:tailEnd/>
          </a:ln>
        </p:spPr>
      </p:pic>
      <p:sp>
        <p:nvSpPr>
          <p:cNvPr id="22542"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2543" name="Picture 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810000" y="4495800"/>
            <a:ext cx="655638" cy="304800"/>
          </a:xfrm>
          <a:prstGeom prst="rect">
            <a:avLst/>
          </a:prstGeom>
          <a:noFill/>
          <a:ln w="9525">
            <a:noFill/>
            <a:miter lim="800000"/>
            <a:headEnd/>
            <a:tailEnd/>
          </a:ln>
        </p:spPr>
      </p:pic>
      <p:sp>
        <p:nvSpPr>
          <p:cNvPr id="22544"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2545" name="Picture 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429000" y="4953000"/>
            <a:ext cx="1447800" cy="306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a:stCxn id="7" idx="6"/>
          </p:cNvCxnSpPr>
          <p:nvPr/>
        </p:nvCxnSpPr>
        <p:spPr>
          <a:xfrm flipH="1">
            <a:off x="1905000" y="2438400"/>
            <a:ext cx="36576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554" name="Title 1"/>
          <p:cNvSpPr>
            <a:spLocks noGrp="1"/>
          </p:cNvSpPr>
          <p:nvPr>
            <p:ph type="title"/>
          </p:nvPr>
        </p:nvSpPr>
        <p:spPr>
          <a:xfrm>
            <a:off x="457200" y="152400"/>
            <a:ext cx="8001000" cy="520700"/>
          </a:xfrm>
        </p:spPr>
        <p:txBody>
          <a:bodyPr/>
          <a:lstStyle/>
          <a:p>
            <a:pPr algn="ctr"/>
            <a:r>
              <a:rPr lang="en-US" smtClean="0"/>
              <a:t>DRL Model: Plot of Flux versus Frequency</a:t>
            </a:r>
          </a:p>
        </p:txBody>
      </p:sp>
      <p:pic>
        <p:nvPicPr>
          <p:cNvPr id="23555" name="Content Placeholder 4"/>
          <p:cNvPicPr>
            <a:picLocks noGrp="1"/>
          </p:cNvPicPr>
          <p:nvPr>
            <p:ph idx="1"/>
          </p:nvPr>
        </p:nvPicPr>
        <p:blipFill>
          <a:blip r:embed="rId2"/>
          <a:srcRect/>
          <a:stretch>
            <a:fillRect/>
          </a:stretch>
        </p:blipFill>
        <p:spPr>
          <a:xfrm>
            <a:off x="1371600" y="914400"/>
            <a:ext cx="5715000" cy="3352800"/>
          </a:xfrm>
        </p:spPr>
      </p:pic>
      <p:sp>
        <p:nvSpPr>
          <p:cNvPr id="11" name="Snip Diagonal Corner Rectangle 10"/>
          <p:cNvSpPr/>
          <p:nvPr/>
        </p:nvSpPr>
        <p:spPr>
          <a:xfrm>
            <a:off x="5562600" y="1143000"/>
            <a:ext cx="1371600" cy="1371600"/>
          </a:xfrm>
          <a:prstGeom prst="snip2DiagRect">
            <a:avLst>
              <a:gd name="adj1" fmla="val 0"/>
              <a:gd name="adj2" fmla="val 5399"/>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3557" name="Group 7"/>
          <p:cNvGrpSpPr>
            <a:grpSpLocks/>
          </p:cNvGrpSpPr>
          <p:nvPr/>
        </p:nvGrpSpPr>
        <p:grpSpPr bwMode="auto">
          <a:xfrm>
            <a:off x="4800600" y="2362200"/>
            <a:ext cx="762000" cy="1601788"/>
            <a:chOff x="4800600" y="3200400"/>
            <a:chExt cx="762000" cy="1600994"/>
          </a:xfrm>
        </p:grpSpPr>
        <p:sp>
          <p:nvSpPr>
            <p:cNvPr id="6" name="Oval 5"/>
            <p:cNvSpPr/>
            <p:nvPr/>
          </p:nvSpPr>
          <p:spPr>
            <a:xfrm>
              <a:off x="4800600" y="3733536"/>
              <a:ext cx="152400" cy="152324"/>
            </a:xfrm>
            <a:prstGeom prst="ellipse">
              <a:avLst/>
            </a:prstGeom>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3" name="Straight Connector 12"/>
            <p:cNvCxnSpPr>
              <a:stCxn id="7" idx="4"/>
            </p:cNvCxnSpPr>
            <p:nvPr/>
          </p:nvCxnSpPr>
          <p:spPr>
            <a:xfrm rot="5400000">
              <a:off x="4762860" y="4076265"/>
              <a:ext cx="1447082" cy="31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410200" y="3200400"/>
              <a:ext cx="152400" cy="152324"/>
            </a:xfrm>
            <a:prstGeom prst="ellipse">
              <a:avLst/>
            </a:prstGeom>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pic>
        <p:nvPicPr>
          <p:cNvPr id="23558"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0" y="5638800"/>
            <a:ext cx="5559425" cy="381000"/>
          </a:xfrm>
          <a:prstGeom prst="rect">
            <a:avLst/>
          </a:prstGeom>
          <a:noFill/>
          <a:ln w="9525">
            <a:noFill/>
            <a:miter lim="800000"/>
            <a:headEnd/>
            <a:tailEnd/>
          </a:ln>
        </p:spPr>
      </p:pic>
      <p:pic>
        <p:nvPicPr>
          <p:cNvPr id="23559"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24000" y="4953000"/>
            <a:ext cx="5611813" cy="381000"/>
          </a:xfrm>
          <a:prstGeom prst="rect">
            <a:avLst/>
          </a:prstGeom>
          <a:noFill/>
          <a:ln w="9525">
            <a:noFill/>
            <a:miter lim="800000"/>
            <a:headEnd/>
            <a:tailEnd/>
          </a:ln>
        </p:spPr>
      </p:pic>
      <p:cxnSp>
        <p:nvCxnSpPr>
          <p:cNvPr id="14" name="Straight Connector 13"/>
          <p:cNvCxnSpPr>
            <a:stCxn id="6" idx="0"/>
          </p:cNvCxnSpPr>
          <p:nvPr/>
        </p:nvCxnSpPr>
        <p:spPr>
          <a:xfrm rot="16200000" flipH="1">
            <a:off x="4343401" y="3429000"/>
            <a:ext cx="1066800" cy="31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2"/>
          </p:cNvCxnSpPr>
          <p:nvPr/>
        </p:nvCxnSpPr>
        <p:spPr>
          <a:xfrm rot="10800000" flipV="1">
            <a:off x="1905000" y="2971800"/>
            <a:ext cx="2895600" cy="76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7" idx="6"/>
          </p:cNvCxnSpPr>
          <p:nvPr/>
        </p:nvCxnSpPr>
        <p:spPr>
          <a:xfrm flipH="1">
            <a:off x="1905000" y="2438400"/>
            <a:ext cx="36576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09600" y="304800"/>
            <a:ext cx="7543800" cy="596900"/>
          </a:xfrm>
        </p:spPr>
        <p:txBody>
          <a:bodyPr/>
          <a:lstStyle/>
          <a:p>
            <a:pPr algn="ctr"/>
            <a:r>
              <a:rPr lang="en-US" smtClean="0"/>
              <a:t>Model:  Thermal Bremsstrahlung Emission </a:t>
            </a:r>
          </a:p>
        </p:txBody>
      </p:sp>
      <p:sp>
        <p:nvSpPr>
          <p:cNvPr id="24578" name="Text Placeholder 3"/>
          <p:cNvSpPr>
            <a:spLocks noGrp="1"/>
          </p:cNvSpPr>
          <p:nvPr>
            <p:ph type="body" sz="half" idx="2"/>
          </p:nvPr>
        </p:nvSpPr>
        <p:spPr>
          <a:xfrm>
            <a:off x="457200" y="1143000"/>
            <a:ext cx="8382000" cy="1079500"/>
          </a:xfrm>
        </p:spPr>
        <p:txBody>
          <a:bodyPr/>
          <a:lstStyle/>
          <a:p>
            <a:pPr algn="ctr"/>
            <a:r>
              <a:rPr lang="en-US" smtClean="0"/>
              <a:t>A second model deals with Bremsstrahlung radiation.  Bremsstrahlung (“break radiation”) occurs when a charged particle (an electron) passes a positive charge and is accelerated during this interaction.   The non-uniform acceleration causes the electron to emit radiation.  To generalize this emission from one electron, we consider thermal Bremsstrahlung emission.  One considers an ensemble of particles with uniform temperature.  </a:t>
            </a:r>
          </a:p>
        </p:txBody>
      </p:sp>
      <p:sp>
        <p:nvSpPr>
          <p:cNvPr id="2457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4580" name="Picture 2" descr="freefree.gif"/>
          <p:cNvPicPr>
            <a:picLocks noChangeAspect="1" noChangeArrowheads="1"/>
          </p:cNvPicPr>
          <p:nvPr/>
        </p:nvPicPr>
        <p:blipFill>
          <a:blip r:embed="rId2"/>
          <a:srcRect/>
          <a:stretch>
            <a:fillRect/>
          </a:stretch>
        </p:blipFill>
        <p:spPr bwMode="auto">
          <a:xfrm>
            <a:off x="1447800" y="2590800"/>
            <a:ext cx="5867400" cy="2749550"/>
          </a:xfrm>
          <a:prstGeom prst="rect">
            <a:avLst/>
          </a:prstGeom>
          <a:noFill/>
          <a:ln w="9525">
            <a:noFill/>
            <a:miter lim="800000"/>
            <a:headEnd/>
            <a:tailEnd/>
          </a:ln>
        </p:spPr>
      </p:pic>
      <p:sp>
        <p:nvSpPr>
          <p:cNvPr id="24581" name="Rectangle 6"/>
          <p:cNvSpPr>
            <a:spLocks noChangeArrowheads="1"/>
          </p:cNvSpPr>
          <p:nvPr/>
        </p:nvSpPr>
        <p:spPr bwMode="auto">
          <a:xfrm>
            <a:off x="2209800" y="6248400"/>
            <a:ext cx="4586288" cy="369888"/>
          </a:xfrm>
          <a:prstGeom prst="rect">
            <a:avLst/>
          </a:prstGeom>
          <a:noFill/>
          <a:ln w="9525">
            <a:noFill/>
            <a:miter lim="800000"/>
            <a:headEnd/>
            <a:tailEnd/>
          </a:ln>
        </p:spPr>
        <p:txBody>
          <a:bodyPr wrap="none">
            <a:spAutoFit/>
          </a:bodyPr>
          <a:lstStyle/>
          <a:p>
            <a:r>
              <a:rPr lang="en-US">
                <a:latin typeface="Calibri" pitchFamily="34" charset="0"/>
              </a:rPr>
              <a:t>http://www.astro.utu.fi/~cflynn/astroII/l3.html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Placeholder 3"/>
          <p:cNvSpPr>
            <a:spLocks noGrp="1"/>
          </p:cNvSpPr>
          <p:nvPr>
            <p:ph type="body" sz="half" idx="2"/>
          </p:nvPr>
        </p:nvSpPr>
        <p:spPr>
          <a:xfrm>
            <a:off x="533400" y="381000"/>
            <a:ext cx="3429000" cy="6019800"/>
          </a:xfrm>
          <a:ln>
            <a:solidFill>
              <a:schemeClr val="tx1"/>
            </a:solidFill>
          </a:ln>
        </p:spPr>
        <p:txBody>
          <a:bodyPr/>
          <a:lstStyle/>
          <a:p>
            <a:endParaRPr lang="en-US" smtClean="0"/>
          </a:p>
          <a:p>
            <a:r>
              <a:rPr lang="en-US" smtClean="0"/>
              <a:t>To begin a derivation of flux from the Bremsstrahlung emission model, we consider the </a:t>
            </a:r>
            <a:r>
              <a:rPr lang="en-US" b="1" smtClean="0"/>
              <a:t>general equation for radiation intensity transfer</a:t>
            </a:r>
            <a:r>
              <a:rPr lang="en-US" smtClean="0"/>
              <a:t>.</a:t>
            </a:r>
          </a:p>
          <a:p>
            <a:endParaRPr lang="en-US" smtClean="0"/>
          </a:p>
          <a:p>
            <a:endParaRPr lang="en-US" smtClean="0"/>
          </a:p>
          <a:p>
            <a:endParaRPr lang="en-US" smtClean="0"/>
          </a:p>
          <a:p>
            <a:endParaRPr lang="en-US" smtClean="0"/>
          </a:p>
          <a:p>
            <a:r>
              <a:rPr lang="en-US" smtClean="0"/>
              <a:t>Also, the source function is defined as </a:t>
            </a:r>
          </a:p>
          <a:p>
            <a:r>
              <a:rPr lang="en-US" smtClean="0"/>
              <a:t>Which depends on emissivity coefficient and absorption coefficient.</a:t>
            </a:r>
          </a:p>
          <a:p>
            <a:endParaRPr lang="en-US" smtClean="0"/>
          </a:p>
          <a:p>
            <a:r>
              <a:rPr lang="en-US" smtClean="0"/>
              <a:t>In the case of optically thick, we can let the intensity and source function we equivalent.</a:t>
            </a:r>
          </a:p>
          <a:p>
            <a:endParaRPr lang="en-US" smtClean="0"/>
          </a:p>
          <a:p>
            <a:r>
              <a:rPr lang="en-US" smtClean="0"/>
              <a:t>Through a radiative transfer equation we can derive an equation for intensity radiated which depends on optical thickness.  </a:t>
            </a:r>
          </a:p>
        </p:txBody>
      </p:sp>
      <p:pic>
        <p:nvPicPr>
          <p:cNvPr id="25602" name="Picture 1"/>
          <p:cNvPicPr>
            <a:picLocks noGrp="1" noChangeAspect="1" noChangeArrowheads="1"/>
          </p:cNvPicPr>
          <p:nvPr>
            <p:ph idx="1"/>
          </p:nvPr>
        </p:nvPicPr>
        <p:blipFill>
          <a:blip r:embed="rId2">
            <a:clrChange>
              <a:clrFrom>
                <a:srgbClr val="FFFFFF"/>
              </a:clrFrom>
              <a:clrTo>
                <a:srgbClr val="FFFFFF">
                  <a:alpha val="0"/>
                </a:srgbClr>
              </a:clrTo>
            </a:clrChange>
          </a:blip>
          <a:srcRect/>
          <a:stretch>
            <a:fillRect/>
          </a:stretch>
        </p:blipFill>
        <p:spPr>
          <a:xfrm>
            <a:off x="4495800" y="685800"/>
            <a:ext cx="3416300" cy="609600"/>
          </a:xfrm>
        </p:spPr>
      </p:pic>
      <p:sp>
        <p:nvSpPr>
          <p:cNvPr id="2560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560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05400" y="1905000"/>
            <a:ext cx="1463675" cy="533400"/>
          </a:xfrm>
          <a:prstGeom prst="rect">
            <a:avLst/>
          </a:prstGeom>
          <a:noFill/>
          <a:ln w="9525">
            <a:noFill/>
            <a:miter lim="800000"/>
            <a:headEnd/>
            <a:tailEnd/>
          </a:ln>
        </p:spPr>
      </p:pic>
      <p:sp>
        <p:nvSpPr>
          <p:cNvPr id="25605"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ru-RU"/>
          </a:p>
        </p:txBody>
      </p:sp>
      <p:sp>
        <p:nvSpPr>
          <p:cNvPr id="2560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5607"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15000" y="2743200"/>
            <a:ext cx="2743200" cy="457200"/>
          </a:xfrm>
          <a:prstGeom prst="rect">
            <a:avLst/>
          </a:prstGeom>
          <a:noFill/>
          <a:ln w="9525">
            <a:noFill/>
            <a:miter lim="800000"/>
            <a:headEnd/>
            <a:tailEnd/>
          </a:ln>
        </p:spPr>
      </p:pic>
      <p:sp>
        <p:nvSpPr>
          <p:cNvPr id="25608" name="Rectangle 6"/>
          <p:cNvSpPr>
            <a:spLocks noChangeArrowheads="1"/>
          </p:cNvSpPr>
          <p:nvPr/>
        </p:nvSpPr>
        <p:spPr bwMode="auto">
          <a:xfrm>
            <a:off x="0" y="819150"/>
            <a:ext cx="9144000" cy="0"/>
          </a:xfrm>
          <a:prstGeom prst="rect">
            <a:avLst/>
          </a:prstGeom>
          <a:noFill/>
          <a:ln w="9525">
            <a:noFill/>
            <a:miter lim="800000"/>
            <a:headEnd/>
            <a:tailEnd/>
          </a:ln>
        </p:spPr>
        <p:txBody>
          <a:bodyPr wrap="none" anchor="ctr">
            <a:spAutoFit/>
          </a:bodyPr>
          <a:lstStyle/>
          <a:p>
            <a:endParaRPr lang="ru-RU"/>
          </a:p>
        </p:txBody>
      </p:sp>
      <p:sp>
        <p:nvSpPr>
          <p:cNvPr id="2560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5610"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715000" y="3276600"/>
            <a:ext cx="2286000" cy="327025"/>
          </a:xfrm>
          <a:prstGeom prst="rect">
            <a:avLst/>
          </a:prstGeom>
          <a:noFill/>
          <a:ln w="9525">
            <a:noFill/>
            <a:miter lim="800000"/>
            <a:headEnd/>
            <a:tailEnd/>
          </a:ln>
        </p:spPr>
      </p:pic>
      <p:sp>
        <p:nvSpPr>
          <p:cNvPr id="25611" name="Rectangle 9"/>
          <p:cNvSpPr>
            <a:spLocks noChangeArrowheads="1"/>
          </p:cNvSpPr>
          <p:nvPr/>
        </p:nvSpPr>
        <p:spPr bwMode="auto">
          <a:xfrm>
            <a:off x="0" y="676275"/>
            <a:ext cx="9144000" cy="0"/>
          </a:xfrm>
          <a:prstGeom prst="rect">
            <a:avLst/>
          </a:prstGeom>
          <a:noFill/>
          <a:ln w="9525">
            <a:noFill/>
            <a:miter lim="800000"/>
            <a:headEnd/>
            <a:tailEnd/>
          </a:ln>
        </p:spPr>
        <p:txBody>
          <a:bodyPr wrap="none" anchor="ctr">
            <a:spAutoFit/>
          </a:bodyPr>
          <a:lstStyle/>
          <a:p>
            <a:endParaRPr lang="ru-RU"/>
          </a:p>
        </p:txBody>
      </p:sp>
      <p:sp>
        <p:nvSpPr>
          <p:cNvPr id="25612"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5613"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114800" y="5181600"/>
            <a:ext cx="4514850" cy="533400"/>
          </a:xfrm>
          <a:prstGeom prst="rect">
            <a:avLst/>
          </a:prstGeom>
          <a:noFill/>
          <a:ln w="9525">
            <a:noFill/>
            <a:miter lim="800000"/>
            <a:headEnd/>
            <a:tailEnd/>
          </a:ln>
        </p:spPr>
      </p:pic>
      <p:sp>
        <p:nvSpPr>
          <p:cNvPr id="25614" name="Rectangle 12"/>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ru-RU"/>
          </a:p>
        </p:txBody>
      </p:sp>
      <p:sp>
        <p:nvSpPr>
          <p:cNvPr id="25615"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5616"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715000" y="5943600"/>
            <a:ext cx="900113" cy="304800"/>
          </a:xfrm>
          <a:prstGeom prst="rect">
            <a:avLst/>
          </a:prstGeom>
          <a:noFill/>
          <a:ln w="9525">
            <a:noFill/>
            <a:miter lim="800000"/>
            <a:headEnd/>
            <a:tailEnd/>
          </a:ln>
        </p:spPr>
      </p:pic>
      <p:sp>
        <p:nvSpPr>
          <p:cNvPr id="25617" name="Rectangle 15"/>
          <p:cNvSpPr>
            <a:spLocks noChangeArrowheads="1"/>
          </p:cNvSpPr>
          <p:nvPr/>
        </p:nvSpPr>
        <p:spPr bwMode="auto">
          <a:xfrm>
            <a:off x="0" y="666750"/>
            <a:ext cx="9144000" cy="0"/>
          </a:xfrm>
          <a:prstGeom prst="rect">
            <a:avLst/>
          </a:prstGeom>
          <a:noFill/>
          <a:ln w="9525">
            <a:noFill/>
            <a:miter lim="800000"/>
            <a:headEnd/>
            <a:tailEnd/>
          </a:ln>
        </p:spPr>
        <p:txBody>
          <a:bodyPr wrap="none" anchor="ctr">
            <a:spAutoFit/>
          </a:bodyPr>
          <a:lstStyle/>
          <a:p>
            <a:endParaRPr lang="ru-RU"/>
          </a:p>
        </p:txBody>
      </p:sp>
      <p:cxnSp>
        <p:nvCxnSpPr>
          <p:cNvPr id="22" name="Straight Arrow Connector 21"/>
          <p:cNvCxnSpPr/>
          <p:nvPr/>
        </p:nvCxnSpPr>
        <p:spPr>
          <a:xfrm flipV="1">
            <a:off x="3429000" y="2286000"/>
            <a:ext cx="16002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619"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5620" name="Picture 1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648200" y="3886200"/>
            <a:ext cx="3452813" cy="533400"/>
          </a:xfrm>
          <a:prstGeom prst="rect">
            <a:avLst/>
          </a:prstGeom>
          <a:noFill/>
          <a:ln w="9525">
            <a:noFill/>
            <a:miter lim="800000"/>
            <a:headEnd/>
            <a:tailEnd/>
          </a:ln>
        </p:spPr>
      </p:pic>
      <p:sp>
        <p:nvSpPr>
          <p:cNvPr id="25621" name="Rectangle 18"/>
          <p:cNvSpPr>
            <a:spLocks noChangeArrowheads="1"/>
          </p:cNvSpPr>
          <p:nvPr/>
        </p:nvSpPr>
        <p:spPr bwMode="auto">
          <a:xfrm>
            <a:off x="0" y="819150"/>
            <a:ext cx="9144000" cy="0"/>
          </a:xfrm>
          <a:prstGeom prst="rect">
            <a:avLst/>
          </a:prstGeom>
          <a:noFill/>
          <a:ln w="9525">
            <a:noFill/>
            <a:miter lim="800000"/>
            <a:headEnd/>
            <a:tailEnd/>
          </a:ln>
        </p:spPr>
        <p:txBody>
          <a:bodyPr wrap="none" anchor="ctr">
            <a:spAutoFit/>
          </a:bodyPr>
          <a:lstStyle/>
          <a:p>
            <a:endParaRPr lang="ru-RU"/>
          </a:p>
        </p:txBody>
      </p:sp>
      <p:cxnSp>
        <p:nvCxnSpPr>
          <p:cNvPr id="29" name="Straight Arrow Connector 28"/>
          <p:cNvCxnSpPr/>
          <p:nvPr/>
        </p:nvCxnSpPr>
        <p:spPr>
          <a:xfrm flipV="1">
            <a:off x="3505200" y="1219200"/>
            <a:ext cx="9144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Placeholder 3"/>
          <p:cNvSpPr>
            <a:spLocks noGrp="1"/>
          </p:cNvSpPr>
          <p:nvPr>
            <p:ph type="body" sz="half" idx="2"/>
          </p:nvPr>
        </p:nvSpPr>
        <p:spPr>
          <a:xfrm>
            <a:off x="457200" y="304800"/>
            <a:ext cx="7848600" cy="850900"/>
          </a:xfrm>
        </p:spPr>
        <p:txBody>
          <a:bodyPr/>
          <a:lstStyle/>
          <a:p>
            <a:pPr algn="ctr"/>
            <a:r>
              <a:rPr lang="en-US" smtClean="0"/>
              <a:t>And again, the flux can be found by integrating the source function over the entire solid angle (where the source is a distance R from the Earth).  </a:t>
            </a: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662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4400" y="4267200"/>
            <a:ext cx="7162800" cy="552450"/>
          </a:xfrm>
          <a:prstGeom prst="rect">
            <a:avLst/>
          </a:prstGeom>
          <a:noFill/>
          <a:ln w="9525">
            <a:noFill/>
            <a:miter lim="800000"/>
            <a:headEnd/>
            <a:tailEnd/>
          </a:ln>
        </p:spPr>
      </p:pic>
      <p:sp>
        <p:nvSpPr>
          <p:cNvPr id="2662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662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9200" y="990600"/>
            <a:ext cx="6629400" cy="776288"/>
          </a:xfrm>
          <a:prstGeom prst="rect">
            <a:avLst/>
          </a:prstGeom>
          <a:noFill/>
          <a:ln w="9525">
            <a:noFill/>
            <a:miter lim="800000"/>
            <a:headEnd/>
            <a:tailEnd/>
          </a:ln>
        </p:spPr>
      </p:pic>
      <p:sp>
        <p:nvSpPr>
          <p:cNvPr id="26630" name="TextBox 8"/>
          <p:cNvSpPr txBox="1">
            <a:spLocks noChangeArrowheads="1"/>
          </p:cNvSpPr>
          <p:nvPr/>
        </p:nvSpPr>
        <p:spPr bwMode="auto">
          <a:xfrm>
            <a:off x="1143000" y="1981200"/>
            <a:ext cx="6705600" cy="307975"/>
          </a:xfrm>
          <a:prstGeom prst="rect">
            <a:avLst/>
          </a:prstGeom>
          <a:noFill/>
          <a:ln w="9525">
            <a:noFill/>
            <a:miter lim="800000"/>
            <a:headEnd/>
            <a:tailEnd/>
          </a:ln>
        </p:spPr>
        <p:txBody>
          <a:bodyPr>
            <a:spAutoFit/>
          </a:bodyPr>
          <a:lstStyle/>
          <a:p>
            <a:pPr algn="ctr"/>
            <a:r>
              <a:rPr lang="en-US" sz="1400">
                <a:latin typeface="Calibri" pitchFamily="34" charset="0"/>
              </a:rPr>
              <a:t>This can be simplified for a given temperature T and electron density.</a:t>
            </a:r>
          </a:p>
        </p:txBody>
      </p:sp>
      <p:sp>
        <p:nvSpPr>
          <p:cNvPr id="2663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6632"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10000" y="2743200"/>
            <a:ext cx="990600" cy="319088"/>
          </a:xfrm>
          <a:prstGeom prst="rect">
            <a:avLst/>
          </a:prstGeom>
          <a:noFill/>
          <a:ln w="9525">
            <a:noFill/>
            <a:miter lim="800000"/>
            <a:headEnd/>
            <a:tailEnd/>
          </a:ln>
        </p:spPr>
      </p:pic>
      <p:sp>
        <p:nvSpPr>
          <p:cNvPr id="26633" name="Rectangle 3"/>
          <p:cNvSpPr>
            <a:spLocks noChangeArrowheads="1"/>
          </p:cNvSpPr>
          <p:nvPr/>
        </p:nvSpPr>
        <p:spPr bwMode="auto">
          <a:xfrm>
            <a:off x="0" y="647700"/>
            <a:ext cx="9144000" cy="0"/>
          </a:xfrm>
          <a:prstGeom prst="rect">
            <a:avLst/>
          </a:prstGeom>
          <a:noFill/>
          <a:ln w="9525">
            <a:noFill/>
            <a:miter lim="800000"/>
            <a:headEnd/>
            <a:tailEnd/>
          </a:ln>
        </p:spPr>
        <p:txBody>
          <a:bodyPr wrap="none" anchor="ctr">
            <a:spAutoFit/>
          </a:bodyPr>
          <a:lstStyle/>
          <a:p>
            <a:endParaRPr lang="ru-RU"/>
          </a:p>
        </p:txBody>
      </p:sp>
      <p:pic>
        <p:nvPicPr>
          <p:cNvPr id="26634"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29000" y="3124200"/>
            <a:ext cx="1736725" cy="304800"/>
          </a:xfrm>
          <a:prstGeom prst="rect">
            <a:avLst/>
          </a:prstGeom>
          <a:noFill/>
          <a:ln w="9525">
            <a:noFill/>
            <a:miter lim="800000"/>
            <a:headEnd/>
            <a:tailEnd/>
          </a:ln>
        </p:spPr>
      </p:pic>
      <p:sp>
        <p:nvSpPr>
          <p:cNvPr id="26635" name="Rectangle 6"/>
          <p:cNvSpPr>
            <a:spLocks noChangeArrowheads="1"/>
          </p:cNvSpPr>
          <p:nvPr/>
        </p:nvSpPr>
        <p:spPr bwMode="auto">
          <a:xfrm>
            <a:off x="0" y="647700"/>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28600"/>
            <a:ext cx="8153400" cy="444500"/>
          </a:xfrm>
        </p:spPr>
        <p:txBody>
          <a:bodyPr/>
          <a:lstStyle/>
          <a:p>
            <a:pPr algn="ctr"/>
            <a:r>
              <a:rPr lang="en-US" smtClean="0"/>
              <a:t>Plot of Flux versus Frequency for the Bremsstrahlung Model</a:t>
            </a:r>
          </a:p>
        </p:txBody>
      </p:sp>
      <p:grpSp>
        <p:nvGrpSpPr>
          <p:cNvPr id="27650" name="Group 18"/>
          <p:cNvGrpSpPr>
            <a:grpSpLocks/>
          </p:cNvGrpSpPr>
          <p:nvPr/>
        </p:nvGrpSpPr>
        <p:grpSpPr bwMode="auto">
          <a:xfrm>
            <a:off x="1524000" y="838200"/>
            <a:ext cx="6096000" cy="4067175"/>
            <a:chOff x="1524000" y="1395412"/>
            <a:chExt cx="6096000" cy="4067175"/>
          </a:xfrm>
        </p:grpSpPr>
        <p:pic>
          <p:nvPicPr>
            <p:cNvPr id="27656" name="Picture 4"/>
            <p:cNvPicPr>
              <a:picLocks noChangeAspect="1" noChangeArrowheads="1"/>
            </p:cNvPicPr>
            <p:nvPr/>
          </p:nvPicPr>
          <p:blipFill>
            <a:blip r:embed="rId2"/>
            <a:srcRect/>
            <a:stretch>
              <a:fillRect/>
            </a:stretch>
          </p:blipFill>
          <p:spPr bwMode="auto">
            <a:xfrm>
              <a:off x="1524000" y="1395412"/>
              <a:ext cx="6096000" cy="4067175"/>
            </a:xfrm>
            <a:prstGeom prst="rect">
              <a:avLst/>
            </a:prstGeom>
            <a:noFill/>
            <a:ln w="9525">
              <a:noFill/>
              <a:miter lim="800000"/>
              <a:headEnd/>
              <a:tailEnd/>
            </a:ln>
          </p:spPr>
        </p:pic>
        <p:grpSp>
          <p:nvGrpSpPr>
            <p:cNvPr id="27657" name="Group 17"/>
            <p:cNvGrpSpPr>
              <a:grpSpLocks/>
            </p:cNvGrpSpPr>
            <p:nvPr/>
          </p:nvGrpSpPr>
          <p:grpSpPr bwMode="auto">
            <a:xfrm>
              <a:off x="1828800" y="2056606"/>
              <a:ext cx="2133600" cy="3125788"/>
              <a:chOff x="1828800" y="2056606"/>
              <a:chExt cx="2133600" cy="3125788"/>
            </a:xfrm>
          </p:grpSpPr>
          <p:sp>
            <p:nvSpPr>
              <p:cNvPr id="6" name="Oval 5"/>
              <p:cNvSpPr/>
              <p:nvPr/>
            </p:nvSpPr>
            <p:spPr>
              <a:xfrm>
                <a:off x="2819400" y="228758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3810000" y="205898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Connector 10"/>
              <p:cNvCxnSpPr/>
              <p:nvPr/>
            </p:nvCxnSpPr>
            <p:spPr>
              <a:xfrm rot="5400000" flipH="1" flipV="1">
                <a:off x="2363787" y="3581400"/>
                <a:ext cx="3046413"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6" idx="4"/>
              </p:cNvCxnSpPr>
              <p:nvPr/>
            </p:nvCxnSpPr>
            <p:spPr>
              <a:xfrm rot="5400000" flipH="1" flipV="1">
                <a:off x="1524001" y="3809999"/>
                <a:ext cx="2743200" cy="31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6" idx="6"/>
              </p:cNvCxnSpPr>
              <p:nvPr/>
            </p:nvCxnSpPr>
            <p:spPr>
              <a:xfrm>
                <a:off x="1828800" y="2363787"/>
                <a:ext cx="11430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p:cNvCxnSpPr>
              <p:nvPr/>
            </p:nvCxnSpPr>
            <p:spPr>
              <a:xfrm rot="16200000" flipV="1">
                <a:off x="2858294" y="1029494"/>
                <a:ext cx="1587" cy="20574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sp>
        <p:nvSpPr>
          <p:cNvPr id="276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7652"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14600" y="5181600"/>
            <a:ext cx="4446588" cy="304800"/>
          </a:xfrm>
          <a:prstGeom prst="rect">
            <a:avLst/>
          </a:prstGeom>
          <a:noFill/>
          <a:ln w="9525">
            <a:noFill/>
            <a:miter lim="800000"/>
            <a:headEnd/>
            <a:tailEnd/>
          </a:ln>
        </p:spPr>
      </p:pic>
      <p:sp>
        <p:nvSpPr>
          <p:cNvPr id="2765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7654"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438400" y="5638800"/>
            <a:ext cx="4446588" cy="304800"/>
          </a:xfrm>
          <a:prstGeom prst="rect">
            <a:avLst/>
          </a:prstGeom>
          <a:noFill/>
          <a:ln w="9525">
            <a:noFill/>
            <a:miter lim="800000"/>
            <a:headEnd/>
            <a:tailEnd/>
          </a:ln>
        </p:spPr>
      </p:pic>
      <p:sp>
        <p:nvSpPr>
          <p:cNvPr id="27655" name="TextBox 21"/>
          <p:cNvSpPr txBox="1">
            <a:spLocks noChangeArrowheads="1"/>
          </p:cNvSpPr>
          <p:nvPr/>
        </p:nvSpPr>
        <p:spPr bwMode="auto">
          <a:xfrm>
            <a:off x="1524000" y="6172200"/>
            <a:ext cx="6019800" cy="381000"/>
          </a:xfrm>
          <a:prstGeom prst="rect">
            <a:avLst/>
          </a:prstGeom>
          <a:noFill/>
          <a:ln w="9525">
            <a:noFill/>
            <a:miter lim="800000"/>
            <a:headEnd/>
            <a:tailEnd/>
          </a:ln>
        </p:spPr>
        <p:txBody>
          <a:bodyPr>
            <a:spAutoFit/>
          </a:bodyPr>
          <a:lstStyle/>
          <a:p>
            <a:r>
              <a:rPr lang="en-US">
                <a:latin typeface="Calibri" pitchFamily="34" charset="0"/>
              </a:rPr>
              <a:t>These results yield a flux that is off by an order of about 10</a:t>
            </a:r>
            <a:r>
              <a:rPr lang="en-US" baseline="30000">
                <a:latin typeface="Calibri" pitchFamily="34" charset="0"/>
              </a:rPr>
              <a:t>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Placeholder 3"/>
          <p:cNvSpPr>
            <a:spLocks noGrp="1"/>
          </p:cNvSpPr>
          <p:nvPr>
            <p:ph type="body" sz="half" idx="2"/>
          </p:nvPr>
        </p:nvSpPr>
        <p:spPr>
          <a:xfrm>
            <a:off x="228600" y="228600"/>
            <a:ext cx="8534400" cy="457200"/>
          </a:xfrm>
        </p:spPr>
        <p:txBody>
          <a:bodyPr/>
          <a:lstStyle/>
          <a:p>
            <a:pPr algn="ctr"/>
            <a:r>
              <a:rPr lang="en-US" sz="1800" smtClean="0"/>
              <a:t>It is also important to look at how changes in electron density change the model</a:t>
            </a:r>
          </a:p>
        </p:txBody>
      </p:sp>
      <p:pic>
        <p:nvPicPr>
          <p:cNvPr id="28674" name="Picture 4"/>
          <p:cNvPicPr>
            <a:picLocks noChangeAspect="1" noChangeArrowheads="1"/>
          </p:cNvPicPr>
          <p:nvPr/>
        </p:nvPicPr>
        <p:blipFill>
          <a:blip r:embed="rId2"/>
          <a:srcRect/>
          <a:stretch>
            <a:fillRect/>
          </a:stretch>
        </p:blipFill>
        <p:spPr bwMode="auto">
          <a:xfrm>
            <a:off x="152400" y="1143000"/>
            <a:ext cx="3962400" cy="3733800"/>
          </a:xfrm>
          <a:prstGeom prst="rect">
            <a:avLst/>
          </a:prstGeom>
          <a:noFill/>
          <a:ln w="9525">
            <a:noFill/>
            <a:miter lim="800000"/>
            <a:headEnd/>
            <a:tailEnd/>
          </a:ln>
        </p:spPr>
      </p:pic>
      <p:sp>
        <p:nvSpPr>
          <p:cNvPr id="28675" name="TextBox 6"/>
          <p:cNvSpPr txBox="1">
            <a:spLocks noChangeArrowheads="1"/>
          </p:cNvSpPr>
          <p:nvPr/>
        </p:nvSpPr>
        <p:spPr bwMode="auto">
          <a:xfrm>
            <a:off x="1066800" y="5410200"/>
            <a:ext cx="7239000" cy="307975"/>
          </a:xfrm>
          <a:prstGeom prst="rect">
            <a:avLst/>
          </a:prstGeom>
          <a:noFill/>
          <a:ln w="9525">
            <a:noFill/>
            <a:miter lim="800000"/>
            <a:headEnd/>
            <a:tailEnd/>
          </a:ln>
        </p:spPr>
        <p:txBody>
          <a:bodyPr>
            <a:spAutoFit/>
          </a:bodyPr>
          <a:lstStyle/>
          <a:p>
            <a:pPr algn="ctr"/>
            <a:r>
              <a:rPr lang="en-US" sz="1400">
                <a:latin typeface="Calibri" pitchFamily="34" charset="0"/>
              </a:rPr>
              <a:t>Can see that the electron density does not impact the microwave frequency range.  </a:t>
            </a:r>
          </a:p>
        </p:txBody>
      </p:sp>
      <p:sp>
        <p:nvSpPr>
          <p:cNvPr id="28676" name="Text Box 1"/>
          <p:cNvSpPr txBox="1">
            <a:spLocks noChangeArrowheads="1"/>
          </p:cNvSpPr>
          <p:nvPr/>
        </p:nvSpPr>
        <p:spPr bwMode="auto">
          <a:xfrm>
            <a:off x="2590800" y="1524000"/>
            <a:ext cx="1371600" cy="228600"/>
          </a:xfrm>
          <a:prstGeom prst="rect">
            <a:avLst/>
          </a:prstGeom>
          <a:solidFill>
            <a:srgbClr val="FFFFFF"/>
          </a:solidFill>
          <a:ln w="9525">
            <a:noFill/>
            <a:miter lim="800000"/>
            <a:headEnd/>
            <a:tailEnd/>
          </a:ln>
        </p:spPr>
        <p:txBody>
          <a:bodyPr/>
          <a:lstStyle/>
          <a:p>
            <a:pPr>
              <a:spcAft>
                <a:spcPts val="1000"/>
              </a:spcAft>
            </a:pPr>
            <a:r>
              <a:rPr lang="en-US" sz="1100">
                <a:latin typeface="Calibri" pitchFamily="34" charset="0"/>
              </a:rPr>
              <a:t>n</a:t>
            </a:r>
            <a:r>
              <a:rPr lang="en-US" sz="1100" baseline="-25000">
                <a:latin typeface="Calibri" pitchFamily="34" charset="0"/>
              </a:rPr>
              <a:t>e</a:t>
            </a:r>
            <a:r>
              <a:rPr lang="en-US" sz="1100">
                <a:latin typeface="Calibri" pitchFamily="34" charset="0"/>
              </a:rPr>
              <a:t> = 4 x 10</a:t>
            </a:r>
            <a:r>
              <a:rPr lang="en-US" sz="1100" baseline="30000">
                <a:latin typeface="Calibri" pitchFamily="34" charset="0"/>
              </a:rPr>
              <a:t>11</a:t>
            </a:r>
            <a:r>
              <a:rPr lang="en-US" sz="1100">
                <a:latin typeface="Calibri" pitchFamily="34" charset="0"/>
              </a:rPr>
              <a:t> cm</a:t>
            </a:r>
            <a:r>
              <a:rPr lang="en-US" sz="1100" baseline="30000">
                <a:latin typeface="Calibri" pitchFamily="34" charset="0"/>
              </a:rPr>
              <a:t>3</a:t>
            </a:r>
            <a:endParaRPr lang="en-US"/>
          </a:p>
        </p:txBody>
      </p:sp>
      <p:sp>
        <p:nvSpPr>
          <p:cNvPr id="28677" name="Text Box 2"/>
          <p:cNvSpPr txBox="1">
            <a:spLocks noChangeArrowheads="1"/>
          </p:cNvSpPr>
          <p:nvPr/>
        </p:nvSpPr>
        <p:spPr bwMode="auto">
          <a:xfrm>
            <a:off x="2590800" y="2514600"/>
            <a:ext cx="1238250" cy="266700"/>
          </a:xfrm>
          <a:prstGeom prst="rect">
            <a:avLst/>
          </a:prstGeom>
          <a:solidFill>
            <a:srgbClr val="FFFFFF"/>
          </a:solidFill>
          <a:ln w="9525">
            <a:noFill/>
            <a:miter lim="800000"/>
            <a:headEnd/>
            <a:tailEnd/>
          </a:ln>
        </p:spPr>
        <p:txBody>
          <a:bodyPr/>
          <a:lstStyle/>
          <a:p>
            <a:pPr>
              <a:spcAft>
                <a:spcPts val="1000"/>
              </a:spcAft>
            </a:pPr>
            <a:r>
              <a:rPr lang="en-US" sz="1100">
                <a:latin typeface="Calibri" pitchFamily="34" charset="0"/>
              </a:rPr>
              <a:t>n</a:t>
            </a:r>
            <a:r>
              <a:rPr lang="en-US" sz="1100" baseline="-25000">
                <a:latin typeface="Calibri" pitchFamily="34" charset="0"/>
              </a:rPr>
              <a:t>e</a:t>
            </a:r>
            <a:r>
              <a:rPr lang="en-US" sz="1100">
                <a:latin typeface="Calibri" pitchFamily="34" charset="0"/>
              </a:rPr>
              <a:t> = 3 x 10</a:t>
            </a:r>
            <a:r>
              <a:rPr lang="en-US" sz="1100" baseline="30000">
                <a:latin typeface="Calibri" pitchFamily="34" charset="0"/>
              </a:rPr>
              <a:t>11</a:t>
            </a:r>
            <a:r>
              <a:rPr lang="en-US" sz="1100">
                <a:latin typeface="Calibri" pitchFamily="34" charset="0"/>
              </a:rPr>
              <a:t> cm</a:t>
            </a:r>
            <a:r>
              <a:rPr lang="en-US" sz="1100" baseline="30000">
                <a:latin typeface="Calibri" pitchFamily="34" charset="0"/>
              </a:rPr>
              <a:t>3</a:t>
            </a:r>
            <a:endParaRPr lang="en-US"/>
          </a:p>
        </p:txBody>
      </p:sp>
      <p:sp>
        <p:nvSpPr>
          <p:cNvPr id="28678" name="Text Box 3"/>
          <p:cNvSpPr txBox="1">
            <a:spLocks noChangeArrowheads="1"/>
          </p:cNvSpPr>
          <p:nvPr/>
        </p:nvSpPr>
        <p:spPr bwMode="auto">
          <a:xfrm>
            <a:off x="2667000" y="3352800"/>
            <a:ext cx="1238250" cy="266700"/>
          </a:xfrm>
          <a:prstGeom prst="rect">
            <a:avLst/>
          </a:prstGeom>
          <a:solidFill>
            <a:srgbClr val="FFFFFF"/>
          </a:solidFill>
          <a:ln w="9525">
            <a:noFill/>
            <a:miter lim="800000"/>
            <a:headEnd/>
            <a:tailEnd/>
          </a:ln>
        </p:spPr>
        <p:txBody>
          <a:bodyPr/>
          <a:lstStyle/>
          <a:p>
            <a:pPr>
              <a:spcAft>
                <a:spcPts val="1000"/>
              </a:spcAft>
            </a:pPr>
            <a:r>
              <a:rPr lang="en-US" sz="1100">
                <a:latin typeface="Calibri" pitchFamily="34" charset="0"/>
              </a:rPr>
              <a:t>n</a:t>
            </a:r>
            <a:r>
              <a:rPr lang="en-US" sz="1100" baseline="-25000">
                <a:latin typeface="Calibri" pitchFamily="34" charset="0"/>
              </a:rPr>
              <a:t>e</a:t>
            </a:r>
            <a:r>
              <a:rPr lang="en-US" sz="1100">
                <a:latin typeface="Calibri" pitchFamily="34" charset="0"/>
              </a:rPr>
              <a:t> = 2 x 10</a:t>
            </a:r>
            <a:r>
              <a:rPr lang="en-US" sz="1100" baseline="30000">
                <a:latin typeface="Calibri" pitchFamily="34" charset="0"/>
              </a:rPr>
              <a:t>11</a:t>
            </a:r>
            <a:r>
              <a:rPr lang="en-US" sz="1100">
                <a:latin typeface="Calibri" pitchFamily="34" charset="0"/>
              </a:rPr>
              <a:t> cm</a:t>
            </a:r>
            <a:r>
              <a:rPr lang="en-US" sz="1100" baseline="30000">
                <a:latin typeface="Calibri" pitchFamily="34" charset="0"/>
              </a:rPr>
              <a:t>3</a:t>
            </a:r>
            <a:endParaRPr lang="en-US"/>
          </a:p>
        </p:txBody>
      </p:sp>
      <p:sp>
        <p:nvSpPr>
          <p:cNvPr id="28679" name="Text Box 4"/>
          <p:cNvSpPr txBox="1">
            <a:spLocks noChangeArrowheads="1"/>
          </p:cNvSpPr>
          <p:nvPr/>
        </p:nvSpPr>
        <p:spPr bwMode="auto">
          <a:xfrm>
            <a:off x="2895600" y="4038600"/>
            <a:ext cx="1238250" cy="266700"/>
          </a:xfrm>
          <a:prstGeom prst="rect">
            <a:avLst/>
          </a:prstGeom>
          <a:solidFill>
            <a:srgbClr val="FFFFFF"/>
          </a:solidFill>
          <a:ln w="9525">
            <a:noFill/>
            <a:miter lim="800000"/>
            <a:headEnd/>
            <a:tailEnd/>
          </a:ln>
        </p:spPr>
        <p:txBody>
          <a:bodyPr/>
          <a:lstStyle/>
          <a:p>
            <a:pPr>
              <a:spcAft>
                <a:spcPts val="1000"/>
              </a:spcAft>
            </a:pPr>
            <a:r>
              <a:rPr lang="en-US" sz="1100">
                <a:latin typeface="Calibri" pitchFamily="34" charset="0"/>
              </a:rPr>
              <a:t>n</a:t>
            </a:r>
            <a:r>
              <a:rPr lang="en-US" sz="1100" baseline="-25000">
                <a:latin typeface="Calibri" pitchFamily="34" charset="0"/>
              </a:rPr>
              <a:t>e</a:t>
            </a:r>
            <a:r>
              <a:rPr lang="en-US" sz="1100">
                <a:latin typeface="Calibri" pitchFamily="34" charset="0"/>
              </a:rPr>
              <a:t> = 1 x 10</a:t>
            </a:r>
            <a:r>
              <a:rPr lang="en-US" sz="1100" baseline="30000">
                <a:latin typeface="Calibri" pitchFamily="34" charset="0"/>
              </a:rPr>
              <a:t>11</a:t>
            </a:r>
            <a:r>
              <a:rPr lang="en-US" sz="1100">
                <a:latin typeface="Calibri" pitchFamily="34" charset="0"/>
              </a:rPr>
              <a:t> cm</a:t>
            </a:r>
            <a:r>
              <a:rPr lang="en-US" sz="1100" baseline="30000">
                <a:latin typeface="Calibri" pitchFamily="34" charset="0"/>
              </a:rPr>
              <a:t>3</a:t>
            </a:r>
            <a:endParaRPr lang="en-US"/>
          </a:p>
        </p:txBody>
      </p:sp>
      <p:cxnSp>
        <p:nvCxnSpPr>
          <p:cNvPr id="13" name="Straight Arrow Connector 12"/>
          <p:cNvCxnSpPr/>
          <p:nvPr/>
        </p:nvCxnSpPr>
        <p:spPr>
          <a:xfrm rot="5400000">
            <a:off x="2667000" y="18288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819400" y="28956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2743200" y="36576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2819400" y="4267200"/>
            <a:ext cx="152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8684" name="Group 33"/>
          <p:cNvGrpSpPr>
            <a:grpSpLocks/>
          </p:cNvGrpSpPr>
          <p:nvPr/>
        </p:nvGrpSpPr>
        <p:grpSpPr bwMode="auto">
          <a:xfrm>
            <a:off x="4038600" y="1219200"/>
            <a:ext cx="4724400" cy="3581400"/>
            <a:chOff x="4038600" y="1219200"/>
            <a:chExt cx="4724400" cy="3581400"/>
          </a:xfrm>
        </p:grpSpPr>
        <p:pic>
          <p:nvPicPr>
            <p:cNvPr id="28687" name="Picture 5"/>
            <p:cNvPicPr>
              <a:picLocks noChangeAspect="1" noChangeArrowheads="1"/>
            </p:cNvPicPr>
            <p:nvPr/>
          </p:nvPicPr>
          <p:blipFill>
            <a:blip r:embed="rId3"/>
            <a:srcRect/>
            <a:stretch>
              <a:fillRect/>
            </a:stretch>
          </p:blipFill>
          <p:spPr bwMode="auto">
            <a:xfrm>
              <a:off x="4038600" y="1371600"/>
              <a:ext cx="4724400" cy="3429000"/>
            </a:xfrm>
            <a:prstGeom prst="rect">
              <a:avLst/>
            </a:prstGeom>
            <a:noFill/>
            <a:ln w="9525">
              <a:noFill/>
              <a:miter lim="800000"/>
              <a:headEnd/>
              <a:tailEnd/>
            </a:ln>
          </p:spPr>
        </p:pic>
        <p:grpSp>
          <p:nvGrpSpPr>
            <p:cNvPr id="28688" name="Group 32"/>
            <p:cNvGrpSpPr>
              <a:grpSpLocks/>
            </p:cNvGrpSpPr>
            <p:nvPr/>
          </p:nvGrpSpPr>
          <p:grpSpPr bwMode="auto">
            <a:xfrm>
              <a:off x="4495800" y="1219200"/>
              <a:ext cx="2362200" cy="3200400"/>
              <a:chOff x="4495800" y="1219200"/>
              <a:chExt cx="2362200" cy="3200400"/>
            </a:xfrm>
          </p:grpSpPr>
          <p:sp>
            <p:nvSpPr>
              <p:cNvPr id="28689" name="TextBox 28"/>
              <p:cNvSpPr txBox="1">
                <a:spLocks noChangeArrowheads="1"/>
              </p:cNvSpPr>
              <p:nvPr/>
            </p:nvSpPr>
            <p:spPr bwMode="auto">
              <a:xfrm>
                <a:off x="4495800" y="1219200"/>
                <a:ext cx="2362200" cy="523220"/>
              </a:xfrm>
              <a:prstGeom prst="rect">
                <a:avLst/>
              </a:prstGeom>
              <a:noFill/>
              <a:ln w="9525">
                <a:noFill/>
                <a:miter lim="800000"/>
                <a:headEnd/>
                <a:tailEnd/>
              </a:ln>
            </p:spPr>
            <p:txBody>
              <a:bodyPr>
                <a:spAutoFit/>
              </a:bodyPr>
              <a:lstStyle/>
              <a:p>
                <a:r>
                  <a:rPr lang="en-US" sz="1400">
                    <a:latin typeface="Calibri" pitchFamily="34" charset="0"/>
                  </a:rPr>
                  <a:t>Transition from optically thick to optically thin region</a:t>
                </a:r>
              </a:p>
            </p:txBody>
          </p:sp>
          <p:grpSp>
            <p:nvGrpSpPr>
              <p:cNvPr id="28690" name="Group 31"/>
              <p:cNvGrpSpPr>
                <a:grpSpLocks/>
              </p:cNvGrpSpPr>
              <p:nvPr/>
            </p:nvGrpSpPr>
            <p:grpSpPr bwMode="auto">
              <a:xfrm>
                <a:off x="4800600" y="1828800"/>
                <a:ext cx="990600" cy="2590800"/>
                <a:chOff x="4800600" y="1828800"/>
                <a:chExt cx="990600" cy="2590800"/>
              </a:xfrm>
            </p:grpSpPr>
            <p:sp>
              <p:nvSpPr>
                <p:cNvPr id="20" name="5-Point Star 19"/>
                <p:cNvSpPr/>
                <p:nvPr/>
              </p:nvSpPr>
              <p:spPr>
                <a:xfrm>
                  <a:off x="4800600" y="4267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5-Point Star 20"/>
                <p:cNvSpPr/>
                <p:nvPr/>
              </p:nvSpPr>
              <p:spPr>
                <a:xfrm>
                  <a:off x="5257800" y="3886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5-Point Star 21"/>
                <p:cNvSpPr/>
                <p:nvPr/>
              </p:nvSpPr>
              <p:spPr>
                <a:xfrm>
                  <a:off x="5638800" y="32766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4" name="Straight Arrow Connector 23"/>
                <p:cNvCxnSpPr/>
                <p:nvPr/>
              </p:nvCxnSpPr>
              <p:spPr>
                <a:xfrm rot="5400000">
                  <a:off x="4076700" y="3162300"/>
                  <a:ext cx="1752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4419600" y="2971800"/>
                  <a:ext cx="1447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4838700" y="2552700"/>
                  <a:ext cx="914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4876800" y="1981200"/>
                  <a:ext cx="533400" cy="228600"/>
                </a:xfrm>
                <a:prstGeom prst="line">
                  <a:avLst/>
                </a:prstGeom>
              </p:spPr>
              <p:style>
                <a:lnRef idx="1">
                  <a:schemeClr val="accent1"/>
                </a:lnRef>
                <a:fillRef idx="0">
                  <a:schemeClr val="accent1"/>
                </a:fillRef>
                <a:effectRef idx="0">
                  <a:schemeClr val="accent1"/>
                </a:effectRef>
                <a:fontRef idx="minor">
                  <a:schemeClr val="tx1"/>
                </a:fontRef>
              </p:style>
            </p:cxnSp>
          </p:grpSp>
        </p:grpSp>
      </p:grpSp>
      <p:sp>
        <p:nvSpPr>
          <p:cNvPr id="28685"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8686"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219200" y="685800"/>
            <a:ext cx="63246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Placeholder 3"/>
          <p:cNvSpPr>
            <a:spLocks noGrp="1"/>
          </p:cNvSpPr>
          <p:nvPr>
            <p:ph type="body" sz="half" idx="2"/>
          </p:nvPr>
        </p:nvSpPr>
        <p:spPr>
          <a:xfrm>
            <a:off x="381000" y="228600"/>
            <a:ext cx="8153400" cy="990600"/>
          </a:xfrm>
        </p:spPr>
        <p:txBody>
          <a:bodyPr/>
          <a:lstStyle/>
          <a:p>
            <a:pPr algn="ctr"/>
            <a:r>
              <a:rPr lang="en-US" smtClean="0"/>
              <a:t>Also, I looked at how temperature changes the spectrum.  It is clear that the  flux (in sub-THz range) decreases as T increases.  </a:t>
            </a:r>
          </a:p>
        </p:txBody>
      </p:sp>
      <p:pic>
        <p:nvPicPr>
          <p:cNvPr id="29698" name="Picture 4"/>
          <p:cNvPicPr>
            <a:picLocks noChangeAspect="1" noChangeArrowheads="1"/>
          </p:cNvPicPr>
          <p:nvPr/>
        </p:nvPicPr>
        <p:blipFill>
          <a:blip r:embed="rId2"/>
          <a:srcRect/>
          <a:stretch>
            <a:fillRect/>
          </a:stretch>
        </p:blipFill>
        <p:spPr bwMode="auto">
          <a:xfrm>
            <a:off x="1600200" y="1455738"/>
            <a:ext cx="5943600" cy="3946525"/>
          </a:xfrm>
          <a:prstGeom prst="rect">
            <a:avLst/>
          </a:prstGeom>
          <a:noFill/>
          <a:ln w="9525">
            <a:noFill/>
            <a:miter lim="800000"/>
            <a:headEnd/>
            <a:tailEnd/>
          </a:ln>
        </p:spPr>
      </p:pic>
      <p:sp>
        <p:nvSpPr>
          <p:cNvPr id="29699" name="Text Box 1"/>
          <p:cNvSpPr txBox="1">
            <a:spLocks noChangeArrowheads="1"/>
          </p:cNvSpPr>
          <p:nvPr/>
        </p:nvSpPr>
        <p:spPr bwMode="auto">
          <a:xfrm>
            <a:off x="3581400" y="1981200"/>
            <a:ext cx="771525" cy="276225"/>
          </a:xfrm>
          <a:prstGeom prst="rect">
            <a:avLst/>
          </a:prstGeom>
          <a:solidFill>
            <a:srgbClr val="FFFFFF"/>
          </a:solidFill>
          <a:ln w="9525">
            <a:noFill/>
            <a:miter lim="800000"/>
            <a:headEnd/>
            <a:tailEnd/>
          </a:ln>
        </p:spPr>
        <p:txBody>
          <a:bodyPr/>
          <a:lstStyle/>
          <a:p>
            <a:pPr>
              <a:spcAft>
                <a:spcPts val="1000"/>
              </a:spcAft>
            </a:pPr>
            <a:r>
              <a:rPr lang="en-US" sz="1100">
                <a:latin typeface="Calibri" pitchFamily="34" charset="0"/>
              </a:rPr>
              <a:t>T=8x10</a:t>
            </a:r>
            <a:r>
              <a:rPr lang="en-US" sz="1100" baseline="30000">
                <a:latin typeface="Calibri" pitchFamily="34" charset="0"/>
              </a:rPr>
              <a:t>5</a:t>
            </a:r>
            <a:r>
              <a:rPr lang="en-US" sz="1100">
                <a:latin typeface="Calibri" pitchFamily="34" charset="0"/>
              </a:rPr>
              <a:t> K</a:t>
            </a:r>
            <a:endParaRPr lang="en-US"/>
          </a:p>
        </p:txBody>
      </p:sp>
      <p:sp>
        <p:nvSpPr>
          <p:cNvPr id="29700" name="Text Box 2"/>
          <p:cNvSpPr txBox="1">
            <a:spLocks noChangeArrowheads="1"/>
          </p:cNvSpPr>
          <p:nvPr/>
        </p:nvSpPr>
        <p:spPr bwMode="auto">
          <a:xfrm>
            <a:off x="4572000" y="1981200"/>
            <a:ext cx="771525" cy="276225"/>
          </a:xfrm>
          <a:prstGeom prst="rect">
            <a:avLst/>
          </a:prstGeom>
          <a:solidFill>
            <a:srgbClr val="FFFFFF"/>
          </a:solidFill>
          <a:ln w="9525">
            <a:noFill/>
            <a:miter lim="800000"/>
            <a:headEnd/>
            <a:tailEnd/>
          </a:ln>
        </p:spPr>
        <p:txBody>
          <a:bodyPr/>
          <a:lstStyle/>
          <a:p>
            <a:pPr>
              <a:spcAft>
                <a:spcPts val="1000"/>
              </a:spcAft>
            </a:pPr>
            <a:r>
              <a:rPr lang="en-US" sz="1100">
                <a:latin typeface="Calibri" pitchFamily="34" charset="0"/>
              </a:rPr>
              <a:t>T=9x10</a:t>
            </a:r>
            <a:r>
              <a:rPr lang="en-US" sz="1100" baseline="30000">
                <a:latin typeface="Calibri" pitchFamily="34" charset="0"/>
              </a:rPr>
              <a:t>5</a:t>
            </a:r>
            <a:r>
              <a:rPr lang="en-US" sz="1100">
                <a:latin typeface="Calibri" pitchFamily="34" charset="0"/>
              </a:rPr>
              <a:t> K</a:t>
            </a:r>
            <a:endParaRPr lang="en-US"/>
          </a:p>
        </p:txBody>
      </p:sp>
      <p:sp>
        <p:nvSpPr>
          <p:cNvPr id="29701" name="Text Box 3"/>
          <p:cNvSpPr txBox="1">
            <a:spLocks noChangeArrowheads="1"/>
          </p:cNvSpPr>
          <p:nvPr/>
        </p:nvSpPr>
        <p:spPr bwMode="auto">
          <a:xfrm>
            <a:off x="6019800" y="2057400"/>
            <a:ext cx="800100" cy="276225"/>
          </a:xfrm>
          <a:prstGeom prst="rect">
            <a:avLst/>
          </a:prstGeom>
          <a:solidFill>
            <a:srgbClr val="FFFFFF"/>
          </a:solidFill>
          <a:ln w="9525">
            <a:noFill/>
            <a:miter lim="800000"/>
            <a:headEnd/>
            <a:tailEnd/>
          </a:ln>
        </p:spPr>
        <p:txBody>
          <a:bodyPr/>
          <a:lstStyle/>
          <a:p>
            <a:pPr>
              <a:spcAft>
                <a:spcPts val="1000"/>
              </a:spcAft>
            </a:pPr>
            <a:r>
              <a:rPr lang="en-US" sz="1100">
                <a:latin typeface="Calibri" pitchFamily="34" charset="0"/>
              </a:rPr>
              <a:t>T=1x10</a:t>
            </a:r>
            <a:r>
              <a:rPr lang="en-US" sz="1100" baseline="30000">
                <a:latin typeface="Calibri" pitchFamily="34" charset="0"/>
              </a:rPr>
              <a:t>6</a:t>
            </a:r>
            <a:r>
              <a:rPr lang="en-US" sz="1100">
                <a:latin typeface="Calibri" pitchFamily="34" charset="0"/>
              </a:rPr>
              <a:t> K</a:t>
            </a:r>
            <a:endParaRPr lang="en-US"/>
          </a:p>
        </p:txBody>
      </p:sp>
      <p:sp>
        <p:nvSpPr>
          <p:cNvPr id="29702" name="Text Box 4"/>
          <p:cNvSpPr txBox="1">
            <a:spLocks noChangeArrowheads="1"/>
          </p:cNvSpPr>
          <p:nvPr/>
        </p:nvSpPr>
        <p:spPr bwMode="auto">
          <a:xfrm>
            <a:off x="4038600" y="3048000"/>
            <a:ext cx="1009650" cy="276225"/>
          </a:xfrm>
          <a:prstGeom prst="rect">
            <a:avLst/>
          </a:prstGeom>
          <a:solidFill>
            <a:srgbClr val="FFFFFF"/>
          </a:solidFill>
          <a:ln w="9525">
            <a:noFill/>
            <a:miter lim="800000"/>
            <a:headEnd/>
            <a:tailEnd/>
          </a:ln>
        </p:spPr>
        <p:txBody>
          <a:bodyPr/>
          <a:lstStyle/>
          <a:p>
            <a:pPr>
              <a:spcAft>
                <a:spcPts val="1000"/>
              </a:spcAft>
            </a:pPr>
            <a:r>
              <a:rPr lang="en-US" sz="1100">
                <a:latin typeface="Calibri" pitchFamily="34" charset="0"/>
              </a:rPr>
              <a:t>T=2x10</a:t>
            </a:r>
            <a:r>
              <a:rPr lang="en-US" sz="1100" baseline="30000">
                <a:latin typeface="Calibri" pitchFamily="34" charset="0"/>
              </a:rPr>
              <a:t>6</a:t>
            </a:r>
            <a:r>
              <a:rPr lang="en-US" sz="1100">
                <a:latin typeface="Calibri" pitchFamily="34" charset="0"/>
              </a:rPr>
              <a:t> K</a:t>
            </a:r>
            <a:endParaRPr lang="en-US"/>
          </a:p>
        </p:txBody>
      </p:sp>
      <p:sp>
        <p:nvSpPr>
          <p:cNvPr id="29703" name="Text Box 5"/>
          <p:cNvSpPr txBox="1">
            <a:spLocks noChangeArrowheads="1"/>
          </p:cNvSpPr>
          <p:nvPr/>
        </p:nvSpPr>
        <p:spPr bwMode="auto">
          <a:xfrm>
            <a:off x="5791200" y="2895600"/>
            <a:ext cx="1009650" cy="276225"/>
          </a:xfrm>
          <a:prstGeom prst="rect">
            <a:avLst/>
          </a:prstGeom>
          <a:solidFill>
            <a:srgbClr val="FFFFFF"/>
          </a:solidFill>
          <a:ln w="9525">
            <a:noFill/>
            <a:miter lim="800000"/>
            <a:headEnd/>
            <a:tailEnd/>
          </a:ln>
        </p:spPr>
        <p:txBody>
          <a:bodyPr/>
          <a:lstStyle/>
          <a:p>
            <a:pPr>
              <a:spcAft>
                <a:spcPts val="1000"/>
              </a:spcAft>
            </a:pPr>
            <a:r>
              <a:rPr lang="en-US" sz="1100">
                <a:latin typeface="Calibri" pitchFamily="34" charset="0"/>
              </a:rPr>
              <a:t>T=3x10</a:t>
            </a:r>
            <a:r>
              <a:rPr lang="en-US" sz="1100" baseline="30000">
                <a:latin typeface="Calibri" pitchFamily="34" charset="0"/>
              </a:rPr>
              <a:t>6</a:t>
            </a:r>
            <a:r>
              <a:rPr lang="en-US" sz="1100">
                <a:latin typeface="Calibri" pitchFamily="34" charset="0"/>
              </a:rPr>
              <a:t> K</a:t>
            </a:r>
            <a:endParaRPr lang="en-US"/>
          </a:p>
        </p:txBody>
      </p:sp>
      <p:cxnSp>
        <p:nvCxnSpPr>
          <p:cNvPr id="10" name="Straight Arrow Connector 9"/>
          <p:cNvCxnSpPr/>
          <p:nvPr/>
        </p:nvCxnSpPr>
        <p:spPr>
          <a:xfrm rot="5400000">
            <a:off x="3695701" y="2324100"/>
            <a:ext cx="2286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4991101" y="2400300"/>
            <a:ext cx="3810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6019801" y="2514600"/>
            <a:ext cx="4572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4343401" y="3352800"/>
            <a:ext cx="1524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5829301" y="3467100"/>
            <a:ext cx="5334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09"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9710"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76400" y="838200"/>
            <a:ext cx="5614988" cy="533400"/>
          </a:xfrm>
          <a:prstGeom prst="rect">
            <a:avLst/>
          </a:prstGeom>
          <a:noFill/>
          <a:ln w="9525">
            <a:noFill/>
            <a:miter lim="800000"/>
            <a:headEnd/>
            <a:tailEnd/>
          </a:ln>
        </p:spPr>
      </p:pic>
      <p:sp>
        <p:nvSpPr>
          <p:cNvPr id="29711" name="Rectangle 8"/>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533400" y="304800"/>
            <a:ext cx="8305800" cy="749300"/>
          </a:xfrm>
        </p:spPr>
        <p:txBody>
          <a:bodyPr/>
          <a:lstStyle/>
          <a:p>
            <a:pPr algn="ctr"/>
            <a:r>
              <a:rPr lang="en-US" smtClean="0"/>
              <a:t>Temporal Evolution:  oscillations of parameters (electron density, temperature).</a:t>
            </a:r>
          </a:p>
        </p:txBody>
      </p:sp>
      <p:sp>
        <p:nvSpPr>
          <p:cNvPr id="4" name="Text Placeholder 3"/>
          <p:cNvSpPr>
            <a:spLocks noGrp="1"/>
          </p:cNvSpPr>
          <p:nvPr>
            <p:ph type="body" sz="half" idx="2"/>
          </p:nvPr>
        </p:nvSpPr>
        <p:spPr>
          <a:xfrm>
            <a:off x="304800" y="1143000"/>
            <a:ext cx="8382000" cy="2209800"/>
          </a:xfrm>
        </p:spPr>
        <p:txBody>
          <a:bodyPr rtlCol="0">
            <a:normAutofit lnSpcReduction="10000"/>
          </a:bodyPr>
          <a:lstStyle/>
          <a:p>
            <a:pPr fontAlgn="auto">
              <a:spcAft>
                <a:spcPts val="0"/>
              </a:spcAft>
              <a:buFont typeface="Arial" pitchFamily="34" charset="0"/>
              <a:buNone/>
              <a:defRPr/>
            </a:pPr>
            <a:r>
              <a:rPr lang="en-US" dirty="0" smtClean="0"/>
              <a:t>Next, I looked at what may cause temporal evolutions in the thermal model. </a:t>
            </a:r>
            <a:r>
              <a:rPr lang="en-US" dirty="0"/>
              <a:t>In this case, it is important to consider electrons in the magnetic loop of the flares.  The particles experience some magnetic field inside the loop and continue to experience a magnetic field as the size of the loop fluctuates.  The product of the magnetic field and cross sectional area of the loop must give a constant value, in that as the surface stretches, the magnetic field must decrease proportionally.  Therefore, </a:t>
            </a:r>
            <a:r>
              <a:rPr lang="en-US" i="1" dirty="0"/>
              <a:t>both</a:t>
            </a:r>
            <a:r>
              <a:rPr lang="en-US" dirty="0"/>
              <a:t> the magnetic field and cross sectional surface area must oscillate</a:t>
            </a:r>
            <a:r>
              <a:rPr lang="en-US" dirty="0" smtClean="0"/>
              <a:t>.</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Also, because the volume of the loop oscillates so does the electron density and due to oscillations of the kinetic energy the temperature oscillates as well.  </a:t>
            </a:r>
          </a:p>
          <a:p>
            <a:pPr fontAlgn="auto">
              <a:spcAft>
                <a:spcPts val="0"/>
              </a:spcAft>
              <a:buFont typeface="Arial" pitchFamily="34" charset="0"/>
              <a:buNone/>
              <a:defRPr/>
            </a:pPr>
            <a:r>
              <a:rPr lang="en-US" dirty="0" smtClean="0"/>
              <a:t>These contributing oscillations can attribute to the oscillations observed in the flux spectrum.  </a:t>
            </a:r>
            <a:endParaRPr lang="en-US" dirty="0"/>
          </a:p>
        </p:txBody>
      </p:sp>
      <p:sp>
        <p:nvSpPr>
          <p:cNvPr id="3072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3072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 y="4191000"/>
            <a:ext cx="78295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4"/>
          <p:cNvSpPr>
            <a:spLocks noGrp="1"/>
          </p:cNvSpPr>
          <p:nvPr>
            <p:ph type="title"/>
          </p:nvPr>
        </p:nvSpPr>
        <p:spPr/>
        <p:txBody>
          <a:bodyPr/>
          <a:lstStyle/>
          <a:p>
            <a:r>
              <a:rPr lang="en-US"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http://homepages.cae.wisc.edu/~schlossb/plasma/Assets/images/solar-flare.jpg"/>
          <p:cNvPicPr>
            <a:picLocks noChangeAspect="1" noChangeArrowheads="1"/>
          </p:cNvPicPr>
          <p:nvPr/>
        </p:nvPicPr>
        <p:blipFill>
          <a:blip r:embed="rId2"/>
          <a:srcRect/>
          <a:stretch>
            <a:fillRect/>
          </a:stretch>
        </p:blipFill>
        <p:spPr bwMode="auto">
          <a:xfrm>
            <a:off x="228600" y="2667000"/>
            <a:ext cx="3810000" cy="3043238"/>
          </a:xfrm>
          <a:prstGeom prst="rect">
            <a:avLst/>
          </a:prstGeom>
          <a:noFill/>
          <a:ln w="9525">
            <a:noFill/>
            <a:miter lim="800000"/>
            <a:headEnd/>
            <a:tailEnd/>
          </a:ln>
        </p:spPr>
      </p:pic>
      <p:sp>
        <p:nvSpPr>
          <p:cNvPr id="14338" name="TextBox 3"/>
          <p:cNvSpPr txBox="1">
            <a:spLocks noChangeArrowheads="1"/>
          </p:cNvSpPr>
          <p:nvPr/>
        </p:nvSpPr>
        <p:spPr bwMode="auto">
          <a:xfrm>
            <a:off x="762000" y="152400"/>
            <a:ext cx="6858000" cy="2154238"/>
          </a:xfrm>
          <a:prstGeom prst="rect">
            <a:avLst/>
          </a:prstGeom>
          <a:noFill/>
          <a:ln w="9525">
            <a:noFill/>
            <a:miter lim="800000"/>
            <a:headEnd/>
            <a:tailEnd/>
          </a:ln>
        </p:spPr>
        <p:txBody>
          <a:bodyPr>
            <a:spAutoFit/>
          </a:bodyPr>
          <a:lstStyle/>
          <a:p>
            <a:pPr algn="ctr"/>
            <a:r>
              <a:rPr lang="en-US" b="1">
                <a:latin typeface="Calibri" pitchFamily="34" charset="0"/>
              </a:rPr>
              <a:t>Solar Flares </a:t>
            </a:r>
          </a:p>
          <a:p>
            <a:pPr algn="ctr"/>
            <a:endParaRPr lang="en-US" b="1">
              <a:latin typeface="Calibri" pitchFamily="34" charset="0"/>
            </a:endParaRPr>
          </a:p>
          <a:p>
            <a:pPr algn="ctr"/>
            <a:r>
              <a:rPr lang="en-US" sz="1600">
                <a:latin typeface="Calibri" pitchFamily="34" charset="0"/>
              </a:rPr>
              <a:t>A general explanation for the cause of solar flares is magnetic reconnection or simply the interaction of magnetic fields (in opposite directions) which cause the magnetic field lines to be squeezed past a critical point – this ”ignites” the solar flare</a:t>
            </a:r>
          </a:p>
          <a:p>
            <a:pPr algn="ctr"/>
            <a:r>
              <a:rPr lang="en-US" sz="1600">
                <a:latin typeface="Calibri" pitchFamily="34" charset="0"/>
              </a:rPr>
              <a:t>The highly relativistic electrons emit radiation during these solar flares.  The flux of these emissions can be observed as a function of frequency</a:t>
            </a:r>
            <a:r>
              <a:rPr lang="en-US">
                <a:latin typeface="Calibri" pitchFamily="34" charset="0"/>
              </a:rPr>
              <a:t>.</a:t>
            </a:r>
          </a:p>
        </p:txBody>
      </p:sp>
      <p:pic>
        <p:nvPicPr>
          <p:cNvPr id="14339" name="Picture 4" descr="http://sprg.ssl.berkeley.edu/~tohban/nuggets/images/14_flare_model.gif"/>
          <p:cNvPicPr>
            <a:picLocks noChangeAspect="1" noChangeArrowheads="1"/>
          </p:cNvPicPr>
          <p:nvPr/>
        </p:nvPicPr>
        <p:blipFill>
          <a:blip r:embed="rId3"/>
          <a:srcRect b="10706"/>
          <a:stretch>
            <a:fillRect/>
          </a:stretch>
        </p:blipFill>
        <p:spPr bwMode="auto">
          <a:xfrm>
            <a:off x="4724400" y="2590800"/>
            <a:ext cx="3365500" cy="3876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title"/>
          </p:nvPr>
        </p:nvSpPr>
        <p:spPr>
          <a:xfrm>
            <a:off x="457200" y="533400"/>
            <a:ext cx="7162800" cy="596900"/>
          </a:xfrm>
        </p:spPr>
        <p:txBody>
          <a:bodyPr/>
          <a:lstStyle/>
          <a:p>
            <a:pPr algn="ctr"/>
            <a:r>
              <a:rPr lang="en-US" smtClean="0"/>
              <a:t>Gyrosynchrotron emission</a:t>
            </a:r>
          </a:p>
        </p:txBody>
      </p:sp>
      <p:sp>
        <p:nvSpPr>
          <p:cNvPr id="15362" name="Text Placeholder 5"/>
          <p:cNvSpPr>
            <a:spLocks noGrp="1"/>
          </p:cNvSpPr>
          <p:nvPr>
            <p:ph type="body" sz="half" idx="2"/>
          </p:nvPr>
        </p:nvSpPr>
        <p:spPr>
          <a:xfrm>
            <a:off x="457200" y="1447800"/>
            <a:ext cx="7696200" cy="838200"/>
          </a:xfrm>
        </p:spPr>
        <p:txBody>
          <a:bodyPr/>
          <a:lstStyle/>
          <a:p>
            <a:pPr algn="ctr"/>
            <a:r>
              <a:rPr lang="en-US" sz="1600" smtClean="0"/>
              <a:t>Electrons are accelerated by an extremely high magnetic field and they emit beams of radiation.   </a:t>
            </a:r>
          </a:p>
        </p:txBody>
      </p:sp>
      <p:grpSp>
        <p:nvGrpSpPr>
          <p:cNvPr id="15363" name="Group 8"/>
          <p:cNvGrpSpPr>
            <a:grpSpLocks/>
          </p:cNvGrpSpPr>
          <p:nvPr/>
        </p:nvGrpSpPr>
        <p:grpSpPr bwMode="auto">
          <a:xfrm>
            <a:off x="2057400" y="2743200"/>
            <a:ext cx="5029200" cy="2514600"/>
            <a:chOff x="1676400" y="2895600"/>
            <a:chExt cx="5544030" cy="2971800"/>
          </a:xfrm>
        </p:grpSpPr>
        <p:pic>
          <p:nvPicPr>
            <p:cNvPr id="15365" name="Picture 2" descr="http://www.nrao.edu/images/lera/synch.gif"/>
            <p:cNvPicPr>
              <a:picLocks noChangeAspect="1" noChangeArrowheads="1"/>
            </p:cNvPicPr>
            <p:nvPr/>
          </p:nvPicPr>
          <p:blipFill>
            <a:blip r:embed="rId2"/>
            <a:srcRect/>
            <a:stretch>
              <a:fillRect/>
            </a:stretch>
          </p:blipFill>
          <p:spPr bwMode="auto">
            <a:xfrm>
              <a:off x="1676400" y="2895600"/>
              <a:ext cx="5544030" cy="2971800"/>
            </a:xfrm>
            <a:prstGeom prst="rect">
              <a:avLst/>
            </a:prstGeom>
            <a:noFill/>
            <a:ln w="9525">
              <a:noFill/>
              <a:miter lim="800000"/>
              <a:headEnd/>
              <a:tailEnd/>
            </a:ln>
          </p:spPr>
        </p:pic>
        <p:sp>
          <p:nvSpPr>
            <p:cNvPr id="21" name="Freeform 20"/>
            <p:cNvSpPr/>
            <p:nvPr/>
          </p:nvSpPr>
          <p:spPr>
            <a:xfrm rot="5241650">
              <a:off x="3665357" y="5199922"/>
              <a:ext cx="596611" cy="584503"/>
            </a:xfrm>
            <a:custGeom>
              <a:avLst/>
              <a:gdLst>
                <a:gd name="connsiteX0" fmla="*/ 0 w 414271"/>
                <a:gd name="connsiteY0" fmla="*/ 98738 h 472225"/>
                <a:gd name="connsiteX1" fmla="*/ 154547 w 414271"/>
                <a:gd name="connsiteY1" fmla="*/ 21465 h 472225"/>
                <a:gd name="connsiteX2" fmla="*/ 64395 w 414271"/>
                <a:gd name="connsiteY2" fmla="*/ 227527 h 472225"/>
                <a:gd name="connsiteX3" fmla="*/ 231820 w 414271"/>
                <a:gd name="connsiteY3" fmla="*/ 163133 h 472225"/>
                <a:gd name="connsiteX4" fmla="*/ 167426 w 414271"/>
                <a:gd name="connsiteY4" fmla="*/ 330558 h 472225"/>
                <a:gd name="connsiteX5" fmla="*/ 309093 w 414271"/>
                <a:gd name="connsiteY5" fmla="*/ 291921 h 472225"/>
                <a:gd name="connsiteX6" fmla="*/ 218941 w 414271"/>
                <a:gd name="connsiteY6" fmla="*/ 446468 h 472225"/>
                <a:gd name="connsiteX7" fmla="*/ 386367 w 414271"/>
                <a:gd name="connsiteY7" fmla="*/ 394952 h 472225"/>
                <a:gd name="connsiteX8" fmla="*/ 386367 w 414271"/>
                <a:gd name="connsiteY8" fmla="*/ 472225 h 472225"/>
                <a:gd name="connsiteX0" fmla="*/ 0 w 414271"/>
                <a:gd name="connsiteY0" fmla="*/ 98738 h 472225"/>
                <a:gd name="connsiteX1" fmla="*/ 154547 w 414271"/>
                <a:gd name="connsiteY1" fmla="*/ 21465 h 472225"/>
                <a:gd name="connsiteX2" fmla="*/ 64395 w 414271"/>
                <a:gd name="connsiteY2" fmla="*/ 227527 h 472225"/>
                <a:gd name="connsiteX3" fmla="*/ 231820 w 414271"/>
                <a:gd name="connsiteY3" fmla="*/ 163133 h 472225"/>
                <a:gd name="connsiteX4" fmla="*/ 167426 w 414271"/>
                <a:gd name="connsiteY4" fmla="*/ 330558 h 472225"/>
                <a:gd name="connsiteX5" fmla="*/ 309093 w 414271"/>
                <a:gd name="connsiteY5" fmla="*/ 291921 h 472225"/>
                <a:gd name="connsiteX6" fmla="*/ 218941 w 414271"/>
                <a:gd name="connsiteY6" fmla="*/ 446468 h 472225"/>
                <a:gd name="connsiteX7" fmla="*/ 386367 w 414271"/>
                <a:gd name="connsiteY7" fmla="*/ 394952 h 472225"/>
                <a:gd name="connsiteX8" fmla="*/ 386368 w 414271"/>
                <a:gd name="connsiteY8" fmla="*/ 472225 h 472225"/>
                <a:gd name="connsiteX0" fmla="*/ 0 w 475199"/>
                <a:gd name="connsiteY0" fmla="*/ 98738 h 472225"/>
                <a:gd name="connsiteX1" fmla="*/ 154547 w 475199"/>
                <a:gd name="connsiteY1" fmla="*/ 21465 h 472225"/>
                <a:gd name="connsiteX2" fmla="*/ 64395 w 475199"/>
                <a:gd name="connsiteY2" fmla="*/ 227527 h 472225"/>
                <a:gd name="connsiteX3" fmla="*/ 231820 w 475199"/>
                <a:gd name="connsiteY3" fmla="*/ 163133 h 472225"/>
                <a:gd name="connsiteX4" fmla="*/ 167426 w 475199"/>
                <a:gd name="connsiteY4" fmla="*/ 330558 h 472225"/>
                <a:gd name="connsiteX5" fmla="*/ 309093 w 475199"/>
                <a:gd name="connsiteY5" fmla="*/ 291921 h 472225"/>
                <a:gd name="connsiteX6" fmla="*/ 218941 w 475199"/>
                <a:gd name="connsiteY6" fmla="*/ 446468 h 472225"/>
                <a:gd name="connsiteX7" fmla="*/ 386367 w 475199"/>
                <a:gd name="connsiteY7" fmla="*/ 394952 h 472225"/>
                <a:gd name="connsiteX8" fmla="*/ 386368 w 475199"/>
                <a:gd name="connsiteY8" fmla="*/ 472225 h 472225"/>
                <a:gd name="connsiteX0" fmla="*/ 0 w 475199"/>
                <a:gd name="connsiteY0" fmla="*/ 98738 h 472225"/>
                <a:gd name="connsiteX1" fmla="*/ 154547 w 475199"/>
                <a:gd name="connsiteY1" fmla="*/ 21465 h 472225"/>
                <a:gd name="connsiteX2" fmla="*/ 64395 w 475199"/>
                <a:gd name="connsiteY2" fmla="*/ 227527 h 472225"/>
                <a:gd name="connsiteX3" fmla="*/ 231820 w 475199"/>
                <a:gd name="connsiteY3" fmla="*/ 163133 h 472225"/>
                <a:gd name="connsiteX4" fmla="*/ 167426 w 475199"/>
                <a:gd name="connsiteY4" fmla="*/ 330558 h 472225"/>
                <a:gd name="connsiteX5" fmla="*/ 309093 w 475199"/>
                <a:gd name="connsiteY5" fmla="*/ 291921 h 472225"/>
                <a:gd name="connsiteX6" fmla="*/ 218941 w 475199"/>
                <a:gd name="connsiteY6" fmla="*/ 446468 h 472225"/>
                <a:gd name="connsiteX7" fmla="*/ 386367 w 475199"/>
                <a:gd name="connsiteY7" fmla="*/ 394952 h 472225"/>
                <a:gd name="connsiteX8" fmla="*/ 386368 w 475199"/>
                <a:gd name="connsiteY8" fmla="*/ 472225 h 472225"/>
                <a:gd name="connsiteX0" fmla="*/ 0 w 539382"/>
                <a:gd name="connsiteY0" fmla="*/ 98738 h 518398"/>
                <a:gd name="connsiteX1" fmla="*/ 154547 w 539382"/>
                <a:gd name="connsiteY1" fmla="*/ 21465 h 518398"/>
                <a:gd name="connsiteX2" fmla="*/ 64395 w 539382"/>
                <a:gd name="connsiteY2" fmla="*/ 227527 h 518398"/>
                <a:gd name="connsiteX3" fmla="*/ 231820 w 539382"/>
                <a:gd name="connsiteY3" fmla="*/ 163133 h 518398"/>
                <a:gd name="connsiteX4" fmla="*/ 167426 w 539382"/>
                <a:gd name="connsiteY4" fmla="*/ 330558 h 518398"/>
                <a:gd name="connsiteX5" fmla="*/ 309093 w 539382"/>
                <a:gd name="connsiteY5" fmla="*/ 291921 h 518398"/>
                <a:gd name="connsiteX6" fmla="*/ 218941 w 539382"/>
                <a:gd name="connsiteY6" fmla="*/ 446468 h 518398"/>
                <a:gd name="connsiteX7" fmla="*/ 386367 w 539382"/>
                <a:gd name="connsiteY7" fmla="*/ 394952 h 518398"/>
                <a:gd name="connsiteX8" fmla="*/ 386368 w 539382"/>
                <a:gd name="connsiteY8" fmla="*/ 472225 h 518398"/>
                <a:gd name="connsiteX0" fmla="*/ 0 w 539382"/>
                <a:gd name="connsiteY0" fmla="*/ 98738 h 518399"/>
                <a:gd name="connsiteX1" fmla="*/ 154547 w 539382"/>
                <a:gd name="connsiteY1" fmla="*/ 21465 h 518399"/>
                <a:gd name="connsiteX2" fmla="*/ 64395 w 539382"/>
                <a:gd name="connsiteY2" fmla="*/ 227527 h 518399"/>
                <a:gd name="connsiteX3" fmla="*/ 231820 w 539382"/>
                <a:gd name="connsiteY3" fmla="*/ 163133 h 518399"/>
                <a:gd name="connsiteX4" fmla="*/ 167426 w 539382"/>
                <a:gd name="connsiteY4" fmla="*/ 330558 h 518399"/>
                <a:gd name="connsiteX5" fmla="*/ 309093 w 539382"/>
                <a:gd name="connsiteY5" fmla="*/ 291921 h 518399"/>
                <a:gd name="connsiteX6" fmla="*/ 218941 w 539382"/>
                <a:gd name="connsiteY6" fmla="*/ 446468 h 518399"/>
                <a:gd name="connsiteX7" fmla="*/ 386367 w 539382"/>
                <a:gd name="connsiteY7" fmla="*/ 394952 h 518399"/>
                <a:gd name="connsiteX8" fmla="*/ 386368 w 539382"/>
                <a:gd name="connsiteY8" fmla="*/ 472226 h 51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9382" h="518399">
                  <a:moveTo>
                    <a:pt x="0" y="98738"/>
                  </a:moveTo>
                  <a:cubicBezTo>
                    <a:pt x="71907" y="49369"/>
                    <a:pt x="143815" y="0"/>
                    <a:pt x="154547" y="21465"/>
                  </a:cubicBezTo>
                  <a:cubicBezTo>
                    <a:pt x="165279" y="42930"/>
                    <a:pt x="51516" y="203916"/>
                    <a:pt x="64395" y="227527"/>
                  </a:cubicBezTo>
                  <a:cubicBezTo>
                    <a:pt x="77274" y="251138"/>
                    <a:pt x="214648" y="145961"/>
                    <a:pt x="231820" y="163133"/>
                  </a:cubicBezTo>
                  <a:cubicBezTo>
                    <a:pt x="248992" y="180305"/>
                    <a:pt x="154547" y="309093"/>
                    <a:pt x="167426" y="330558"/>
                  </a:cubicBezTo>
                  <a:cubicBezTo>
                    <a:pt x="180305" y="352023"/>
                    <a:pt x="300507" y="272603"/>
                    <a:pt x="309093" y="291921"/>
                  </a:cubicBezTo>
                  <a:cubicBezTo>
                    <a:pt x="317679" y="311239"/>
                    <a:pt x="206062" y="429296"/>
                    <a:pt x="218941" y="446468"/>
                  </a:cubicBezTo>
                  <a:cubicBezTo>
                    <a:pt x="231820" y="463640"/>
                    <a:pt x="358463" y="390659"/>
                    <a:pt x="386367" y="394952"/>
                  </a:cubicBezTo>
                  <a:cubicBezTo>
                    <a:pt x="414272" y="399245"/>
                    <a:pt x="539382" y="518399"/>
                    <a:pt x="386368" y="472226"/>
                  </a:cubicBezTo>
                </a:path>
              </a:pathLst>
            </a:custGeom>
            <a:ln>
              <a:headEnd type="none"/>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4" name="Freeform 23"/>
            <p:cNvSpPr/>
            <p:nvPr/>
          </p:nvSpPr>
          <p:spPr>
            <a:xfrm rot="11060042">
              <a:off x="3069408" y="3145127"/>
              <a:ext cx="595003" cy="585355"/>
            </a:xfrm>
            <a:custGeom>
              <a:avLst/>
              <a:gdLst>
                <a:gd name="connsiteX0" fmla="*/ 0 w 414271"/>
                <a:gd name="connsiteY0" fmla="*/ 98738 h 472225"/>
                <a:gd name="connsiteX1" fmla="*/ 154547 w 414271"/>
                <a:gd name="connsiteY1" fmla="*/ 21465 h 472225"/>
                <a:gd name="connsiteX2" fmla="*/ 64395 w 414271"/>
                <a:gd name="connsiteY2" fmla="*/ 227527 h 472225"/>
                <a:gd name="connsiteX3" fmla="*/ 231820 w 414271"/>
                <a:gd name="connsiteY3" fmla="*/ 163133 h 472225"/>
                <a:gd name="connsiteX4" fmla="*/ 167426 w 414271"/>
                <a:gd name="connsiteY4" fmla="*/ 330558 h 472225"/>
                <a:gd name="connsiteX5" fmla="*/ 309093 w 414271"/>
                <a:gd name="connsiteY5" fmla="*/ 291921 h 472225"/>
                <a:gd name="connsiteX6" fmla="*/ 218941 w 414271"/>
                <a:gd name="connsiteY6" fmla="*/ 446468 h 472225"/>
                <a:gd name="connsiteX7" fmla="*/ 386367 w 414271"/>
                <a:gd name="connsiteY7" fmla="*/ 394952 h 472225"/>
                <a:gd name="connsiteX8" fmla="*/ 386367 w 414271"/>
                <a:gd name="connsiteY8" fmla="*/ 472225 h 472225"/>
                <a:gd name="connsiteX0" fmla="*/ 0 w 414271"/>
                <a:gd name="connsiteY0" fmla="*/ 98738 h 472225"/>
                <a:gd name="connsiteX1" fmla="*/ 154547 w 414271"/>
                <a:gd name="connsiteY1" fmla="*/ 21465 h 472225"/>
                <a:gd name="connsiteX2" fmla="*/ 64395 w 414271"/>
                <a:gd name="connsiteY2" fmla="*/ 227527 h 472225"/>
                <a:gd name="connsiteX3" fmla="*/ 231820 w 414271"/>
                <a:gd name="connsiteY3" fmla="*/ 163133 h 472225"/>
                <a:gd name="connsiteX4" fmla="*/ 167426 w 414271"/>
                <a:gd name="connsiteY4" fmla="*/ 330558 h 472225"/>
                <a:gd name="connsiteX5" fmla="*/ 309093 w 414271"/>
                <a:gd name="connsiteY5" fmla="*/ 291921 h 472225"/>
                <a:gd name="connsiteX6" fmla="*/ 218941 w 414271"/>
                <a:gd name="connsiteY6" fmla="*/ 446468 h 472225"/>
                <a:gd name="connsiteX7" fmla="*/ 386367 w 414271"/>
                <a:gd name="connsiteY7" fmla="*/ 394952 h 472225"/>
                <a:gd name="connsiteX8" fmla="*/ 386368 w 414271"/>
                <a:gd name="connsiteY8" fmla="*/ 472225 h 472225"/>
                <a:gd name="connsiteX0" fmla="*/ 0 w 475199"/>
                <a:gd name="connsiteY0" fmla="*/ 98738 h 472225"/>
                <a:gd name="connsiteX1" fmla="*/ 154547 w 475199"/>
                <a:gd name="connsiteY1" fmla="*/ 21465 h 472225"/>
                <a:gd name="connsiteX2" fmla="*/ 64395 w 475199"/>
                <a:gd name="connsiteY2" fmla="*/ 227527 h 472225"/>
                <a:gd name="connsiteX3" fmla="*/ 231820 w 475199"/>
                <a:gd name="connsiteY3" fmla="*/ 163133 h 472225"/>
                <a:gd name="connsiteX4" fmla="*/ 167426 w 475199"/>
                <a:gd name="connsiteY4" fmla="*/ 330558 h 472225"/>
                <a:gd name="connsiteX5" fmla="*/ 309093 w 475199"/>
                <a:gd name="connsiteY5" fmla="*/ 291921 h 472225"/>
                <a:gd name="connsiteX6" fmla="*/ 218941 w 475199"/>
                <a:gd name="connsiteY6" fmla="*/ 446468 h 472225"/>
                <a:gd name="connsiteX7" fmla="*/ 386367 w 475199"/>
                <a:gd name="connsiteY7" fmla="*/ 394952 h 472225"/>
                <a:gd name="connsiteX8" fmla="*/ 386368 w 475199"/>
                <a:gd name="connsiteY8" fmla="*/ 472225 h 472225"/>
                <a:gd name="connsiteX0" fmla="*/ 0 w 475199"/>
                <a:gd name="connsiteY0" fmla="*/ 98738 h 472225"/>
                <a:gd name="connsiteX1" fmla="*/ 154547 w 475199"/>
                <a:gd name="connsiteY1" fmla="*/ 21465 h 472225"/>
                <a:gd name="connsiteX2" fmla="*/ 64395 w 475199"/>
                <a:gd name="connsiteY2" fmla="*/ 227527 h 472225"/>
                <a:gd name="connsiteX3" fmla="*/ 231820 w 475199"/>
                <a:gd name="connsiteY3" fmla="*/ 163133 h 472225"/>
                <a:gd name="connsiteX4" fmla="*/ 167426 w 475199"/>
                <a:gd name="connsiteY4" fmla="*/ 330558 h 472225"/>
                <a:gd name="connsiteX5" fmla="*/ 309093 w 475199"/>
                <a:gd name="connsiteY5" fmla="*/ 291921 h 472225"/>
                <a:gd name="connsiteX6" fmla="*/ 218941 w 475199"/>
                <a:gd name="connsiteY6" fmla="*/ 446468 h 472225"/>
                <a:gd name="connsiteX7" fmla="*/ 386367 w 475199"/>
                <a:gd name="connsiteY7" fmla="*/ 394952 h 472225"/>
                <a:gd name="connsiteX8" fmla="*/ 386368 w 475199"/>
                <a:gd name="connsiteY8" fmla="*/ 472225 h 472225"/>
                <a:gd name="connsiteX0" fmla="*/ 0 w 539382"/>
                <a:gd name="connsiteY0" fmla="*/ 98738 h 518398"/>
                <a:gd name="connsiteX1" fmla="*/ 154547 w 539382"/>
                <a:gd name="connsiteY1" fmla="*/ 21465 h 518398"/>
                <a:gd name="connsiteX2" fmla="*/ 64395 w 539382"/>
                <a:gd name="connsiteY2" fmla="*/ 227527 h 518398"/>
                <a:gd name="connsiteX3" fmla="*/ 231820 w 539382"/>
                <a:gd name="connsiteY3" fmla="*/ 163133 h 518398"/>
                <a:gd name="connsiteX4" fmla="*/ 167426 w 539382"/>
                <a:gd name="connsiteY4" fmla="*/ 330558 h 518398"/>
                <a:gd name="connsiteX5" fmla="*/ 309093 w 539382"/>
                <a:gd name="connsiteY5" fmla="*/ 291921 h 518398"/>
                <a:gd name="connsiteX6" fmla="*/ 218941 w 539382"/>
                <a:gd name="connsiteY6" fmla="*/ 446468 h 518398"/>
                <a:gd name="connsiteX7" fmla="*/ 386367 w 539382"/>
                <a:gd name="connsiteY7" fmla="*/ 394952 h 518398"/>
                <a:gd name="connsiteX8" fmla="*/ 386368 w 539382"/>
                <a:gd name="connsiteY8" fmla="*/ 472225 h 518398"/>
                <a:gd name="connsiteX0" fmla="*/ 0 w 539382"/>
                <a:gd name="connsiteY0" fmla="*/ 98738 h 518399"/>
                <a:gd name="connsiteX1" fmla="*/ 154547 w 539382"/>
                <a:gd name="connsiteY1" fmla="*/ 21465 h 518399"/>
                <a:gd name="connsiteX2" fmla="*/ 64395 w 539382"/>
                <a:gd name="connsiteY2" fmla="*/ 227527 h 518399"/>
                <a:gd name="connsiteX3" fmla="*/ 231820 w 539382"/>
                <a:gd name="connsiteY3" fmla="*/ 163133 h 518399"/>
                <a:gd name="connsiteX4" fmla="*/ 167426 w 539382"/>
                <a:gd name="connsiteY4" fmla="*/ 330558 h 518399"/>
                <a:gd name="connsiteX5" fmla="*/ 309093 w 539382"/>
                <a:gd name="connsiteY5" fmla="*/ 291921 h 518399"/>
                <a:gd name="connsiteX6" fmla="*/ 218941 w 539382"/>
                <a:gd name="connsiteY6" fmla="*/ 446468 h 518399"/>
                <a:gd name="connsiteX7" fmla="*/ 386367 w 539382"/>
                <a:gd name="connsiteY7" fmla="*/ 394952 h 518399"/>
                <a:gd name="connsiteX8" fmla="*/ 386368 w 539382"/>
                <a:gd name="connsiteY8" fmla="*/ 472226 h 51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9382" h="518399">
                  <a:moveTo>
                    <a:pt x="0" y="98738"/>
                  </a:moveTo>
                  <a:cubicBezTo>
                    <a:pt x="71907" y="49369"/>
                    <a:pt x="143815" y="0"/>
                    <a:pt x="154547" y="21465"/>
                  </a:cubicBezTo>
                  <a:cubicBezTo>
                    <a:pt x="165279" y="42930"/>
                    <a:pt x="51516" y="203916"/>
                    <a:pt x="64395" y="227527"/>
                  </a:cubicBezTo>
                  <a:cubicBezTo>
                    <a:pt x="77274" y="251138"/>
                    <a:pt x="214648" y="145961"/>
                    <a:pt x="231820" y="163133"/>
                  </a:cubicBezTo>
                  <a:cubicBezTo>
                    <a:pt x="248992" y="180305"/>
                    <a:pt x="154547" y="309093"/>
                    <a:pt x="167426" y="330558"/>
                  </a:cubicBezTo>
                  <a:cubicBezTo>
                    <a:pt x="180305" y="352023"/>
                    <a:pt x="300507" y="272603"/>
                    <a:pt x="309093" y="291921"/>
                  </a:cubicBezTo>
                  <a:cubicBezTo>
                    <a:pt x="317679" y="311239"/>
                    <a:pt x="206062" y="429296"/>
                    <a:pt x="218941" y="446468"/>
                  </a:cubicBezTo>
                  <a:cubicBezTo>
                    <a:pt x="231820" y="463640"/>
                    <a:pt x="358463" y="390659"/>
                    <a:pt x="386367" y="394952"/>
                  </a:cubicBezTo>
                  <a:cubicBezTo>
                    <a:pt x="414272" y="399245"/>
                    <a:pt x="539382" y="518399"/>
                    <a:pt x="386368" y="472226"/>
                  </a:cubicBezTo>
                </a:path>
              </a:pathLst>
            </a:custGeom>
            <a:ln>
              <a:headEnd type="none"/>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5" name="Freeform 24"/>
            <p:cNvSpPr/>
            <p:nvPr/>
          </p:nvSpPr>
          <p:spPr>
            <a:xfrm rot="11060042">
              <a:off x="4289165" y="3070081"/>
              <a:ext cx="595003" cy="585355"/>
            </a:xfrm>
            <a:custGeom>
              <a:avLst/>
              <a:gdLst>
                <a:gd name="connsiteX0" fmla="*/ 0 w 414271"/>
                <a:gd name="connsiteY0" fmla="*/ 98738 h 472225"/>
                <a:gd name="connsiteX1" fmla="*/ 154547 w 414271"/>
                <a:gd name="connsiteY1" fmla="*/ 21465 h 472225"/>
                <a:gd name="connsiteX2" fmla="*/ 64395 w 414271"/>
                <a:gd name="connsiteY2" fmla="*/ 227527 h 472225"/>
                <a:gd name="connsiteX3" fmla="*/ 231820 w 414271"/>
                <a:gd name="connsiteY3" fmla="*/ 163133 h 472225"/>
                <a:gd name="connsiteX4" fmla="*/ 167426 w 414271"/>
                <a:gd name="connsiteY4" fmla="*/ 330558 h 472225"/>
                <a:gd name="connsiteX5" fmla="*/ 309093 w 414271"/>
                <a:gd name="connsiteY5" fmla="*/ 291921 h 472225"/>
                <a:gd name="connsiteX6" fmla="*/ 218941 w 414271"/>
                <a:gd name="connsiteY6" fmla="*/ 446468 h 472225"/>
                <a:gd name="connsiteX7" fmla="*/ 386367 w 414271"/>
                <a:gd name="connsiteY7" fmla="*/ 394952 h 472225"/>
                <a:gd name="connsiteX8" fmla="*/ 386367 w 414271"/>
                <a:gd name="connsiteY8" fmla="*/ 472225 h 472225"/>
                <a:gd name="connsiteX0" fmla="*/ 0 w 414271"/>
                <a:gd name="connsiteY0" fmla="*/ 98738 h 472225"/>
                <a:gd name="connsiteX1" fmla="*/ 154547 w 414271"/>
                <a:gd name="connsiteY1" fmla="*/ 21465 h 472225"/>
                <a:gd name="connsiteX2" fmla="*/ 64395 w 414271"/>
                <a:gd name="connsiteY2" fmla="*/ 227527 h 472225"/>
                <a:gd name="connsiteX3" fmla="*/ 231820 w 414271"/>
                <a:gd name="connsiteY3" fmla="*/ 163133 h 472225"/>
                <a:gd name="connsiteX4" fmla="*/ 167426 w 414271"/>
                <a:gd name="connsiteY4" fmla="*/ 330558 h 472225"/>
                <a:gd name="connsiteX5" fmla="*/ 309093 w 414271"/>
                <a:gd name="connsiteY5" fmla="*/ 291921 h 472225"/>
                <a:gd name="connsiteX6" fmla="*/ 218941 w 414271"/>
                <a:gd name="connsiteY6" fmla="*/ 446468 h 472225"/>
                <a:gd name="connsiteX7" fmla="*/ 386367 w 414271"/>
                <a:gd name="connsiteY7" fmla="*/ 394952 h 472225"/>
                <a:gd name="connsiteX8" fmla="*/ 386368 w 414271"/>
                <a:gd name="connsiteY8" fmla="*/ 472225 h 472225"/>
                <a:gd name="connsiteX0" fmla="*/ 0 w 475199"/>
                <a:gd name="connsiteY0" fmla="*/ 98738 h 472225"/>
                <a:gd name="connsiteX1" fmla="*/ 154547 w 475199"/>
                <a:gd name="connsiteY1" fmla="*/ 21465 h 472225"/>
                <a:gd name="connsiteX2" fmla="*/ 64395 w 475199"/>
                <a:gd name="connsiteY2" fmla="*/ 227527 h 472225"/>
                <a:gd name="connsiteX3" fmla="*/ 231820 w 475199"/>
                <a:gd name="connsiteY3" fmla="*/ 163133 h 472225"/>
                <a:gd name="connsiteX4" fmla="*/ 167426 w 475199"/>
                <a:gd name="connsiteY4" fmla="*/ 330558 h 472225"/>
                <a:gd name="connsiteX5" fmla="*/ 309093 w 475199"/>
                <a:gd name="connsiteY5" fmla="*/ 291921 h 472225"/>
                <a:gd name="connsiteX6" fmla="*/ 218941 w 475199"/>
                <a:gd name="connsiteY6" fmla="*/ 446468 h 472225"/>
                <a:gd name="connsiteX7" fmla="*/ 386367 w 475199"/>
                <a:gd name="connsiteY7" fmla="*/ 394952 h 472225"/>
                <a:gd name="connsiteX8" fmla="*/ 386368 w 475199"/>
                <a:gd name="connsiteY8" fmla="*/ 472225 h 472225"/>
                <a:gd name="connsiteX0" fmla="*/ 0 w 475199"/>
                <a:gd name="connsiteY0" fmla="*/ 98738 h 472225"/>
                <a:gd name="connsiteX1" fmla="*/ 154547 w 475199"/>
                <a:gd name="connsiteY1" fmla="*/ 21465 h 472225"/>
                <a:gd name="connsiteX2" fmla="*/ 64395 w 475199"/>
                <a:gd name="connsiteY2" fmla="*/ 227527 h 472225"/>
                <a:gd name="connsiteX3" fmla="*/ 231820 w 475199"/>
                <a:gd name="connsiteY3" fmla="*/ 163133 h 472225"/>
                <a:gd name="connsiteX4" fmla="*/ 167426 w 475199"/>
                <a:gd name="connsiteY4" fmla="*/ 330558 h 472225"/>
                <a:gd name="connsiteX5" fmla="*/ 309093 w 475199"/>
                <a:gd name="connsiteY5" fmla="*/ 291921 h 472225"/>
                <a:gd name="connsiteX6" fmla="*/ 218941 w 475199"/>
                <a:gd name="connsiteY6" fmla="*/ 446468 h 472225"/>
                <a:gd name="connsiteX7" fmla="*/ 386367 w 475199"/>
                <a:gd name="connsiteY7" fmla="*/ 394952 h 472225"/>
                <a:gd name="connsiteX8" fmla="*/ 386368 w 475199"/>
                <a:gd name="connsiteY8" fmla="*/ 472225 h 472225"/>
                <a:gd name="connsiteX0" fmla="*/ 0 w 539382"/>
                <a:gd name="connsiteY0" fmla="*/ 98738 h 518398"/>
                <a:gd name="connsiteX1" fmla="*/ 154547 w 539382"/>
                <a:gd name="connsiteY1" fmla="*/ 21465 h 518398"/>
                <a:gd name="connsiteX2" fmla="*/ 64395 w 539382"/>
                <a:gd name="connsiteY2" fmla="*/ 227527 h 518398"/>
                <a:gd name="connsiteX3" fmla="*/ 231820 w 539382"/>
                <a:gd name="connsiteY3" fmla="*/ 163133 h 518398"/>
                <a:gd name="connsiteX4" fmla="*/ 167426 w 539382"/>
                <a:gd name="connsiteY4" fmla="*/ 330558 h 518398"/>
                <a:gd name="connsiteX5" fmla="*/ 309093 w 539382"/>
                <a:gd name="connsiteY5" fmla="*/ 291921 h 518398"/>
                <a:gd name="connsiteX6" fmla="*/ 218941 w 539382"/>
                <a:gd name="connsiteY6" fmla="*/ 446468 h 518398"/>
                <a:gd name="connsiteX7" fmla="*/ 386367 w 539382"/>
                <a:gd name="connsiteY7" fmla="*/ 394952 h 518398"/>
                <a:gd name="connsiteX8" fmla="*/ 386368 w 539382"/>
                <a:gd name="connsiteY8" fmla="*/ 472225 h 518398"/>
                <a:gd name="connsiteX0" fmla="*/ 0 w 539382"/>
                <a:gd name="connsiteY0" fmla="*/ 98738 h 518399"/>
                <a:gd name="connsiteX1" fmla="*/ 154547 w 539382"/>
                <a:gd name="connsiteY1" fmla="*/ 21465 h 518399"/>
                <a:gd name="connsiteX2" fmla="*/ 64395 w 539382"/>
                <a:gd name="connsiteY2" fmla="*/ 227527 h 518399"/>
                <a:gd name="connsiteX3" fmla="*/ 231820 w 539382"/>
                <a:gd name="connsiteY3" fmla="*/ 163133 h 518399"/>
                <a:gd name="connsiteX4" fmla="*/ 167426 w 539382"/>
                <a:gd name="connsiteY4" fmla="*/ 330558 h 518399"/>
                <a:gd name="connsiteX5" fmla="*/ 309093 w 539382"/>
                <a:gd name="connsiteY5" fmla="*/ 291921 h 518399"/>
                <a:gd name="connsiteX6" fmla="*/ 218941 w 539382"/>
                <a:gd name="connsiteY6" fmla="*/ 446468 h 518399"/>
                <a:gd name="connsiteX7" fmla="*/ 386367 w 539382"/>
                <a:gd name="connsiteY7" fmla="*/ 394952 h 518399"/>
                <a:gd name="connsiteX8" fmla="*/ 386368 w 539382"/>
                <a:gd name="connsiteY8" fmla="*/ 472226 h 51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9382" h="518399">
                  <a:moveTo>
                    <a:pt x="0" y="98738"/>
                  </a:moveTo>
                  <a:cubicBezTo>
                    <a:pt x="71907" y="49369"/>
                    <a:pt x="143815" y="0"/>
                    <a:pt x="154547" y="21465"/>
                  </a:cubicBezTo>
                  <a:cubicBezTo>
                    <a:pt x="165279" y="42930"/>
                    <a:pt x="51516" y="203916"/>
                    <a:pt x="64395" y="227527"/>
                  </a:cubicBezTo>
                  <a:cubicBezTo>
                    <a:pt x="77274" y="251138"/>
                    <a:pt x="214648" y="145961"/>
                    <a:pt x="231820" y="163133"/>
                  </a:cubicBezTo>
                  <a:cubicBezTo>
                    <a:pt x="248992" y="180305"/>
                    <a:pt x="154547" y="309093"/>
                    <a:pt x="167426" y="330558"/>
                  </a:cubicBezTo>
                  <a:cubicBezTo>
                    <a:pt x="180305" y="352023"/>
                    <a:pt x="300507" y="272603"/>
                    <a:pt x="309093" y="291921"/>
                  </a:cubicBezTo>
                  <a:cubicBezTo>
                    <a:pt x="317679" y="311239"/>
                    <a:pt x="206062" y="429296"/>
                    <a:pt x="218941" y="446468"/>
                  </a:cubicBezTo>
                  <a:cubicBezTo>
                    <a:pt x="231820" y="463640"/>
                    <a:pt x="358463" y="390659"/>
                    <a:pt x="386367" y="394952"/>
                  </a:cubicBezTo>
                  <a:cubicBezTo>
                    <a:pt x="414272" y="399245"/>
                    <a:pt x="539382" y="518399"/>
                    <a:pt x="386368" y="472226"/>
                  </a:cubicBezTo>
                </a:path>
              </a:pathLst>
            </a:custGeom>
            <a:ln>
              <a:headEnd type="none"/>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6" name="Freeform 25"/>
            <p:cNvSpPr/>
            <p:nvPr/>
          </p:nvSpPr>
          <p:spPr>
            <a:xfrm rot="5241650">
              <a:off x="5113489" y="5047080"/>
              <a:ext cx="596611" cy="586253"/>
            </a:xfrm>
            <a:custGeom>
              <a:avLst/>
              <a:gdLst>
                <a:gd name="connsiteX0" fmla="*/ 0 w 414271"/>
                <a:gd name="connsiteY0" fmla="*/ 98738 h 472225"/>
                <a:gd name="connsiteX1" fmla="*/ 154547 w 414271"/>
                <a:gd name="connsiteY1" fmla="*/ 21465 h 472225"/>
                <a:gd name="connsiteX2" fmla="*/ 64395 w 414271"/>
                <a:gd name="connsiteY2" fmla="*/ 227527 h 472225"/>
                <a:gd name="connsiteX3" fmla="*/ 231820 w 414271"/>
                <a:gd name="connsiteY3" fmla="*/ 163133 h 472225"/>
                <a:gd name="connsiteX4" fmla="*/ 167426 w 414271"/>
                <a:gd name="connsiteY4" fmla="*/ 330558 h 472225"/>
                <a:gd name="connsiteX5" fmla="*/ 309093 w 414271"/>
                <a:gd name="connsiteY5" fmla="*/ 291921 h 472225"/>
                <a:gd name="connsiteX6" fmla="*/ 218941 w 414271"/>
                <a:gd name="connsiteY6" fmla="*/ 446468 h 472225"/>
                <a:gd name="connsiteX7" fmla="*/ 386367 w 414271"/>
                <a:gd name="connsiteY7" fmla="*/ 394952 h 472225"/>
                <a:gd name="connsiteX8" fmla="*/ 386367 w 414271"/>
                <a:gd name="connsiteY8" fmla="*/ 472225 h 472225"/>
                <a:gd name="connsiteX0" fmla="*/ 0 w 414271"/>
                <a:gd name="connsiteY0" fmla="*/ 98738 h 472225"/>
                <a:gd name="connsiteX1" fmla="*/ 154547 w 414271"/>
                <a:gd name="connsiteY1" fmla="*/ 21465 h 472225"/>
                <a:gd name="connsiteX2" fmla="*/ 64395 w 414271"/>
                <a:gd name="connsiteY2" fmla="*/ 227527 h 472225"/>
                <a:gd name="connsiteX3" fmla="*/ 231820 w 414271"/>
                <a:gd name="connsiteY3" fmla="*/ 163133 h 472225"/>
                <a:gd name="connsiteX4" fmla="*/ 167426 w 414271"/>
                <a:gd name="connsiteY4" fmla="*/ 330558 h 472225"/>
                <a:gd name="connsiteX5" fmla="*/ 309093 w 414271"/>
                <a:gd name="connsiteY5" fmla="*/ 291921 h 472225"/>
                <a:gd name="connsiteX6" fmla="*/ 218941 w 414271"/>
                <a:gd name="connsiteY6" fmla="*/ 446468 h 472225"/>
                <a:gd name="connsiteX7" fmla="*/ 386367 w 414271"/>
                <a:gd name="connsiteY7" fmla="*/ 394952 h 472225"/>
                <a:gd name="connsiteX8" fmla="*/ 386368 w 414271"/>
                <a:gd name="connsiteY8" fmla="*/ 472225 h 472225"/>
                <a:gd name="connsiteX0" fmla="*/ 0 w 475199"/>
                <a:gd name="connsiteY0" fmla="*/ 98738 h 472225"/>
                <a:gd name="connsiteX1" fmla="*/ 154547 w 475199"/>
                <a:gd name="connsiteY1" fmla="*/ 21465 h 472225"/>
                <a:gd name="connsiteX2" fmla="*/ 64395 w 475199"/>
                <a:gd name="connsiteY2" fmla="*/ 227527 h 472225"/>
                <a:gd name="connsiteX3" fmla="*/ 231820 w 475199"/>
                <a:gd name="connsiteY3" fmla="*/ 163133 h 472225"/>
                <a:gd name="connsiteX4" fmla="*/ 167426 w 475199"/>
                <a:gd name="connsiteY4" fmla="*/ 330558 h 472225"/>
                <a:gd name="connsiteX5" fmla="*/ 309093 w 475199"/>
                <a:gd name="connsiteY5" fmla="*/ 291921 h 472225"/>
                <a:gd name="connsiteX6" fmla="*/ 218941 w 475199"/>
                <a:gd name="connsiteY6" fmla="*/ 446468 h 472225"/>
                <a:gd name="connsiteX7" fmla="*/ 386367 w 475199"/>
                <a:gd name="connsiteY7" fmla="*/ 394952 h 472225"/>
                <a:gd name="connsiteX8" fmla="*/ 386368 w 475199"/>
                <a:gd name="connsiteY8" fmla="*/ 472225 h 472225"/>
                <a:gd name="connsiteX0" fmla="*/ 0 w 475199"/>
                <a:gd name="connsiteY0" fmla="*/ 98738 h 472225"/>
                <a:gd name="connsiteX1" fmla="*/ 154547 w 475199"/>
                <a:gd name="connsiteY1" fmla="*/ 21465 h 472225"/>
                <a:gd name="connsiteX2" fmla="*/ 64395 w 475199"/>
                <a:gd name="connsiteY2" fmla="*/ 227527 h 472225"/>
                <a:gd name="connsiteX3" fmla="*/ 231820 w 475199"/>
                <a:gd name="connsiteY3" fmla="*/ 163133 h 472225"/>
                <a:gd name="connsiteX4" fmla="*/ 167426 w 475199"/>
                <a:gd name="connsiteY4" fmla="*/ 330558 h 472225"/>
                <a:gd name="connsiteX5" fmla="*/ 309093 w 475199"/>
                <a:gd name="connsiteY5" fmla="*/ 291921 h 472225"/>
                <a:gd name="connsiteX6" fmla="*/ 218941 w 475199"/>
                <a:gd name="connsiteY6" fmla="*/ 446468 h 472225"/>
                <a:gd name="connsiteX7" fmla="*/ 386367 w 475199"/>
                <a:gd name="connsiteY7" fmla="*/ 394952 h 472225"/>
                <a:gd name="connsiteX8" fmla="*/ 386368 w 475199"/>
                <a:gd name="connsiteY8" fmla="*/ 472225 h 472225"/>
                <a:gd name="connsiteX0" fmla="*/ 0 w 539382"/>
                <a:gd name="connsiteY0" fmla="*/ 98738 h 518398"/>
                <a:gd name="connsiteX1" fmla="*/ 154547 w 539382"/>
                <a:gd name="connsiteY1" fmla="*/ 21465 h 518398"/>
                <a:gd name="connsiteX2" fmla="*/ 64395 w 539382"/>
                <a:gd name="connsiteY2" fmla="*/ 227527 h 518398"/>
                <a:gd name="connsiteX3" fmla="*/ 231820 w 539382"/>
                <a:gd name="connsiteY3" fmla="*/ 163133 h 518398"/>
                <a:gd name="connsiteX4" fmla="*/ 167426 w 539382"/>
                <a:gd name="connsiteY4" fmla="*/ 330558 h 518398"/>
                <a:gd name="connsiteX5" fmla="*/ 309093 w 539382"/>
                <a:gd name="connsiteY5" fmla="*/ 291921 h 518398"/>
                <a:gd name="connsiteX6" fmla="*/ 218941 w 539382"/>
                <a:gd name="connsiteY6" fmla="*/ 446468 h 518398"/>
                <a:gd name="connsiteX7" fmla="*/ 386367 w 539382"/>
                <a:gd name="connsiteY7" fmla="*/ 394952 h 518398"/>
                <a:gd name="connsiteX8" fmla="*/ 386368 w 539382"/>
                <a:gd name="connsiteY8" fmla="*/ 472225 h 518398"/>
                <a:gd name="connsiteX0" fmla="*/ 0 w 539382"/>
                <a:gd name="connsiteY0" fmla="*/ 98738 h 518399"/>
                <a:gd name="connsiteX1" fmla="*/ 154547 w 539382"/>
                <a:gd name="connsiteY1" fmla="*/ 21465 h 518399"/>
                <a:gd name="connsiteX2" fmla="*/ 64395 w 539382"/>
                <a:gd name="connsiteY2" fmla="*/ 227527 h 518399"/>
                <a:gd name="connsiteX3" fmla="*/ 231820 w 539382"/>
                <a:gd name="connsiteY3" fmla="*/ 163133 h 518399"/>
                <a:gd name="connsiteX4" fmla="*/ 167426 w 539382"/>
                <a:gd name="connsiteY4" fmla="*/ 330558 h 518399"/>
                <a:gd name="connsiteX5" fmla="*/ 309093 w 539382"/>
                <a:gd name="connsiteY5" fmla="*/ 291921 h 518399"/>
                <a:gd name="connsiteX6" fmla="*/ 218941 w 539382"/>
                <a:gd name="connsiteY6" fmla="*/ 446468 h 518399"/>
                <a:gd name="connsiteX7" fmla="*/ 386367 w 539382"/>
                <a:gd name="connsiteY7" fmla="*/ 394952 h 518399"/>
                <a:gd name="connsiteX8" fmla="*/ 386368 w 539382"/>
                <a:gd name="connsiteY8" fmla="*/ 472226 h 51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9382" h="518399">
                  <a:moveTo>
                    <a:pt x="0" y="98738"/>
                  </a:moveTo>
                  <a:cubicBezTo>
                    <a:pt x="71907" y="49369"/>
                    <a:pt x="143815" y="0"/>
                    <a:pt x="154547" y="21465"/>
                  </a:cubicBezTo>
                  <a:cubicBezTo>
                    <a:pt x="165279" y="42930"/>
                    <a:pt x="51516" y="203916"/>
                    <a:pt x="64395" y="227527"/>
                  </a:cubicBezTo>
                  <a:cubicBezTo>
                    <a:pt x="77274" y="251138"/>
                    <a:pt x="214648" y="145961"/>
                    <a:pt x="231820" y="163133"/>
                  </a:cubicBezTo>
                  <a:cubicBezTo>
                    <a:pt x="248992" y="180305"/>
                    <a:pt x="154547" y="309093"/>
                    <a:pt x="167426" y="330558"/>
                  </a:cubicBezTo>
                  <a:cubicBezTo>
                    <a:pt x="180305" y="352023"/>
                    <a:pt x="300507" y="272603"/>
                    <a:pt x="309093" y="291921"/>
                  </a:cubicBezTo>
                  <a:cubicBezTo>
                    <a:pt x="317679" y="311239"/>
                    <a:pt x="206062" y="429296"/>
                    <a:pt x="218941" y="446468"/>
                  </a:cubicBezTo>
                  <a:cubicBezTo>
                    <a:pt x="231820" y="463640"/>
                    <a:pt x="358463" y="390659"/>
                    <a:pt x="386367" y="394952"/>
                  </a:cubicBezTo>
                  <a:cubicBezTo>
                    <a:pt x="414272" y="399245"/>
                    <a:pt x="539382" y="518399"/>
                    <a:pt x="386368" y="472226"/>
                  </a:cubicBezTo>
                </a:path>
              </a:pathLst>
            </a:custGeom>
            <a:ln>
              <a:headEnd type="none"/>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
        <p:nvSpPr>
          <p:cNvPr id="15364" name="TextBox 9"/>
          <p:cNvSpPr txBox="1">
            <a:spLocks noChangeArrowheads="1"/>
          </p:cNvSpPr>
          <p:nvPr/>
        </p:nvSpPr>
        <p:spPr bwMode="auto">
          <a:xfrm>
            <a:off x="1371600" y="5638800"/>
            <a:ext cx="6781800" cy="369888"/>
          </a:xfrm>
          <a:prstGeom prst="rect">
            <a:avLst/>
          </a:prstGeom>
          <a:noFill/>
          <a:ln w="9525">
            <a:noFill/>
            <a:miter lim="800000"/>
            <a:headEnd/>
            <a:tailEnd/>
          </a:ln>
        </p:spPr>
        <p:txBody>
          <a:bodyPr>
            <a:spAutoFit/>
          </a:bodyPr>
          <a:lstStyle/>
          <a:p>
            <a:pPr algn="ctr"/>
            <a:r>
              <a:rPr lang="en-US">
                <a:latin typeface="Calibri" pitchFamily="34" charset="0"/>
              </a:rPr>
              <a:t>Emissions are observed at microwave frequencies.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algn="ctr"/>
            <a:r>
              <a:rPr lang="en-US" smtClean="0"/>
              <a:t>Frequencies observed during Large Solar flares</a:t>
            </a:r>
          </a:p>
        </p:txBody>
      </p:sp>
      <p:sp>
        <p:nvSpPr>
          <p:cNvPr id="16386" name="Text Placeholder 3"/>
          <p:cNvSpPr>
            <a:spLocks noGrp="1"/>
          </p:cNvSpPr>
          <p:nvPr>
            <p:ph type="body" sz="half" idx="2"/>
          </p:nvPr>
        </p:nvSpPr>
        <p:spPr/>
        <p:txBody>
          <a:bodyPr/>
          <a:lstStyle/>
          <a:p>
            <a:endParaRPr lang="en-US" smtClean="0"/>
          </a:p>
          <a:p>
            <a:endParaRPr lang="en-US" smtClean="0"/>
          </a:p>
          <a:p>
            <a:endParaRPr lang="en-US" smtClean="0"/>
          </a:p>
          <a:p>
            <a:r>
              <a:rPr lang="en-US" smtClean="0"/>
              <a:t>Frequencies in the microwave range are observed (this is seen through flux as a function of frequency).</a:t>
            </a:r>
          </a:p>
          <a:p>
            <a:endParaRPr lang="en-US" smtClean="0"/>
          </a:p>
          <a:p>
            <a:r>
              <a:rPr lang="en-US" smtClean="0"/>
              <a:t>Microwave frequency range 3 – 300 GHz.  Here the microwave spectrum is observed at a flux of 10</a:t>
            </a:r>
            <a:r>
              <a:rPr lang="en-US" baseline="30000" smtClean="0"/>
              <a:t>3</a:t>
            </a:r>
            <a:r>
              <a:rPr lang="en-US" smtClean="0"/>
              <a:t> – 10</a:t>
            </a:r>
            <a:r>
              <a:rPr lang="en-US" baseline="30000" smtClean="0"/>
              <a:t>4</a:t>
            </a:r>
            <a:r>
              <a:rPr lang="en-US" smtClean="0"/>
              <a:t> sfu.</a:t>
            </a:r>
          </a:p>
          <a:p>
            <a:endParaRPr lang="en-US" smtClean="0"/>
          </a:p>
        </p:txBody>
      </p:sp>
      <p:pic>
        <p:nvPicPr>
          <p:cNvPr id="16387" name="Picture 2"/>
          <p:cNvPicPr>
            <a:picLocks noGrp="1" noChangeAspect="1" noChangeArrowheads="1"/>
          </p:cNvPicPr>
          <p:nvPr>
            <p:ph idx="1"/>
          </p:nvPr>
        </p:nvPicPr>
        <p:blipFill>
          <a:blip r:embed="rId2"/>
          <a:srcRect r="29263"/>
          <a:stretch>
            <a:fillRect/>
          </a:stretch>
        </p:blipFill>
        <p:spPr>
          <a:xfrm>
            <a:off x="4191000" y="381000"/>
            <a:ext cx="3125788" cy="61722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ctr"/>
            <a:r>
              <a:rPr lang="en-US" smtClean="0"/>
              <a:t>Sub-THz radiation observation</a:t>
            </a:r>
          </a:p>
        </p:txBody>
      </p:sp>
      <p:sp>
        <p:nvSpPr>
          <p:cNvPr id="17410" name="Text Placeholder 3"/>
          <p:cNvSpPr>
            <a:spLocks noGrp="1"/>
          </p:cNvSpPr>
          <p:nvPr>
            <p:ph type="body" sz="half" idx="2"/>
          </p:nvPr>
        </p:nvSpPr>
        <p:spPr/>
        <p:txBody>
          <a:bodyPr/>
          <a:lstStyle/>
          <a:p>
            <a:endParaRPr lang="en-US" smtClean="0"/>
          </a:p>
          <a:p>
            <a:endParaRPr lang="en-US" smtClean="0"/>
          </a:p>
          <a:p>
            <a:r>
              <a:rPr lang="en-US" smtClean="0"/>
              <a:t>Observations show that the microwave emissions are observed.  But, more interestingly, a separate spectral component has been observed, which lies in the sub-THz range.  </a:t>
            </a:r>
          </a:p>
          <a:p>
            <a:endParaRPr lang="en-US" smtClean="0"/>
          </a:p>
          <a:p>
            <a:r>
              <a:rPr lang="en-US" smtClean="0"/>
              <a:t>These  two distinct spectral components fall around 200 GHz and 400 GHz, with a flux of about 10</a:t>
            </a:r>
            <a:r>
              <a:rPr lang="en-US" baseline="30000" smtClean="0"/>
              <a:t>2</a:t>
            </a:r>
            <a:r>
              <a:rPr lang="en-US" smtClean="0"/>
              <a:t> and 10</a:t>
            </a:r>
            <a:r>
              <a:rPr lang="en-US" baseline="30000" smtClean="0"/>
              <a:t>4</a:t>
            </a:r>
            <a:r>
              <a:rPr lang="en-US" smtClean="0"/>
              <a:t>. </a:t>
            </a:r>
          </a:p>
          <a:p>
            <a:endParaRPr lang="en-US" smtClean="0"/>
          </a:p>
        </p:txBody>
      </p:sp>
      <p:pic>
        <p:nvPicPr>
          <p:cNvPr id="17411" name="Picture 2"/>
          <p:cNvPicPr>
            <a:picLocks noGrp="1" noChangeAspect="1" noChangeArrowheads="1"/>
          </p:cNvPicPr>
          <p:nvPr>
            <p:ph idx="1"/>
          </p:nvPr>
        </p:nvPicPr>
        <p:blipFill>
          <a:blip r:embed="rId2"/>
          <a:srcRect/>
          <a:stretch>
            <a:fillRect/>
          </a:stretch>
        </p:blipFill>
        <p:spPr>
          <a:xfrm>
            <a:off x="4191000" y="228600"/>
            <a:ext cx="4283075" cy="585311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381000" y="228600"/>
            <a:ext cx="7543800" cy="444500"/>
          </a:xfrm>
        </p:spPr>
        <p:txBody>
          <a:bodyPr/>
          <a:lstStyle/>
          <a:p>
            <a:pPr algn="ctr"/>
            <a:r>
              <a:rPr lang="en-US" smtClean="0"/>
              <a:t>Sub-THz Component</a:t>
            </a:r>
          </a:p>
        </p:txBody>
      </p:sp>
      <p:sp>
        <p:nvSpPr>
          <p:cNvPr id="18434" name="Text Placeholder 3"/>
          <p:cNvSpPr>
            <a:spLocks noGrp="1"/>
          </p:cNvSpPr>
          <p:nvPr>
            <p:ph type="body" sz="half" idx="2"/>
          </p:nvPr>
        </p:nvSpPr>
        <p:spPr>
          <a:xfrm>
            <a:off x="304800" y="914400"/>
            <a:ext cx="3008313" cy="4691063"/>
          </a:xfrm>
        </p:spPr>
        <p:txBody>
          <a:bodyPr/>
          <a:lstStyle/>
          <a:p>
            <a:r>
              <a:rPr lang="en-US" smtClean="0"/>
              <a:t>The sub-THz component is distinctly separate from the microwave continuum.  This component can be described as an extension of the microwave spectrum (and therefore attributed from gyrosynchrotron emission).</a:t>
            </a:r>
          </a:p>
          <a:p>
            <a:endParaRPr lang="en-US" smtClean="0"/>
          </a:p>
          <a:p>
            <a:r>
              <a:rPr lang="en-US" smtClean="0"/>
              <a:t>During the course of the flare, this component can also rise with frequency.</a:t>
            </a:r>
          </a:p>
          <a:p>
            <a:endParaRPr lang="en-US" smtClean="0"/>
          </a:p>
          <a:p>
            <a:r>
              <a:rPr lang="en-US" smtClean="0"/>
              <a:t>These two distinct sub-THz components are observed at frequencies approximately at 200 GHz and the second at 400 GHz.</a:t>
            </a:r>
          </a:p>
        </p:txBody>
      </p:sp>
      <p:pic>
        <p:nvPicPr>
          <p:cNvPr id="18435" name="Picture 2"/>
          <p:cNvPicPr>
            <a:picLocks noGrp="1" noChangeAspect="1" noChangeArrowheads="1"/>
          </p:cNvPicPr>
          <p:nvPr>
            <p:ph idx="1"/>
          </p:nvPr>
        </p:nvPicPr>
        <p:blipFill>
          <a:blip r:embed="rId2"/>
          <a:srcRect l="13715" r="13715" b="20975"/>
          <a:stretch>
            <a:fillRect/>
          </a:stretch>
        </p:blipFill>
        <p:spPr>
          <a:xfrm>
            <a:off x="3276600" y="762000"/>
            <a:ext cx="5695950" cy="5022850"/>
          </a:xfrm>
        </p:spPr>
      </p:pic>
      <p:pic>
        <p:nvPicPr>
          <p:cNvPr id="18436" name="Picture 2"/>
          <p:cNvPicPr>
            <a:picLocks noChangeAspect="1" noChangeArrowheads="1"/>
          </p:cNvPicPr>
          <p:nvPr/>
        </p:nvPicPr>
        <p:blipFill>
          <a:blip r:embed="rId2"/>
          <a:srcRect t="79059"/>
          <a:stretch>
            <a:fillRect/>
          </a:stretch>
        </p:blipFill>
        <p:spPr bwMode="auto">
          <a:xfrm>
            <a:off x="1676400" y="5791200"/>
            <a:ext cx="5264150"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7315200" cy="368300"/>
          </a:xfrm>
        </p:spPr>
        <p:txBody>
          <a:bodyPr rtlCol="0">
            <a:normAutofit fontScale="90000"/>
          </a:bodyPr>
          <a:lstStyle/>
          <a:p>
            <a:pPr algn="ctr" fontAlgn="auto">
              <a:spcAft>
                <a:spcPts val="0"/>
              </a:spcAft>
              <a:defRPr/>
            </a:pPr>
            <a:r>
              <a:rPr lang="en-US" dirty="0" smtClean="0"/>
              <a:t>Temporal Fluxes in the sub-THz components.</a:t>
            </a:r>
            <a:endParaRPr lang="en-US" dirty="0"/>
          </a:p>
        </p:txBody>
      </p:sp>
      <p:sp>
        <p:nvSpPr>
          <p:cNvPr id="19458" name="Text Placeholder 6"/>
          <p:cNvSpPr>
            <a:spLocks noGrp="1"/>
          </p:cNvSpPr>
          <p:nvPr>
            <p:ph type="body" sz="half" idx="2"/>
          </p:nvPr>
        </p:nvSpPr>
        <p:spPr>
          <a:xfrm>
            <a:off x="533400" y="457200"/>
            <a:ext cx="7924800" cy="381000"/>
          </a:xfrm>
        </p:spPr>
        <p:txBody>
          <a:bodyPr/>
          <a:lstStyle/>
          <a:p>
            <a:pPr algn="ctr"/>
            <a:r>
              <a:rPr lang="en-US" smtClean="0"/>
              <a:t>Over a time scale of </a:t>
            </a:r>
            <a:r>
              <a:rPr lang="en-US" b="1" smtClean="0"/>
              <a:t>minutes</a:t>
            </a:r>
            <a:r>
              <a:rPr lang="en-US" smtClean="0"/>
              <a:t>, the sub-THz components have been observed to fluctuate.  </a:t>
            </a:r>
          </a:p>
          <a:p>
            <a:endParaRPr lang="en-US" smtClean="0"/>
          </a:p>
        </p:txBody>
      </p:sp>
      <p:pic>
        <p:nvPicPr>
          <p:cNvPr id="19459" name="Picture 3"/>
          <p:cNvPicPr>
            <a:picLocks noGrp="1" noChangeAspect="1" noChangeArrowheads="1"/>
          </p:cNvPicPr>
          <p:nvPr>
            <p:ph idx="1"/>
          </p:nvPr>
        </p:nvPicPr>
        <p:blipFill>
          <a:blip r:embed="rId2"/>
          <a:srcRect b="1109"/>
          <a:stretch>
            <a:fillRect/>
          </a:stretch>
        </p:blipFill>
        <p:spPr>
          <a:xfrm>
            <a:off x="457200" y="762000"/>
            <a:ext cx="8001000" cy="573563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85800" y="152400"/>
            <a:ext cx="8001000" cy="520700"/>
          </a:xfrm>
        </p:spPr>
        <p:txBody>
          <a:bodyPr/>
          <a:lstStyle/>
          <a:p>
            <a:pPr algn="ctr"/>
            <a:r>
              <a:rPr lang="en-US" smtClean="0"/>
              <a:t>Temporal Fluctuations (time interval in seconds)</a:t>
            </a:r>
          </a:p>
        </p:txBody>
      </p:sp>
      <p:sp>
        <p:nvSpPr>
          <p:cNvPr id="20482" name="Text Placeholder 3"/>
          <p:cNvSpPr>
            <a:spLocks noGrp="1"/>
          </p:cNvSpPr>
          <p:nvPr>
            <p:ph type="body" sz="half" idx="2"/>
          </p:nvPr>
        </p:nvSpPr>
        <p:spPr>
          <a:xfrm>
            <a:off x="228600" y="685800"/>
            <a:ext cx="8686800" cy="381000"/>
          </a:xfrm>
        </p:spPr>
        <p:txBody>
          <a:bodyPr/>
          <a:lstStyle/>
          <a:p>
            <a:pPr algn="ctr"/>
            <a:r>
              <a:rPr lang="en-US" smtClean="0"/>
              <a:t>But also, over a time scale of </a:t>
            </a:r>
            <a:r>
              <a:rPr lang="en-US" b="1" smtClean="0"/>
              <a:t>seconds</a:t>
            </a:r>
            <a:r>
              <a:rPr lang="en-US" smtClean="0"/>
              <a:t>, the 200GHz and 400 GHz components undergo temporal fluctuations.</a:t>
            </a:r>
          </a:p>
          <a:p>
            <a:endParaRPr lang="en-US" smtClean="0"/>
          </a:p>
          <a:p>
            <a:endParaRPr lang="en-US" smtClean="0"/>
          </a:p>
          <a:p>
            <a:pPr algn="ctr"/>
            <a:endParaRPr lang="en-US" smtClean="0"/>
          </a:p>
        </p:txBody>
      </p:sp>
      <p:pic>
        <p:nvPicPr>
          <p:cNvPr id="20483" name="Picture 2"/>
          <p:cNvPicPr>
            <a:picLocks noGrp="1" noChangeAspect="1" noChangeArrowheads="1"/>
          </p:cNvPicPr>
          <p:nvPr>
            <p:ph idx="1"/>
          </p:nvPr>
        </p:nvPicPr>
        <p:blipFill>
          <a:blip r:embed="rId2"/>
          <a:srcRect l="6294" t="2354" r="5246" b="43173"/>
          <a:stretch>
            <a:fillRect/>
          </a:stretch>
        </p:blipFill>
        <p:spPr>
          <a:xfrm>
            <a:off x="0" y="990600"/>
            <a:ext cx="4572000" cy="5638800"/>
          </a:xfrm>
        </p:spPr>
      </p:pic>
      <p:pic>
        <p:nvPicPr>
          <p:cNvPr id="20484" name="Picture 2"/>
          <p:cNvPicPr>
            <a:picLocks noChangeAspect="1" noChangeArrowheads="1"/>
          </p:cNvPicPr>
          <p:nvPr/>
        </p:nvPicPr>
        <p:blipFill>
          <a:blip r:embed="rId2"/>
          <a:srcRect l="6294" t="55733" r="4198"/>
          <a:stretch>
            <a:fillRect/>
          </a:stretch>
        </p:blipFill>
        <p:spPr bwMode="auto">
          <a:xfrm>
            <a:off x="4572000" y="1219200"/>
            <a:ext cx="4365625" cy="4648200"/>
          </a:xfrm>
          <a:prstGeom prst="rect">
            <a:avLst/>
          </a:prstGeom>
          <a:noFill/>
          <a:ln w="9525">
            <a:noFill/>
            <a:miter lim="800000"/>
            <a:headEnd/>
            <a:tailEnd/>
          </a:ln>
        </p:spPr>
      </p:pic>
      <p:sp>
        <p:nvSpPr>
          <p:cNvPr id="20485" name="TextBox 6"/>
          <p:cNvSpPr txBox="1">
            <a:spLocks noChangeArrowheads="1"/>
          </p:cNvSpPr>
          <p:nvPr/>
        </p:nvSpPr>
        <p:spPr bwMode="auto">
          <a:xfrm>
            <a:off x="4953000" y="6096000"/>
            <a:ext cx="3581400" cy="646113"/>
          </a:xfrm>
          <a:prstGeom prst="rect">
            <a:avLst/>
          </a:prstGeom>
          <a:noFill/>
          <a:ln w="9525">
            <a:noFill/>
            <a:miter lim="800000"/>
            <a:headEnd/>
            <a:tailEnd/>
          </a:ln>
        </p:spPr>
        <p:txBody>
          <a:bodyPr>
            <a:spAutoFit/>
          </a:bodyPr>
          <a:lstStyle/>
          <a:p>
            <a:pPr algn="ctr"/>
            <a:r>
              <a:rPr lang="en-US" b="1" i="1">
                <a:latin typeface="Calibri" pitchFamily="34" charset="0"/>
              </a:rPr>
              <a:t>Want to fit a model to the sub-THz components that are observed.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914400" y="152400"/>
            <a:ext cx="7315200" cy="520700"/>
          </a:xfrm>
        </p:spPr>
        <p:txBody>
          <a:bodyPr/>
          <a:lstStyle/>
          <a:p>
            <a:pPr algn="ctr"/>
            <a:r>
              <a:rPr lang="en-US" smtClean="0"/>
              <a:t>Model:   Diffusive Radiation in Langmuir waves (DRL)</a:t>
            </a:r>
          </a:p>
        </p:txBody>
      </p:sp>
      <p:sp>
        <p:nvSpPr>
          <p:cNvPr id="4" name="Text Placeholder 3"/>
          <p:cNvSpPr>
            <a:spLocks noGrp="1"/>
          </p:cNvSpPr>
          <p:nvPr>
            <p:ph type="body" sz="half" idx="2"/>
          </p:nvPr>
        </p:nvSpPr>
        <p:spPr>
          <a:xfrm>
            <a:off x="457200" y="914400"/>
            <a:ext cx="8153400" cy="1460500"/>
          </a:xfrm>
        </p:spPr>
        <p:txBody>
          <a:bodyPr rtlCol="0">
            <a:normAutofit fontScale="92500"/>
          </a:bodyPr>
          <a:lstStyle/>
          <a:p>
            <a:pPr algn="ctr" fontAlgn="auto">
              <a:spcAft>
                <a:spcPts val="0"/>
              </a:spcAft>
              <a:buFont typeface="Arial" pitchFamily="34" charset="0"/>
              <a:buNone/>
              <a:defRPr/>
            </a:pPr>
            <a:r>
              <a:rPr lang="en-US" dirty="0" smtClean="0"/>
              <a:t>Plasmas, as we know, contain electrons and ions.  An imbalance of positive and negative charges occurs when the plasma experiences a large electric field.  This imbalance causes the electrons to move, and oscillations due to this movement follow.  Langmuir waves are waves that have these oscillations, and therefore have a plasma frequency.  Langmuir waves have oscillations of charge density.  Relativistic electrons will random walk in </a:t>
            </a:r>
            <a:r>
              <a:rPr lang="en-US" dirty="0" err="1" smtClean="0"/>
              <a:t>langmuir</a:t>
            </a:r>
            <a:r>
              <a:rPr lang="en-US" dirty="0" smtClean="0"/>
              <a:t> waves and will undergo electromagnetic emission.  Because the electrons have nonzero acceleration they have </a:t>
            </a:r>
            <a:r>
              <a:rPr lang="en-US" b="1" dirty="0" smtClean="0"/>
              <a:t>radiation intensity.  </a:t>
            </a:r>
            <a:endParaRPr lang="en-US" dirty="0" smtClean="0"/>
          </a:p>
          <a:p>
            <a:pPr algn="ctr" fontAlgn="auto">
              <a:spcAft>
                <a:spcPts val="0"/>
              </a:spcAft>
              <a:buFont typeface="Arial" pitchFamily="34" charset="0"/>
              <a:buNone/>
              <a:defRPr/>
            </a:pPr>
            <a:r>
              <a:rPr lang="en-US" dirty="0" smtClean="0"/>
              <a:t>To begin, I assumed a power law spectrum for Langmuir wave ensemble..  </a:t>
            </a:r>
            <a:endParaRPr lang="en-US" dirty="0"/>
          </a:p>
        </p:txBody>
      </p:sp>
      <p:sp>
        <p:nvSpPr>
          <p:cNvPr id="2150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21508" name="Picture 1"/>
          <p:cNvPicPr>
            <a:picLocks noGrp="1" noChangeAspect="1" noChangeArrowheads="1"/>
          </p:cNvPicPr>
          <p:nvPr>
            <p:ph idx="1"/>
          </p:nvPr>
        </p:nvPicPr>
        <p:blipFill>
          <a:blip r:embed="rId2">
            <a:clrChange>
              <a:clrFrom>
                <a:srgbClr val="FFFFFF"/>
              </a:clrFrom>
              <a:clrTo>
                <a:srgbClr val="FFFFFF">
                  <a:alpha val="0"/>
                </a:srgbClr>
              </a:clrTo>
            </a:clrChange>
          </a:blip>
          <a:srcRect/>
          <a:stretch>
            <a:fillRect/>
          </a:stretch>
        </p:blipFill>
        <p:spPr>
          <a:xfrm>
            <a:off x="1066800" y="3200400"/>
            <a:ext cx="7258050" cy="838200"/>
          </a:xfrm>
        </p:spPr>
      </p:pic>
      <p:sp>
        <p:nvSpPr>
          <p:cNvPr id="2150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890</Words>
  <Application>Microsoft Office PowerPoint</Application>
  <PresentationFormat>On-screen Show (4:3)</PresentationFormat>
  <Paragraphs>81</Paragraphs>
  <Slides>19</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19</vt:i4>
      </vt:variant>
    </vt:vector>
  </HeadingPairs>
  <TitlesOfParts>
    <vt:vector size="22" baseType="lpstr">
      <vt:lpstr>Calibri</vt:lpstr>
      <vt:lpstr>Arial</vt:lpstr>
      <vt:lpstr>Office Theme</vt:lpstr>
      <vt:lpstr>Слайд 1</vt:lpstr>
      <vt:lpstr>Слайд 2</vt:lpstr>
      <vt:lpstr>Gyrosynchrotron emission</vt:lpstr>
      <vt:lpstr>Frequencies observed during Large Solar flares</vt:lpstr>
      <vt:lpstr>Sub-THz radiation observation</vt:lpstr>
      <vt:lpstr>Sub-THz Component</vt:lpstr>
      <vt:lpstr>Temporal Fluxes in the sub-THz components.</vt:lpstr>
      <vt:lpstr>Temporal Fluctuations (time interval in seconds)</vt:lpstr>
      <vt:lpstr>Model:   Diffusive Radiation in Langmuir waves (DRL)</vt:lpstr>
      <vt:lpstr>Слайд 10</vt:lpstr>
      <vt:lpstr>DRL Model: Plot of Flux versus Frequency</vt:lpstr>
      <vt:lpstr>Model:  Thermal Bremsstrahlung Emission </vt:lpstr>
      <vt:lpstr>Слайд 13</vt:lpstr>
      <vt:lpstr>Слайд 14</vt:lpstr>
      <vt:lpstr>Plot of Flux versus Frequency for the Bremsstrahlung Model</vt:lpstr>
      <vt:lpstr>Слайд 16</vt:lpstr>
      <vt:lpstr>Слайд 17</vt:lpstr>
      <vt:lpstr>Temporal Evolution:  oscillations of parameters (electron density, temperature).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Emily</dc:creator>
  <cp:lastModifiedBy>Grisha</cp:lastModifiedBy>
  <cp:revision>85</cp:revision>
  <dcterms:created xsi:type="dcterms:W3CDTF">2008-12-04T19:37:24Z</dcterms:created>
  <dcterms:modified xsi:type="dcterms:W3CDTF">2008-12-09T18:31:41Z</dcterms:modified>
</cp:coreProperties>
</file>