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9" r:id="rId30"/>
    <p:sldId id="288"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287" r:id="rId44"/>
    <p:sldId id="302" r:id="rId45"/>
    <p:sldId id="30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3" autoAdjust="0"/>
    <p:restoredTop sz="97772" autoAdjust="0"/>
  </p:normalViewPr>
  <p:slideViewPr>
    <p:cSldViewPr snapToGrid="0" snapToObjects="1" showGuides="1">
      <p:cViewPr>
        <p:scale>
          <a:sx n="100" d="100"/>
          <a:sy n="100" d="100"/>
        </p:scale>
        <p:origin x="-3304" y="-1952"/>
      </p:cViewPr>
      <p:guideLst>
        <p:guide orient="horz" pos="313"/>
        <p:guide orient="horz" pos="1267"/>
        <p:guide orient="horz" pos="2160"/>
        <p:guide pos="282"/>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10</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4747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10-4 Atmospheric Pressure </a:t>
            </a:r>
            <a:r>
              <a:rPr lang="en-US" dirty="0" smtClean="0">
                <a:latin typeface="Times New Roman" charset="0"/>
                <a:cs typeface="Times New Roman" charset="0"/>
              </a:rPr>
              <a:t>and</a:t>
            </a:r>
            <a:br>
              <a:rPr lang="en-US" dirty="0" smtClean="0">
                <a:latin typeface="Times New Roman" charset="0"/>
                <a:cs typeface="Times New Roman" charset="0"/>
              </a:rPr>
            </a:br>
            <a:r>
              <a:rPr lang="en-US" dirty="0" smtClean="0">
                <a:latin typeface="Times New Roman" charset="0"/>
                <a:cs typeface="Times New Roman" charset="0"/>
              </a:rPr>
              <a:t>Gauge </a:t>
            </a:r>
            <a:r>
              <a:rPr lang="en-US" dirty="0">
                <a:latin typeface="Times New Roman" charset="0"/>
                <a:cs typeface="Times New Roman" charset="0"/>
              </a:rPr>
              <a:t>Pressure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At sea level the atmospheric pressure is </a:t>
            </a:r>
            <a:r>
              <a:rPr lang="en-US" dirty="0" smtClean="0">
                <a:latin typeface="Times New Roman" charset="0"/>
                <a:cs typeface="Times New Roman" charset="0"/>
              </a:rPr>
              <a:t>about</a:t>
            </a:r>
            <a:br>
              <a:rPr lang="en-US" dirty="0" smtClean="0">
                <a:latin typeface="Times New Roman" charset="0"/>
                <a:cs typeface="Times New Roman" charset="0"/>
              </a:rPr>
            </a:br>
            <a:r>
              <a:rPr lang="en-US" dirty="0" smtClean="0">
                <a:latin typeface="Times New Roman" charset="0"/>
                <a:cs typeface="Times New Roman" charset="0"/>
              </a:rPr>
              <a:t>1.013 × </a:t>
            </a:r>
            <a:r>
              <a:rPr lang="en-US" dirty="0">
                <a:latin typeface="Times New Roman" charset="0"/>
                <a:cs typeface="Times New Roman" charset="0"/>
              </a:rPr>
              <a:t>10</a:t>
            </a:r>
            <a:r>
              <a:rPr lang="en-US" baseline="30000" dirty="0">
                <a:latin typeface="Times New Roman" charset="0"/>
                <a:cs typeface="Times New Roman" charset="0"/>
              </a:rPr>
              <a:t>5</a:t>
            </a:r>
            <a:r>
              <a:rPr lang="en-US" dirty="0">
                <a:latin typeface="Times New Roman" charset="0"/>
                <a:cs typeface="Times New Roman" charset="0"/>
              </a:rPr>
              <a:t> N/m</a:t>
            </a:r>
            <a:r>
              <a:rPr lang="en-US" baseline="30000" dirty="0">
                <a:latin typeface="Times New Roman" charset="0"/>
                <a:cs typeface="Times New Roman" charset="0"/>
              </a:rPr>
              <a:t>2</a:t>
            </a:r>
            <a:r>
              <a:rPr lang="en-US" dirty="0">
                <a:latin typeface="Times New Roman" charset="0"/>
                <a:cs typeface="Times New Roman" charset="0"/>
              </a:rPr>
              <a:t>; this is called one atmosphere (</a:t>
            </a:r>
            <a:r>
              <a:rPr lang="en-US" dirty="0" err="1">
                <a:latin typeface="Times New Roman" charset="0"/>
                <a:cs typeface="Times New Roman" charset="0"/>
              </a:rPr>
              <a:t>atm</a:t>
            </a:r>
            <a:r>
              <a:rPr lang="en-US" dirty="0">
                <a:latin typeface="Times New Roman" charset="0"/>
                <a:cs typeface="Times New Roman" charset="0"/>
              </a:rPr>
              <a:t>).</a:t>
            </a:r>
          </a:p>
          <a:p>
            <a:pPr marL="0" indent="0">
              <a:spcBef>
                <a:spcPct val="50000"/>
              </a:spcBef>
              <a:buNone/>
            </a:pPr>
            <a:r>
              <a:rPr lang="en-US" dirty="0">
                <a:latin typeface="Times New Roman" charset="0"/>
                <a:cs typeface="Times New Roman" charset="0"/>
              </a:rPr>
              <a:t>Another unit of pressure is the bar:</a:t>
            </a:r>
          </a:p>
          <a:p>
            <a:pPr marL="0" indent="0" algn="ctr">
              <a:spcBef>
                <a:spcPct val="50000"/>
              </a:spcBef>
              <a:buNone/>
            </a:pPr>
            <a:r>
              <a:rPr lang="en-US" dirty="0">
                <a:latin typeface="Times New Roman" charset="0"/>
                <a:cs typeface="Times New Roman" charset="0"/>
              </a:rPr>
              <a:t>1 bar </a:t>
            </a:r>
            <a:r>
              <a:rPr lang="en-US" dirty="0" smtClean="0">
                <a:latin typeface="Times New Roman" charset="0"/>
                <a:cs typeface="Times New Roman" charset="0"/>
              </a:rPr>
              <a:t>= </a:t>
            </a:r>
            <a:r>
              <a:rPr lang="en-US" dirty="0">
                <a:latin typeface="Times New Roman" charset="0"/>
                <a:cs typeface="Times New Roman" charset="0"/>
              </a:rPr>
              <a:t>1.00 ×</a:t>
            </a:r>
            <a:r>
              <a:rPr lang="en-US" dirty="0" smtClean="0">
                <a:latin typeface="Times New Roman" charset="0"/>
                <a:cs typeface="Times New Roman" charset="0"/>
              </a:rPr>
              <a:t> </a:t>
            </a:r>
            <a:r>
              <a:rPr lang="en-US" dirty="0">
                <a:latin typeface="Times New Roman" charset="0"/>
                <a:cs typeface="Times New Roman" charset="0"/>
              </a:rPr>
              <a:t>10</a:t>
            </a:r>
            <a:r>
              <a:rPr lang="en-US" baseline="30000" dirty="0">
                <a:latin typeface="Times New Roman" charset="0"/>
                <a:cs typeface="Times New Roman" charset="0"/>
              </a:rPr>
              <a:t>5</a:t>
            </a:r>
            <a:r>
              <a:rPr lang="en-US" dirty="0">
                <a:latin typeface="Times New Roman" charset="0"/>
                <a:cs typeface="Times New Roman" charset="0"/>
              </a:rPr>
              <a:t> N/m</a:t>
            </a:r>
            <a:r>
              <a:rPr lang="en-US" baseline="30000" dirty="0">
                <a:latin typeface="Times New Roman" charset="0"/>
                <a:cs typeface="Times New Roman" charset="0"/>
              </a:rPr>
              <a:t>2</a:t>
            </a:r>
            <a:r>
              <a:rPr lang="en-US" dirty="0">
                <a:latin typeface="Times New Roman" charset="0"/>
                <a:cs typeface="Times New Roman" charset="0"/>
              </a:rPr>
              <a:t> </a:t>
            </a:r>
            <a:endParaRPr lang="en-US" baseline="30000" dirty="0">
              <a:latin typeface="Times New Roman" charset="0"/>
              <a:cs typeface="Times New Roman" charset="0"/>
            </a:endParaRPr>
          </a:p>
          <a:p>
            <a:pPr marL="0" indent="0">
              <a:spcBef>
                <a:spcPct val="50000"/>
              </a:spcBef>
              <a:buNone/>
            </a:pPr>
            <a:r>
              <a:rPr lang="en-US" dirty="0">
                <a:latin typeface="Times New Roman" charset="0"/>
                <a:cs typeface="Times New Roman" charset="0"/>
              </a:rPr>
              <a:t>Standard atmospheric pressure is just over 1 bar.</a:t>
            </a:r>
          </a:p>
          <a:p>
            <a:pPr marL="0" indent="0">
              <a:spcBef>
                <a:spcPct val="50000"/>
              </a:spcBef>
              <a:buNone/>
            </a:pPr>
            <a:r>
              <a:rPr lang="en-US" dirty="0">
                <a:latin typeface="Times New Roman" charset="0"/>
                <a:cs typeface="Times New Roman" charset="0"/>
              </a:rPr>
              <a:t>This pressure does not crush us, as our cells maintain an internal pressure that balances it.</a:t>
            </a: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709685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10-4 Atmospheric Pressure and</a:t>
            </a:r>
            <a:br>
              <a:rPr lang="en-US" dirty="0">
                <a:latin typeface="Times New Roman" charset="0"/>
                <a:cs typeface="Times New Roman" charset="0"/>
              </a:rPr>
            </a:br>
            <a:r>
              <a:rPr lang="en-US" dirty="0">
                <a:latin typeface="Times New Roman" charset="0"/>
                <a:cs typeface="Times New Roman" charset="0"/>
              </a:rPr>
              <a:t>Gauge Pressure</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Most pressure gauges measure the pressure above the atmospheric </a:t>
            </a:r>
            <a:r>
              <a:rPr lang="en-US" dirty="0" smtClean="0">
                <a:latin typeface="Times New Roman" charset="0"/>
                <a:cs typeface="Times New Roman" charset="0"/>
              </a:rPr>
              <a:t>pressure—this </a:t>
            </a:r>
            <a:r>
              <a:rPr lang="en-US" dirty="0">
                <a:latin typeface="Times New Roman" charset="0"/>
                <a:cs typeface="Times New Roman" charset="0"/>
              </a:rPr>
              <a:t>is called the gauge pressure.</a:t>
            </a:r>
          </a:p>
          <a:p>
            <a:pPr marL="0" indent="0">
              <a:spcBef>
                <a:spcPct val="50000"/>
              </a:spcBef>
              <a:buNone/>
            </a:pPr>
            <a:r>
              <a:rPr lang="en-US" dirty="0">
                <a:latin typeface="Times New Roman" charset="0"/>
                <a:cs typeface="Times New Roman" charset="0"/>
              </a:rPr>
              <a:t>The absolute pressure is the sum of the atmospheric pressure and the gauge pressure.</a:t>
            </a:r>
          </a:p>
          <a:p>
            <a:pPr marL="0" indent="0" algn="ctr">
              <a:spcBef>
                <a:spcPct val="50000"/>
              </a:spcBef>
              <a:buNone/>
            </a:pPr>
            <a:r>
              <a:rPr lang="en-US" i="1" dirty="0">
                <a:latin typeface="Times New Roman" charset="0"/>
                <a:cs typeface="Times New Roman" charset="0"/>
              </a:rPr>
              <a:t>P</a:t>
            </a:r>
            <a:r>
              <a:rPr lang="en-US" dirty="0">
                <a:latin typeface="Times New Roman" charset="0"/>
                <a:cs typeface="Times New Roman" charset="0"/>
              </a:rPr>
              <a:t> </a:t>
            </a:r>
            <a:r>
              <a:rPr lang="en-US" dirty="0" smtClean="0">
                <a:latin typeface="Times New Roman" charset="0"/>
                <a:cs typeface="Times New Roman" charset="0"/>
              </a:rPr>
              <a:t>= </a:t>
            </a:r>
            <a:r>
              <a:rPr lang="en-US" i="1" dirty="0">
                <a:latin typeface="Times New Roman" charset="0"/>
                <a:cs typeface="Times New Roman" charset="0"/>
              </a:rPr>
              <a:t>P</a:t>
            </a:r>
            <a:r>
              <a:rPr lang="en-US" baseline="-25000" dirty="0">
                <a:latin typeface="Times New Roman" charset="0"/>
                <a:cs typeface="Times New Roman" charset="0"/>
              </a:rPr>
              <a:t>A</a:t>
            </a:r>
            <a:r>
              <a:rPr lang="en-US" dirty="0">
                <a:latin typeface="Times New Roman" charset="0"/>
                <a:cs typeface="Times New Roman" charset="0"/>
              </a:rPr>
              <a:t> </a:t>
            </a:r>
            <a:r>
              <a:rPr lang="en-US" dirty="0" smtClean="0">
                <a:latin typeface="Times New Roman" charset="0"/>
                <a:cs typeface="Times New Roman" charset="0"/>
              </a:rPr>
              <a:t>+ </a:t>
            </a:r>
            <a:r>
              <a:rPr lang="en-US" i="1" dirty="0">
                <a:latin typeface="Times New Roman" charset="0"/>
                <a:cs typeface="Times New Roman" charset="0"/>
              </a:rPr>
              <a:t>P</a:t>
            </a:r>
            <a:r>
              <a:rPr lang="en-US" baseline="-25000" dirty="0">
                <a:latin typeface="Times New Roman" charset="0"/>
                <a:cs typeface="Times New Roman" charset="0"/>
              </a:rPr>
              <a:t>G</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0946400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_06_Figure.jpg"/>
          <p:cNvPicPr>
            <a:picLocks noChangeAspect="1"/>
          </p:cNvPicPr>
          <p:nvPr/>
        </p:nvPicPr>
        <p:blipFill rotWithShape="1">
          <a:blip r:embed="rId2">
            <a:extLst>
              <a:ext uri="{28A0092B-C50C-407E-A947-70E740481C1C}">
                <a14:useLocalDpi xmlns:a14="http://schemas.microsoft.com/office/drawing/2010/main" val="0"/>
              </a:ext>
            </a:extLst>
          </a:blip>
          <a:srcRect b="4859"/>
          <a:stretch/>
        </p:blipFill>
        <p:spPr>
          <a:xfrm>
            <a:off x="759837" y="3674252"/>
            <a:ext cx="7621152" cy="2818623"/>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10-5 Pascal</a:t>
            </a:r>
            <a:r>
              <a:rPr lang="ja-JP" altLang="en-US" dirty="0">
                <a:latin typeface="Times New Roman" charset="0"/>
                <a:cs typeface="Times New Roman" charset="0"/>
              </a:rPr>
              <a:t>’</a:t>
            </a:r>
            <a:r>
              <a:rPr lang="en-US" dirty="0">
                <a:latin typeface="Times New Roman" charset="0"/>
                <a:cs typeface="Times New Roman" charset="0"/>
              </a:rPr>
              <a:t>s Principle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an external pressure is applied to a confined fluid, the pressure at every point within the fluid increases by that amount.</a:t>
            </a:r>
          </a:p>
          <a:p>
            <a:pPr marL="0" indent="0">
              <a:spcBef>
                <a:spcPct val="50000"/>
              </a:spcBef>
              <a:buNone/>
            </a:pPr>
            <a:r>
              <a:rPr lang="en-US" dirty="0">
                <a:latin typeface="Times New Roman" charset="0"/>
                <a:cs typeface="Times New Roman" charset="0"/>
              </a:rPr>
              <a:t>This principle is used, for example, in hydraulic lifts and hydraulic brakes.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8956877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2675"/>
          </a:xfrm>
        </p:spPr>
        <p:txBody>
          <a:bodyPr/>
          <a:lstStyle/>
          <a:p>
            <a:pPr marL="4057650" indent="-4057650">
              <a:spcBef>
                <a:spcPct val="50000"/>
              </a:spcBef>
              <a:buNone/>
            </a:pPr>
            <a:r>
              <a:rPr lang="en-US" dirty="0" smtClean="0">
                <a:latin typeface="Times New Roman" charset="0"/>
                <a:cs typeface="Times New Roman" charset="0"/>
              </a:rPr>
              <a:t>	There </a:t>
            </a:r>
            <a:r>
              <a:rPr lang="en-US" dirty="0">
                <a:latin typeface="Times New Roman" charset="0"/>
                <a:cs typeface="Times New Roman" charset="0"/>
              </a:rPr>
              <a:t>are a number of different types of pressure </a:t>
            </a:r>
            <a:r>
              <a:rPr lang="en-US" dirty="0" smtClean="0">
                <a:latin typeface="Times New Roman" charset="0"/>
                <a:cs typeface="Times New Roman" charset="0"/>
              </a:rPr>
              <a:t>gauges. This </a:t>
            </a:r>
            <a:r>
              <a:rPr lang="en-US" dirty="0">
                <a:latin typeface="Times New Roman" charset="0"/>
                <a:cs typeface="Times New Roman" charset="0"/>
              </a:rPr>
              <a:t>one is an open-tube manometer. The pressure in the open end is atmospheric pressure; the pressure being measured will </a:t>
            </a:r>
            <a:r>
              <a:rPr lang="en-US" dirty="0" smtClean="0">
                <a:latin typeface="Times New Roman" charset="0"/>
                <a:cs typeface="Times New Roman" charset="0"/>
              </a:rPr>
              <a:t>cause </a:t>
            </a:r>
            <a:r>
              <a:rPr lang="en-US" dirty="0">
                <a:latin typeface="Times New Roman" charset="0"/>
                <a:cs typeface="Times New Roman" charset="0"/>
              </a:rPr>
              <a:t>the fluid to rise until the pressures on both sides at the same height are equal.</a:t>
            </a:r>
          </a:p>
          <a:p>
            <a:pPr marL="0" indent="0">
              <a:spcBef>
                <a:spcPct val="50000"/>
              </a:spcBef>
              <a:buNone/>
            </a:pPr>
            <a:endParaRPr lang="en-US" dirty="0">
              <a:latin typeface="Times New Roman" charset="0"/>
              <a:cs typeface="Times New Roman" charset="0"/>
            </a:endParaRPr>
          </a:p>
        </p:txBody>
      </p:sp>
      <p:pic>
        <p:nvPicPr>
          <p:cNvPr id="6" name="Picture 5" descr="10_07_FigureA.jpg"/>
          <p:cNvPicPr>
            <a:picLocks noChangeAspect="1"/>
          </p:cNvPicPr>
          <p:nvPr/>
        </p:nvPicPr>
        <p:blipFill rotWithShape="1">
          <a:blip r:embed="rId2">
            <a:extLst>
              <a:ext uri="{28A0092B-C50C-407E-A947-70E740481C1C}">
                <a14:useLocalDpi xmlns:a14="http://schemas.microsoft.com/office/drawing/2010/main" val="0"/>
              </a:ext>
            </a:extLst>
          </a:blip>
          <a:srcRect b="3223"/>
          <a:stretch/>
        </p:blipFill>
        <p:spPr>
          <a:xfrm>
            <a:off x="434575" y="2195984"/>
            <a:ext cx="3854608" cy="3892977"/>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10-6 Measurement of Pressure</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Gauges and </a:t>
            </a:r>
            <a:r>
              <a:rPr lang="en-US" dirty="0">
                <a:latin typeface="Times New Roman" charset="0"/>
                <a:cs typeface="Times New Roman" charset="0"/>
              </a:rPr>
              <a:t>the Barometer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3734906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10-6 Measurement of Pressure;</a:t>
            </a:r>
            <a:br>
              <a:rPr lang="en-US" dirty="0">
                <a:latin typeface="Times New Roman" charset="0"/>
                <a:cs typeface="Times New Roman" charset="0"/>
              </a:rPr>
            </a:br>
            <a:r>
              <a:rPr lang="en-US" dirty="0">
                <a:latin typeface="Times New Roman" charset="0"/>
                <a:cs typeface="Times New Roman" charset="0"/>
              </a:rPr>
              <a:t>Gauges and the Barometer</a:t>
            </a:r>
            <a:endParaRPr lang="en-US" dirty="0"/>
          </a:p>
        </p:txBody>
      </p:sp>
      <p:sp>
        <p:nvSpPr>
          <p:cNvPr id="3" name="Content Placeholder 2"/>
          <p:cNvSpPr>
            <a:spLocks noGrp="1"/>
          </p:cNvSpPr>
          <p:nvPr>
            <p:ph idx="1"/>
          </p:nvPr>
        </p:nvSpPr>
        <p:spPr>
          <a:xfrm>
            <a:off x="457200" y="1600200"/>
            <a:ext cx="4693356" cy="4525963"/>
          </a:xfrm>
        </p:spPr>
        <p:txBody>
          <a:bodyPr/>
          <a:lstStyle/>
          <a:p>
            <a:pPr marL="0" indent="0">
              <a:spcBef>
                <a:spcPct val="50000"/>
              </a:spcBef>
              <a:buNone/>
            </a:pPr>
            <a:r>
              <a:rPr lang="en-US" dirty="0">
                <a:latin typeface="Times New Roman" charset="0"/>
                <a:cs typeface="Times New Roman" charset="0"/>
              </a:rPr>
              <a:t>Here are two more devices </a:t>
            </a:r>
            <a:r>
              <a:rPr lang="en-US" dirty="0" smtClean="0">
                <a:latin typeface="Times New Roman" charset="0"/>
                <a:cs typeface="Times New Roman" charset="0"/>
              </a:rPr>
              <a:t>for measuring </a:t>
            </a:r>
            <a:r>
              <a:rPr lang="en-US" dirty="0">
                <a:latin typeface="Times New Roman" charset="0"/>
                <a:cs typeface="Times New Roman" charset="0"/>
              </a:rPr>
              <a:t>pressure: the aneroid gauge and the tire pressure gauge.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0_07_FigureB.jpg"/>
          <p:cNvPicPr>
            <a:picLocks noChangeAspect="1"/>
          </p:cNvPicPr>
          <p:nvPr/>
        </p:nvPicPr>
        <p:blipFill rotWithShape="1">
          <a:blip r:embed="rId2">
            <a:extLst>
              <a:ext uri="{28A0092B-C50C-407E-A947-70E740481C1C}">
                <a14:useLocalDpi xmlns:a14="http://schemas.microsoft.com/office/drawing/2010/main" val="0"/>
              </a:ext>
            </a:extLst>
          </a:blip>
          <a:srcRect b="4356"/>
          <a:stretch/>
        </p:blipFill>
        <p:spPr>
          <a:xfrm>
            <a:off x="599725" y="3758178"/>
            <a:ext cx="3828496" cy="2648265"/>
          </a:xfrm>
          <a:prstGeom prst="rect">
            <a:avLst/>
          </a:prstGeom>
        </p:spPr>
      </p:pic>
      <p:pic>
        <p:nvPicPr>
          <p:cNvPr id="6" name="Picture 5" descr="10_07_FigureC.jpg"/>
          <p:cNvPicPr>
            <a:picLocks noChangeAspect="1"/>
          </p:cNvPicPr>
          <p:nvPr/>
        </p:nvPicPr>
        <p:blipFill rotWithShape="1">
          <a:blip r:embed="rId3">
            <a:extLst>
              <a:ext uri="{28A0092B-C50C-407E-A947-70E740481C1C}">
                <a14:useLocalDpi xmlns:a14="http://schemas.microsoft.com/office/drawing/2010/main" val="0"/>
              </a:ext>
            </a:extLst>
          </a:blip>
          <a:srcRect b="2424"/>
          <a:stretch/>
        </p:blipFill>
        <p:spPr>
          <a:xfrm>
            <a:off x="5434627" y="1565492"/>
            <a:ext cx="3289466" cy="4855063"/>
          </a:xfrm>
          <a:prstGeom prst="rect">
            <a:avLst/>
          </a:prstGeom>
        </p:spPr>
      </p:pic>
    </p:spTree>
    <p:extLst>
      <p:ext uri="{BB962C8B-B14F-4D97-AF65-F5344CB8AC3E}">
        <p14:creationId xmlns:p14="http://schemas.microsoft.com/office/powerpoint/2010/main" val="5160445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10-6 Measurement of Pressure;</a:t>
            </a:r>
            <a:br>
              <a:rPr lang="en-US" dirty="0">
                <a:latin typeface="Times New Roman" charset="0"/>
                <a:cs typeface="Times New Roman" charset="0"/>
              </a:rPr>
            </a:br>
            <a:r>
              <a:rPr lang="en-US" dirty="0">
                <a:latin typeface="Times New Roman" charset="0"/>
                <a:cs typeface="Times New Roman" charset="0"/>
              </a:rPr>
              <a:t>Gauges and the Barometer</a:t>
            </a:r>
            <a:endParaRPr lang="en-US" dirty="0"/>
          </a:p>
        </p:txBody>
      </p:sp>
      <p:sp>
        <p:nvSpPr>
          <p:cNvPr id="3" name="Content Placeholder 2"/>
          <p:cNvSpPr>
            <a:spLocks noGrp="1"/>
          </p:cNvSpPr>
          <p:nvPr>
            <p:ph idx="1"/>
          </p:nvPr>
        </p:nvSpPr>
        <p:spPr>
          <a:xfrm>
            <a:off x="3560646" y="1600200"/>
            <a:ext cx="5126154" cy="4525963"/>
          </a:xfrm>
        </p:spPr>
        <p:txBody>
          <a:bodyPr/>
          <a:lstStyle/>
          <a:p>
            <a:pPr marL="0" indent="0">
              <a:spcBef>
                <a:spcPct val="50000"/>
              </a:spcBef>
              <a:buNone/>
            </a:pPr>
            <a:r>
              <a:rPr lang="en-US" dirty="0">
                <a:latin typeface="Times New Roman" charset="0"/>
                <a:cs typeface="Times New Roman" charset="0"/>
              </a:rPr>
              <a:t>This is a mercury barometer, developed by Torricelli to measure atmospheric pressure. The height of the column of mercury is such that the pressure in the tube at the surface level is 1 atm.</a:t>
            </a:r>
          </a:p>
          <a:p>
            <a:pPr marL="0" indent="0">
              <a:spcBef>
                <a:spcPct val="50000"/>
              </a:spcBef>
              <a:buNone/>
            </a:pPr>
            <a:r>
              <a:rPr lang="en-US" dirty="0">
                <a:latin typeface="Times New Roman" charset="0"/>
                <a:cs typeface="Times New Roman" charset="0"/>
              </a:rPr>
              <a:t>Therefore, pressure is often quoted in millimeters (or inches) of mercury.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 name="Picture 9" descr="10_08_Figure.jpg"/>
          <p:cNvPicPr>
            <a:picLocks noChangeAspect="1"/>
          </p:cNvPicPr>
          <p:nvPr/>
        </p:nvPicPr>
        <p:blipFill rotWithShape="1">
          <a:blip r:embed="rId2">
            <a:extLst>
              <a:ext uri="{28A0092B-C50C-407E-A947-70E740481C1C}">
                <a14:useLocalDpi xmlns:a14="http://schemas.microsoft.com/office/drawing/2010/main" val="0"/>
              </a:ext>
            </a:extLst>
          </a:blip>
          <a:srcRect b="3071"/>
          <a:stretch/>
        </p:blipFill>
        <p:spPr>
          <a:xfrm>
            <a:off x="457200" y="1430076"/>
            <a:ext cx="2688336" cy="4969313"/>
          </a:xfrm>
          <a:prstGeom prst="rect">
            <a:avLst/>
          </a:prstGeom>
        </p:spPr>
      </p:pic>
    </p:spTree>
    <p:extLst>
      <p:ext uri="{BB962C8B-B14F-4D97-AF65-F5344CB8AC3E}">
        <p14:creationId xmlns:p14="http://schemas.microsoft.com/office/powerpoint/2010/main" val="439798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10-6 Measurement of Pressure;</a:t>
            </a:r>
            <a:br>
              <a:rPr lang="en-US" dirty="0">
                <a:latin typeface="Times New Roman" charset="0"/>
                <a:cs typeface="Times New Roman" charset="0"/>
              </a:rPr>
            </a:br>
            <a:r>
              <a:rPr lang="en-US" dirty="0">
                <a:latin typeface="Times New Roman" charset="0"/>
                <a:cs typeface="Times New Roman" charset="0"/>
              </a:rPr>
              <a:t>Gauges and the Barometer</a:t>
            </a:r>
            <a:endParaRPr lang="en-US" dirty="0"/>
          </a:p>
        </p:txBody>
      </p:sp>
      <p:sp>
        <p:nvSpPr>
          <p:cNvPr id="3" name="Content Placeholder 2"/>
          <p:cNvSpPr>
            <a:spLocks noGrp="1"/>
          </p:cNvSpPr>
          <p:nvPr>
            <p:ph idx="1"/>
          </p:nvPr>
        </p:nvSpPr>
        <p:spPr>
          <a:xfrm>
            <a:off x="457200" y="1600200"/>
            <a:ext cx="4312356" cy="4525963"/>
          </a:xfrm>
        </p:spPr>
        <p:txBody>
          <a:bodyPr>
            <a:noAutofit/>
          </a:bodyPr>
          <a:lstStyle/>
          <a:p>
            <a:pPr marL="0" indent="0">
              <a:spcBef>
                <a:spcPct val="50000"/>
              </a:spcBef>
              <a:buNone/>
            </a:pPr>
            <a:r>
              <a:rPr lang="en-US" dirty="0">
                <a:latin typeface="Times New Roman" charset="0"/>
                <a:cs typeface="Times New Roman" charset="0"/>
              </a:rPr>
              <a:t>Any liquid can serve in a Torricelli-style barometer, but the most dense ones are the most convenient. This barometer uses water.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0_09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212" y="1579031"/>
            <a:ext cx="3522309" cy="4948479"/>
          </a:xfrm>
          <a:prstGeom prst="rect">
            <a:avLst/>
          </a:prstGeom>
        </p:spPr>
      </p:pic>
    </p:spTree>
    <p:extLst>
      <p:ext uri="{BB962C8B-B14F-4D97-AF65-F5344CB8AC3E}">
        <p14:creationId xmlns:p14="http://schemas.microsoft.com/office/powerpoint/2010/main" val="2313120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10-7 Buoyancy and </a:t>
            </a:r>
            <a:r>
              <a:rPr lang="en-US" dirty="0" smtClean="0">
                <a:latin typeface="Times New Roman" charset="0"/>
                <a:cs typeface="Times New Roman" charset="0"/>
              </a:rPr>
              <a:t>Archimedes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is an object submerged in a fluid. There is a net force on the object because the pressures at the top and bottom of it are different</a:t>
            </a:r>
            <a:r>
              <a:rPr lang="en-US" dirty="0" smtClean="0">
                <a:latin typeface="Times New Roman" charset="0"/>
                <a:cs typeface="Times New Roman" charset="0"/>
              </a:rPr>
              <a:t>.</a:t>
            </a:r>
          </a:p>
          <a:p>
            <a:pPr marL="4113213" indent="0">
              <a:spcBef>
                <a:spcPct val="50000"/>
              </a:spcBef>
              <a:buNone/>
            </a:pPr>
            <a:r>
              <a:rPr lang="en-US" dirty="0">
                <a:latin typeface="Times New Roman" charset="0"/>
                <a:cs typeface="Times New Roman" charset="0"/>
              </a:rPr>
              <a:t>The buoyant force is found to be the upward force on the same volume of water:</a:t>
            </a: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10_Figure.jpg"/>
          <p:cNvPicPr>
            <a:picLocks noChangeAspect="1"/>
          </p:cNvPicPr>
          <p:nvPr/>
        </p:nvPicPr>
        <p:blipFill rotWithShape="1">
          <a:blip r:embed="rId2">
            <a:extLst>
              <a:ext uri="{28A0092B-C50C-407E-A947-70E740481C1C}">
                <a14:useLocalDpi xmlns:a14="http://schemas.microsoft.com/office/drawing/2010/main" val="0"/>
              </a:ext>
            </a:extLst>
          </a:blip>
          <a:srcRect b="3328"/>
          <a:stretch/>
        </p:blipFill>
        <p:spPr>
          <a:xfrm>
            <a:off x="889770" y="3217108"/>
            <a:ext cx="3106587" cy="3224615"/>
          </a:xfrm>
          <a:prstGeom prst="rect">
            <a:avLst/>
          </a:prstGeom>
        </p:spPr>
      </p:pic>
      <p:pic>
        <p:nvPicPr>
          <p:cNvPr id="7" name="Picture 6" descr="EQ_pg2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525" y="4801922"/>
            <a:ext cx="3762198" cy="1596481"/>
          </a:xfrm>
          <a:prstGeom prst="rect">
            <a:avLst/>
          </a:prstGeom>
        </p:spPr>
      </p:pic>
    </p:spTree>
    <p:extLst>
      <p:ext uri="{BB962C8B-B14F-4D97-AF65-F5344CB8AC3E}">
        <p14:creationId xmlns:p14="http://schemas.microsoft.com/office/powerpoint/2010/main" val="949377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10-7 Buoyancy and </a:t>
            </a:r>
            <a:r>
              <a:rPr lang="en-US" dirty="0" smtClean="0">
                <a:latin typeface="Times New Roman" charset="0"/>
                <a:cs typeface="Times New Roman" charset="0"/>
              </a:rPr>
              <a:t>Archimedes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a:t>
            </a:r>
            <a:endParaRPr lang="en-US" dirty="0"/>
          </a:p>
        </p:txBody>
      </p:sp>
      <p:sp>
        <p:nvSpPr>
          <p:cNvPr id="3" name="Content Placeholder 2"/>
          <p:cNvSpPr>
            <a:spLocks noGrp="1"/>
          </p:cNvSpPr>
          <p:nvPr>
            <p:ph idx="1"/>
          </p:nvPr>
        </p:nvSpPr>
        <p:spPr>
          <a:xfrm>
            <a:off x="457200" y="1600200"/>
            <a:ext cx="3042356" cy="4525963"/>
          </a:xfrm>
        </p:spPr>
        <p:txBody>
          <a:bodyPr/>
          <a:lstStyle/>
          <a:p>
            <a:pPr marL="0" indent="0">
              <a:spcBef>
                <a:spcPct val="50000"/>
              </a:spcBef>
              <a:buNone/>
            </a:pPr>
            <a:r>
              <a:rPr lang="en-US" dirty="0">
                <a:latin typeface="Times New Roman" charset="0"/>
                <a:cs typeface="Times New Roman" charset="0"/>
              </a:rPr>
              <a:t>The net force on the object is then the difference between the buoyant force and the gravitational force. </a:t>
            </a: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8" name="Picture 7" descr="10_13_Figure.jpg"/>
          <p:cNvPicPr>
            <a:picLocks noChangeAspect="1"/>
          </p:cNvPicPr>
          <p:nvPr/>
        </p:nvPicPr>
        <p:blipFill rotWithShape="1">
          <a:blip r:embed="rId2">
            <a:extLst>
              <a:ext uri="{28A0092B-C50C-407E-A947-70E740481C1C}">
                <a14:useLocalDpi xmlns:a14="http://schemas.microsoft.com/office/drawing/2010/main" val="0"/>
              </a:ext>
            </a:extLst>
          </a:blip>
          <a:srcRect b="2391"/>
          <a:stretch/>
        </p:blipFill>
        <p:spPr>
          <a:xfrm>
            <a:off x="3758466" y="1752779"/>
            <a:ext cx="4928334" cy="4027662"/>
          </a:xfrm>
          <a:prstGeom prst="rect">
            <a:avLst/>
          </a:prstGeom>
        </p:spPr>
      </p:pic>
    </p:spTree>
    <p:extLst>
      <p:ext uri="{BB962C8B-B14F-4D97-AF65-F5344CB8AC3E}">
        <p14:creationId xmlns:p14="http://schemas.microsoft.com/office/powerpoint/2010/main" val="31840889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10-7 Buoyancy and </a:t>
            </a:r>
            <a:r>
              <a:rPr lang="en-US" dirty="0" smtClean="0">
                <a:latin typeface="Times New Roman" charset="0"/>
                <a:cs typeface="Times New Roman" charset="0"/>
              </a:rPr>
              <a:t>Archimedes</a:t>
            </a:r>
            <a:r>
              <a:rPr lang="en-US" dirty="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a:t>
            </a:r>
            <a:endParaRPr lang="en-US" dirty="0"/>
          </a:p>
        </p:txBody>
      </p:sp>
      <p:sp>
        <p:nvSpPr>
          <p:cNvPr id="3" name="Content Placeholder 2"/>
          <p:cNvSpPr>
            <a:spLocks noGrp="1"/>
          </p:cNvSpPr>
          <p:nvPr>
            <p:ph idx="1"/>
          </p:nvPr>
        </p:nvSpPr>
        <p:spPr>
          <a:xfrm>
            <a:off x="457200" y="1600200"/>
            <a:ext cx="3853744" cy="4525963"/>
          </a:xfrm>
        </p:spPr>
        <p:txBody>
          <a:bodyPr/>
          <a:lstStyle/>
          <a:p>
            <a:pPr marL="0" indent="0">
              <a:spcBef>
                <a:spcPct val="50000"/>
              </a:spcBef>
              <a:buNone/>
            </a:pPr>
            <a:r>
              <a:rPr lang="en-US" dirty="0">
                <a:latin typeface="Times New Roman" charset="0"/>
                <a:cs typeface="Times New Roman" charset="0"/>
              </a:rPr>
              <a:t>If the </a:t>
            </a:r>
            <a:r>
              <a:rPr lang="en-US" dirty="0" smtClean="0">
                <a:latin typeface="Times New Roman" charset="0"/>
                <a:cs typeface="Times New Roman" charset="0"/>
              </a:rPr>
              <a:t>object</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density is less than that of water, there will be an upward net force on it, and it will rise until it is partially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out </a:t>
            </a:r>
            <a:r>
              <a:rPr lang="en-US" dirty="0">
                <a:latin typeface="Times New Roman" charset="0"/>
                <a:cs typeface="Times New Roman" charset="0"/>
              </a:rPr>
              <a:t>of the water.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8" name="Picture 7" descr="10_14_Figure.jpg"/>
          <p:cNvPicPr>
            <a:picLocks noChangeAspect="1"/>
          </p:cNvPicPr>
          <p:nvPr/>
        </p:nvPicPr>
        <p:blipFill rotWithShape="1">
          <a:blip r:embed="rId2">
            <a:extLst>
              <a:ext uri="{28A0092B-C50C-407E-A947-70E740481C1C}">
                <a14:useLocalDpi xmlns:a14="http://schemas.microsoft.com/office/drawing/2010/main" val="0"/>
              </a:ext>
            </a:extLst>
          </a:blip>
          <a:srcRect b="3303"/>
          <a:stretch/>
        </p:blipFill>
        <p:spPr>
          <a:xfrm>
            <a:off x="4499342" y="1600200"/>
            <a:ext cx="4228126" cy="4700411"/>
          </a:xfrm>
          <a:prstGeom prst="rect">
            <a:avLst/>
          </a:prstGeom>
        </p:spPr>
      </p:pic>
    </p:spTree>
    <p:extLst>
      <p:ext uri="{BB962C8B-B14F-4D97-AF65-F5344CB8AC3E}">
        <p14:creationId xmlns:p14="http://schemas.microsoft.com/office/powerpoint/2010/main" val="1589039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10</a:t>
            </a:r>
            <a:br>
              <a:rPr lang="en-US" dirty="0" smtClean="0"/>
            </a:br>
            <a:r>
              <a:rPr lang="en-US" dirty="0" smtClean="0"/>
              <a:t>Fluids</a:t>
            </a: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5" name="Picture Placeholder 4" descr="10_ChOpener1.jp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1667" b="5308"/>
          <a:stretch/>
        </p:blipFill>
        <p:spPr>
          <a:xfrm>
            <a:off x="752475" y="2443163"/>
            <a:ext cx="7656513" cy="3215393"/>
          </a:xfrm>
        </p:spPr>
      </p:pic>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10-7 Buoyancy and </a:t>
            </a:r>
            <a:r>
              <a:rPr lang="en-US" dirty="0" smtClean="0">
                <a:latin typeface="Times New Roman" charset="0"/>
                <a:cs typeface="Times New Roman" charset="0"/>
              </a:rPr>
              <a:t>Archimedes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For a floating object, the fraction that is submerged is given by the ratio of the </a:t>
            </a:r>
            <a:r>
              <a:rPr lang="en-US" dirty="0" smtClean="0">
                <a:latin typeface="Times New Roman" charset="0"/>
                <a:cs typeface="Times New Roman" charset="0"/>
              </a:rPr>
              <a:t>object</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density to that of the fluid.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15_Figure.jpg"/>
          <p:cNvPicPr>
            <a:picLocks noChangeAspect="1"/>
          </p:cNvPicPr>
          <p:nvPr/>
        </p:nvPicPr>
        <p:blipFill rotWithShape="1">
          <a:blip r:embed="rId2">
            <a:extLst>
              <a:ext uri="{28A0092B-C50C-407E-A947-70E740481C1C}">
                <a14:useLocalDpi xmlns:a14="http://schemas.microsoft.com/office/drawing/2010/main" val="0"/>
              </a:ext>
            </a:extLst>
          </a:blip>
          <a:srcRect b="6237"/>
          <a:stretch/>
        </p:blipFill>
        <p:spPr>
          <a:xfrm>
            <a:off x="1208572" y="3008036"/>
            <a:ext cx="6737793" cy="3390719"/>
          </a:xfrm>
          <a:prstGeom prst="rect">
            <a:avLst/>
          </a:prstGeom>
        </p:spPr>
      </p:pic>
    </p:spTree>
    <p:extLst>
      <p:ext uri="{BB962C8B-B14F-4D97-AF65-F5344CB8AC3E}">
        <p14:creationId xmlns:p14="http://schemas.microsoft.com/office/powerpoint/2010/main" val="37572102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10-7 Buoyancy and </a:t>
            </a:r>
            <a:r>
              <a:rPr lang="en-US" dirty="0" smtClean="0">
                <a:latin typeface="Times New Roman" charset="0"/>
                <a:cs typeface="Times New Roman" charset="0"/>
              </a:rPr>
              <a:t>Archimedes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a:t>
            </a:r>
            <a:endParaRPr lang="en-US" dirty="0"/>
          </a:p>
        </p:txBody>
      </p:sp>
      <p:sp>
        <p:nvSpPr>
          <p:cNvPr id="3" name="Content Placeholder 2"/>
          <p:cNvSpPr>
            <a:spLocks noGrp="1"/>
          </p:cNvSpPr>
          <p:nvPr>
            <p:ph idx="1"/>
          </p:nvPr>
        </p:nvSpPr>
        <p:spPr>
          <a:xfrm>
            <a:off x="3330222" y="1594559"/>
            <a:ext cx="5356577" cy="4580995"/>
          </a:xfrm>
        </p:spPr>
        <p:txBody>
          <a:bodyPr>
            <a:normAutofit/>
          </a:bodyPr>
          <a:lstStyle/>
          <a:p>
            <a:pPr marL="0" indent="0">
              <a:spcBef>
                <a:spcPct val="50000"/>
              </a:spcBef>
              <a:buNone/>
            </a:pPr>
            <a:r>
              <a:rPr lang="en-US" dirty="0">
                <a:latin typeface="Times New Roman" charset="0"/>
                <a:cs typeface="Times New Roman" charset="0"/>
              </a:rPr>
              <a:t>This principle also works in the air; this is why hot-air and helium balloons rise.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17_Figure.jpg"/>
          <p:cNvPicPr>
            <a:picLocks noChangeAspect="1"/>
          </p:cNvPicPr>
          <p:nvPr/>
        </p:nvPicPr>
        <p:blipFill rotWithShape="1">
          <a:blip r:embed="rId2">
            <a:extLst>
              <a:ext uri="{28A0092B-C50C-407E-A947-70E740481C1C}">
                <a14:useLocalDpi xmlns:a14="http://schemas.microsoft.com/office/drawing/2010/main" val="0"/>
              </a:ext>
            </a:extLst>
          </a:blip>
          <a:srcRect b="2967"/>
          <a:stretch/>
        </p:blipFill>
        <p:spPr>
          <a:xfrm>
            <a:off x="732025" y="1377470"/>
            <a:ext cx="2218944" cy="5021919"/>
          </a:xfrm>
          <a:prstGeom prst="rect">
            <a:avLst/>
          </a:prstGeom>
        </p:spPr>
      </p:pic>
    </p:spTree>
    <p:extLst>
      <p:ext uri="{BB962C8B-B14F-4D97-AF65-F5344CB8AC3E}">
        <p14:creationId xmlns:p14="http://schemas.microsoft.com/office/powerpoint/2010/main" val="33539568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_18_Figure.jpg"/>
          <p:cNvPicPr>
            <a:picLocks noChangeAspect="1"/>
          </p:cNvPicPr>
          <p:nvPr/>
        </p:nvPicPr>
        <p:blipFill rotWithShape="1">
          <a:blip r:embed="rId2">
            <a:extLst>
              <a:ext uri="{28A0092B-C50C-407E-A947-70E740481C1C}">
                <a14:useLocalDpi xmlns:a14="http://schemas.microsoft.com/office/drawing/2010/main" val="0"/>
              </a:ext>
            </a:extLst>
          </a:blip>
          <a:srcRect b="3243"/>
          <a:stretch/>
        </p:blipFill>
        <p:spPr>
          <a:xfrm>
            <a:off x="3633611" y="2977265"/>
            <a:ext cx="5053189" cy="3000848"/>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10-8 Fluids in Motion; Flow Rate and the Equation of Continuity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the flow of a fluid is smooth, it is called streamline or laminar flow (a).</a:t>
            </a:r>
          </a:p>
          <a:p>
            <a:pPr marL="0" indent="0">
              <a:spcBef>
                <a:spcPct val="50000"/>
              </a:spcBef>
              <a:buNone/>
            </a:pPr>
            <a:r>
              <a:rPr lang="en-US" dirty="0">
                <a:latin typeface="Times New Roman" charset="0"/>
                <a:cs typeface="Times New Roman" charset="0"/>
              </a:rPr>
              <a:t>Above a certain speed</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flow </a:t>
            </a:r>
            <a:r>
              <a:rPr lang="en-US" dirty="0" smtClean="0">
                <a:latin typeface="Times New Roman" charset="0"/>
                <a:cs typeface="Times New Roman" charset="0"/>
              </a:rPr>
              <a:t>becomes</a:t>
            </a:r>
            <a:br>
              <a:rPr lang="en-US" dirty="0" smtClean="0">
                <a:latin typeface="Times New Roman" charset="0"/>
                <a:cs typeface="Times New Roman" charset="0"/>
              </a:rPr>
            </a:br>
            <a:r>
              <a:rPr lang="en-US" dirty="0" smtClean="0">
                <a:latin typeface="Times New Roman" charset="0"/>
                <a:cs typeface="Times New Roman" charset="0"/>
              </a:rPr>
              <a:t>turbulent </a:t>
            </a:r>
            <a:r>
              <a:rPr lang="en-US" dirty="0">
                <a:latin typeface="Times New Roman" charset="0"/>
                <a:cs typeface="Times New Roman" charset="0"/>
              </a:rPr>
              <a:t>(b)</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Turbulent </a:t>
            </a:r>
            <a:r>
              <a:rPr lang="en-US" dirty="0">
                <a:latin typeface="Times New Roman" charset="0"/>
                <a:cs typeface="Times New Roman" charset="0"/>
              </a:rPr>
              <a:t>flow </a:t>
            </a:r>
            <a:r>
              <a:rPr lang="en-US" dirty="0" smtClean="0">
                <a:latin typeface="Times New Roman" charset="0"/>
                <a:cs typeface="Times New Roman" charset="0"/>
              </a:rPr>
              <a:t>has</a:t>
            </a:r>
            <a:br>
              <a:rPr lang="en-US" dirty="0" smtClean="0">
                <a:latin typeface="Times New Roman" charset="0"/>
                <a:cs typeface="Times New Roman" charset="0"/>
              </a:rPr>
            </a:br>
            <a:r>
              <a:rPr lang="en-US" dirty="0" smtClean="0">
                <a:latin typeface="Times New Roman" charset="0"/>
                <a:cs typeface="Times New Roman" charset="0"/>
              </a:rPr>
              <a:t>eddies</a:t>
            </a:r>
            <a:r>
              <a:rPr lang="en-US" dirty="0">
                <a:latin typeface="Times New Roman" charset="0"/>
                <a:cs typeface="Times New Roman" charset="0"/>
              </a:rPr>
              <a:t>; the </a:t>
            </a:r>
            <a:r>
              <a:rPr lang="en-US" dirty="0" smtClean="0">
                <a:latin typeface="Times New Roman" charset="0"/>
                <a:cs typeface="Times New Roman" charset="0"/>
              </a:rPr>
              <a:t>viscosity</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the fluid is </a:t>
            </a:r>
            <a:r>
              <a:rPr lang="en-US" dirty="0" smtClean="0">
                <a:latin typeface="Times New Roman" charset="0"/>
                <a:cs typeface="Times New Roman" charset="0"/>
              </a:rPr>
              <a:t>much</a:t>
            </a:r>
            <a:br>
              <a:rPr lang="en-US" dirty="0" smtClean="0">
                <a:latin typeface="Times New Roman" charset="0"/>
                <a:cs typeface="Times New Roman" charset="0"/>
              </a:rPr>
            </a:br>
            <a:r>
              <a:rPr lang="en-US" dirty="0" smtClean="0">
                <a:latin typeface="Times New Roman" charset="0"/>
                <a:cs typeface="Times New Roman" charset="0"/>
              </a:rPr>
              <a:t>greater </a:t>
            </a:r>
            <a:r>
              <a:rPr lang="en-US" dirty="0">
                <a:latin typeface="Times New Roman" charset="0"/>
                <a:cs typeface="Times New Roman" charset="0"/>
              </a:rPr>
              <a:t>when </a:t>
            </a:r>
            <a:r>
              <a:rPr lang="en-US" dirty="0" smtClean="0">
                <a:latin typeface="Times New Roman" charset="0"/>
                <a:cs typeface="Times New Roman" charset="0"/>
              </a:rPr>
              <a:t>eddies</a:t>
            </a:r>
            <a:br>
              <a:rPr lang="en-US" dirty="0" smtClean="0">
                <a:latin typeface="Times New Roman" charset="0"/>
                <a:cs typeface="Times New Roman" charset="0"/>
              </a:rPr>
            </a:br>
            <a:r>
              <a:rPr lang="en-US" dirty="0" smtClean="0">
                <a:latin typeface="Times New Roman" charset="0"/>
                <a:cs typeface="Times New Roman" charset="0"/>
              </a:rPr>
              <a:t>are </a:t>
            </a:r>
            <a:r>
              <a:rPr lang="en-US" dirty="0">
                <a:latin typeface="Times New Roman" charset="0"/>
                <a:cs typeface="Times New Roman" charset="0"/>
              </a:rPr>
              <a:t>present.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784804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10-8 Fluids in Motion; Flow Rate and the Equation of Continuity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 will deal with laminar flow.</a:t>
            </a:r>
          </a:p>
          <a:p>
            <a:pPr marL="0" indent="0">
              <a:spcBef>
                <a:spcPct val="50000"/>
              </a:spcBef>
              <a:buNone/>
            </a:pPr>
            <a:r>
              <a:rPr lang="en-US" dirty="0">
                <a:latin typeface="Times New Roman" charset="0"/>
                <a:cs typeface="Times New Roman" charset="0"/>
              </a:rPr>
              <a:t>The mass flow rate is the mass that passes a given point per unit time. The flow rates at any two points must be equal, as long as no fluid is being added or taken away.</a:t>
            </a:r>
          </a:p>
          <a:p>
            <a:pPr marL="0" indent="0">
              <a:spcBef>
                <a:spcPct val="50000"/>
              </a:spcBef>
              <a:buNone/>
            </a:pPr>
            <a:r>
              <a:rPr lang="en-US" dirty="0">
                <a:latin typeface="Times New Roman" charset="0"/>
                <a:cs typeface="Times New Roman" charset="0"/>
              </a:rPr>
              <a:t>This gives us the equation of continuity:</a:t>
            </a:r>
            <a:endParaRPr lang="el-GR" baseline="-250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0" name="Group 9"/>
          <p:cNvGrpSpPr/>
          <p:nvPr/>
        </p:nvGrpSpPr>
        <p:grpSpPr>
          <a:xfrm>
            <a:off x="2706932" y="4741994"/>
            <a:ext cx="3718120" cy="400110"/>
            <a:chOff x="2671057" y="4741994"/>
            <a:chExt cx="3718120" cy="400110"/>
          </a:xfrm>
        </p:grpSpPr>
        <p:pic>
          <p:nvPicPr>
            <p:cNvPr id="9" name="Picture 8" descr="10_KeyEquation_04A.jpg"/>
            <p:cNvPicPr>
              <a:picLocks noChangeAspect="1"/>
            </p:cNvPicPr>
            <p:nvPr/>
          </p:nvPicPr>
          <p:blipFill rotWithShape="1">
            <a:blip r:embed="rId2">
              <a:extLst>
                <a:ext uri="{28A0092B-C50C-407E-A947-70E740481C1C}">
                  <a14:useLocalDpi xmlns:a14="http://schemas.microsoft.com/office/drawing/2010/main" val="0"/>
                </a:ext>
              </a:extLst>
            </a:blip>
            <a:srcRect r="68875" b="31339"/>
            <a:stretch/>
          </p:blipFill>
          <p:spPr>
            <a:xfrm>
              <a:off x="2671057" y="4784386"/>
              <a:ext cx="2660170" cy="343218"/>
            </a:xfrm>
            <a:prstGeom prst="rect">
              <a:avLst/>
            </a:prstGeom>
          </p:spPr>
        </p:pic>
        <p:sp>
          <p:nvSpPr>
            <p:cNvPr id="6" name="TextBox 5"/>
            <p:cNvSpPr txBox="1"/>
            <p:nvPr/>
          </p:nvSpPr>
          <p:spPr>
            <a:xfrm>
              <a:off x="5449722" y="4741994"/>
              <a:ext cx="939455" cy="400110"/>
            </a:xfrm>
            <a:prstGeom prst="rect">
              <a:avLst/>
            </a:prstGeom>
            <a:noFill/>
          </p:spPr>
          <p:txBody>
            <a:bodyPr wrap="none" rtlCol="0">
              <a:spAutoFit/>
            </a:bodyPr>
            <a:lstStyle/>
            <a:p>
              <a:r>
                <a:rPr lang="en-US" sz="2000" dirty="0" smtClean="0">
                  <a:latin typeface="Times New Roman"/>
                  <a:cs typeface="Times New Roman"/>
                </a:rPr>
                <a:t>(10-4a)</a:t>
              </a:r>
              <a:endParaRPr lang="en-US" sz="2000" dirty="0">
                <a:latin typeface="Times New Roman"/>
                <a:cs typeface="Times New Roman"/>
              </a:endParaRPr>
            </a:p>
          </p:txBody>
        </p:sp>
      </p:grpSp>
    </p:spTree>
    <p:extLst>
      <p:ext uri="{BB962C8B-B14F-4D97-AF65-F5344CB8AC3E}">
        <p14:creationId xmlns:p14="http://schemas.microsoft.com/office/powerpoint/2010/main" val="15532202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10-8 Fluids in Motion; Flow Rate and the Equation of Continuity</a:t>
            </a:r>
            <a:endParaRPr lang="en-US" dirty="0"/>
          </a:p>
        </p:txBody>
      </p:sp>
      <p:sp>
        <p:nvSpPr>
          <p:cNvPr id="3" name="Content Placeholder 2"/>
          <p:cNvSpPr>
            <a:spLocks noGrp="1"/>
          </p:cNvSpPr>
          <p:nvPr>
            <p:ph idx="1"/>
          </p:nvPr>
        </p:nvSpPr>
        <p:spPr>
          <a:xfrm>
            <a:off x="452438" y="1600200"/>
            <a:ext cx="8234361" cy="4525963"/>
          </a:xfrm>
        </p:spPr>
        <p:txBody>
          <a:bodyPr/>
          <a:lstStyle/>
          <a:p>
            <a:pPr marL="0" indent="0">
              <a:spcBef>
                <a:spcPct val="50000"/>
              </a:spcBef>
              <a:buNone/>
            </a:pPr>
            <a:r>
              <a:rPr lang="en-US" dirty="0">
                <a:latin typeface="Times New Roman" charset="0"/>
                <a:cs typeface="Times New Roman" charset="0"/>
              </a:rPr>
              <a:t>If the density </a:t>
            </a:r>
            <a:r>
              <a:rPr lang="en-US" dirty="0" smtClean="0">
                <a:latin typeface="Times New Roman" charset="0"/>
                <a:cs typeface="Times New Roman" charset="0"/>
              </a:rPr>
              <a:t>doesn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smtClean="0">
                <a:latin typeface="Times New Roman" charset="0"/>
                <a:cs typeface="Times New Roman" charset="0"/>
              </a:rPr>
              <a:t>change—typical </a:t>
            </a:r>
            <a:r>
              <a:rPr lang="en-US" dirty="0">
                <a:latin typeface="Times New Roman" charset="0"/>
                <a:cs typeface="Times New Roman" charset="0"/>
              </a:rPr>
              <a:t>for </a:t>
            </a:r>
            <a:r>
              <a:rPr lang="en-US" dirty="0" smtClean="0">
                <a:latin typeface="Times New Roman" charset="0"/>
                <a:cs typeface="Times New Roman" charset="0"/>
              </a:rPr>
              <a:t>liquids—this </a:t>
            </a:r>
            <a:r>
              <a:rPr lang="en-US" dirty="0">
                <a:latin typeface="Times New Roman" charset="0"/>
                <a:cs typeface="Times New Roman" charset="0"/>
              </a:rPr>
              <a:t>simplifies to </a:t>
            </a:r>
            <a:r>
              <a:rPr lang="en-US" i="1" dirty="0">
                <a:latin typeface="Times New Roman" charset="0"/>
                <a:cs typeface="Times New Roman" charset="0"/>
              </a:rPr>
              <a:t>A</a:t>
            </a:r>
            <a:r>
              <a:rPr lang="en-US" baseline="-25000" dirty="0">
                <a:latin typeface="Times New Roman" charset="0"/>
                <a:cs typeface="Times New Roman" charset="0"/>
              </a:rPr>
              <a:t>1</a:t>
            </a:r>
            <a:r>
              <a:rPr lang="en-US" i="1" dirty="0">
                <a:latin typeface="Times New Roman" charset="0"/>
                <a:cs typeface="Times New Roman" charset="0"/>
              </a:rPr>
              <a:t>v</a:t>
            </a:r>
            <a:r>
              <a:rPr lang="en-US" baseline="-25000" dirty="0">
                <a:latin typeface="Times New Roman" charset="0"/>
                <a:cs typeface="Times New Roman" charset="0"/>
              </a:rPr>
              <a:t>1</a:t>
            </a:r>
            <a:r>
              <a:rPr lang="en-US" dirty="0">
                <a:latin typeface="Times New Roman" charset="0"/>
                <a:cs typeface="Times New Roman" charset="0"/>
              </a:rPr>
              <a:t> </a:t>
            </a:r>
            <a:r>
              <a:rPr lang="en-US" dirty="0" smtClean="0">
                <a:latin typeface="Times New Roman" charset="0"/>
                <a:cs typeface="Times New Roman" charset="0"/>
              </a:rPr>
              <a:t>= </a:t>
            </a:r>
            <a:r>
              <a:rPr lang="en-US" i="1" dirty="0">
                <a:latin typeface="Times New Roman" charset="0"/>
                <a:cs typeface="Times New Roman" charset="0"/>
              </a:rPr>
              <a:t>A</a:t>
            </a:r>
            <a:r>
              <a:rPr lang="en-US" baseline="-25000" dirty="0">
                <a:latin typeface="Times New Roman" charset="0"/>
                <a:cs typeface="Times New Roman" charset="0"/>
              </a:rPr>
              <a:t>2</a:t>
            </a:r>
            <a:r>
              <a:rPr lang="en-US" i="1" dirty="0">
                <a:latin typeface="Times New Roman" charset="0"/>
                <a:cs typeface="Times New Roman" charset="0"/>
              </a:rPr>
              <a:t>v</a:t>
            </a:r>
            <a:r>
              <a:rPr lang="en-US" baseline="-25000" dirty="0">
                <a:latin typeface="Times New Roman" charset="0"/>
                <a:cs typeface="Times New Roman" charset="0"/>
              </a:rPr>
              <a:t>2</a:t>
            </a:r>
            <a:r>
              <a:rPr lang="en-US" dirty="0">
                <a:latin typeface="Times New Roman" charset="0"/>
                <a:cs typeface="Times New Roman" charset="0"/>
              </a:rPr>
              <a:t>. Where the pipe is wider, the flow is slower.</a:t>
            </a: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19_Figure.jpg"/>
          <p:cNvPicPr>
            <a:picLocks noChangeAspect="1"/>
          </p:cNvPicPr>
          <p:nvPr/>
        </p:nvPicPr>
        <p:blipFill rotWithShape="1">
          <a:blip r:embed="rId2">
            <a:extLst>
              <a:ext uri="{28A0092B-C50C-407E-A947-70E740481C1C}">
                <a14:useLocalDpi xmlns:a14="http://schemas.microsoft.com/office/drawing/2010/main" val="0"/>
              </a:ext>
            </a:extLst>
          </a:blip>
          <a:srcRect b="7698"/>
          <a:stretch/>
        </p:blipFill>
        <p:spPr>
          <a:xfrm>
            <a:off x="1754852" y="3308422"/>
            <a:ext cx="5631122" cy="2489873"/>
          </a:xfrm>
          <a:prstGeom prst="rect">
            <a:avLst/>
          </a:prstGeom>
        </p:spPr>
      </p:pic>
    </p:spTree>
    <p:extLst>
      <p:ext uri="{BB962C8B-B14F-4D97-AF65-F5344CB8AC3E}">
        <p14:creationId xmlns:p14="http://schemas.microsoft.com/office/powerpoint/2010/main" val="22961042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10-9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Equation</a:t>
            </a:r>
          </a:p>
        </p:txBody>
      </p:sp>
      <p:sp>
        <p:nvSpPr>
          <p:cNvPr id="3" name="Content Placeholder 2"/>
          <p:cNvSpPr>
            <a:spLocks noGrp="1"/>
          </p:cNvSpPr>
          <p:nvPr>
            <p:ph idx="1"/>
          </p:nvPr>
        </p:nvSpPr>
        <p:spPr>
          <a:xfrm>
            <a:off x="4606089" y="1621728"/>
            <a:ext cx="4252910" cy="4892675"/>
          </a:xfrm>
        </p:spPr>
        <p:txBody>
          <a:bodyPr/>
          <a:lstStyle/>
          <a:p>
            <a:pPr marL="0" indent="0">
              <a:spcBef>
                <a:spcPct val="50000"/>
              </a:spcBef>
              <a:buNone/>
            </a:pPr>
            <a:r>
              <a:rPr lang="en-US" sz="2600" dirty="0">
                <a:latin typeface="Times New Roman" charset="0"/>
                <a:cs typeface="Times New Roman" charset="0"/>
              </a:rPr>
              <a:t>A fluid can also change its height. By looking at the work done as it moves, we find</a:t>
            </a:r>
            <a:r>
              <a:rPr lang="en-US" sz="2600" dirty="0" smtClean="0">
                <a:latin typeface="Times New Roman" charset="0"/>
                <a:cs typeface="Times New Roman" charset="0"/>
              </a:rPr>
              <a:t>:</a:t>
            </a:r>
          </a:p>
          <a:p>
            <a:pPr marL="0" indent="0">
              <a:spcBef>
                <a:spcPct val="50000"/>
              </a:spcBef>
              <a:buNone/>
            </a:pPr>
            <a:endParaRPr lang="en-US" sz="2600" dirty="0">
              <a:latin typeface="Times New Roman" charset="0"/>
              <a:cs typeface="Times New Roman" charset="0"/>
            </a:endParaRPr>
          </a:p>
          <a:p>
            <a:pPr marL="0" indent="0">
              <a:spcBef>
                <a:spcPct val="50000"/>
              </a:spcBef>
              <a:buNone/>
            </a:pPr>
            <a:endParaRPr lang="en-US" sz="2600" dirty="0">
              <a:latin typeface="Times New Roman" charset="0"/>
              <a:cs typeface="Times New Roman" charset="0"/>
            </a:endParaRPr>
          </a:p>
          <a:p>
            <a:pPr marL="0" indent="0">
              <a:spcBef>
                <a:spcPct val="50000"/>
              </a:spcBef>
              <a:buNone/>
            </a:pPr>
            <a:r>
              <a:rPr lang="en-US" sz="2600" dirty="0" smtClean="0">
                <a:latin typeface="Times New Roman" charset="0"/>
                <a:cs typeface="Times New Roman" charset="0"/>
              </a:rPr>
              <a:t>This </a:t>
            </a:r>
            <a:r>
              <a:rPr lang="en-US" sz="2600" dirty="0">
                <a:latin typeface="Times New Roman" charset="0"/>
                <a:cs typeface="Times New Roman" charset="0"/>
              </a:rPr>
              <a:t>is </a:t>
            </a:r>
            <a:r>
              <a:rPr lang="en-US" sz="2600" dirty="0" smtClean="0">
                <a:latin typeface="Times New Roman" charset="0"/>
                <a:cs typeface="Times New Roman" charset="0"/>
              </a:rPr>
              <a:t>Bernoulli</a:t>
            </a:r>
            <a:r>
              <a:rPr lang="en-US" altLang="ja-JP" sz="2600" dirty="0" smtClean="0">
                <a:latin typeface="Times New Roman" charset="0"/>
                <a:cs typeface="Times New Roman" charset="0"/>
              </a:rPr>
              <a:t>’</a:t>
            </a:r>
            <a:r>
              <a:rPr lang="en-US" sz="2600" dirty="0" smtClean="0">
                <a:latin typeface="Times New Roman" charset="0"/>
                <a:cs typeface="Times New Roman" charset="0"/>
              </a:rPr>
              <a:t>s </a:t>
            </a:r>
            <a:r>
              <a:rPr lang="en-US" sz="2600" dirty="0">
                <a:latin typeface="Times New Roman" charset="0"/>
                <a:cs typeface="Times New Roman" charset="0"/>
              </a:rPr>
              <a:t>equation. One thing it tells us is that as the speed goes up, the pressure goes down.</a:t>
            </a:r>
          </a:p>
          <a:p>
            <a:pPr marL="0" indent="0">
              <a:spcBef>
                <a:spcPct val="50000"/>
              </a:spcBef>
              <a:buNone/>
            </a:pPr>
            <a:endParaRPr lang="en-US" dirty="0">
              <a:latin typeface="Times New Roman" charset="0"/>
              <a:cs typeface="Times New Roman" charset="0"/>
            </a:endParaRPr>
          </a:p>
          <a:p>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10_22_FigureA.jpg"/>
          <p:cNvPicPr>
            <a:picLocks noChangeAspect="1"/>
          </p:cNvPicPr>
          <p:nvPr/>
        </p:nvPicPr>
        <p:blipFill rotWithShape="1">
          <a:blip r:embed="rId2">
            <a:extLst>
              <a:ext uri="{28A0092B-C50C-407E-A947-70E740481C1C}">
                <a14:useLocalDpi xmlns:a14="http://schemas.microsoft.com/office/drawing/2010/main" val="0"/>
              </a:ext>
            </a:extLst>
          </a:blip>
          <a:srcRect b="4585"/>
          <a:stretch/>
        </p:blipFill>
        <p:spPr>
          <a:xfrm>
            <a:off x="354940" y="1587501"/>
            <a:ext cx="3880144" cy="2581764"/>
          </a:xfrm>
          <a:prstGeom prst="rect">
            <a:avLst/>
          </a:prstGeom>
        </p:spPr>
      </p:pic>
      <p:pic>
        <p:nvPicPr>
          <p:cNvPr id="8" name="Picture 7" descr="10_22_FigureB.jpg"/>
          <p:cNvPicPr>
            <a:picLocks noChangeAspect="1"/>
          </p:cNvPicPr>
          <p:nvPr/>
        </p:nvPicPr>
        <p:blipFill rotWithShape="1">
          <a:blip r:embed="rId3">
            <a:extLst>
              <a:ext uri="{28A0092B-C50C-407E-A947-70E740481C1C}">
                <a14:useLocalDpi xmlns:a14="http://schemas.microsoft.com/office/drawing/2010/main" val="0"/>
              </a:ext>
            </a:extLst>
          </a:blip>
          <a:srcRect b="5444"/>
          <a:stretch/>
        </p:blipFill>
        <p:spPr>
          <a:xfrm>
            <a:off x="709874" y="4300624"/>
            <a:ext cx="3121730" cy="2109737"/>
          </a:xfrm>
          <a:prstGeom prst="rect">
            <a:avLst/>
          </a:prstGeom>
        </p:spPr>
      </p:pic>
      <p:pic>
        <p:nvPicPr>
          <p:cNvPr id="9" name="Picture 8" descr="10_KeyEquation_05.jpg"/>
          <p:cNvPicPr>
            <a:picLocks noChangeAspect="1"/>
          </p:cNvPicPr>
          <p:nvPr/>
        </p:nvPicPr>
        <p:blipFill rotWithShape="1">
          <a:blip r:embed="rId4">
            <a:extLst>
              <a:ext uri="{28A0092B-C50C-407E-A947-70E740481C1C}">
                <a14:useLocalDpi xmlns:a14="http://schemas.microsoft.com/office/drawing/2010/main" val="0"/>
              </a:ext>
            </a:extLst>
          </a:blip>
          <a:srcRect r="34789" b="19909"/>
          <a:stretch/>
        </p:blipFill>
        <p:spPr>
          <a:xfrm>
            <a:off x="4429199" y="3364482"/>
            <a:ext cx="3702363" cy="431364"/>
          </a:xfrm>
          <a:prstGeom prst="rect">
            <a:avLst/>
          </a:prstGeom>
        </p:spPr>
      </p:pic>
      <p:sp>
        <p:nvSpPr>
          <p:cNvPr id="10" name="TextBox 9"/>
          <p:cNvSpPr txBox="1"/>
          <p:nvPr/>
        </p:nvSpPr>
        <p:spPr>
          <a:xfrm>
            <a:off x="8196133" y="3390281"/>
            <a:ext cx="825617" cy="400110"/>
          </a:xfrm>
          <a:prstGeom prst="rect">
            <a:avLst/>
          </a:prstGeom>
          <a:noFill/>
        </p:spPr>
        <p:txBody>
          <a:bodyPr wrap="none" rtlCol="0">
            <a:spAutoFit/>
          </a:bodyPr>
          <a:lstStyle/>
          <a:p>
            <a:r>
              <a:rPr lang="en-US" sz="2000" dirty="0" smtClean="0">
                <a:latin typeface="Times New Roman"/>
                <a:cs typeface="Times New Roman"/>
              </a:rPr>
              <a:t>(10-5)</a:t>
            </a:r>
            <a:endParaRPr lang="en-US" sz="2000" dirty="0">
              <a:latin typeface="Times New Roman"/>
              <a:cs typeface="Times New Roman"/>
            </a:endParaRPr>
          </a:p>
        </p:txBody>
      </p:sp>
    </p:spTree>
    <p:extLst>
      <p:ext uri="{BB962C8B-B14F-4D97-AF65-F5344CB8AC3E}">
        <p14:creationId xmlns:p14="http://schemas.microsoft.com/office/powerpoint/2010/main" val="16173609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Using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we find that the speed of fluid coming from a spigot on an open tank is</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4111625" indent="0">
              <a:spcBef>
                <a:spcPct val="50000"/>
              </a:spcBef>
              <a:buNone/>
            </a:pPr>
            <a:endParaRPr lang="en-US" dirty="0">
              <a:latin typeface="Times New Roman" charset="0"/>
              <a:cs typeface="Times New Roman" charset="0"/>
            </a:endParaRPr>
          </a:p>
          <a:p>
            <a:pPr marL="4111625" indent="0">
              <a:spcBef>
                <a:spcPct val="50000"/>
              </a:spcBef>
              <a:buNone/>
            </a:pPr>
            <a:endParaRPr lang="en-US" dirty="0" smtClean="0">
              <a:latin typeface="Times New Roman" charset="0"/>
              <a:cs typeface="Times New Roman" charset="0"/>
            </a:endParaRPr>
          </a:p>
          <a:p>
            <a:pPr marL="0" indent="0" defTabSz="454025">
              <a:spcBef>
                <a:spcPct val="50000"/>
              </a:spcBef>
              <a:buNone/>
            </a:pPr>
            <a:r>
              <a:rPr lang="en-US" dirty="0" smtClean="0">
                <a:latin typeface="Times New Roman" charset="0"/>
                <a:cs typeface="Times New Roman" charset="0"/>
              </a:rPr>
              <a:t>This </a:t>
            </a:r>
            <a:r>
              <a:rPr lang="en-US" dirty="0">
                <a:latin typeface="Times New Roman" charset="0"/>
                <a:cs typeface="Times New Roman" charset="0"/>
              </a:rPr>
              <a:t>is called </a:t>
            </a:r>
            <a:r>
              <a:rPr lang="en-US" dirty="0" smtClean="0">
                <a:latin typeface="Times New Roman" charset="0"/>
                <a:cs typeface="Times New Roman" charset="0"/>
              </a:rPr>
              <a:t>Torricelli</a:t>
            </a:r>
            <a:r>
              <a:rPr lang="en-US" altLang="ja-JP" dirty="0" smtClean="0">
                <a:latin typeface="Times New Roman" charset="0"/>
                <a:cs typeface="Times New Roman" charset="0"/>
              </a:rPr>
              <a:t>’</a:t>
            </a:r>
            <a:r>
              <a:rPr lang="en-US" dirty="0" smtClean="0">
                <a:latin typeface="Times New Roman" charset="0"/>
                <a:cs typeface="Times New Roman" charset="0"/>
              </a:rPr>
              <a:t>s</a:t>
            </a:r>
            <a:br>
              <a:rPr lang="en-US" dirty="0" smtClean="0">
                <a:latin typeface="Times New Roman" charset="0"/>
                <a:cs typeface="Times New Roman" charset="0"/>
              </a:rPr>
            </a:br>
            <a:r>
              <a:rPr lang="en-US" dirty="0" smtClean="0">
                <a:latin typeface="Times New Roman" charset="0"/>
                <a:cs typeface="Times New Roman" charset="0"/>
              </a:rPr>
              <a:t>theorem. </a:t>
            </a:r>
            <a:endParaRPr lang="en-US" dirty="0">
              <a:latin typeface="Times New Roman" charset="0"/>
              <a:cs typeface="Times New Roman" charset="0"/>
            </a:endParaRPr>
          </a:p>
        </p:txBody>
      </p:sp>
      <p:pic>
        <p:nvPicPr>
          <p:cNvPr id="9" name="Picture 8" descr="10_KeyEquation_06.jpg"/>
          <p:cNvPicPr>
            <a:picLocks noChangeAspect="1"/>
          </p:cNvPicPr>
          <p:nvPr/>
        </p:nvPicPr>
        <p:blipFill rotWithShape="1">
          <a:blip r:embed="rId2">
            <a:extLst>
              <a:ext uri="{28A0092B-C50C-407E-A947-70E740481C1C}">
                <a14:useLocalDpi xmlns:a14="http://schemas.microsoft.com/office/drawing/2010/main" val="0"/>
              </a:ext>
            </a:extLst>
          </a:blip>
          <a:srcRect r="54938" b="11423"/>
          <a:stretch/>
        </p:blipFill>
        <p:spPr>
          <a:xfrm>
            <a:off x="421325" y="2783410"/>
            <a:ext cx="3851267" cy="1285114"/>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10-10 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Flow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7" name="TextBox 6"/>
          <p:cNvSpPr txBox="1"/>
          <p:nvPr/>
        </p:nvSpPr>
        <p:spPr>
          <a:xfrm>
            <a:off x="4365754" y="2746891"/>
            <a:ext cx="825617" cy="400110"/>
          </a:xfrm>
          <a:prstGeom prst="rect">
            <a:avLst/>
          </a:prstGeom>
          <a:noFill/>
        </p:spPr>
        <p:txBody>
          <a:bodyPr wrap="none" rtlCol="0">
            <a:spAutoFit/>
          </a:bodyPr>
          <a:lstStyle/>
          <a:p>
            <a:r>
              <a:rPr lang="en-US" sz="2000" dirty="0" smtClean="0">
                <a:latin typeface="Times New Roman"/>
                <a:cs typeface="Times New Roman"/>
              </a:rPr>
              <a:t>(10-6)</a:t>
            </a:r>
            <a:endParaRPr lang="en-US" sz="2000" dirty="0">
              <a:latin typeface="Times New Roman"/>
              <a:cs typeface="Times New Roman"/>
            </a:endParaRPr>
          </a:p>
        </p:txBody>
      </p:sp>
      <p:pic>
        <p:nvPicPr>
          <p:cNvPr id="8" name="Picture 7" descr="10_23_Figure.jpg"/>
          <p:cNvPicPr>
            <a:picLocks noChangeAspect="1"/>
          </p:cNvPicPr>
          <p:nvPr/>
        </p:nvPicPr>
        <p:blipFill rotWithShape="1">
          <a:blip r:embed="rId3">
            <a:extLst>
              <a:ext uri="{28A0092B-C50C-407E-A947-70E740481C1C}">
                <a14:useLocalDpi xmlns:a14="http://schemas.microsoft.com/office/drawing/2010/main" val="0"/>
              </a:ext>
            </a:extLst>
          </a:blip>
          <a:srcRect b="5053"/>
          <a:stretch/>
        </p:blipFill>
        <p:spPr>
          <a:xfrm>
            <a:off x="4957139" y="3624243"/>
            <a:ext cx="3729661" cy="2954735"/>
          </a:xfrm>
          <a:prstGeom prst="rect">
            <a:avLst/>
          </a:prstGeom>
        </p:spPr>
      </p:pic>
    </p:spTree>
    <p:extLst>
      <p:ext uri="{BB962C8B-B14F-4D97-AF65-F5344CB8AC3E}">
        <p14:creationId xmlns:p14="http://schemas.microsoft.com/office/powerpoint/2010/main" val="27783787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05"/>
            <a:ext cx="8229600" cy="1110203"/>
          </a:xfrm>
        </p:spPr>
        <p:txBody>
          <a:bodyPr/>
          <a:lstStyle/>
          <a:p>
            <a:pPr>
              <a:spcBef>
                <a:spcPct val="50000"/>
              </a:spcBef>
            </a:pPr>
            <a:r>
              <a:rPr lang="en-US" dirty="0">
                <a:latin typeface="Times New Roman" charset="0"/>
                <a:cs typeface="Times New Roman" charset="0"/>
              </a:rPr>
              <a:t>10-10 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Flow</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Lift on an airplane wing is due to the different air speeds and pressures on the two surfaces of the wing.</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0_25_Figure.jpg"/>
          <p:cNvPicPr>
            <a:picLocks noChangeAspect="1"/>
          </p:cNvPicPr>
          <p:nvPr/>
        </p:nvPicPr>
        <p:blipFill rotWithShape="1">
          <a:blip r:embed="rId2">
            <a:extLst>
              <a:ext uri="{28A0092B-C50C-407E-A947-70E740481C1C}">
                <a14:useLocalDpi xmlns:a14="http://schemas.microsoft.com/office/drawing/2010/main" val="0"/>
              </a:ext>
            </a:extLst>
          </a:blip>
          <a:srcRect b="6980"/>
          <a:stretch/>
        </p:blipFill>
        <p:spPr>
          <a:xfrm>
            <a:off x="1333649" y="2946541"/>
            <a:ext cx="6480228" cy="3253432"/>
          </a:xfrm>
          <a:prstGeom prst="rect">
            <a:avLst/>
          </a:prstGeom>
        </p:spPr>
      </p:pic>
    </p:spTree>
    <p:extLst>
      <p:ext uri="{BB962C8B-B14F-4D97-AF65-F5344CB8AC3E}">
        <p14:creationId xmlns:p14="http://schemas.microsoft.com/office/powerpoint/2010/main" val="21444939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10-10 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Flow</a:t>
            </a:r>
            <a:endParaRPr lang="en-US" dirty="0"/>
          </a:p>
        </p:txBody>
      </p:sp>
      <p:sp>
        <p:nvSpPr>
          <p:cNvPr id="3" name="Content Placeholder 2"/>
          <p:cNvSpPr>
            <a:spLocks noGrp="1"/>
          </p:cNvSpPr>
          <p:nvPr>
            <p:ph idx="1"/>
          </p:nvPr>
        </p:nvSpPr>
        <p:spPr>
          <a:xfrm>
            <a:off x="4484312" y="1600200"/>
            <a:ext cx="4116387" cy="4525963"/>
          </a:xfrm>
        </p:spPr>
        <p:txBody>
          <a:bodyPr/>
          <a:lstStyle/>
          <a:p>
            <a:pPr marL="0" indent="0">
              <a:spcBef>
                <a:spcPct val="50000"/>
              </a:spcBef>
              <a:buNone/>
            </a:pPr>
            <a:r>
              <a:rPr lang="en-US" dirty="0">
                <a:latin typeface="Times New Roman" charset="0"/>
                <a:cs typeface="Times New Roman" charset="0"/>
              </a:rPr>
              <a:t>A sailboat can move against the wind, using the pressure differences on each side of the sail, and using the keel to keep from going sideways.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0_26_FigureB.jpg"/>
          <p:cNvPicPr>
            <a:picLocks noChangeAspect="1"/>
          </p:cNvPicPr>
          <p:nvPr/>
        </p:nvPicPr>
        <p:blipFill rotWithShape="1">
          <a:blip r:embed="rId2">
            <a:extLst>
              <a:ext uri="{28A0092B-C50C-407E-A947-70E740481C1C}">
                <a14:useLocalDpi xmlns:a14="http://schemas.microsoft.com/office/drawing/2010/main" val="0"/>
              </a:ext>
            </a:extLst>
          </a:blip>
          <a:srcRect b="4281"/>
          <a:stretch/>
        </p:blipFill>
        <p:spPr>
          <a:xfrm>
            <a:off x="602724" y="1363832"/>
            <a:ext cx="3343769" cy="5029549"/>
          </a:xfrm>
          <a:prstGeom prst="rect">
            <a:avLst/>
          </a:prstGeom>
        </p:spPr>
      </p:pic>
    </p:spTree>
    <p:extLst>
      <p:ext uri="{BB962C8B-B14F-4D97-AF65-F5344CB8AC3E}">
        <p14:creationId xmlns:p14="http://schemas.microsoft.com/office/powerpoint/2010/main" val="16417791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10-10 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Flow</a:t>
            </a:r>
            <a:endParaRPr lang="en-US" dirty="0"/>
          </a:p>
        </p:txBody>
      </p:sp>
      <p:sp>
        <p:nvSpPr>
          <p:cNvPr id="3" name="Content Placeholder 2"/>
          <p:cNvSpPr>
            <a:spLocks noGrp="1"/>
          </p:cNvSpPr>
          <p:nvPr>
            <p:ph idx="1"/>
          </p:nvPr>
        </p:nvSpPr>
        <p:spPr>
          <a:xfrm>
            <a:off x="4484312" y="1600200"/>
            <a:ext cx="4116387" cy="4525963"/>
          </a:xfrm>
        </p:spPr>
        <p:txBody>
          <a:bodyPr/>
          <a:lstStyle/>
          <a:p>
            <a:pPr marL="0" indent="0">
              <a:spcBef>
                <a:spcPct val="50000"/>
              </a:spcBef>
              <a:buNone/>
            </a:pPr>
            <a:r>
              <a:rPr lang="en-US" dirty="0">
                <a:latin typeface="Times New Roman" charset="0"/>
                <a:cs typeface="Times New Roman" charset="0"/>
              </a:rPr>
              <a:t>A </a:t>
            </a:r>
            <a:r>
              <a:rPr lang="en-US" dirty="0" smtClean="0">
                <a:latin typeface="Times New Roman" charset="0"/>
                <a:cs typeface="Times New Roman" charset="0"/>
              </a:rPr>
              <a:t>ball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path will curve due to its spin, which results in the air speeds on the two sides of the ball not being equal.</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27_Figure.jpg"/>
          <p:cNvPicPr>
            <a:picLocks noChangeAspect="1"/>
          </p:cNvPicPr>
          <p:nvPr/>
        </p:nvPicPr>
        <p:blipFill rotWithShape="1">
          <a:blip r:embed="rId2">
            <a:extLst>
              <a:ext uri="{28A0092B-C50C-407E-A947-70E740481C1C}">
                <a14:useLocalDpi xmlns:a14="http://schemas.microsoft.com/office/drawing/2010/main" val="0"/>
              </a:ext>
            </a:extLst>
          </a:blip>
          <a:srcRect b="4091"/>
          <a:stretch/>
        </p:blipFill>
        <p:spPr>
          <a:xfrm>
            <a:off x="887095" y="1520556"/>
            <a:ext cx="3088011" cy="4818327"/>
          </a:xfrm>
          <a:prstGeom prst="rect">
            <a:avLst/>
          </a:prstGeom>
        </p:spPr>
      </p:pic>
    </p:spTree>
    <p:extLst>
      <p:ext uri="{BB962C8B-B14F-4D97-AF65-F5344CB8AC3E}">
        <p14:creationId xmlns:p14="http://schemas.microsoft.com/office/powerpoint/2010/main" val="30282776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10</a:t>
            </a:r>
            <a:endParaRPr lang="en-US" dirty="0"/>
          </a:p>
        </p:txBody>
      </p:sp>
      <p:sp>
        <p:nvSpPr>
          <p:cNvPr id="3" name="Content Placeholder 2"/>
          <p:cNvSpPr>
            <a:spLocks noGrp="1"/>
          </p:cNvSpPr>
          <p:nvPr>
            <p:ph idx="1"/>
          </p:nvPr>
        </p:nvSpPr>
        <p:spPr/>
        <p:txBody>
          <a:bodyPr/>
          <a:lstStyle/>
          <a:p>
            <a:pPr marL="301752"/>
            <a:r>
              <a:rPr lang="en-US" dirty="0">
                <a:latin typeface="Times New Roman" charset="0"/>
                <a:cs typeface="Times New Roman" charset="0"/>
              </a:rPr>
              <a:t>Phases of </a:t>
            </a:r>
            <a:r>
              <a:rPr lang="en-US" dirty="0" smtClean="0">
                <a:latin typeface="Times New Roman" charset="0"/>
                <a:cs typeface="Times New Roman" charset="0"/>
              </a:rPr>
              <a:t>Matter</a:t>
            </a:r>
          </a:p>
          <a:p>
            <a:pPr marL="301752"/>
            <a:r>
              <a:rPr lang="en-US" dirty="0">
                <a:latin typeface="Times New Roman" charset="0"/>
                <a:cs typeface="Times New Roman" charset="0"/>
              </a:rPr>
              <a:t>Density and Specific </a:t>
            </a:r>
            <a:r>
              <a:rPr lang="en-US" dirty="0" smtClean="0">
                <a:latin typeface="Times New Roman" charset="0"/>
                <a:cs typeface="Times New Roman" charset="0"/>
              </a:rPr>
              <a:t>Gravity</a:t>
            </a:r>
          </a:p>
          <a:p>
            <a:pPr marL="301752"/>
            <a:r>
              <a:rPr lang="en-US" dirty="0">
                <a:latin typeface="Times New Roman" charset="0"/>
                <a:cs typeface="Times New Roman" charset="0"/>
              </a:rPr>
              <a:t>Pressure in </a:t>
            </a:r>
            <a:r>
              <a:rPr lang="en-US" dirty="0" smtClean="0">
                <a:latin typeface="Times New Roman" charset="0"/>
                <a:cs typeface="Times New Roman" charset="0"/>
              </a:rPr>
              <a:t>Fluids</a:t>
            </a:r>
          </a:p>
          <a:p>
            <a:pPr marL="301752"/>
            <a:r>
              <a:rPr lang="en-US" dirty="0">
                <a:latin typeface="Times New Roman" charset="0"/>
                <a:cs typeface="Times New Roman" charset="0"/>
              </a:rPr>
              <a:t>Atmospheric Pressure and Gauge </a:t>
            </a:r>
            <a:r>
              <a:rPr lang="en-US" dirty="0" smtClean="0">
                <a:latin typeface="Times New Roman" charset="0"/>
                <a:cs typeface="Times New Roman" charset="0"/>
              </a:rPr>
              <a:t>Pressure</a:t>
            </a:r>
          </a:p>
          <a:p>
            <a:pPr marL="301752"/>
            <a:r>
              <a:rPr lang="en-US" dirty="0" smtClean="0">
                <a:latin typeface="Times New Roman" charset="0"/>
                <a:cs typeface="Times New Roman" charset="0"/>
              </a:rPr>
              <a:t>Pascal</a:t>
            </a:r>
            <a:r>
              <a:rPr lang="en-US" altLang="ja-JP" dirty="0" smtClean="0">
                <a:latin typeface="Times New Roman" charset="0"/>
                <a:cs typeface="Times New Roman" charset="0"/>
              </a:rPr>
              <a:t>’</a:t>
            </a:r>
            <a:r>
              <a:rPr lang="en-US" dirty="0" smtClean="0">
                <a:latin typeface="Times New Roman" charset="0"/>
                <a:cs typeface="Times New Roman" charset="0"/>
              </a:rPr>
              <a:t>s Principle</a:t>
            </a:r>
          </a:p>
          <a:p>
            <a:pPr marL="301752"/>
            <a:r>
              <a:rPr lang="en-US" dirty="0">
                <a:latin typeface="Times New Roman" charset="0"/>
                <a:cs typeface="Times New Roman" charset="0"/>
              </a:rPr>
              <a:t>Measurement of Pressure; Gauges and the Barometer </a:t>
            </a:r>
            <a:endParaRPr lang="en-US" dirty="0" smtClean="0">
              <a:latin typeface="Times New Roman" charset="0"/>
              <a:cs typeface="Times New Roman" charset="0"/>
            </a:endParaRPr>
          </a:p>
          <a:p>
            <a:pPr marL="301752"/>
            <a:r>
              <a:rPr lang="en-US" dirty="0">
                <a:latin typeface="Times New Roman" charset="0"/>
                <a:cs typeface="Times New Roman" charset="0"/>
              </a:rPr>
              <a:t>Buoyancy and </a:t>
            </a:r>
            <a:r>
              <a:rPr lang="en-US" dirty="0" smtClean="0">
                <a:latin typeface="Times New Roman" charset="0"/>
                <a:cs typeface="Times New Roman" charset="0"/>
              </a:rPr>
              <a:t>Archimedes</a:t>
            </a:r>
            <a:r>
              <a:rPr lang="en-US" altLang="ja-JP" dirty="0" smtClean="0">
                <a:latin typeface="Times New Roman" charset="0"/>
                <a:cs typeface="Times New Roman" charset="0"/>
              </a:rPr>
              <a:t>’</a:t>
            </a:r>
            <a:r>
              <a:rPr lang="en-US" dirty="0" smtClean="0">
                <a:latin typeface="Times New Roman" charset="0"/>
                <a:cs typeface="Times New Roman" charset="0"/>
              </a:rPr>
              <a:t> Principle</a:t>
            </a:r>
          </a:p>
          <a:p>
            <a:pPr marL="301752"/>
            <a:r>
              <a:rPr lang="en-US" dirty="0">
                <a:latin typeface="Times New Roman" charset="0"/>
                <a:cs typeface="Times New Roman" charset="0"/>
              </a:rPr>
              <a:t>Fluids in Motion; Flow Rate and the Equation of Continuity</a:t>
            </a:r>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10-10 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Flow</a:t>
            </a:r>
            <a:endParaRPr lang="en-US" dirty="0"/>
          </a:p>
        </p:txBody>
      </p:sp>
      <p:sp>
        <p:nvSpPr>
          <p:cNvPr id="3" name="Content Placeholder 2"/>
          <p:cNvSpPr>
            <a:spLocks noGrp="1"/>
          </p:cNvSpPr>
          <p:nvPr>
            <p:ph idx="1"/>
          </p:nvPr>
        </p:nvSpPr>
        <p:spPr>
          <a:xfrm>
            <a:off x="5340939" y="1600200"/>
            <a:ext cx="3539585" cy="4525963"/>
          </a:xfrm>
        </p:spPr>
        <p:txBody>
          <a:bodyPr/>
          <a:lstStyle/>
          <a:p>
            <a:pPr marL="0" indent="0">
              <a:spcBef>
                <a:spcPct val="50000"/>
              </a:spcBef>
              <a:buNone/>
            </a:pPr>
            <a:r>
              <a:rPr lang="en-US" dirty="0">
                <a:latin typeface="Times New Roman" charset="0"/>
                <a:cs typeface="Times New Roman" charset="0"/>
              </a:rPr>
              <a:t>A person with constricted arteries will find that they may experience a temporary lack of blood to the brain as blood speeds up to get past the constriction, thereby reducing the pressure.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28_Figure.jpg"/>
          <p:cNvPicPr>
            <a:picLocks noChangeAspect="1"/>
          </p:cNvPicPr>
          <p:nvPr/>
        </p:nvPicPr>
        <p:blipFill rotWithShape="1">
          <a:blip r:embed="rId2">
            <a:extLst>
              <a:ext uri="{28A0092B-C50C-407E-A947-70E740481C1C}">
                <a14:useLocalDpi xmlns:a14="http://schemas.microsoft.com/office/drawing/2010/main" val="0"/>
              </a:ext>
            </a:extLst>
          </a:blip>
          <a:srcRect b="2762"/>
          <a:stretch/>
        </p:blipFill>
        <p:spPr>
          <a:xfrm>
            <a:off x="424563" y="1422288"/>
            <a:ext cx="4384062" cy="5021331"/>
          </a:xfrm>
          <a:prstGeom prst="rect">
            <a:avLst/>
          </a:prstGeom>
        </p:spPr>
      </p:pic>
    </p:spTree>
    <p:extLst>
      <p:ext uri="{BB962C8B-B14F-4D97-AF65-F5344CB8AC3E}">
        <p14:creationId xmlns:p14="http://schemas.microsoft.com/office/powerpoint/2010/main" val="9971056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10-10 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Flow</a:t>
            </a:r>
            <a:endParaRPr lang="en-US" dirty="0"/>
          </a:p>
        </p:txBody>
      </p:sp>
      <p:sp>
        <p:nvSpPr>
          <p:cNvPr id="3" name="Content Placeholder 2"/>
          <p:cNvSpPr>
            <a:spLocks noGrp="1"/>
          </p:cNvSpPr>
          <p:nvPr>
            <p:ph idx="1"/>
          </p:nvPr>
        </p:nvSpPr>
        <p:spPr>
          <a:xfrm>
            <a:off x="457201" y="1600200"/>
            <a:ext cx="8423324" cy="4525963"/>
          </a:xfrm>
        </p:spPr>
        <p:txBody>
          <a:bodyPr/>
          <a:lstStyle/>
          <a:p>
            <a:pPr marL="0" indent="0">
              <a:spcBef>
                <a:spcPct val="50000"/>
              </a:spcBef>
              <a:buNone/>
            </a:pPr>
            <a:r>
              <a:rPr lang="en-US" dirty="0">
                <a:latin typeface="Times New Roman" charset="0"/>
                <a:cs typeface="Times New Roman" charset="0"/>
              </a:rPr>
              <a:t>A </a:t>
            </a:r>
            <a:r>
              <a:rPr lang="en-US" dirty="0" err="1">
                <a:latin typeface="Times New Roman" charset="0"/>
                <a:cs typeface="Times New Roman" charset="0"/>
              </a:rPr>
              <a:t>venturi</a:t>
            </a:r>
            <a:r>
              <a:rPr lang="en-US" dirty="0">
                <a:latin typeface="Times New Roman" charset="0"/>
                <a:cs typeface="Times New Roman" charset="0"/>
              </a:rPr>
              <a:t> meter can be used to measure fluid flow by measuring pressure differences.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0_29_Figure.jpg"/>
          <p:cNvPicPr>
            <a:picLocks noChangeAspect="1"/>
          </p:cNvPicPr>
          <p:nvPr/>
        </p:nvPicPr>
        <p:blipFill rotWithShape="1">
          <a:blip r:embed="rId2">
            <a:extLst>
              <a:ext uri="{28A0092B-C50C-407E-A947-70E740481C1C}">
                <a14:useLocalDpi xmlns:a14="http://schemas.microsoft.com/office/drawing/2010/main" val="0"/>
              </a:ext>
            </a:extLst>
          </a:blip>
          <a:srcRect b="6295"/>
          <a:stretch/>
        </p:blipFill>
        <p:spPr>
          <a:xfrm>
            <a:off x="1236806" y="2832051"/>
            <a:ext cx="6670364" cy="3477762"/>
          </a:xfrm>
          <a:prstGeom prst="rect">
            <a:avLst/>
          </a:prstGeom>
        </p:spPr>
      </p:pic>
    </p:spTree>
    <p:extLst>
      <p:ext uri="{BB962C8B-B14F-4D97-AF65-F5344CB8AC3E}">
        <p14:creationId xmlns:p14="http://schemas.microsoft.com/office/powerpoint/2010/main" val="34806155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10-10 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Flow</a:t>
            </a:r>
            <a:endParaRPr lang="en-US" dirty="0"/>
          </a:p>
        </p:txBody>
      </p:sp>
      <p:sp>
        <p:nvSpPr>
          <p:cNvPr id="3" name="Content Placeholder 2"/>
          <p:cNvSpPr>
            <a:spLocks noGrp="1"/>
          </p:cNvSpPr>
          <p:nvPr>
            <p:ph idx="1"/>
          </p:nvPr>
        </p:nvSpPr>
        <p:spPr>
          <a:xfrm>
            <a:off x="457201" y="1600200"/>
            <a:ext cx="8423324" cy="4525963"/>
          </a:xfrm>
        </p:spPr>
        <p:txBody>
          <a:bodyPr/>
          <a:lstStyle/>
          <a:p>
            <a:pPr marL="0" indent="0">
              <a:spcBef>
                <a:spcPct val="50000"/>
              </a:spcBef>
              <a:buNone/>
            </a:pPr>
            <a:r>
              <a:rPr lang="en-US" dirty="0">
                <a:latin typeface="Times New Roman" charset="0"/>
                <a:cs typeface="Times New Roman" charset="0"/>
              </a:rPr>
              <a:t>Air flow across the top helps smoke go up a chimney, and air flow over multiple openings can provide the needed circulation in underground burrows.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30_Figure.jpg"/>
          <p:cNvPicPr>
            <a:picLocks noChangeAspect="1"/>
          </p:cNvPicPr>
          <p:nvPr/>
        </p:nvPicPr>
        <p:blipFill rotWithShape="1">
          <a:blip r:embed="rId2">
            <a:extLst>
              <a:ext uri="{28A0092B-C50C-407E-A947-70E740481C1C}">
                <a14:useLocalDpi xmlns:a14="http://schemas.microsoft.com/office/drawing/2010/main" val="0"/>
              </a:ext>
            </a:extLst>
          </a:blip>
          <a:srcRect b="6063"/>
          <a:stretch/>
        </p:blipFill>
        <p:spPr>
          <a:xfrm>
            <a:off x="1571428" y="3133713"/>
            <a:ext cx="5997970" cy="3308930"/>
          </a:xfrm>
          <a:prstGeom prst="rect">
            <a:avLst/>
          </a:prstGeom>
        </p:spPr>
      </p:pic>
    </p:spTree>
    <p:extLst>
      <p:ext uri="{BB962C8B-B14F-4D97-AF65-F5344CB8AC3E}">
        <p14:creationId xmlns:p14="http://schemas.microsoft.com/office/powerpoint/2010/main" val="27954442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10-11 Viscosity</a:t>
            </a:r>
          </a:p>
        </p:txBody>
      </p:sp>
      <p:sp>
        <p:nvSpPr>
          <p:cNvPr id="3" name="Content Placeholder 2"/>
          <p:cNvSpPr>
            <a:spLocks noGrp="1"/>
          </p:cNvSpPr>
          <p:nvPr>
            <p:ph idx="1"/>
          </p:nvPr>
        </p:nvSpPr>
        <p:spPr>
          <a:xfrm>
            <a:off x="457201" y="1600200"/>
            <a:ext cx="8423324" cy="4525963"/>
          </a:xfrm>
        </p:spPr>
        <p:txBody>
          <a:bodyPr/>
          <a:lstStyle/>
          <a:p>
            <a:pPr marL="0" indent="0">
              <a:spcBef>
                <a:spcPct val="50000"/>
              </a:spcBef>
              <a:buNone/>
            </a:pPr>
            <a:r>
              <a:rPr lang="en-US" dirty="0">
                <a:latin typeface="Times New Roman" charset="0"/>
                <a:cs typeface="Times New Roman" charset="0"/>
              </a:rPr>
              <a:t>Real fluids have some internal friction, called viscosity. </a:t>
            </a:r>
          </a:p>
          <a:p>
            <a:pPr marL="0" indent="0">
              <a:spcBef>
                <a:spcPct val="50000"/>
              </a:spcBef>
              <a:buNone/>
            </a:pPr>
            <a:r>
              <a:rPr lang="en-US" dirty="0">
                <a:latin typeface="Times New Roman" charset="0"/>
                <a:cs typeface="Times New Roman" charset="0"/>
              </a:rPr>
              <a:t>The viscosity can be measured; it is found from the relation </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where </a:t>
            </a:r>
            <a:r>
              <a:rPr lang="el-GR" i="1" dirty="0">
                <a:latin typeface="Times New Roman" charset="0"/>
                <a:cs typeface="Times New Roman" charset="0"/>
              </a:rPr>
              <a:t>η</a:t>
            </a:r>
            <a:r>
              <a:rPr lang="en-US" dirty="0">
                <a:latin typeface="Times New Roman" charset="0"/>
                <a:cs typeface="Times New Roman" charset="0"/>
              </a:rPr>
              <a:t> is the coefficient of viscosity.</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3242971" y="3065447"/>
            <a:ext cx="2655272" cy="696341"/>
            <a:chOff x="2862696" y="3307597"/>
            <a:chExt cx="2655272" cy="696341"/>
          </a:xfrm>
        </p:grpSpPr>
        <p:pic>
          <p:nvPicPr>
            <p:cNvPr id="5" name="Picture 4" descr="10_KeyEquation_08.jpg"/>
            <p:cNvPicPr>
              <a:picLocks noChangeAspect="1"/>
            </p:cNvPicPr>
            <p:nvPr/>
          </p:nvPicPr>
          <p:blipFill rotWithShape="1">
            <a:blip r:embed="rId2">
              <a:extLst>
                <a:ext uri="{28A0092B-C50C-407E-A947-70E740481C1C}">
                  <a14:useLocalDpi xmlns:a14="http://schemas.microsoft.com/office/drawing/2010/main" val="0"/>
                </a:ext>
              </a:extLst>
            </a:blip>
            <a:srcRect r="80019" b="17821"/>
            <a:stretch/>
          </p:blipFill>
          <p:spPr>
            <a:xfrm>
              <a:off x="2862696" y="3307597"/>
              <a:ext cx="1707717" cy="696341"/>
            </a:xfrm>
            <a:prstGeom prst="rect">
              <a:avLst/>
            </a:prstGeom>
          </p:spPr>
        </p:pic>
        <p:sp>
          <p:nvSpPr>
            <p:cNvPr id="7" name="TextBox 6"/>
            <p:cNvSpPr txBox="1"/>
            <p:nvPr/>
          </p:nvSpPr>
          <p:spPr>
            <a:xfrm>
              <a:off x="4692351" y="3462142"/>
              <a:ext cx="825617" cy="400110"/>
            </a:xfrm>
            <a:prstGeom prst="rect">
              <a:avLst/>
            </a:prstGeom>
            <a:noFill/>
          </p:spPr>
          <p:txBody>
            <a:bodyPr wrap="none" rtlCol="0">
              <a:spAutoFit/>
            </a:bodyPr>
            <a:lstStyle/>
            <a:p>
              <a:r>
                <a:rPr lang="en-US" sz="2000" dirty="0" smtClean="0">
                  <a:latin typeface="Times New Roman"/>
                  <a:cs typeface="Times New Roman"/>
                </a:rPr>
                <a:t>(10-8)</a:t>
              </a:r>
              <a:endParaRPr lang="en-US" sz="2000" dirty="0">
                <a:latin typeface="Times New Roman"/>
                <a:cs typeface="Times New Roman"/>
              </a:endParaRPr>
            </a:p>
          </p:txBody>
        </p:sp>
      </p:grpSp>
      <p:pic>
        <p:nvPicPr>
          <p:cNvPr id="9" name="Picture 8" descr="10_31_Figure.jpg"/>
          <p:cNvPicPr>
            <a:picLocks noChangeAspect="1"/>
          </p:cNvPicPr>
          <p:nvPr/>
        </p:nvPicPr>
        <p:blipFill rotWithShape="1">
          <a:blip r:embed="rId3">
            <a:extLst>
              <a:ext uri="{28A0092B-C50C-407E-A947-70E740481C1C}">
                <a14:useLocalDpi xmlns:a14="http://schemas.microsoft.com/office/drawing/2010/main" val="0"/>
              </a:ext>
            </a:extLst>
          </a:blip>
          <a:srcRect b="7717"/>
          <a:stretch/>
        </p:blipFill>
        <p:spPr>
          <a:xfrm>
            <a:off x="1857959" y="4669433"/>
            <a:ext cx="5425440" cy="1738314"/>
          </a:xfrm>
          <a:prstGeom prst="rect">
            <a:avLst/>
          </a:prstGeom>
        </p:spPr>
      </p:pic>
    </p:spTree>
    <p:extLst>
      <p:ext uri="{BB962C8B-B14F-4D97-AF65-F5344CB8AC3E}">
        <p14:creationId xmlns:p14="http://schemas.microsoft.com/office/powerpoint/2010/main" val="18629281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10-12 Flow in Tubes; </a:t>
            </a:r>
            <a:r>
              <a:rPr lang="en-US" dirty="0" err="1" smtClean="0">
                <a:latin typeface="Times New Roman" charset="0"/>
                <a:cs typeface="Times New Roman" charset="0"/>
              </a:rPr>
              <a:t>Poiseuille</a:t>
            </a:r>
            <a:r>
              <a:rPr lang="en-US" altLang="ja-JP" dirty="0" err="1" smtClean="0">
                <a:latin typeface="Times New Roman" charset="0"/>
                <a:cs typeface="Times New Roman" charset="0"/>
              </a:rPr>
              <a:t>’</a:t>
            </a:r>
            <a:r>
              <a:rPr lang="en-US" dirty="0" err="1" smtClean="0">
                <a:latin typeface="Times New Roman" charset="0"/>
                <a:cs typeface="Times New Roman" charset="0"/>
              </a:rPr>
              <a:t>s</a:t>
            </a:r>
            <a:r>
              <a:rPr lang="en-US" dirty="0" smtClean="0">
                <a:latin typeface="Times New Roman" charset="0"/>
                <a:cs typeface="Times New Roman" charset="0"/>
              </a:rPr>
              <a:t> </a:t>
            </a:r>
            <a:r>
              <a:rPr lang="en-US" dirty="0">
                <a:latin typeface="Times New Roman" charset="0"/>
                <a:cs typeface="Times New Roman" charset="0"/>
              </a:rPr>
              <a:t>Equation, Blood Flow </a:t>
            </a:r>
          </a:p>
        </p:txBody>
      </p:sp>
      <p:sp>
        <p:nvSpPr>
          <p:cNvPr id="3" name="Content Placeholder 2"/>
          <p:cNvSpPr>
            <a:spLocks noGrp="1"/>
          </p:cNvSpPr>
          <p:nvPr>
            <p:ph idx="1"/>
          </p:nvPr>
        </p:nvSpPr>
        <p:spPr>
          <a:xfrm>
            <a:off x="457201" y="1600200"/>
            <a:ext cx="8423324" cy="4525963"/>
          </a:xfrm>
        </p:spPr>
        <p:txBody>
          <a:bodyPr/>
          <a:lstStyle/>
          <a:p>
            <a:pPr marL="0" indent="0">
              <a:spcBef>
                <a:spcPct val="50000"/>
              </a:spcBef>
              <a:buNone/>
            </a:pPr>
            <a:r>
              <a:rPr lang="en-US" dirty="0">
                <a:latin typeface="Times New Roman" charset="0"/>
                <a:cs typeface="Times New Roman" charset="0"/>
              </a:rPr>
              <a:t>The rate of flow in a fluid in a round tube depends on the viscosity of the fluid, the pressure difference, and the dimensions of the tube.</a:t>
            </a:r>
          </a:p>
          <a:p>
            <a:pPr marL="0" indent="0">
              <a:spcBef>
                <a:spcPct val="50000"/>
              </a:spcBef>
              <a:buNone/>
            </a:pPr>
            <a:r>
              <a:rPr lang="en-US" dirty="0">
                <a:latin typeface="Times New Roman" charset="0"/>
                <a:cs typeface="Times New Roman" charset="0"/>
              </a:rPr>
              <a:t>The volume flow rate is proportional to the pressure difference, inversely proportional to the length of the tube and to the pressure difference, and proportional to the fourth power of the radius of the tube.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8457757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10-12 Flow in Tubes; </a:t>
            </a:r>
            <a:r>
              <a:rPr lang="en-US" dirty="0" err="1" smtClean="0">
                <a:latin typeface="Times New Roman" charset="0"/>
                <a:cs typeface="Times New Roman" charset="0"/>
              </a:rPr>
              <a:t>Poiseuille</a:t>
            </a:r>
            <a:r>
              <a:rPr lang="en-US" altLang="ja-JP" dirty="0" err="1" smtClean="0">
                <a:latin typeface="Times New Roman" charset="0"/>
                <a:cs typeface="Times New Roman" charset="0"/>
              </a:rPr>
              <a:t>’</a:t>
            </a:r>
            <a:r>
              <a:rPr lang="en-US" dirty="0" err="1" smtClean="0">
                <a:latin typeface="Times New Roman" charset="0"/>
                <a:cs typeface="Times New Roman" charset="0"/>
              </a:rPr>
              <a:t>s</a:t>
            </a:r>
            <a:r>
              <a:rPr lang="en-US" dirty="0" smtClean="0">
                <a:latin typeface="Times New Roman" charset="0"/>
                <a:cs typeface="Times New Roman" charset="0"/>
              </a:rPr>
              <a:t> </a:t>
            </a:r>
            <a:r>
              <a:rPr lang="en-US" dirty="0">
                <a:latin typeface="Times New Roman" charset="0"/>
                <a:cs typeface="Times New Roman" charset="0"/>
              </a:rPr>
              <a:t>Equation, Blood Flow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0_32_Figure.jpg"/>
          <p:cNvPicPr>
            <a:picLocks noChangeAspect="1"/>
          </p:cNvPicPr>
          <p:nvPr/>
        </p:nvPicPr>
        <p:blipFill rotWithShape="1">
          <a:blip r:embed="rId2">
            <a:extLst>
              <a:ext uri="{28A0092B-C50C-407E-A947-70E740481C1C}">
                <a14:useLocalDpi xmlns:a14="http://schemas.microsoft.com/office/drawing/2010/main" val="0"/>
              </a:ext>
            </a:extLst>
          </a:blip>
          <a:srcRect b="3046"/>
          <a:stretch/>
        </p:blipFill>
        <p:spPr>
          <a:xfrm>
            <a:off x="4645908" y="1528330"/>
            <a:ext cx="4035018" cy="5079362"/>
          </a:xfrm>
          <a:prstGeom prst="rect">
            <a:avLst/>
          </a:prstGeom>
        </p:spPr>
      </p:pic>
      <p:sp>
        <p:nvSpPr>
          <p:cNvPr id="3" name="Content Placeholder 2"/>
          <p:cNvSpPr>
            <a:spLocks noGrp="1"/>
          </p:cNvSpPr>
          <p:nvPr>
            <p:ph idx="1"/>
          </p:nvPr>
        </p:nvSpPr>
        <p:spPr>
          <a:xfrm>
            <a:off x="457201" y="1600200"/>
            <a:ext cx="3948112" cy="4525963"/>
          </a:xfrm>
        </p:spPr>
        <p:txBody>
          <a:bodyPr/>
          <a:lstStyle/>
          <a:p>
            <a:pPr marL="0" indent="0">
              <a:spcBef>
                <a:spcPct val="50000"/>
              </a:spcBef>
              <a:buNone/>
            </a:pPr>
            <a:r>
              <a:rPr lang="en-US" dirty="0">
                <a:latin typeface="Times New Roman" charset="0"/>
                <a:cs typeface="Times New Roman" charset="0"/>
              </a:rPr>
              <a:t>This has consequences for blood </a:t>
            </a:r>
            <a:r>
              <a:rPr lang="en-US" dirty="0" smtClean="0">
                <a:latin typeface="Times New Roman" charset="0"/>
                <a:cs typeface="Times New Roman" charset="0"/>
              </a:rPr>
              <a:t>flow—if </a:t>
            </a:r>
            <a:r>
              <a:rPr lang="en-US" dirty="0">
                <a:latin typeface="Times New Roman" charset="0"/>
                <a:cs typeface="Times New Roman" charset="0"/>
              </a:rPr>
              <a:t>the radius of the artery is half what it should be, the pressure has to increase by a factor of 16 to keep the same flow.</a:t>
            </a:r>
          </a:p>
          <a:p>
            <a:pPr marL="0" indent="0">
              <a:spcBef>
                <a:spcPct val="50000"/>
              </a:spcBef>
              <a:buNone/>
            </a:pPr>
            <a:r>
              <a:rPr lang="en-US" dirty="0">
                <a:latin typeface="Times New Roman" charset="0"/>
                <a:cs typeface="Times New Roman" charset="0"/>
              </a:rPr>
              <a:t>Usually the heart cannot work that hard, but blood pressure goes up as it tries.</a:t>
            </a:r>
          </a:p>
        </p:txBody>
      </p:sp>
    </p:spTree>
    <p:extLst>
      <p:ext uri="{BB962C8B-B14F-4D97-AF65-F5344CB8AC3E}">
        <p14:creationId xmlns:p14="http://schemas.microsoft.com/office/powerpoint/2010/main" val="13752922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10-13 Surface Tension and Capillarity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0" y="1600200"/>
            <a:ext cx="8229599" cy="4197617"/>
          </a:xfrm>
        </p:spPr>
        <p:txBody>
          <a:bodyPr/>
          <a:lstStyle/>
          <a:p>
            <a:pPr marL="0" indent="0">
              <a:spcBef>
                <a:spcPct val="50000"/>
              </a:spcBef>
              <a:buNone/>
            </a:pPr>
            <a:r>
              <a:rPr lang="en-US" dirty="0">
                <a:latin typeface="Times New Roman" charset="0"/>
                <a:cs typeface="Times New Roman" charset="0"/>
              </a:rPr>
              <a:t>The surface of a liquid at rest is not perfectly flat; it curves either up or down at the walls of the container. This is the result of surface tension, which makes the surface behave somewhat elastically.</a:t>
            </a:r>
          </a:p>
        </p:txBody>
      </p:sp>
      <p:pic>
        <p:nvPicPr>
          <p:cNvPr id="6" name="Picture 5" descr="10_33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560" y="3521009"/>
            <a:ext cx="4423706" cy="2960224"/>
          </a:xfrm>
          <a:prstGeom prst="rect">
            <a:avLst/>
          </a:prstGeom>
        </p:spPr>
      </p:pic>
    </p:spTree>
    <p:extLst>
      <p:ext uri="{BB962C8B-B14F-4D97-AF65-F5344CB8AC3E}">
        <p14:creationId xmlns:p14="http://schemas.microsoft.com/office/powerpoint/2010/main" val="37910858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_37_Figure.jpg"/>
          <p:cNvPicPr>
            <a:picLocks noChangeAspect="1"/>
          </p:cNvPicPr>
          <p:nvPr/>
        </p:nvPicPr>
        <p:blipFill rotWithShape="1">
          <a:blip r:embed="rId2">
            <a:extLst>
              <a:ext uri="{28A0092B-C50C-407E-A947-70E740481C1C}">
                <a14:useLocalDpi xmlns:a14="http://schemas.microsoft.com/office/drawing/2010/main" val="0"/>
              </a:ext>
            </a:extLst>
          </a:blip>
          <a:srcRect b="3640"/>
          <a:stretch/>
        </p:blipFill>
        <p:spPr>
          <a:xfrm>
            <a:off x="406975" y="2588192"/>
            <a:ext cx="4728554" cy="3904684"/>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10-13 Surface Tension and Capillarity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0" y="1600200"/>
            <a:ext cx="8229599" cy="4197617"/>
          </a:xfrm>
        </p:spPr>
        <p:txBody>
          <a:bodyPr/>
          <a:lstStyle/>
          <a:p>
            <a:pPr marL="0" indent="0">
              <a:spcBef>
                <a:spcPct val="50000"/>
              </a:spcBef>
              <a:buNone/>
            </a:pPr>
            <a:r>
              <a:rPr lang="en-US" dirty="0">
                <a:latin typeface="Times New Roman" charset="0"/>
                <a:cs typeface="Times New Roman" charset="0"/>
              </a:rPr>
              <a:t>Soap and detergents lower the surface tension of water. This allows the water to penetrate materials more easily</a:t>
            </a:r>
            <a:r>
              <a:rPr lang="en-US" dirty="0" smtClean="0">
                <a:latin typeface="Times New Roman" charset="0"/>
                <a:cs typeface="Times New Roman" charset="0"/>
              </a:rPr>
              <a:t>.</a:t>
            </a:r>
          </a:p>
          <a:p>
            <a:pPr marL="4957763" indent="-4957763">
              <a:spcBef>
                <a:spcPct val="50000"/>
              </a:spcBef>
              <a:buNone/>
            </a:pPr>
            <a:r>
              <a:rPr lang="en-US" dirty="0" smtClean="0">
                <a:latin typeface="Times New Roman" charset="0"/>
                <a:cs typeface="Times New Roman" charset="0"/>
              </a:rPr>
              <a:t>	Water molecules</a:t>
            </a:r>
            <a:br>
              <a:rPr lang="en-US" dirty="0" smtClean="0">
                <a:latin typeface="Times New Roman" charset="0"/>
                <a:cs typeface="Times New Roman" charset="0"/>
              </a:rPr>
            </a:br>
            <a:r>
              <a:rPr lang="en-US" dirty="0" smtClean="0">
                <a:latin typeface="Times New Roman" charset="0"/>
                <a:cs typeface="Times New Roman" charset="0"/>
              </a:rPr>
              <a:t>are </a:t>
            </a:r>
            <a:r>
              <a:rPr lang="en-US" dirty="0">
                <a:latin typeface="Times New Roman" charset="0"/>
                <a:cs typeface="Times New Roman" charset="0"/>
              </a:rPr>
              <a:t>more strongly attracted to glass than they are to each other; just the opposite is true for mercury.</a:t>
            </a:r>
          </a:p>
          <a:p>
            <a:pPr marL="0" indent="0">
              <a:spcBef>
                <a:spcPct val="50000"/>
              </a:spcBef>
              <a:buNone/>
            </a:pPr>
            <a:endParaRPr lang="en-US" dirty="0">
              <a:latin typeface="Times New Roman" charset="0"/>
              <a:cs typeface="Times New Roman" charset="0"/>
            </a:endParaRPr>
          </a:p>
        </p:txBody>
      </p:sp>
    </p:spTree>
    <p:extLst>
      <p:ext uri="{BB962C8B-B14F-4D97-AF65-F5344CB8AC3E}">
        <p14:creationId xmlns:p14="http://schemas.microsoft.com/office/powerpoint/2010/main" val="18013291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10-13 Surface Tension and Capillarity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0" y="1600200"/>
            <a:ext cx="8229599" cy="4197617"/>
          </a:xfrm>
        </p:spPr>
        <p:txBody>
          <a:bodyPr/>
          <a:lstStyle/>
          <a:p>
            <a:pPr marL="0" indent="0">
              <a:spcBef>
                <a:spcPct val="50000"/>
              </a:spcBef>
              <a:buNone/>
            </a:pPr>
            <a:r>
              <a:rPr lang="en-US" dirty="0">
                <a:latin typeface="Times New Roman" charset="0"/>
                <a:cs typeface="Times New Roman" charset="0"/>
              </a:rPr>
              <a:t>If a narrow tube is placed in a fluid, the fluid will exhibit capillarity</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0_38_Figure.jpg"/>
          <p:cNvPicPr>
            <a:picLocks noChangeAspect="1"/>
          </p:cNvPicPr>
          <p:nvPr/>
        </p:nvPicPr>
        <p:blipFill rotWithShape="1">
          <a:blip r:embed="rId2">
            <a:extLst>
              <a:ext uri="{28A0092B-C50C-407E-A947-70E740481C1C}">
                <a14:useLocalDpi xmlns:a14="http://schemas.microsoft.com/office/drawing/2010/main" val="0"/>
              </a:ext>
            </a:extLst>
          </a:blip>
          <a:srcRect b="3918"/>
          <a:stretch/>
        </p:blipFill>
        <p:spPr>
          <a:xfrm>
            <a:off x="2443064" y="2171687"/>
            <a:ext cx="5357469" cy="4334125"/>
          </a:xfrm>
          <a:prstGeom prst="rect">
            <a:avLst/>
          </a:prstGeom>
        </p:spPr>
      </p:pic>
    </p:spTree>
    <p:extLst>
      <p:ext uri="{BB962C8B-B14F-4D97-AF65-F5344CB8AC3E}">
        <p14:creationId xmlns:p14="http://schemas.microsoft.com/office/powerpoint/2010/main" val="1138022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_39_Figure.jpg"/>
          <p:cNvPicPr>
            <a:picLocks noChangeAspect="1"/>
          </p:cNvPicPr>
          <p:nvPr/>
        </p:nvPicPr>
        <p:blipFill rotWithShape="1">
          <a:blip r:embed="rId2">
            <a:extLst>
              <a:ext uri="{28A0092B-C50C-407E-A947-70E740481C1C}">
                <a14:useLocalDpi xmlns:a14="http://schemas.microsoft.com/office/drawing/2010/main" val="0"/>
              </a:ext>
            </a:extLst>
          </a:blip>
          <a:srcRect b="4491"/>
          <a:stretch/>
        </p:blipFill>
        <p:spPr>
          <a:xfrm>
            <a:off x="3494360" y="2597695"/>
            <a:ext cx="4983455" cy="3926171"/>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10-14 Pumps, and the Heart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0" y="1600200"/>
            <a:ext cx="8229599" cy="4197617"/>
          </a:xfrm>
        </p:spPr>
        <p:txBody>
          <a:bodyPr/>
          <a:lstStyle/>
          <a:p>
            <a:pPr marL="0" indent="0">
              <a:spcBef>
                <a:spcPct val="50000"/>
              </a:spcBef>
              <a:buNone/>
            </a:pPr>
            <a:r>
              <a:rPr lang="en-US" dirty="0">
                <a:latin typeface="Times New Roman" charset="0"/>
                <a:cs typeface="Times New Roman" charset="0"/>
              </a:rPr>
              <a:t>This is a simple reciprocating pump. If it is to be </a:t>
            </a:r>
            <a:r>
              <a:rPr lang="en-US" dirty="0" smtClean="0">
                <a:latin typeface="Times New Roman" charset="0"/>
                <a:cs typeface="Times New Roman" charset="0"/>
              </a:rPr>
              <a:t>used</a:t>
            </a:r>
            <a:br>
              <a:rPr lang="en-US" dirty="0" smtClean="0">
                <a:latin typeface="Times New Roman" charset="0"/>
                <a:cs typeface="Times New Roman" charset="0"/>
              </a:rPr>
            </a:br>
            <a:r>
              <a:rPr lang="en-US" dirty="0" smtClean="0">
                <a:latin typeface="Times New Roman" charset="0"/>
                <a:cs typeface="Times New Roman" charset="0"/>
              </a:rPr>
              <a:t>as </a:t>
            </a:r>
            <a:r>
              <a:rPr lang="en-US" dirty="0">
                <a:latin typeface="Times New Roman" charset="0"/>
                <a:cs typeface="Times New Roman" charset="0"/>
              </a:rPr>
              <a:t>a vacuum pump, the vessel is connected to the intake; if it is to be used as a pressure pump</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vessel is </a:t>
            </a:r>
            <a:r>
              <a:rPr lang="en-US" dirty="0" smtClean="0">
                <a:latin typeface="Times New Roman" charset="0"/>
                <a:cs typeface="Times New Roman" charset="0"/>
              </a:rPr>
              <a:t>connected</a:t>
            </a:r>
            <a:br>
              <a:rPr lang="en-US" dirty="0" smtClean="0">
                <a:latin typeface="Times New Roman" charset="0"/>
                <a:cs typeface="Times New Roman" charset="0"/>
              </a:rPr>
            </a:br>
            <a:r>
              <a:rPr lang="en-US" dirty="0" smtClean="0">
                <a:latin typeface="Times New Roman" charset="0"/>
                <a:cs typeface="Times New Roman" charset="0"/>
              </a:rPr>
              <a:t>to </a:t>
            </a:r>
            <a:r>
              <a:rPr lang="en-US" dirty="0">
                <a:latin typeface="Times New Roman" charset="0"/>
                <a:cs typeface="Times New Roman" charset="0"/>
              </a:rPr>
              <a:t>the outlet.</a:t>
            </a:r>
          </a:p>
        </p:txBody>
      </p:sp>
    </p:spTree>
    <p:extLst>
      <p:ext uri="{BB962C8B-B14F-4D97-AF65-F5344CB8AC3E}">
        <p14:creationId xmlns:p14="http://schemas.microsoft.com/office/powerpoint/2010/main" val="268837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10</a:t>
            </a:r>
            <a:endParaRPr lang="en-US" dirty="0"/>
          </a:p>
        </p:txBody>
      </p:sp>
      <p:sp>
        <p:nvSpPr>
          <p:cNvPr id="3" name="Content Placeholder 2"/>
          <p:cNvSpPr>
            <a:spLocks noGrp="1"/>
          </p:cNvSpPr>
          <p:nvPr>
            <p:ph idx="1"/>
          </p:nvPr>
        </p:nvSpPr>
        <p:spPr/>
        <p:txBody>
          <a:bodyPr rIns="0"/>
          <a:lstStyle/>
          <a:p>
            <a:pPr marL="301752"/>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Equation</a:t>
            </a:r>
          </a:p>
          <a:p>
            <a:pPr marL="301752"/>
            <a:r>
              <a:rPr lang="en-US" dirty="0">
                <a:latin typeface="Times New Roman" charset="0"/>
                <a:cs typeface="Times New Roman" charset="0"/>
              </a:rPr>
              <a:t>Applications of </a:t>
            </a:r>
            <a:r>
              <a:rPr lang="en-US" dirty="0" smtClean="0">
                <a:latin typeface="Times New Roman" charset="0"/>
                <a:cs typeface="Times New Roman" charset="0"/>
              </a:rPr>
              <a:t>Bernoulli</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Principle: Torricelli, Airplanes, Baseballs, Blood </a:t>
            </a:r>
            <a:r>
              <a:rPr lang="en-US" dirty="0" smtClean="0">
                <a:latin typeface="Times New Roman" charset="0"/>
                <a:cs typeface="Times New Roman" charset="0"/>
              </a:rPr>
              <a:t>Flow</a:t>
            </a:r>
          </a:p>
          <a:p>
            <a:pPr marL="301752"/>
            <a:r>
              <a:rPr lang="en-US" dirty="0">
                <a:latin typeface="Times New Roman" charset="0"/>
                <a:cs typeface="Times New Roman" charset="0"/>
              </a:rPr>
              <a:t>Viscosity</a:t>
            </a:r>
          </a:p>
          <a:p>
            <a:pPr marL="301752"/>
            <a:r>
              <a:rPr lang="en-US" dirty="0">
                <a:latin typeface="Times New Roman" charset="0"/>
                <a:cs typeface="Times New Roman" charset="0"/>
              </a:rPr>
              <a:t>Flow in Tubes: </a:t>
            </a:r>
            <a:r>
              <a:rPr lang="en-US" dirty="0" err="1" smtClean="0">
                <a:latin typeface="Times New Roman" charset="0"/>
                <a:cs typeface="Times New Roman" charset="0"/>
              </a:rPr>
              <a:t>Poiseuille</a:t>
            </a:r>
            <a:r>
              <a:rPr lang="en-US" altLang="ja-JP" dirty="0" err="1" smtClean="0">
                <a:latin typeface="Times New Roman" charset="0"/>
                <a:cs typeface="Times New Roman" charset="0"/>
              </a:rPr>
              <a:t>’</a:t>
            </a:r>
            <a:r>
              <a:rPr lang="en-US" dirty="0" err="1" smtClean="0">
                <a:latin typeface="Times New Roman" charset="0"/>
                <a:cs typeface="Times New Roman" charset="0"/>
              </a:rPr>
              <a:t>s</a:t>
            </a:r>
            <a:r>
              <a:rPr lang="en-US" dirty="0" smtClean="0">
                <a:latin typeface="Times New Roman" charset="0"/>
                <a:cs typeface="Times New Roman" charset="0"/>
              </a:rPr>
              <a:t> </a:t>
            </a:r>
            <a:r>
              <a:rPr lang="en-US" dirty="0">
                <a:latin typeface="Times New Roman" charset="0"/>
                <a:cs typeface="Times New Roman" charset="0"/>
              </a:rPr>
              <a:t>Equation, Blood </a:t>
            </a:r>
            <a:r>
              <a:rPr lang="en-US" dirty="0" smtClean="0">
                <a:latin typeface="Times New Roman" charset="0"/>
                <a:cs typeface="Times New Roman" charset="0"/>
              </a:rPr>
              <a:t>Flow</a:t>
            </a:r>
          </a:p>
          <a:p>
            <a:pPr marL="301752"/>
            <a:r>
              <a:rPr lang="en-US" dirty="0">
                <a:latin typeface="Times New Roman" charset="0"/>
                <a:cs typeface="Times New Roman" charset="0"/>
              </a:rPr>
              <a:t>Surface Tension and </a:t>
            </a:r>
            <a:r>
              <a:rPr lang="en-US" dirty="0" smtClean="0">
                <a:latin typeface="Times New Roman" charset="0"/>
                <a:cs typeface="Times New Roman" charset="0"/>
              </a:rPr>
              <a:t>Capillarity</a:t>
            </a:r>
          </a:p>
          <a:p>
            <a:pPr marL="301752"/>
            <a:r>
              <a:rPr lang="en-US" dirty="0">
                <a:latin typeface="Times New Roman" charset="0"/>
                <a:cs typeface="Times New Roman" charset="0"/>
              </a:rPr>
              <a:t>Pumps, and the Heart</a:t>
            </a:r>
            <a:endParaRPr lang="en-US" dirty="0" smtClean="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155755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10-14 Pumps, and the Heart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0" y="1600200"/>
            <a:ext cx="8229599" cy="4197617"/>
          </a:xfrm>
        </p:spPr>
        <p:txBody>
          <a:bodyPr/>
          <a:lstStyle/>
          <a:p>
            <a:pPr marL="0" indent="0">
              <a:spcBef>
                <a:spcPct val="50000"/>
              </a:spcBef>
              <a:buNone/>
            </a:pPr>
            <a:r>
              <a:rPr lang="en-US" dirty="0">
                <a:latin typeface="Times New Roman" charset="0"/>
                <a:cs typeface="Times New Roman" charset="0"/>
              </a:rPr>
              <a:t>This is a centrifugal pump. The rotating blades force fluid through the outlet pipe.</a:t>
            </a:r>
          </a:p>
        </p:txBody>
      </p:sp>
      <p:pic>
        <p:nvPicPr>
          <p:cNvPr id="6" name="Picture 5" descr="10_40_Figure.jpg"/>
          <p:cNvPicPr>
            <a:picLocks noChangeAspect="1"/>
          </p:cNvPicPr>
          <p:nvPr/>
        </p:nvPicPr>
        <p:blipFill rotWithShape="1">
          <a:blip r:embed="rId2">
            <a:extLst>
              <a:ext uri="{28A0092B-C50C-407E-A947-70E740481C1C}">
                <a14:useLocalDpi xmlns:a14="http://schemas.microsoft.com/office/drawing/2010/main" val="0"/>
              </a:ext>
            </a:extLst>
          </a:blip>
          <a:srcRect b="5994"/>
          <a:stretch/>
        </p:blipFill>
        <p:spPr>
          <a:xfrm>
            <a:off x="1836592" y="2890277"/>
            <a:ext cx="5467642" cy="3474412"/>
          </a:xfrm>
          <a:prstGeom prst="rect">
            <a:avLst/>
          </a:prstGeom>
        </p:spPr>
      </p:pic>
    </p:spTree>
    <p:extLst>
      <p:ext uri="{BB962C8B-B14F-4D97-AF65-F5344CB8AC3E}">
        <p14:creationId xmlns:p14="http://schemas.microsoft.com/office/powerpoint/2010/main" val="25102455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10-14 Pumps, and the Heart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00200"/>
            <a:ext cx="8229599" cy="4197617"/>
          </a:xfrm>
        </p:spPr>
        <p:txBody>
          <a:bodyPr/>
          <a:lstStyle/>
          <a:p>
            <a:pPr marL="0" indent="0">
              <a:spcBef>
                <a:spcPct val="50000"/>
              </a:spcBef>
              <a:buNone/>
            </a:pPr>
            <a:r>
              <a:rPr lang="en-US" dirty="0">
                <a:latin typeface="Times New Roman" charset="0"/>
                <a:cs typeface="Times New Roman" charset="0"/>
              </a:rPr>
              <a:t>The heart of a human, or any other animal, also operates as a pump.</a:t>
            </a:r>
          </a:p>
        </p:txBody>
      </p:sp>
      <p:pic>
        <p:nvPicPr>
          <p:cNvPr id="5" name="Picture 4" descr="10_41_Figure.jpg"/>
          <p:cNvPicPr>
            <a:picLocks noChangeAspect="1"/>
          </p:cNvPicPr>
          <p:nvPr/>
        </p:nvPicPr>
        <p:blipFill rotWithShape="1">
          <a:blip r:embed="rId2">
            <a:extLst>
              <a:ext uri="{28A0092B-C50C-407E-A947-70E740481C1C}">
                <a14:useLocalDpi xmlns:a14="http://schemas.microsoft.com/office/drawing/2010/main" val="0"/>
              </a:ext>
            </a:extLst>
          </a:blip>
          <a:srcRect b="2589"/>
          <a:stretch/>
        </p:blipFill>
        <p:spPr>
          <a:xfrm>
            <a:off x="2822629" y="2231586"/>
            <a:ext cx="5054761" cy="4334011"/>
          </a:xfrm>
          <a:prstGeom prst="rect">
            <a:avLst/>
          </a:prstGeom>
        </p:spPr>
      </p:pic>
    </p:spTree>
    <p:extLst>
      <p:ext uri="{BB962C8B-B14F-4D97-AF65-F5344CB8AC3E}">
        <p14:creationId xmlns:p14="http://schemas.microsoft.com/office/powerpoint/2010/main" val="7715581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_42_Figure.jpg"/>
          <p:cNvPicPr>
            <a:picLocks noChangeAspect="1"/>
          </p:cNvPicPr>
          <p:nvPr/>
        </p:nvPicPr>
        <p:blipFill rotWithShape="1">
          <a:blip r:embed="rId2">
            <a:extLst>
              <a:ext uri="{28A0092B-C50C-407E-A947-70E740481C1C}">
                <a14:useLocalDpi xmlns:a14="http://schemas.microsoft.com/office/drawing/2010/main" val="0"/>
              </a:ext>
            </a:extLst>
          </a:blip>
          <a:srcRect b="2845"/>
          <a:stretch/>
        </p:blipFill>
        <p:spPr>
          <a:xfrm>
            <a:off x="4363814" y="1529466"/>
            <a:ext cx="4272761" cy="5035169"/>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10-14 Pumps, and the Heart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00200"/>
            <a:ext cx="8229599" cy="4197617"/>
          </a:xfrm>
        </p:spPr>
        <p:txBody>
          <a:bodyPr/>
          <a:lstStyle/>
          <a:p>
            <a:pPr marL="0" indent="0">
              <a:buNone/>
            </a:pPr>
            <a:r>
              <a:rPr lang="en-US" dirty="0">
                <a:latin typeface="Times New Roman" charset="0"/>
                <a:cs typeface="Times New Roman" charset="0"/>
              </a:rPr>
              <a:t>In order to measure blood pressure</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 </a:t>
            </a:r>
            <a:r>
              <a:rPr lang="en-US" dirty="0">
                <a:latin typeface="Times New Roman" charset="0"/>
                <a:cs typeface="Times New Roman" charset="0"/>
              </a:rPr>
              <a:t>cuff is inflated until blood flow stops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cuff is then deflated slowly </a:t>
            </a:r>
            <a:r>
              <a:rPr lang="en-US" dirty="0" smtClean="0">
                <a:latin typeface="Times New Roman" charset="0"/>
                <a:cs typeface="Times New Roman" charset="0"/>
              </a:rPr>
              <a:t>until</a:t>
            </a:r>
            <a:br>
              <a:rPr lang="en-US" dirty="0" smtClean="0">
                <a:latin typeface="Times New Roman" charset="0"/>
                <a:cs typeface="Times New Roman" charset="0"/>
              </a:rPr>
            </a:br>
            <a:r>
              <a:rPr lang="en-US" dirty="0" smtClean="0">
                <a:latin typeface="Times New Roman" charset="0"/>
                <a:cs typeface="Times New Roman" charset="0"/>
              </a:rPr>
              <a:t>blood </a:t>
            </a:r>
            <a:r>
              <a:rPr lang="en-US" dirty="0">
                <a:latin typeface="Times New Roman" charset="0"/>
                <a:cs typeface="Times New Roman" charset="0"/>
              </a:rPr>
              <a:t>begins to </a:t>
            </a:r>
            <a:r>
              <a:rPr lang="en-US" dirty="0" smtClean="0">
                <a:latin typeface="Times New Roman" charset="0"/>
                <a:cs typeface="Times New Roman" charset="0"/>
              </a:rPr>
              <a:t>flow while the</a:t>
            </a:r>
            <a:br>
              <a:rPr lang="en-US" dirty="0" smtClean="0">
                <a:latin typeface="Times New Roman" charset="0"/>
                <a:cs typeface="Times New Roman" charset="0"/>
              </a:rPr>
            </a:br>
            <a:r>
              <a:rPr lang="en-US" dirty="0" smtClean="0">
                <a:latin typeface="Times New Roman" charset="0"/>
                <a:cs typeface="Times New Roman" charset="0"/>
              </a:rPr>
              <a:t>heart </a:t>
            </a:r>
            <a:r>
              <a:rPr lang="en-US" dirty="0">
                <a:latin typeface="Times New Roman" charset="0"/>
                <a:cs typeface="Times New Roman" charset="0"/>
              </a:rPr>
              <a:t>is pumping, and </a:t>
            </a:r>
            <a:r>
              <a:rPr lang="en-US" dirty="0" smtClean="0">
                <a:latin typeface="Times New Roman" charset="0"/>
                <a:cs typeface="Times New Roman" charset="0"/>
              </a:rPr>
              <a:t>then</a:t>
            </a:r>
            <a:br>
              <a:rPr lang="en-US" dirty="0" smtClean="0">
                <a:latin typeface="Times New Roman" charset="0"/>
                <a:cs typeface="Times New Roman" charset="0"/>
              </a:rPr>
            </a:br>
            <a:r>
              <a:rPr lang="en-US" dirty="0" smtClean="0">
                <a:latin typeface="Times New Roman" charset="0"/>
                <a:cs typeface="Times New Roman" charset="0"/>
              </a:rPr>
              <a:t>deflated </a:t>
            </a:r>
            <a:r>
              <a:rPr lang="en-US" dirty="0">
                <a:latin typeface="Times New Roman" charset="0"/>
                <a:cs typeface="Times New Roman" charset="0"/>
              </a:rPr>
              <a:t>some more </a:t>
            </a:r>
            <a:r>
              <a:rPr lang="en-US" dirty="0" smtClean="0">
                <a:latin typeface="Times New Roman" charset="0"/>
                <a:cs typeface="Times New Roman" charset="0"/>
              </a:rPr>
              <a:t>until</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blood flows freely.</a:t>
            </a:r>
          </a:p>
        </p:txBody>
      </p:sp>
    </p:spTree>
    <p:extLst>
      <p:ext uri="{BB962C8B-B14F-4D97-AF65-F5344CB8AC3E}">
        <p14:creationId xmlns:p14="http://schemas.microsoft.com/office/powerpoint/2010/main" val="22111710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10</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marL="301752">
              <a:spcBef>
                <a:spcPct val="50000"/>
              </a:spcBef>
              <a:buFontTx/>
              <a:buChar char="•"/>
            </a:pPr>
            <a:r>
              <a:rPr lang="en-US" dirty="0">
                <a:latin typeface="Times New Roman" charset="0"/>
                <a:cs typeface="Times New Roman" charset="0"/>
              </a:rPr>
              <a:t>Phases of matter: solid, liquid, gas.</a:t>
            </a:r>
          </a:p>
          <a:p>
            <a:pPr marL="301752">
              <a:spcBef>
                <a:spcPct val="50000"/>
              </a:spcBef>
              <a:buFontTx/>
              <a:buChar char="•"/>
            </a:pPr>
            <a:r>
              <a:rPr lang="en-US" dirty="0" smtClean="0">
                <a:latin typeface="Times New Roman" charset="0"/>
                <a:cs typeface="Times New Roman" charset="0"/>
              </a:rPr>
              <a:t>Liquids </a:t>
            </a:r>
            <a:r>
              <a:rPr lang="en-US" dirty="0">
                <a:latin typeface="Times New Roman" charset="0"/>
                <a:cs typeface="Times New Roman" charset="0"/>
              </a:rPr>
              <a:t>and gases are called fluids.</a:t>
            </a:r>
          </a:p>
          <a:p>
            <a:pPr marL="301752">
              <a:spcBef>
                <a:spcPct val="50000"/>
              </a:spcBef>
              <a:buFontTx/>
              <a:buChar char="•"/>
            </a:pPr>
            <a:r>
              <a:rPr lang="en-US" dirty="0" smtClean="0">
                <a:latin typeface="Times New Roman" charset="0"/>
                <a:cs typeface="Times New Roman" charset="0"/>
              </a:rPr>
              <a:t>Density </a:t>
            </a:r>
            <a:r>
              <a:rPr lang="en-US" dirty="0">
                <a:latin typeface="Times New Roman" charset="0"/>
                <a:cs typeface="Times New Roman" charset="0"/>
              </a:rPr>
              <a:t>is mass per unit volume.</a:t>
            </a:r>
          </a:p>
          <a:p>
            <a:pPr marL="301752">
              <a:spcBef>
                <a:spcPct val="50000"/>
              </a:spcBef>
              <a:buFontTx/>
              <a:buChar char="•"/>
            </a:pPr>
            <a:r>
              <a:rPr lang="en-US" dirty="0" smtClean="0">
                <a:latin typeface="Times New Roman" charset="0"/>
                <a:cs typeface="Times New Roman" charset="0"/>
              </a:rPr>
              <a:t>Specific </a:t>
            </a:r>
            <a:r>
              <a:rPr lang="en-US" dirty="0">
                <a:latin typeface="Times New Roman" charset="0"/>
                <a:cs typeface="Times New Roman" charset="0"/>
              </a:rPr>
              <a:t>gravity is the ratio of the density of the material to that of water.</a:t>
            </a:r>
          </a:p>
          <a:p>
            <a:pPr marL="301752">
              <a:spcBef>
                <a:spcPct val="50000"/>
              </a:spcBef>
              <a:buFontTx/>
              <a:buChar char="•"/>
            </a:pPr>
            <a:r>
              <a:rPr lang="en-US" dirty="0" smtClean="0">
                <a:latin typeface="Times New Roman" charset="0"/>
                <a:cs typeface="Times New Roman" charset="0"/>
              </a:rPr>
              <a:t>Pressure </a:t>
            </a:r>
            <a:r>
              <a:rPr lang="en-US" dirty="0">
                <a:latin typeface="Times New Roman" charset="0"/>
                <a:cs typeface="Times New Roman" charset="0"/>
              </a:rPr>
              <a:t>is force per unit area.</a:t>
            </a:r>
          </a:p>
          <a:p>
            <a:pPr marL="301752">
              <a:spcBef>
                <a:spcPct val="50000"/>
              </a:spcBef>
              <a:buFontTx/>
              <a:buChar char="•"/>
            </a:pPr>
            <a:r>
              <a:rPr lang="en-US" dirty="0" smtClean="0">
                <a:latin typeface="Times New Roman" charset="0"/>
                <a:cs typeface="Times New Roman" charset="0"/>
              </a:rPr>
              <a:t>Pressure </a:t>
            </a:r>
            <a:r>
              <a:rPr lang="en-US" dirty="0">
                <a:latin typeface="Times New Roman" charset="0"/>
                <a:cs typeface="Times New Roman" charset="0"/>
              </a:rPr>
              <a:t>at a depth </a:t>
            </a:r>
            <a:r>
              <a:rPr lang="en-US" i="1" dirty="0">
                <a:latin typeface="Times New Roman" charset="0"/>
                <a:cs typeface="Times New Roman" charset="0"/>
              </a:rPr>
              <a:t>h</a:t>
            </a:r>
            <a:r>
              <a:rPr lang="en-US" dirty="0">
                <a:latin typeface="Times New Roman" charset="0"/>
                <a:cs typeface="Times New Roman" charset="0"/>
              </a:rPr>
              <a:t> is </a:t>
            </a:r>
            <a:r>
              <a:rPr lang="el-GR" i="1" dirty="0">
                <a:latin typeface="Times New Roman" charset="0"/>
                <a:cs typeface="Times New Roman" charset="0"/>
              </a:rPr>
              <a:t>ρ</a:t>
            </a:r>
            <a:r>
              <a:rPr lang="en-US" i="1" dirty="0" err="1">
                <a:latin typeface="Times New Roman" charset="0"/>
                <a:cs typeface="Times New Roman" charset="0"/>
              </a:rPr>
              <a:t>gh</a:t>
            </a:r>
            <a:r>
              <a:rPr lang="en-US" dirty="0" smtClean="0">
                <a:latin typeface="Times New Roman" charset="0"/>
                <a:cs typeface="Times New Roman" charset="0"/>
              </a:rPr>
              <a:t>.</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1078664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10</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marL="301752">
              <a:spcBef>
                <a:spcPct val="50000"/>
              </a:spcBef>
              <a:buFontTx/>
              <a:buChar char="•"/>
            </a:pPr>
            <a:r>
              <a:rPr lang="en-US" dirty="0" smtClean="0">
                <a:latin typeface="Times New Roman" charset="0"/>
                <a:cs typeface="Times New Roman" charset="0"/>
              </a:rPr>
              <a:t>External </a:t>
            </a:r>
            <a:r>
              <a:rPr lang="en-US" dirty="0">
                <a:latin typeface="Times New Roman" charset="0"/>
                <a:cs typeface="Times New Roman" charset="0"/>
              </a:rPr>
              <a:t>pressure applied to a confined fluid is transmitted throughout the fluid</a:t>
            </a:r>
            <a:r>
              <a:rPr lang="en-US" dirty="0" smtClean="0">
                <a:latin typeface="Times New Roman" charset="0"/>
                <a:cs typeface="Times New Roman" charset="0"/>
              </a:rPr>
              <a:t>.</a:t>
            </a:r>
          </a:p>
          <a:p>
            <a:pPr marL="301752">
              <a:spcBef>
                <a:spcPct val="50000"/>
              </a:spcBef>
              <a:buFontTx/>
              <a:buChar char="•"/>
            </a:pPr>
            <a:r>
              <a:rPr lang="en-US" dirty="0">
                <a:latin typeface="Times New Roman" charset="0"/>
                <a:cs typeface="Times New Roman" charset="0"/>
              </a:rPr>
              <a:t>Atmospheric pressure is measured with a barometer.</a:t>
            </a:r>
          </a:p>
          <a:p>
            <a:pPr marL="301752">
              <a:spcBef>
                <a:spcPct val="50000"/>
              </a:spcBef>
              <a:buFontTx/>
              <a:buChar char="•"/>
            </a:pPr>
            <a:r>
              <a:rPr lang="en-US" dirty="0" smtClean="0">
                <a:latin typeface="Times New Roman" charset="0"/>
                <a:cs typeface="Times New Roman" charset="0"/>
              </a:rPr>
              <a:t>Gauge </a:t>
            </a:r>
            <a:r>
              <a:rPr lang="en-US" dirty="0">
                <a:latin typeface="Times New Roman" charset="0"/>
                <a:cs typeface="Times New Roman" charset="0"/>
              </a:rPr>
              <a:t>pressure is the total pressure minus the atmospheric pressure.</a:t>
            </a:r>
          </a:p>
          <a:p>
            <a:pPr marL="301752">
              <a:spcBef>
                <a:spcPct val="50000"/>
              </a:spcBef>
              <a:buFontTx/>
              <a:buChar char="•"/>
            </a:pPr>
            <a:r>
              <a:rPr lang="en-US" dirty="0" smtClean="0">
                <a:latin typeface="Times New Roman" charset="0"/>
                <a:cs typeface="Times New Roman" charset="0"/>
              </a:rPr>
              <a:t>An </a:t>
            </a:r>
            <a:r>
              <a:rPr lang="en-US" dirty="0">
                <a:latin typeface="Times New Roman" charset="0"/>
                <a:cs typeface="Times New Roman" charset="0"/>
              </a:rPr>
              <a:t>object submerged partly or wholly in a fluid is buoyed up by a force equal to the weight of the fluid it displaces.</a:t>
            </a:r>
          </a:p>
          <a:p>
            <a:pPr marL="301752">
              <a:spcBef>
                <a:spcPct val="50000"/>
              </a:spcBef>
              <a:buFontTx/>
              <a:buChar char="•"/>
            </a:pPr>
            <a:r>
              <a:rPr lang="en-US" dirty="0" smtClean="0">
                <a:latin typeface="Times New Roman" charset="0"/>
                <a:cs typeface="Times New Roman" charset="0"/>
              </a:rPr>
              <a:t>Fluid </a:t>
            </a:r>
            <a:r>
              <a:rPr lang="en-US" dirty="0">
                <a:latin typeface="Times New Roman" charset="0"/>
                <a:cs typeface="Times New Roman" charset="0"/>
              </a:rPr>
              <a:t>flow can be laminar or turbulent</a:t>
            </a:r>
            <a:r>
              <a:rPr lang="en-US" dirty="0" smtClean="0">
                <a:latin typeface="Times New Roman" charset="0"/>
                <a:cs typeface="Times New Roman" charset="0"/>
              </a:rPr>
              <a:t>.</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19289666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10</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marL="301752">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product of the cross-sectional area and the speed is constant for horizontal flow</a:t>
            </a:r>
            <a:r>
              <a:rPr lang="en-US" dirty="0" smtClean="0">
                <a:latin typeface="Times New Roman" charset="0"/>
                <a:cs typeface="Times New Roman" charset="0"/>
              </a:rPr>
              <a:t>.</a:t>
            </a:r>
          </a:p>
          <a:p>
            <a:pPr marL="301752">
              <a:spcBef>
                <a:spcPct val="50000"/>
              </a:spcBef>
              <a:buFontTx/>
              <a:buChar char="•"/>
            </a:pPr>
            <a:r>
              <a:rPr lang="en-US" dirty="0">
                <a:latin typeface="Times New Roman" charset="0"/>
                <a:cs typeface="Times New Roman" charset="0"/>
              </a:rPr>
              <a:t>Where the velocity of a fluid is high, the pressure is low, and vice versa.</a:t>
            </a:r>
          </a:p>
          <a:p>
            <a:pPr marL="301752">
              <a:spcBef>
                <a:spcPct val="50000"/>
              </a:spcBef>
              <a:buFontTx/>
              <a:buChar char="•"/>
            </a:pPr>
            <a:r>
              <a:rPr lang="en-US" dirty="0" smtClean="0">
                <a:latin typeface="Times New Roman" charset="0"/>
                <a:cs typeface="Times New Roman" charset="0"/>
              </a:rPr>
              <a:t>Viscosity </a:t>
            </a:r>
            <a:r>
              <a:rPr lang="en-US" dirty="0">
                <a:latin typeface="Times New Roman" charset="0"/>
                <a:cs typeface="Times New Roman" charset="0"/>
              </a:rPr>
              <a:t>is an internal frictional force within fluids.</a:t>
            </a:r>
          </a:p>
          <a:p>
            <a:pPr marL="301752">
              <a:spcBef>
                <a:spcPct val="50000"/>
              </a:spcBef>
              <a:buFontTx/>
              <a:buChar char="•"/>
            </a:pPr>
            <a:r>
              <a:rPr lang="en-US" dirty="0" smtClean="0">
                <a:latin typeface="Times New Roman" charset="0"/>
                <a:cs typeface="Times New Roman" charset="0"/>
              </a:rPr>
              <a:t>Liquid </a:t>
            </a:r>
            <a:r>
              <a:rPr lang="en-US" dirty="0">
                <a:latin typeface="Times New Roman" charset="0"/>
                <a:cs typeface="Times New Roman" charset="0"/>
              </a:rPr>
              <a:t>surfaces hold together as if under tension</a:t>
            </a:r>
            <a:r>
              <a:rPr lang="en-US" dirty="0" smtClean="0">
                <a:latin typeface="Times New Roman" charset="0"/>
                <a:cs typeface="Times New Roman" charset="0"/>
              </a:rPr>
              <a:t>.</a:t>
            </a:r>
            <a:endParaRPr lang="en-US" dirty="0">
              <a:latin typeface="Times New Roman" charset="0"/>
              <a:cs typeface="Times New Roman" charset="0"/>
            </a:endParaRPr>
          </a:p>
          <a:p>
            <a:pPr marL="301752">
              <a:spcBef>
                <a:spcPct val="50000"/>
              </a:spcBef>
              <a:buFontTx/>
              <a:buChar char="•"/>
            </a:pP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11055854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10-</a:t>
            </a:r>
            <a:r>
              <a:rPr lang="en-US" dirty="0">
                <a:latin typeface="Times New Roman" charset="0"/>
                <a:cs typeface="Times New Roman" charset="0"/>
              </a:rPr>
              <a:t>1 </a:t>
            </a:r>
            <a:r>
              <a:rPr lang="en-US" dirty="0" smtClean="0">
                <a:latin typeface="Times New Roman" charset="0"/>
                <a:cs typeface="Times New Roman" charset="0"/>
              </a:rPr>
              <a:t>Phases of Matter</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three common phases of matter are solid, liquid</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gas.</a:t>
            </a:r>
          </a:p>
          <a:p>
            <a:pPr marL="0" indent="0">
              <a:spcBef>
                <a:spcPct val="50000"/>
              </a:spcBef>
              <a:buNone/>
            </a:pPr>
            <a:r>
              <a:rPr lang="en-US" dirty="0">
                <a:latin typeface="Times New Roman" charset="0"/>
                <a:cs typeface="Times New Roman" charset="0"/>
              </a:rPr>
              <a:t>A solid has a definite shape and size.</a:t>
            </a:r>
          </a:p>
          <a:p>
            <a:pPr marL="0" indent="0">
              <a:spcBef>
                <a:spcPct val="50000"/>
              </a:spcBef>
              <a:buNone/>
            </a:pPr>
            <a:r>
              <a:rPr lang="en-US" dirty="0">
                <a:latin typeface="Times New Roman" charset="0"/>
                <a:cs typeface="Times New Roman" charset="0"/>
              </a:rPr>
              <a:t>A liquid has a fixed volume but can be any shape.</a:t>
            </a:r>
          </a:p>
          <a:p>
            <a:pPr marL="0" indent="0">
              <a:spcBef>
                <a:spcPct val="50000"/>
              </a:spcBef>
              <a:buNone/>
            </a:pPr>
            <a:r>
              <a:rPr lang="en-US" dirty="0">
                <a:latin typeface="Times New Roman" charset="0"/>
                <a:cs typeface="Times New Roman" charset="0"/>
              </a:rPr>
              <a:t>A gas can be any shape and also can be easily compressed.</a:t>
            </a:r>
          </a:p>
          <a:p>
            <a:pPr marL="0" indent="0">
              <a:spcBef>
                <a:spcPct val="50000"/>
              </a:spcBef>
              <a:buNone/>
            </a:pPr>
            <a:r>
              <a:rPr lang="en-US" dirty="0">
                <a:latin typeface="Times New Roman" charset="0"/>
                <a:cs typeface="Times New Roman" charset="0"/>
              </a:rPr>
              <a:t>Liquids and gases both flow, and are called fluids.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660478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5078"/>
          </a:xfrm>
        </p:spPr>
        <p:txBody>
          <a:bodyPr/>
          <a:lstStyle/>
          <a:p>
            <a:pPr marL="0" indent="0">
              <a:spcBef>
                <a:spcPct val="50000"/>
              </a:spcBef>
              <a:buNone/>
            </a:pPr>
            <a:r>
              <a:rPr lang="en-US" dirty="0">
                <a:latin typeface="Times New Roman" charset="0"/>
                <a:cs typeface="Times New Roman" charset="0"/>
              </a:rPr>
              <a:t>The density </a:t>
            </a:r>
            <a:r>
              <a:rPr lang="el-GR" i="1" dirty="0">
                <a:latin typeface="Times New Roman" charset="0"/>
                <a:cs typeface="Times New Roman" charset="0"/>
              </a:rPr>
              <a:t>ρ</a:t>
            </a:r>
            <a:r>
              <a:rPr lang="en-US" dirty="0">
                <a:latin typeface="Times New Roman" charset="0"/>
                <a:cs typeface="Times New Roman" charset="0"/>
              </a:rPr>
              <a:t> of an object is its mass per unit volume:</a:t>
            </a:r>
          </a:p>
          <a:p>
            <a:pPr marL="0" indent="0" algn="ctr">
              <a:buNone/>
            </a:pPr>
            <a:endParaRPr lang="en-US" dirty="0" smtClean="0">
              <a:latin typeface="Times New Roman" charset="0"/>
              <a:cs typeface="Times New Roman" charset="0"/>
            </a:endParaRPr>
          </a:p>
          <a:p>
            <a:pPr marL="0" indent="0" algn="ctr">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The </a:t>
            </a:r>
            <a:r>
              <a:rPr lang="en-US" dirty="0">
                <a:latin typeface="Times New Roman" charset="0"/>
                <a:cs typeface="Times New Roman" charset="0"/>
              </a:rPr>
              <a:t>SI unit for density is kg/m</a:t>
            </a:r>
            <a:r>
              <a:rPr lang="en-US" baseline="30000" dirty="0">
                <a:latin typeface="Times New Roman" charset="0"/>
                <a:cs typeface="Times New Roman" charset="0"/>
              </a:rPr>
              <a:t>3</a:t>
            </a:r>
            <a:r>
              <a:rPr lang="en-US" dirty="0">
                <a:latin typeface="Times New Roman" charset="0"/>
                <a:cs typeface="Times New Roman" charset="0"/>
              </a:rPr>
              <a:t>. Density is also sometimes given in g/cm</a:t>
            </a:r>
            <a:r>
              <a:rPr lang="en-US" baseline="30000" dirty="0">
                <a:latin typeface="Times New Roman" charset="0"/>
                <a:cs typeface="Times New Roman" charset="0"/>
              </a:rPr>
              <a:t>3</a:t>
            </a:r>
            <a:r>
              <a:rPr lang="en-US" dirty="0">
                <a:latin typeface="Times New Roman" charset="0"/>
                <a:cs typeface="Times New Roman" charset="0"/>
              </a:rPr>
              <a:t>; to convert g/cm</a:t>
            </a:r>
            <a:r>
              <a:rPr lang="en-US" baseline="30000" dirty="0">
                <a:latin typeface="Times New Roman" charset="0"/>
                <a:cs typeface="Times New Roman" charset="0"/>
              </a:rPr>
              <a:t>3</a:t>
            </a:r>
            <a:r>
              <a:rPr lang="en-US" dirty="0">
                <a:latin typeface="Times New Roman" charset="0"/>
                <a:cs typeface="Times New Roman" charset="0"/>
              </a:rPr>
              <a:t> to kg/m</a:t>
            </a:r>
            <a:r>
              <a:rPr lang="en-US" baseline="30000" dirty="0">
                <a:latin typeface="Times New Roman" charset="0"/>
                <a:cs typeface="Times New Roman" charset="0"/>
              </a:rPr>
              <a:t>3</a:t>
            </a:r>
            <a:r>
              <a:rPr lang="en-US" dirty="0">
                <a:latin typeface="Times New Roman" charset="0"/>
                <a:cs typeface="Times New Roman" charset="0"/>
              </a:rPr>
              <a:t>, multiply by 1000.</a:t>
            </a:r>
          </a:p>
          <a:p>
            <a:pPr marL="0" indent="0">
              <a:spcBef>
                <a:spcPct val="50000"/>
              </a:spcBef>
              <a:buNone/>
            </a:pPr>
            <a:r>
              <a:rPr lang="en-US" dirty="0">
                <a:latin typeface="Times New Roman" charset="0"/>
                <a:cs typeface="Times New Roman" charset="0"/>
              </a:rPr>
              <a:t>Water at 4°C has a density of 1 g/cm</a:t>
            </a:r>
            <a:r>
              <a:rPr lang="en-US" baseline="30000" dirty="0">
                <a:latin typeface="Times New Roman" charset="0"/>
                <a:cs typeface="Times New Roman" charset="0"/>
              </a:rPr>
              <a:t>3</a:t>
            </a:r>
            <a:r>
              <a:rPr lang="en-US" dirty="0">
                <a:latin typeface="Times New Roman" charset="0"/>
                <a:cs typeface="Times New Roman" charset="0"/>
              </a:rPr>
              <a:t> </a:t>
            </a:r>
            <a:r>
              <a:rPr lang="en-US" dirty="0" smtClean="0">
                <a:latin typeface="Times New Roman" charset="0"/>
                <a:cs typeface="Times New Roman" charset="0"/>
              </a:rPr>
              <a:t>= </a:t>
            </a:r>
            <a:r>
              <a:rPr lang="en-US" dirty="0">
                <a:latin typeface="Times New Roman" charset="0"/>
                <a:cs typeface="Times New Roman" charset="0"/>
              </a:rPr>
              <a:t>1000 kg/m</a:t>
            </a:r>
            <a:r>
              <a:rPr lang="en-US" baseline="30000" dirty="0">
                <a:latin typeface="Times New Roman" charset="0"/>
                <a:cs typeface="Times New Roman" charset="0"/>
              </a:rPr>
              <a:t>3</a:t>
            </a:r>
            <a:r>
              <a:rPr lang="en-US" dirty="0">
                <a:latin typeface="Times New Roman" charset="0"/>
                <a:cs typeface="Times New Roman" charset="0"/>
              </a:rPr>
              <a:t>.</a:t>
            </a:r>
          </a:p>
          <a:p>
            <a:pPr marL="0" indent="0">
              <a:spcBef>
                <a:spcPct val="50000"/>
              </a:spcBef>
              <a:buNone/>
            </a:pPr>
            <a:r>
              <a:rPr lang="en-US" dirty="0">
                <a:latin typeface="Times New Roman" charset="0"/>
                <a:cs typeface="Times New Roman" charset="0"/>
              </a:rPr>
              <a:t>The specific gravity of a substance is the ratio of its density to that of water.</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10-2 Density and Specific Gravity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KeyEquation_01.jpg"/>
          <p:cNvPicPr>
            <a:picLocks noChangeAspect="1"/>
          </p:cNvPicPr>
          <p:nvPr/>
        </p:nvPicPr>
        <p:blipFill rotWithShape="1">
          <a:blip r:embed="rId2">
            <a:extLst>
              <a:ext uri="{28A0092B-C50C-407E-A947-70E740481C1C}">
                <a14:useLocalDpi xmlns:a14="http://schemas.microsoft.com/office/drawing/2010/main" val="0"/>
              </a:ext>
            </a:extLst>
          </a:blip>
          <a:srcRect r="84728" b="18584"/>
          <a:stretch/>
        </p:blipFill>
        <p:spPr>
          <a:xfrm>
            <a:off x="3457256" y="2367280"/>
            <a:ext cx="1305278" cy="694831"/>
          </a:xfrm>
          <a:prstGeom prst="rect">
            <a:avLst/>
          </a:prstGeom>
        </p:spPr>
      </p:pic>
      <p:sp>
        <p:nvSpPr>
          <p:cNvPr id="7" name="TextBox 6"/>
          <p:cNvSpPr txBox="1"/>
          <p:nvPr/>
        </p:nvSpPr>
        <p:spPr>
          <a:xfrm>
            <a:off x="4871847" y="2528894"/>
            <a:ext cx="825617" cy="400110"/>
          </a:xfrm>
          <a:prstGeom prst="rect">
            <a:avLst/>
          </a:prstGeom>
          <a:noFill/>
        </p:spPr>
        <p:txBody>
          <a:bodyPr wrap="none" rtlCol="0">
            <a:spAutoFit/>
          </a:bodyPr>
          <a:lstStyle/>
          <a:p>
            <a:r>
              <a:rPr lang="en-US" sz="2000" dirty="0" smtClean="0">
                <a:latin typeface="Times New Roman"/>
                <a:cs typeface="Times New Roman"/>
              </a:rPr>
              <a:t>(10-1)</a:t>
            </a:r>
            <a:endParaRPr lang="en-US" sz="2000" dirty="0">
              <a:latin typeface="Times New Roman"/>
              <a:cs typeface="Times New Roman"/>
            </a:endParaRPr>
          </a:p>
        </p:txBody>
      </p:sp>
    </p:spTree>
    <p:extLst>
      <p:ext uri="{BB962C8B-B14F-4D97-AF65-F5344CB8AC3E}">
        <p14:creationId xmlns:p14="http://schemas.microsoft.com/office/powerpoint/2010/main" val="1869381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10-3 Pressure in Fluids</a:t>
            </a:r>
          </a:p>
        </p:txBody>
      </p:sp>
      <p:sp>
        <p:nvSpPr>
          <p:cNvPr id="3" name="Content Placeholder 2"/>
          <p:cNvSpPr>
            <a:spLocks noGrp="1"/>
          </p:cNvSpPr>
          <p:nvPr>
            <p:ph idx="1"/>
          </p:nvPr>
        </p:nvSpPr>
        <p:spPr>
          <a:xfrm>
            <a:off x="457200" y="1600200"/>
            <a:ext cx="8229600" cy="4806244"/>
          </a:xfrm>
        </p:spPr>
        <p:txBody>
          <a:bodyPr/>
          <a:lstStyle/>
          <a:p>
            <a:pPr marL="0" indent="0">
              <a:spcBef>
                <a:spcPct val="50000"/>
              </a:spcBef>
              <a:buNone/>
            </a:pPr>
            <a:r>
              <a:rPr lang="en-US" dirty="0">
                <a:latin typeface="Times New Roman" charset="0"/>
                <a:cs typeface="Times New Roman" charset="0"/>
              </a:rPr>
              <a:t>Pressure is defined as the force per unit area.</a:t>
            </a:r>
          </a:p>
          <a:p>
            <a:pPr marL="0" indent="0">
              <a:spcBef>
                <a:spcPct val="50000"/>
              </a:spcBef>
              <a:buNone/>
            </a:pPr>
            <a:r>
              <a:rPr lang="en-US" dirty="0">
                <a:latin typeface="Times New Roman" charset="0"/>
                <a:cs typeface="Times New Roman" charset="0"/>
              </a:rPr>
              <a:t>Pressure is a scalar; the units of pressure in the SI system are </a:t>
            </a:r>
            <a:r>
              <a:rPr lang="en-US" dirty="0" err="1">
                <a:latin typeface="Times New Roman" charset="0"/>
                <a:cs typeface="Times New Roman" charset="0"/>
              </a:rPr>
              <a:t>pascals</a:t>
            </a:r>
            <a:r>
              <a:rPr lang="en-US" dirty="0" smtClean="0">
                <a:latin typeface="Times New Roman" charset="0"/>
                <a:cs typeface="Times New Roman" charset="0"/>
              </a:rPr>
              <a:t>:</a:t>
            </a:r>
          </a:p>
          <a:p>
            <a:pPr marL="0" indent="0" algn="ctr">
              <a:lnSpc>
                <a:spcPct val="50000"/>
              </a:lnSpc>
              <a:spcBef>
                <a:spcPct val="50000"/>
              </a:spcBef>
              <a:buNone/>
            </a:pPr>
            <a:r>
              <a:rPr lang="en-US" dirty="0" smtClean="0">
                <a:latin typeface="Times New Roman" charset="0"/>
                <a:cs typeface="Times New Roman" charset="0"/>
              </a:rPr>
              <a:t>1 Pa = 1 N/m</a:t>
            </a:r>
            <a:r>
              <a:rPr lang="en-US" baseline="30000" dirty="0" smtClean="0">
                <a:latin typeface="Times New Roman" charset="0"/>
                <a:cs typeface="Times New Roman" charset="0"/>
              </a:rPr>
              <a:t>2</a:t>
            </a:r>
          </a:p>
          <a:p>
            <a:pPr marL="3541713" indent="0">
              <a:spcBef>
                <a:spcPct val="50000"/>
              </a:spcBef>
              <a:buNone/>
            </a:pPr>
            <a:endParaRPr lang="en-US" dirty="0" smtClean="0">
              <a:latin typeface="Times New Roman" charset="0"/>
              <a:cs typeface="Times New Roman" charset="0"/>
            </a:endParaRPr>
          </a:p>
          <a:p>
            <a:pPr marL="3541713" indent="0">
              <a:spcBef>
                <a:spcPct val="50000"/>
              </a:spcBef>
              <a:buNone/>
            </a:pPr>
            <a:r>
              <a:rPr lang="en-US" dirty="0" smtClean="0">
                <a:latin typeface="Times New Roman" charset="0"/>
                <a:cs typeface="Times New Roman" charset="0"/>
              </a:rPr>
              <a:t>Pressure is the same in every direction in a fluid at a given depth; if it were not, the fluid would flow.</a:t>
            </a:r>
          </a:p>
          <a:p>
            <a:pPr marL="0" indent="0" algn="ctr">
              <a:spcBef>
                <a:spcPct val="50000"/>
              </a:spcBef>
              <a:buNone/>
            </a:pPr>
            <a:endParaRPr lang="en-US" baseline="30000" dirty="0">
              <a:latin typeface="Times New Roman" charset="0"/>
              <a:cs typeface="Times New Roman" charset="0"/>
            </a:endParaRPr>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0_01_Figure.jpg"/>
          <p:cNvPicPr>
            <a:picLocks noChangeAspect="1"/>
          </p:cNvPicPr>
          <p:nvPr/>
        </p:nvPicPr>
        <p:blipFill rotWithShape="1">
          <a:blip r:embed="rId2">
            <a:extLst>
              <a:ext uri="{28A0092B-C50C-407E-A947-70E740481C1C}">
                <a14:useLocalDpi xmlns:a14="http://schemas.microsoft.com/office/drawing/2010/main" val="0"/>
              </a:ext>
            </a:extLst>
          </a:blip>
          <a:srcRect b="2228"/>
          <a:stretch/>
        </p:blipFill>
        <p:spPr>
          <a:xfrm>
            <a:off x="1014589" y="3924654"/>
            <a:ext cx="2466219" cy="2568221"/>
          </a:xfrm>
          <a:prstGeom prst="rect">
            <a:avLst/>
          </a:prstGeom>
        </p:spPr>
      </p:pic>
    </p:spTree>
    <p:extLst>
      <p:ext uri="{BB962C8B-B14F-4D97-AF65-F5344CB8AC3E}">
        <p14:creationId xmlns:p14="http://schemas.microsoft.com/office/powerpoint/2010/main" val="2137971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10-3 Pressure in Fluids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Also for a fluid at rest, </a:t>
            </a:r>
            <a:r>
              <a:rPr lang="en-US" dirty="0" smtClean="0">
                <a:latin typeface="Times New Roman" charset="0"/>
                <a:cs typeface="Times New Roman" charset="0"/>
              </a:rPr>
              <a:t>there</a:t>
            </a:r>
            <a:br>
              <a:rPr lang="en-US" dirty="0" smtClean="0">
                <a:latin typeface="Times New Roman" charset="0"/>
                <a:cs typeface="Times New Roman" charset="0"/>
              </a:rPr>
            </a:br>
            <a:r>
              <a:rPr lang="en-US" dirty="0" smtClean="0">
                <a:latin typeface="Times New Roman" charset="0"/>
                <a:cs typeface="Times New Roman" charset="0"/>
              </a:rPr>
              <a:t>is </a:t>
            </a:r>
            <a:r>
              <a:rPr lang="en-US" dirty="0">
                <a:latin typeface="Times New Roman" charset="0"/>
                <a:cs typeface="Times New Roman" charset="0"/>
              </a:rPr>
              <a:t>no component of </a:t>
            </a:r>
            <a:r>
              <a:rPr lang="en-US" dirty="0" smtClean="0">
                <a:latin typeface="Times New Roman" charset="0"/>
                <a:cs typeface="Times New Roman" charset="0"/>
              </a:rPr>
              <a:t>force</a:t>
            </a:r>
            <a:br>
              <a:rPr lang="en-US" dirty="0" smtClean="0">
                <a:latin typeface="Times New Roman" charset="0"/>
                <a:cs typeface="Times New Roman" charset="0"/>
              </a:rPr>
            </a:br>
            <a:r>
              <a:rPr lang="en-US" dirty="0" smtClean="0">
                <a:latin typeface="Times New Roman" charset="0"/>
                <a:cs typeface="Times New Roman" charset="0"/>
              </a:rPr>
              <a:t>parallel </a:t>
            </a:r>
            <a:r>
              <a:rPr lang="en-US" dirty="0">
                <a:latin typeface="Times New Roman" charset="0"/>
                <a:cs typeface="Times New Roman" charset="0"/>
              </a:rPr>
              <a:t>to any solid </a:t>
            </a:r>
            <a:r>
              <a:rPr lang="en-US" dirty="0" smtClean="0">
                <a:latin typeface="Times New Roman" charset="0"/>
                <a:cs typeface="Times New Roman" charset="0"/>
              </a:rPr>
              <a:t>surface—</a:t>
            </a:r>
            <a:br>
              <a:rPr lang="en-US" dirty="0" smtClean="0">
                <a:latin typeface="Times New Roman" charset="0"/>
                <a:cs typeface="Times New Roman" charset="0"/>
              </a:rPr>
            </a:br>
            <a:r>
              <a:rPr lang="en-US" dirty="0" smtClean="0">
                <a:latin typeface="Times New Roman" charset="0"/>
                <a:cs typeface="Times New Roman" charset="0"/>
              </a:rPr>
              <a:t>once </a:t>
            </a:r>
            <a:r>
              <a:rPr lang="en-US" dirty="0">
                <a:latin typeface="Times New Roman" charset="0"/>
                <a:cs typeface="Times New Roman" charset="0"/>
              </a:rPr>
              <a:t>again, if there were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fluid </a:t>
            </a:r>
            <a:r>
              <a:rPr lang="en-US" dirty="0">
                <a:latin typeface="Times New Roman" charset="0"/>
                <a:cs typeface="Times New Roman" charset="0"/>
              </a:rPr>
              <a:t>would flow.</a:t>
            </a: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02_Figure.jpg"/>
          <p:cNvPicPr>
            <a:picLocks noChangeAspect="1"/>
          </p:cNvPicPr>
          <p:nvPr/>
        </p:nvPicPr>
        <p:blipFill rotWithShape="1">
          <a:blip r:embed="rId2">
            <a:extLst>
              <a:ext uri="{28A0092B-C50C-407E-A947-70E740481C1C}">
                <a14:useLocalDpi xmlns:a14="http://schemas.microsoft.com/office/drawing/2010/main" val="0"/>
              </a:ext>
            </a:extLst>
          </a:blip>
          <a:srcRect b="4167"/>
          <a:stretch/>
        </p:blipFill>
        <p:spPr>
          <a:xfrm>
            <a:off x="4983310" y="2515821"/>
            <a:ext cx="3791712" cy="3610342"/>
          </a:xfrm>
          <a:prstGeom prst="rect">
            <a:avLst/>
          </a:prstGeom>
        </p:spPr>
      </p:pic>
    </p:spTree>
    <p:extLst>
      <p:ext uri="{BB962C8B-B14F-4D97-AF65-F5344CB8AC3E}">
        <p14:creationId xmlns:p14="http://schemas.microsoft.com/office/powerpoint/2010/main" val="2639452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10-3 Pressure in Fluids</a:t>
            </a:r>
            <a:endParaRPr lang="en-US" dirty="0"/>
          </a:p>
        </p:txBody>
      </p:sp>
      <p:sp>
        <p:nvSpPr>
          <p:cNvPr id="3" name="Content Placeholder 2"/>
          <p:cNvSpPr>
            <a:spLocks noGrp="1"/>
          </p:cNvSpPr>
          <p:nvPr>
            <p:ph idx="1"/>
          </p:nvPr>
        </p:nvSpPr>
        <p:spPr>
          <a:xfrm>
            <a:off x="457200" y="1600200"/>
            <a:ext cx="8229600" cy="4892675"/>
          </a:xfrm>
        </p:spPr>
        <p:txBody>
          <a:bodyPr>
            <a:normAutofit/>
          </a:bodyPr>
          <a:lstStyle/>
          <a:p>
            <a:pPr marL="0" indent="0">
              <a:spcBef>
                <a:spcPct val="50000"/>
              </a:spcBef>
              <a:buNone/>
            </a:pPr>
            <a:r>
              <a:rPr lang="en-US" dirty="0">
                <a:latin typeface="Times New Roman" charset="0"/>
                <a:cs typeface="Times New Roman" charset="0"/>
              </a:rPr>
              <a:t>The pressure at a depth </a:t>
            </a:r>
            <a:r>
              <a:rPr lang="en-US" i="1" dirty="0">
                <a:latin typeface="Times New Roman" charset="0"/>
                <a:cs typeface="Times New Roman" charset="0"/>
              </a:rPr>
              <a:t>h</a:t>
            </a:r>
            <a:r>
              <a:rPr lang="en-US" dirty="0">
                <a:latin typeface="Times New Roman" charset="0"/>
                <a:cs typeface="Times New Roman" charset="0"/>
              </a:rPr>
              <a:t> below the surface of the liquid is due to the weight of the liquid above it. We can quickly calculate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4106863" indent="0">
              <a:spcBef>
                <a:spcPct val="50000"/>
              </a:spcBef>
              <a:buNone/>
            </a:pPr>
            <a:endParaRPr lang="en-US" dirty="0" smtClean="0">
              <a:latin typeface="Times New Roman" charset="0"/>
              <a:cs typeface="Times New Roman" charset="0"/>
            </a:endParaRPr>
          </a:p>
          <a:p>
            <a:pPr marL="4106863" indent="0">
              <a:spcBef>
                <a:spcPct val="50000"/>
              </a:spcBef>
              <a:buNone/>
            </a:pPr>
            <a:endParaRPr lang="en-US" dirty="0" smtClean="0">
              <a:latin typeface="Times New Roman" charset="0"/>
              <a:cs typeface="Times New Roman" charset="0"/>
            </a:endParaRPr>
          </a:p>
          <a:p>
            <a:pPr marL="4106863" indent="0">
              <a:spcBef>
                <a:spcPct val="50000"/>
              </a:spcBef>
              <a:buNone/>
            </a:pPr>
            <a:r>
              <a:rPr lang="en-US" dirty="0" smtClean="0">
                <a:latin typeface="Times New Roman" charset="0"/>
                <a:cs typeface="Times New Roman" charset="0"/>
              </a:rPr>
              <a:t>	This </a:t>
            </a:r>
            <a:r>
              <a:rPr lang="en-US" dirty="0">
                <a:latin typeface="Times New Roman" charset="0"/>
                <a:cs typeface="Times New Roman" charset="0"/>
              </a:rPr>
              <a:t>relation is valid for any liquid whose density 	</a:t>
            </a:r>
            <a:r>
              <a:rPr lang="en-US" dirty="0" smtClean="0">
                <a:latin typeface="Times New Roman" charset="0"/>
                <a:cs typeface="Times New Roman" charset="0"/>
              </a:rPr>
              <a:t>does </a:t>
            </a:r>
            <a:r>
              <a:rPr lang="en-US" dirty="0">
                <a:latin typeface="Times New Roman" charset="0"/>
                <a:cs typeface="Times New Roman" charset="0"/>
              </a:rPr>
              <a:t>not change with depth.</a:t>
            </a:r>
          </a:p>
          <a:p>
            <a:pPr marL="0" indent="0">
              <a:spcBef>
                <a:spcPct val="50000"/>
              </a:spcBef>
              <a:buNone/>
            </a:pPr>
            <a:endParaRPr lang="en-US" dirty="0">
              <a:latin typeface="Times New Roman" charset="0"/>
              <a:cs typeface="Times New Roman" charset="0"/>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0_KeyEquation_03A.jpg"/>
          <p:cNvPicPr>
            <a:picLocks noChangeAspect="1"/>
          </p:cNvPicPr>
          <p:nvPr/>
        </p:nvPicPr>
        <p:blipFill rotWithShape="1">
          <a:blip r:embed="rId2">
            <a:extLst>
              <a:ext uri="{28A0092B-C50C-407E-A947-70E740481C1C}">
                <a14:useLocalDpi xmlns:a14="http://schemas.microsoft.com/office/drawing/2010/main" val="0"/>
              </a:ext>
            </a:extLst>
          </a:blip>
          <a:srcRect r="67887" b="9864"/>
          <a:stretch/>
        </p:blipFill>
        <p:spPr>
          <a:xfrm>
            <a:off x="4708360" y="2898874"/>
            <a:ext cx="2744611" cy="1362681"/>
          </a:xfrm>
          <a:prstGeom prst="rect">
            <a:avLst/>
          </a:prstGeom>
        </p:spPr>
      </p:pic>
      <p:sp>
        <p:nvSpPr>
          <p:cNvPr id="7" name="TextBox 6"/>
          <p:cNvSpPr txBox="1"/>
          <p:nvPr/>
        </p:nvSpPr>
        <p:spPr>
          <a:xfrm>
            <a:off x="7533234" y="3276780"/>
            <a:ext cx="939455" cy="400110"/>
          </a:xfrm>
          <a:prstGeom prst="rect">
            <a:avLst/>
          </a:prstGeom>
          <a:noFill/>
        </p:spPr>
        <p:txBody>
          <a:bodyPr wrap="none" rtlCol="0">
            <a:spAutoFit/>
          </a:bodyPr>
          <a:lstStyle/>
          <a:p>
            <a:r>
              <a:rPr lang="en-US" sz="2000" dirty="0" smtClean="0">
                <a:latin typeface="Times New Roman"/>
                <a:cs typeface="Times New Roman"/>
              </a:rPr>
              <a:t>(10-3a)</a:t>
            </a:r>
            <a:endParaRPr lang="en-US" sz="2000" dirty="0">
              <a:latin typeface="Times New Roman"/>
              <a:cs typeface="Times New Roman"/>
            </a:endParaRPr>
          </a:p>
        </p:txBody>
      </p:sp>
      <p:pic>
        <p:nvPicPr>
          <p:cNvPr id="8" name="Picture 7" descr="10_03_Figure.jpg"/>
          <p:cNvPicPr>
            <a:picLocks noChangeAspect="1"/>
          </p:cNvPicPr>
          <p:nvPr/>
        </p:nvPicPr>
        <p:blipFill rotWithShape="1">
          <a:blip r:embed="rId3">
            <a:extLst>
              <a:ext uri="{28A0092B-C50C-407E-A947-70E740481C1C}">
                <a14:useLocalDpi xmlns:a14="http://schemas.microsoft.com/office/drawing/2010/main" val="0"/>
              </a:ext>
            </a:extLst>
          </a:blip>
          <a:srcRect b="4644"/>
          <a:stretch/>
        </p:blipFill>
        <p:spPr>
          <a:xfrm>
            <a:off x="675923" y="3363990"/>
            <a:ext cx="3381022" cy="2980999"/>
          </a:xfrm>
          <a:prstGeom prst="rect">
            <a:avLst/>
          </a:prstGeom>
        </p:spPr>
      </p:pic>
    </p:spTree>
    <p:extLst>
      <p:ext uri="{BB962C8B-B14F-4D97-AF65-F5344CB8AC3E}">
        <p14:creationId xmlns:p14="http://schemas.microsoft.com/office/powerpoint/2010/main" val="4125049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1725</TotalTime>
  <Words>2083</Words>
  <Application>Microsoft Macintosh PowerPoint</Application>
  <PresentationFormat>On-screen Show (4:3)</PresentationFormat>
  <Paragraphs>203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Chapter 10 Fluids</vt:lpstr>
      <vt:lpstr>Contents of Chapter 10</vt:lpstr>
      <vt:lpstr>Contents of Chapter 10</vt:lpstr>
      <vt:lpstr>10-1 Phases of Matter</vt:lpstr>
      <vt:lpstr>10-2 Density and Specific Gravity</vt:lpstr>
      <vt:lpstr>10-3 Pressure in Fluids</vt:lpstr>
      <vt:lpstr>10-3 Pressure in Fluids</vt:lpstr>
      <vt:lpstr>10-3 Pressure in Fluids</vt:lpstr>
      <vt:lpstr>10-4 Atmospheric Pressure and Gauge Pressure</vt:lpstr>
      <vt:lpstr>10-4 Atmospheric Pressure and Gauge Pressure</vt:lpstr>
      <vt:lpstr>10-5 Pascal’s Principle</vt:lpstr>
      <vt:lpstr>10-6 Measurement of Pressure; Gauges and the Barometer</vt:lpstr>
      <vt:lpstr>10-6 Measurement of Pressure; Gauges and the Barometer</vt:lpstr>
      <vt:lpstr>10-6 Measurement of Pressure; Gauges and the Barometer</vt:lpstr>
      <vt:lpstr>10-6 Measurement of Pressure; Gauges and the Barometer</vt:lpstr>
      <vt:lpstr>10-7 Buoyancy and Archimedes’ Principle</vt:lpstr>
      <vt:lpstr>10-7 Buoyancy and Archimedes’ Principle</vt:lpstr>
      <vt:lpstr>10-7 Buoyancy and Archimedes’ Principle</vt:lpstr>
      <vt:lpstr>10-7 Buoyancy and Archimedes’ Principle</vt:lpstr>
      <vt:lpstr>10-7 Buoyancy and Archimedes’ Principle</vt:lpstr>
      <vt:lpstr>10-8 Fluids in Motion; Flow Rate and the Equation of Continuity</vt:lpstr>
      <vt:lpstr>10-8 Fluids in Motion; Flow Rate and the Equation of Continuity</vt:lpstr>
      <vt:lpstr>10-8 Fluids in Motion; Flow Rate and the Equation of Continuity</vt:lpstr>
      <vt:lpstr>10-9 Bernoulli’s Equation</vt:lpstr>
      <vt:lpstr>10-10 Applications of Bernoulli’s Principle: Torricelli, Airplanes, Baseballs, Blood Flow</vt:lpstr>
      <vt:lpstr>10-10 Applications of Bernoulli’s Principle: Torricelli, Airplanes, Baseballs, Blood Flow</vt:lpstr>
      <vt:lpstr>10-10 Applications of Bernoulli’s Principle: Torricelli, Airplanes, Baseballs, Blood Flow</vt:lpstr>
      <vt:lpstr>10-10 Applications of Bernoulli’s Principle: Torricelli, Airplanes, Baseballs, Blood Flow</vt:lpstr>
      <vt:lpstr>10-10 Applications of Bernoulli’s Principle: Torricelli, Airplanes, Baseballs, Blood Flow</vt:lpstr>
      <vt:lpstr>10-10 Applications of Bernoulli’s Principle: Torricelli, Airplanes, Baseballs, Blood Flow</vt:lpstr>
      <vt:lpstr>10-10 Applications of Bernoulli’s Principle: Torricelli, Airplanes, Baseballs, Blood Flow</vt:lpstr>
      <vt:lpstr>10-11 Viscosity</vt:lpstr>
      <vt:lpstr>10-12 Flow in Tubes; Poiseuille’s Equation, Blood Flow </vt:lpstr>
      <vt:lpstr>10-12 Flow in Tubes; Poiseuille’s Equation, Blood Flow </vt:lpstr>
      <vt:lpstr>10-13 Surface Tension and Capillarity </vt:lpstr>
      <vt:lpstr>10-13 Surface Tension and Capillarity </vt:lpstr>
      <vt:lpstr>10-13 Surface Tension and Capillarity </vt:lpstr>
      <vt:lpstr>10-14 Pumps, and the Heart </vt:lpstr>
      <vt:lpstr>10-14 Pumps, and the Heart </vt:lpstr>
      <vt:lpstr>10-14 Pumps, and the Heart </vt:lpstr>
      <vt:lpstr>10-14 Pumps, and the Heart </vt:lpstr>
      <vt:lpstr>Summary of Chapter 10</vt:lpstr>
      <vt:lpstr>Summary of Chapter 10</vt:lpstr>
      <vt:lpstr>Summary of Chapter 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Shared</cp:lastModifiedBy>
  <cp:revision>62</cp:revision>
  <dcterms:created xsi:type="dcterms:W3CDTF">2013-06-27T17:53:05Z</dcterms:created>
  <dcterms:modified xsi:type="dcterms:W3CDTF">2013-07-22T16:01:20Z</dcterms:modified>
</cp:coreProperties>
</file>