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8"/>
  </p:notesMasterIdLst>
  <p:handoutMasterIdLst>
    <p:handoutMasterId r:id="rId4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Objects="1" showGuides="1">
      <p:cViewPr>
        <p:scale>
          <a:sx n="100" d="100"/>
          <a:sy n="100" d="100"/>
        </p:scale>
        <p:origin x="-896" y="-312"/>
      </p:cViewPr>
      <p:guideLst>
        <p:guide orient="horz" pos="1320"/>
        <p:guide pos="2885"/>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5D1D7F-BEF4-F74A-B3F6-6E7418964607}" type="datetimeFigureOut">
              <a:rPr lang="en-US" smtClean="0"/>
              <a:t>7/23/13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82B16C-7274-334A-996B-CA561F6DF98B}" type="slidenum">
              <a:rPr lang="en-US" smtClean="0"/>
              <a:t>‹#›</a:t>
            </a:fld>
            <a:endParaRPr lang="en-US"/>
          </a:p>
        </p:txBody>
      </p:sp>
    </p:spTree>
    <p:extLst>
      <p:ext uri="{BB962C8B-B14F-4D97-AF65-F5344CB8AC3E}">
        <p14:creationId xmlns:p14="http://schemas.microsoft.com/office/powerpoint/2010/main" val="24132781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C5E413-25C5-4E4D-8200-B97DECC82E12}" type="datetimeFigureOut">
              <a:rPr lang="en-US" smtClean="0"/>
              <a:t>7/23/13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7251D-510C-254B-94D9-4B97D2E59A72}" type="slidenum">
              <a:rPr lang="en-US" smtClean="0"/>
              <a:t>‹#›</a:t>
            </a:fld>
            <a:endParaRPr lang="en-US"/>
          </a:p>
        </p:txBody>
      </p:sp>
    </p:spTree>
    <p:extLst>
      <p:ext uri="{BB962C8B-B14F-4D97-AF65-F5344CB8AC3E}">
        <p14:creationId xmlns:p14="http://schemas.microsoft.com/office/powerpoint/2010/main" val="4862262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12" name="TextBox 11"/>
          <p:cNvSpPr txBox="1"/>
          <p:nvPr userDrawn="1"/>
        </p:nvSpPr>
        <p:spPr>
          <a:xfrm>
            <a:off x="1" y="4003414"/>
            <a:ext cx="9144000" cy="2723823"/>
          </a:xfrm>
          <a:prstGeom prst="rect">
            <a:avLst/>
          </a:prstGeom>
          <a:noFill/>
        </p:spPr>
        <p:txBody>
          <a:bodyPr wrap="square" rtlCol="0">
            <a:spAutoFit/>
          </a:bodyPr>
          <a:lstStyle/>
          <a:p>
            <a:pPr eaLnBrk="1" hangingPunct="1">
              <a:spcBef>
                <a:spcPct val="50000"/>
              </a:spcBef>
            </a:pPr>
            <a:r>
              <a:rPr lang="en-US" sz="1800" b="1" dirty="0" smtClean="0">
                <a:solidFill>
                  <a:srgbClr val="FF3300"/>
                </a:solidFill>
                <a:latin typeface="Arial" charset="0"/>
              </a:rPr>
              <a:t>© 2014 Pearson Education, Inc.</a:t>
            </a:r>
          </a:p>
          <a:p>
            <a:pPr eaLnBrk="1" hangingPunct="1">
              <a:spcBef>
                <a:spcPct val="50000"/>
              </a:spcBef>
            </a:pPr>
            <a:r>
              <a:rPr lang="en-US" sz="1800" b="1" dirty="0" smtClean="0">
                <a:solidFill>
                  <a:srgbClr val="FF3300"/>
                </a:solidFill>
                <a:latin typeface="Arial" charset="0"/>
              </a:rPr>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endParaRPr lang="en-US" dirty="0"/>
          </a:p>
        </p:txBody>
      </p:sp>
      <p:sp>
        <p:nvSpPr>
          <p:cNvPr id="13" name="TextBox 12"/>
          <p:cNvSpPr txBox="1"/>
          <p:nvPr userDrawn="1"/>
        </p:nvSpPr>
        <p:spPr>
          <a:xfrm>
            <a:off x="4572000" y="591902"/>
            <a:ext cx="4572000" cy="2308324"/>
          </a:xfrm>
          <a:prstGeom prst="rect">
            <a:avLst/>
          </a:prstGeom>
          <a:noFill/>
        </p:spPr>
        <p:txBody>
          <a:bodyPr wrap="square" rtlCol="0">
            <a:spAutoFit/>
          </a:bodyPr>
          <a:lstStyle/>
          <a:p>
            <a:pPr algn="ctr"/>
            <a:r>
              <a:rPr lang="en-US" sz="2400" b="1" dirty="0" smtClean="0">
                <a:latin typeface="+mj-lt"/>
                <a:cs typeface="Times New Roman"/>
              </a:rPr>
              <a:t>Lecture </a:t>
            </a:r>
            <a:r>
              <a:rPr lang="en-US" sz="2400" b="1" dirty="0" err="1" smtClean="0">
                <a:latin typeface="Arial"/>
                <a:cs typeface="Arial"/>
              </a:rPr>
              <a:t>PowerPoints</a:t>
            </a:r>
            <a:r>
              <a:rPr lang="en-US" sz="2400" b="1" dirty="0" smtClean="0">
                <a:latin typeface="Arial"/>
                <a:cs typeface="Arial"/>
              </a:rPr>
              <a:t/>
            </a:r>
            <a:br>
              <a:rPr lang="en-US" sz="2400" b="1" dirty="0" smtClean="0">
                <a:latin typeface="Arial"/>
                <a:cs typeface="Arial"/>
              </a:rPr>
            </a:br>
            <a:r>
              <a:rPr lang="en-US" sz="2400" b="1" dirty="0" smtClean="0">
                <a:latin typeface="Arial"/>
                <a:cs typeface="Arial"/>
              </a:rPr>
              <a:t/>
            </a:r>
            <a:br>
              <a:rPr lang="en-US" sz="2400" b="1" dirty="0" smtClean="0">
                <a:latin typeface="Arial"/>
                <a:cs typeface="Arial"/>
              </a:rPr>
            </a:br>
            <a:r>
              <a:rPr lang="en-US" sz="2400" b="1" dirty="0" smtClean="0">
                <a:latin typeface="Arial"/>
                <a:cs typeface="Arial"/>
              </a:rPr>
              <a:t>Chapter 24</a:t>
            </a:r>
            <a:br>
              <a:rPr lang="en-US" sz="2400" b="1" dirty="0" smtClean="0">
                <a:latin typeface="Arial"/>
                <a:cs typeface="Arial"/>
              </a:rPr>
            </a:br>
            <a:r>
              <a:rPr lang="en-US" sz="2400" b="1" i="1" dirty="0" smtClean="0">
                <a:latin typeface="Arial"/>
                <a:cs typeface="Arial"/>
              </a:rPr>
              <a:t>Physics: Principles with Applications, 7</a:t>
            </a:r>
            <a:r>
              <a:rPr lang="en-US" sz="2400" b="1" i="1" baseline="30000" dirty="0" smtClean="0">
                <a:latin typeface="Arial"/>
                <a:cs typeface="Arial"/>
              </a:rPr>
              <a:t>th </a:t>
            </a:r>
            <a:r>
              <a:rPr lang="en-US" sz="2400" b="1" i="1" dirty="0" smtClean="0">
                <a:latin typeface="Arial"/>
                <a:cs typeface="Arial"/>
              </a:rPr>
              <a:t>edition</a:t>
            </a:r>
            <a:br>
              <a:rPr lang="en-US" sz="2400" b="1" i="1" dirty="0" smtClean="0">
                <a:latin typeface="Arial"/>
                <a:cs typeface="Arial"/>
              </a:rPr>
            </a:br>
            <a:r>
              <a:rPr lang="en-US" sz="2400" b="1" dirty="0" err="1" smtClean="0">
                <a:latin typeface="Arial"/>
                <a:cs typeface="Arial"/>
              </a:rPr>
              <a:t>Giancoli</a:t>
            </a:r>
            <a:endParaRPr lang="en-US" sz="2400" dirty="0">
              <a:latin typeface="Arial"/>
              <a:cs typeface="Arial"/>
            </a:endParaRPr>
          </a:p>
        </p:txBody>
      </p:sp>
      <p:pic>
        <p:nvPicPr>
          <p:cNvPr id="14" name="Picture 6" descr="GIAN5922_07_mrkt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68977" y="233363"/>
            <a:ext cx="2082800" cy="349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83893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5596FC-6415-4D42-9034-D3DBAE87A307}" type="slidenum">
              <a:rPr lang="en-US" smtClean="0"/>
              <a:t>‹#›</a:t>
            </a:fld>
            <a:endParaRPr lang="en-US"/>
          </a:p>
        </p:txBody>
      </p:sp>
    </p:spTree>
    <p:extLst>
      <p:ext uri="{BB962C8B-B14F-4D97-AF65-F5344CB8AC3E}">
        <p14:creationId xmlns:p14="http://schemas.microsoft.com/office/powerpoint/2010/main" val="1783088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0027" y="21110"/>
            <a:ext cx="7772400" cy="1362075"/>
          </a:xfrm>
        </p:spPr>
        <p:txBody>
          <a:bodyPr anchor="t">
            <a:noAutofit/>
          </a:bodyPr>
          <a:lstStyle>
            <a:lvl1pPr algn="ctr">
              <a:spcAft>
                <a:spcPts val="1200"/>
              </a:spcAft>
              <a:defRPr sz="4000" b="1" cap="none"/>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r>
              <a:rPr lang="en-US" smtClean="0"/>
              <a:t>© 2014 Pearson Education, Inc.</a:t>
            </a:r>
            <a:endParaRPr lang="en-US" dirty="0" smtClean="0"/>
          </a:p>
        </p:txBody>
      </p:sp>
      <p:sp>
        <p:nvSpPr>
          <p:cNvPr id="8" name="Picture Placeholder 7"/>
          <p:cNvSpPr>
            <a:spLocks noGrp="1"/>
          </p:cNvSpPr>
          <p:nvPr>
            <p:ph type="pic" sz="quarter" idx="11"/>
          </p:nvPr>
        </p:nvSpPr>
        <p:spPr>
          <a:xfrm>
            <a:off x="752640" y="2443163"/>
            <a:ext cx="7656513" cy="3960812"/>
          </a:xfrm>
        </p:spPr>
        <p:txBody>
          <a:bodyPr/>
          <a:lstStyle/>
          <a:p>
            <a:endParaRPr lang="en-US"/>
          </a:p>
        </p:txBody>
      </p:sp>
    </p:spTree>
    <p:extLst>
      <p:ext uri="{BB962C8B-B14F-4D97-AF65-F5344CB8AC3E}">
        <p14:creationId xmlns:p14="http://schemas.microsoft.com/office/powerpoint/2010/main" val="4257160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600"/>
            </a:lvl2pPr>
            <a:lvl3pPr>
              <a:defRPr sz="24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600"/>
            </a:lvl2pPr>
            <a:lvl3pPr>
              <a:defRPr sz="24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r>
              <a:rPr lang="en-US" smtClean="0"/>
              <a:t>© 2014 Pearson Education, Inc.</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D5596FC-6415-4D42-9034-D3DBAE87A307}" type="slidenum">
              <a:rPr lang="en-US" smtClean="0"/>
              <a:t>‹#›</a:t>
            </a:fld>
            <a:endParaRPr lang="en-US"/>
          </a:p>
        </p:txBody>
      </p:sp>
    </p:spTree>
    <p:extLst>
      <p:ext uri="{BB962C8B-B14F-4D97-AF65-F5344CB8AC3E}">
        <p14:creationId xmlns:p14="http://schemas.microsoft.com/office/powerpoint/2010/main" val="35733909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6353"/>
            <a:ext cx="8229600" cy="1143000"/>
          </a:xfrm>
          <a:prstGeom prst="rect">
            <a:avLst/>
          </a:prstGeom>
        </p:spPr>
        <p:txBody>
          <a:bodyPr vert="horz" lIns="91440" tIns="45720" rIns="91440" bIns="45720" rtlCol="0" anchor="ctr" anchorCtr="1">
            <a:no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0" tIns="45720" rIns="9144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0" y="6492875"/>
            <a:ext cx="2443064" cy="365125"/>
          </a:xfrm>
          <a:prstGeom prst="rect">
            <a:avLst/>
          </a:prstGeom>
        </p:spPr>
        <p:txBody>
          <a:bodyPr vert="horz" lIns="91440" tIns="45720" rIns="91440" bIns="45720" rtlCol="0" anchor="ctr"/>
          <a:lstStyle>
            <a:lvl1pPr algn="l">
              <a:defRPr sz="1200">
                <a:solidFill>
                  <a:srgbClr val="000000"/>
                </a:solidFill>
              </a:defRPr>
            </a:lvl1pPr>
          </a:lstStyle>
          <a:p>
            <a:r>
              <a:rPr lang="en-US" smtClean="0"/>
              <a:t>© 2014 Pearson Education, Inc.</a:t>
            </a:r>
            <a:endParaRPr lang="en-US" dirty="0"/>
          </a:p>
        </p:txBody>
      </p:sp>
    </p:spTree>
    <p:extLst>
      <p:ext uri="{BB962C8B-B14F-4D97-AF65-F5344CB8AC3E}">
        <p14:creationId xmlns:p14="http://schemas.microsoft.com/office/powerpoint/2010/main" val="1772708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xmlns:p14="http://schemas.microsoft.com/office/powerpoint/2010/main" id="1" dur="indefinite" restart="never" nodeType="tmRoot"/>
      </p:par>
    </p:tnLst>
  </p:timing>
  <p:hf sldNum="0" hdr="0" ftr="0"/>
  <p:txStyles>
    <p:titleStyle>
      <a:lvl1pPr algn="ctr" defTabSz="457200" rtl="0" eaLnBrk="1" latinLnBrk="0" hangingPunct="1">
        <a:spcBef>
          <a:spcPct val="0"/>
        </a:spcBef>
        <a:spcAft>
          <a:spcPts val="0"/>
        </a:spcAft>
        <a:buNone/>
        <a:defRPr sz="3200" b="1" kern="1200">
          <a:solidFill>
            <a:schemeClr val="tx1"/>
          </a:solidFill>
          <a:latin typeface="Times New Roman"/>
          <a:ea typeface="+mj-ea"/>
          <a:cs typeface="Times New Roman"/>
        </a:defRPr>
      </a:lvl1pPr>
    </p:titleStyle>
    <p:bodyStyle>
      <a:lvl1pPr marL="301752" indent="-347472" algn="l" defTabSz="457200" rtl="0" eaLnBrk="1" latinLnBrk="0" hangingPunct="1">
        <a:spcBef>
          <a:spcPct val="20000"/>
        </a:spcBef>
        <a:buFont typeface="Arial"/>
        <a:buChar char="•"/>
        <a:defRPr sz="28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6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22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22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 Id="rId3" Type="http://schemas.openxmlformats.org/officeDocument/2006/relationships/image" Target="../media/image2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 Id="rId3" Type="http://schemas.openxmlformats.org/officeDocument/2006/relationships/image" Target="../media/image2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g"/><Relationship Id="rId3" Type="http://schemas.openxmlformats.org/officeDocument/2006/relationships/image" Target="../media/image39.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g"/><Relationship Id="rId3" Type="http://schemas.openxmlformats.org/officeDocument/2006/relationships/image" Target="../media/image42.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 Id="rId3" Type="http://schemas.openxmlformats.org/officeDocument/2006/relationships/image" Target="../media/image16.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g"/><Relationship Id="rId3" Type="http://schemas.openxmlformats.org/officeDocument/2006/relationships/image" Target="../media/image4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8250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24-2 </a:t>
            </a:r>
            <a:r>
              <a:rPr lang="fr-FR" dirty="0">
                <a:latin typeface="Times New Roman" charset="0"/>
                <a:cs typeface="Times New Roman" charset="0"/>
              </a:rPr>
              <a:t>Huygens’ </a:t>
            </a:r>
            <a:r>
              <a:rPr lang="fr-FR" dirty="0" err="1">
                <a:latin typeface="Times New Roman" charset="0"/>
                <a:cs typeface="Times New Roman" charset="0"/>
              </a:rPr>
              <a:t>Principle</a:t>
            </a:r>
            <a:r>
              <a:rPr lang="fr-FR" dirty="0">
                <a:latin typeface="Times New Roman" charset="0"/>
                <a:cs typeface="Times New Roman" charset="0"/>
              </a:rPr>
              <a:t> and</a:t>
            </a:r>
            <a:br>
              <a:rPr lang="fr-FR" dirty="0">
                <a:latin typeface="Times New Roman" charset="0"/>
                <a:cs typeface="Times New Roman" charset="0"/>
              </a:rPr>
            </a:br>
            <a:r>
              <a:rPr lang="fr-FR" dirty="0">
                <a:latin typeface="Times New Roman" charset="0"/>
                <a:cs typeface="Times New Roman" charset="0"/>
              </a:rPr>
              <a:t>the Law of </a:t>
            </a:r>
            <a:r>
              <a:rPr lang="fr-FR" dirty="0" err="1">
                <a:latin typeface="Times New Roman" charset="0"/>
                <a:cs typeface="Times New Roman" charset="0"/>
              </a:rPr>
              <a:t>Refraction</a:t>
            </a:r>
            <a:endParaRPr lang="en-US" dirty="0"/>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Highway mirages are due to a gradually changing index of refraction in heated air.</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7" name="Picture 6" descr="24_04_FigureB.jpg"/>
          <p:cNvPicPr>
            <a:picLocks noChangeAspect="1"/>
          </p:cNvPicPr>
          <p:nvPr/>
        </p:nvPicPr>
        <p:blipFill rotWithShape="1">
          <a:blip r:embed="rId2">
            <a:extLst>
              <a:ext uri="{28A0092B-C50C-407E-A947-70E740481C1C}">
                <a14:useLocalDpi xmlns:a14="http://schemas.microsoft.com/office/drawing/2010/main" val="0"/>
              </a:ext>
            </a:extLst>
          </a:blip>
          <a:srcRect b="4286"/>
          <a:stretch/>
        </p:blipFill>
        <p:spPr>
          <a:xfrm>
            <a:off x="3276600" y="4254500"/>
            <a:ext cx="5791200" cy="2524171"/>
          </a:xfrm>
          <a:prstGeom prst="rect">
            <a:avLst/>
          </a:prstGeom>
        </p:spPr>
      </p:pic>
      <p:pic>
        <p:nvPicPr>
          <p:cNvPr id="6" name="Picture 5" descr="24_04_FigureA.jpg"/>
          <p:cNvPicPr>
            <a:picLocks noChangeAspect="1"/>
          </p:cNvPicPr>
          <p:nvPr/>
        </p:nvPicPr>
        <p:blipFill rotWithShape="1">
          <a:blip r:embed="rId3">
            <a:extLst>
              <a:ext uri="{28A0092B-C50C-407E-A947-70E740481C1C}">
                <a14:useLocalDpi xmlns:a14="http://schemas.microsoft.com/office/drawing/2010/main" val="0"/>
              </a:ext>
            </a:extLst>
          </a:blip>
          <a:srcRect b="4560"/>
          <a:stretch/>
        </p:blipFill>
        <p:spPr>
          <a:xfrm>
            <a:off x="38101" y="2842460"/>
            <a:ext cx="3335131" cy="2504293"/>
          </a:xfrm>
          <a:prstGeom prst="rect">
            <a:avLst/>
          </a:prstGeom>
        </p:spPr>
      </p:pic>
    </p:spTree>
    <p:extLst>
      <p:ext uri="{BB962C8B-B14F-4D97-AF65-F5344CB8AC3E}">
        <p14:creationId xmlns:p14="http://schemas.microsoft.com/office/powerpoint/2010/main" val="3863083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24-3 </a:t>
            </a:r>
            <a:r>
              <a:rPr lang="fr-FR" dirty="0" err="1" smtClean="0">
                <a:latin typeface="Times New Roman" charset="0"/>
                <a:cs typeface="Times New Roman" charset="0"/>
              </a:rPr>
              <a:t>Interference</a:t>
            </a:r>
            <a:r>
              <a:rPr lang="fr-FR" dirty="0" smtClean="0">
                <a:latin typeface="Times New Roman" charset="0"/>
                <a:cs typeface="Times New Roman" charset="0"/>
              </a:rPr>
              <a:t>—</a:t>
            </a:r>
            <a:r>
              <a:rPr lang="fr-FR" dirty="0" err="1" smtClean="0">
                <a:latin typeface="Times New Roman" charset="0"/>
                <a:cs typeface="Times New Roman" charset="0"/>
              </a:rPr>
              <a:t>Young’s</a:t>
            </a:r>
            <a:r>
              <a:rPr lang="fr-FR" dirty="0" smtClean="0">
                <a:latin typeface="Times New Roman" charset="0"/>
                <a:cs typeface="Times New Roman" charset="0"/>
              </a:rPr>
              <a:t/>
            </a:r>
            <a:br>
              <a:rPr lang="fr-FR" dirty="0" smtClean="0">
                <a:latin typeface="Times New Roman" charset="0"/>
                <a:cs typeface="Times New Roman" charset="0"/>
              </a:rPr>
            </a:br>
            <a:r>
              <a:rPr lang="fr-FR" dirty="0" smtClean="0">
                <a:latin typeface="Times New Roman" charset="0"/>
                <a:cs typeface="Times New Roman" charset="0"/>
              </a:rPr>
              <a:t>Double</a:t>
            </a:r>
            <a:r>
              <a:rPr lang="fr-FR" dirty="0">
                <a:latin typeface="Times New Roman" charset="0"/>
                <a:cs typeface="Times New Roman" charset="0"/>
              </a:rPr>
              <a:t>-</a:t>
            </a:r>
            <a:r>
              <a:rPr lang="fr-FR" dirty="0" err="1">
                <a:latin typeface="Times New Roman" charset="0"/>
                <a:cs typeface="Times New Roman" charset="0"/>
              </a:rPr>
              <a:t>Slit</a:t>
            </a:r>
            <a:r>
              <a:rPr lang="fr-FR" dirty="0">
                <a:latin typeface="Times New Roman" charset="0"/>
                <a:cs typeface="Times New Roman" charset="0"/>
              </a:rPr>
              <a:t> </a:t>
            </a:r>
            <a:r>
              <a:rPr lang="fr-FR" dirty="0" err="1">
                <a:latin typeface="Times New Roman" charset="0"/>
                <a:cs typeface="Times New Roman" charset="0"/>
              </a:rPr>
              <a:t>Experiment</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If light is a wave, interference effects will be seen, where one part of </a:t>
            </a:r>
            <a:r>
              <a:rPr lang="en-US" dirty="0" err="1">
                <a:latin typeface="Times New Roman" charset="0"/>
                <a:cs typeface="Times New Roman" charset="0"/>
              </a:rPr>
              <a:t>wavefront</a:t>
            </a:r>
            <a:r>
              <a:rPr lang="en-US" dirty="0">
                <a:latin typeface="Times New Roman" charset="0"/>
                <a:cs typeface="Times New Roman" charset="0"/>
              </a:rPr>
              <a:t> can interact with another part. </a:t>
            </a:r>
          </a:p>
          <a:p>
            <a:pPr marL="0" indent="0">
              <a:spcBef>
                <a:spcPct val="50000"/>
              </a:spcBef>
              <a:buNone/>
            </a:pPr>
            <a:r>
              <a:rPr lang="en-US" dirty="0">
                <a:latin typeface="Times New Roman" charset="0"/>
                <a:cs typeface="Times New Roman" charset="0"/>
              </a:rPr>
              <a:t>One way to study this is to do a double-slit experiment:</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8" name="Picture 7" descr="24_05_FigureA.jpg"/>
          <p:cNvPicPr>
            <a:picLocks noChangeAspect="1"/>
          </p:cNvPicPr>
          <p:nvPr/>
        </p:nvPicPr>
        <p:blipFill rotWithShape="1">
          <a:blip r:embed="rId2">
            <a:extLst>
              <a:ext uri="{28A0092B-C50C-407E-A947-70E740481C1C}">
                <a14:useLocalDpi xmlns:a14="http://schemas.microsoft.com/office/drawing/2010/main" val="0"/>
              </a:ext>
            </a:extLst>
          </a:blip>
          <a:srcRect b="5291"/>
          <a:stretch/>
        </p:blipFill>
        <p:spPr>
          <a:xfrm>
            <a:off x="140964" y="4136640"/>
            <a:ext cx="3592836" cy="2194056"/>
          </a:xfrm>
          <a:prstGeom prst="rect">
            <a:avLst/>
          </a:prstGeom>
        </p:spPr>
      </p:pic>
      <p:pic>
        <p:nvPicPr>
          <p:cNvPr id="9" name="Picture 8" descr="24_05_FigureB.jpg"/>
          <p:cNvPicPr>
            <a:picLocks noChangeAspect="1"/>
          </p:cNvPicPr>
          <p:nvPr/>
        </p:nvPicPr>
        <p:blipFill rotWithShape="1">
          <a:blip r:embed="rId3">
            <a:extLst>
              <a:ext uri="{28A0092B-C50C-407E-A947-70E740481C1C}">
                <a14:useLocalDpi xmlns:a14="http://schemas.microsoft.com/office/drawing/2010/main" val="0"/>
              </a:ext>
            </a:extLst>
          </a:blip>
          <a:srcRect b="4720"/>
          <a:stretch/>
        </p:blipFill>
        <p:spPr>
          <a:xfrm>
            <a:off x="3926241" y="3639914"/>
            <a:ext cx="2434518" cy="2690782"/>
          </a:xfrm>
          <a:prstGeom prst="rect">
            <a:avLst/>
          </a:prstGeom>
        </p:spPr>
      </p:pic>
      <p:pic>
        <p:nvPicPr>
          <p:cNvPr id="10" name="Picture 9" descr="24_05_FigureC.jpg"/>
          <p:cNvPicPr>
            <a:picLocks noChangeAspect="1"/>
          </p:cNvPicPr>
          <p:nvPr/>
        </p:nvPicPr>
        <p:blipFill rotWithShape="1">
          <a:blip r:embed="rId4">
            <a:extLst>
              <a:ext uri="{28A0092B-C50C-407E-A947-70E740481C1C}">
                <a14:useLocalDpi xmlns:a14="http://schemas.microsoft.com/office/drawing/2010/main" val="0"/>
              </a:ext>
            </a:extLst>
          </a:blip>
          <a:srcRect b="5566"/>
          <a:stretch/>
        </p:blipFill>
        <p:spPr>
          <a:xfrm>
            <a:off x="6553200" y="3925222"/>
            <a:ext cx="2414016" cy="2405474"/>
          </a:xfrm>
          <a:prstGeom prst="rect">
            <a:avLst/>
          </a:prstGeom>
        </p:spPr>
      </p:pic>
    </p:spTree>
    <p:extLst>
      <p:ext uri="{BB962C8B-B14F-4D97-AF65-F5344CB8AC3E}">
        <p14:creationId xmlns:p14="http://schemas.microsoft.com/office/powerpoint/2010/main" val="4001840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24-3 </a:t>
            </a:r>
            <a:r>
              <a:rPr lang="fr-FR" dirty="0" err="1">
                <a:latin typeface="Times New Roman" charset="0"/>
                <a:cs typeface="Times New Roman" charset="0"/>
              </a:rPr>
              <a:t>Interference</a:t>
            </a:r>
            <a:r>
              <a:rPr lang="fr-FR" dirty="0">
                <a:latin typeface="Times New Roman" charset="0"/>
                <a:cs typeface="Times New Roman" charset="0"/>
              </a:rPr>
              <a:t>—</a:t>
            </a:r>
            <a:r>
              <a:rPr lang="fr-FR" dirty="0" err="1">
                <a:latin typeface="Times New Roman" charset="0"/>
                <a:cs typeface="Times New Roman" charset="0"/>
              </a:rPr>
              <a:t>Young’s</a:t>
            </a:r>
            <a:r>
              <a:rPr lang="fr-FR" dirty="0">
                <a:latin typeface="Times New Roman" charset="0"/>
                <a:cs typeface="Times New Roman" charset="0"/>
              </a:rPr>
              <a:t/>
            </a:r>
            <a:br>
              <a:rPr lang="fr-FR" dirty="0">
                <a:latin typeface="Times New Roman" charset="0"/>
                <a:cs typeface="Times New Roman" charset="0"/>
              </a:rPr>
            </a:br>
            <a:r>
              <a:rPr lang="fr-FR" dirty="0">
                <a:latin typeface="Times New Roman" charset="0"/>
                <a:cs typeface="Times New Roman" charset="0"/>
              </a:rPr>
              <a:t>Double-</a:t>
            </a:r>
            <a:r>
              <a:rPr lang="fr-FR" dirty="0" err="1">
                <a:latin typeface="Times New Roman" charset="0"/>
                <a:cs typeface="Times New Roman" charset="0"/>
              </a:rPr>
              <a:t>Slit</a:t>
            </a:r>
            <a:r>
              <a:rPr lang="fr-FR" dirty="0">
                <a:latin typeface="Times New Roman" charset="0"/>
                <a:cs typeface="Times New Roman" charset="0"/>
              </a:rPr>
              <a:t> </a:t>
            </a:r>
            <a:r>
              <a:rPr lang="fr-FR" dirty="0" err="1">
                <a:latin typeface="Times New Roman" charset="0"/>
                <a:cs typeface="Times New Roman" charset="0"/>
              </a:rPr>
              <a:t>Experiment</a:t>
            </a:r>
            <a:endParaRPr lang="en-US" dirty="0"/>
          </a:p>
        </p:txBody>
      </p:sp>
      <p:sp>
        <p:nvSpPr>
          <p:cNvPr id="3" name="Content Placeholder 2"/>
          <p:cNvSpPr>
            <a:spLocks noGrp="1"/>
          </p:cNvSpPr>
          <p:nvPr>
            <p:ph idx="1"/>
          </p:nvPr>
        </p:nvSpPr>
        <p:spPr>
          <a:xfrm>
            <a:off x="5867400" y="1600200"/>
            <a:ext cx="2819400" cy="4525963"/>
          </a:xfrm>
        </p:spPr>
        <p:txBody>
          <a:bodyPr/>
          <a:lstStyle/>
          <a:p>
            <a:pPr marL="0" indent="0">
              <a:spcBef>
                <a:spcPct val="50000"/>
              </a:spcBef>
              <a:buNone/>
            </a:pPr>
            <a:r>
              <a:rPr lang="en-US" dirty="0">
                <a:latin typeface="Times New Roman" charset="0"/>
                <a:cs typeface="Times New Roman" charset="0"/>
              </a:rPr>
              <a:t>If light is a wave, there should be an interference pattern.</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4_06_Figure.jpg"/>
          <p:cNvPicPr>
            <a:picLocks noChangeAspect="1"/>
          </p:cNvPicPr>
          <p:nvPr/>
        </p:nvPicPr>
        <p:blipFill rotWithShape="1">
          <a:blip r:embed="rId2">
            <a:extLst>
              <a:ext uri="{28A0092B-C50C-407E-A947-70E740481C1C}">
                <a14:useLocalDpi xmlns:a14="http://schemas.microsoft.com/office/drawing/2010/main" val="0"/>
              </a:ext>
            </a:extLst>
          </a:blip>
          <a:srcRect b="3676"/>
          <a:stretch/>
        </p:blipFill>
        <p:spPr>
          <a:xfrm>
            <a:off x="457200" y="1555496"/>
            <a:ext cx="5175504" cy="4832604"/>
          </a:xfrm>
          <a:prstGeom prst="rect">
            <a:avLst/>
          </a:prstGeom>
        </p:spPr>
      </p:pic>
    </p:spTree>
    <p:extLst>
      <p:ext uri="{BB962C8B-B14F-4D97-AF65-F5344CB8AC3E}">
        <p14:creationId xmlns:p14="http://schemas.microsoft.com/office/powerpoint/2010/main" val="3513459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24-3 </a:t>
            </a:r>
            <a:r>
              <a:rPr lang="fr-FR" dirty="0" err="1">
                <a:latin typeface="Times New Roman" charset="0"/>
                <a:cs typeface="Times New Roman" charset="0"/>
              </a:rPr>
              <a:t>Interference</a:t>
            </a:r>
            <a:r>
              <a:rPr lang="fr-FR" dirty="0">
                <a:latin typeface="Times New Roman" charset="0"/>
                <a:cs typeface="Times New Roman" charset="0"/>
              </a:rPr>
              <a:t>—</a:t>
            </a:r>
            <a:r>
              <a:rPr lang="fr-FR" dirty="0" err="1">
                <a:latin typeface="Times New Roman" charset="0"/>
                <a:cs typeface="Times New Roman" charset="0"/>
              </a:rPr>
              <a:t>Young’s</a:t>
            </a:r>
            <a:r>
              <a:rPr lang="fr-FR" dirty="0">
                <a:latin typeface="Times New Roman" charset="0"/>
                <a:cs typeface="Times New Roman" charset="0"/>
              </a:rPr>
              <a:t/>
            </a:r>
            <a:br>
              <a:rPr lang="fr-FR" dirty="0">
                <a:latin typeface="Times New Roman" charset="0"/>
                <a:cs typeface="Times New Roman" charset="0"/>
              </a:rPr>
            </a:br>
            <a:r>
              <a:rPr lang="fr-FR" dirty="0">
                <a:latin typeface="Times New Roman" charset="0"/>
                <a:cs typeface="Times New Roman" charset="0"/>
              </a:rPr>
              <a:t>Double-</a:t>
            </a:r>
            <a:r>
              <a:rPr lang="fr-FR" dirty="0" err="1">
                <a:latin typeface="Times New Roman" charset="0"/>
                <a:cs typeface="Times New Roman" charset="0"/>
              </a:rPr>
              <a:t>Slit</a:t>
            </a:r>
            <a:r>
              <a:rPr lang="fr-FR" dirty="0">
                <a:latin typeface="Times New Roman" charset="0"/>
                <a:cs typeface="Times New Roman" charset="0"/>
              </a:rPr>
              <a:t> </a:t>
            </a:r>
            <a:r>
              <a:rPr lang="fr-FR" dirty="0" err="1">
                <a:latin typeface="Times New Roman" charset="0"/>
                <a:cs typeface="Times New Roman" charset="0"/>
              </a:rPr>
              <a:t>Experiment</a:t>
            </a:r>
            <a:endParaRPr lang="en-US" dirty="0"/>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The interference occurs because each point on the screen is not the same distance from both slits. Depending on the path length difference, the wave can interfere constructively (bright spot) or destructively (dark spot).</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4_07_Figure.jpg"/>
          <p:cNvPicPr>
            <a:picLocks noChangeAspect="1"/>
          </p:cNvPicPr>
          <p:nvPr/>
        </p:nvPicPr>
        <p:blipFill rotWithShape="1">
          <a:blip r:embed="rId2">
            <a:extLst>
              <a:ext uri="{28A0092B-C50C-407E-A947-70E740481C1C}">
                <a14:useLocalDpi xmlns:a14="http://schemas.microsoft.com/office/drawing/2010/main" val="0"/>
              </a:ext>
            </a:extLst>
          </a:blip>
          <a:srcRect b="5634"/>
          <a:stretch/>
        </p:blipFill>
        <p:spPr>
          <a:xfrm>
            <a:off x="306642" y="3779837"/>
            <a:ext cx="8546592" cy="2450592"/>
          </a:xfrm>
          <a:prstGeom prst="rect">
            <a:avLst/>
          </a:prstGeom>
        </p:spPr>
      </p:pic>
    </p:spTree>
    <p:extLst>
      <p:ext uri="{BB962C8B-B14F-4D97-AF65-F5344CB8AC3E}">
        <p14:creationId xmlns:p14="http://schemas.microsoft.com/office/powerpoint/2010/main" val="2984617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24-3 </a:t>
            </a:r>
            <a:r>
              <a:rPr lang="fr-FR" dirty="0" err="1">
                <a:latin typeface="Times New Roman" charset="0"/>
                <a:cs typeface="Times New Roman" charset="0"/>
              </a:rPr>
              <a:t>Interference</a:t>
            </a:r>
            <a:r>
              <a:rPr lang="fr-FR" dirty="0">
                <a:latin typeface="Times New Roman" charset="0"/>
                <a:cs typeface="Times New Roman" charset="0"/>
              </a:rPr>
              <a:t>—</a:t>
            </a:r>
            <a:r>
              <a:rPr lang="fr-FR" dirty="0" err="1">
                <a:latin typeface="Times New Roman" charset="0"/>
                <a:cs typeface="Times New Roman" charset="0"/>
              </a:rPr>
              <a:t>Young’s</a:t>
            </a:r>
            <a:r>
              <a:rPr lang="fr-FR" dirty="0">
                <a:latin typeface="Times New Roman" charset="0"/>
                <a:cs typeface="Times New Roman" charset="0"/>
              </a:rPr>
              <a:t/>
            </a:r>
            <a:br>
              <a:rPr lang="fr-FR" dirty="0">
                <a:latin typeface="Times New Roman" charset="0"/>
                <a:cs typeface="Times New Roman" charset="0"/>
              </a:rPr>
            </a:br>
            <a:r>
              <a:rPr lang="fr-FR" dirty="0">
                <a:latin typeface="Times New Roman" charset="0"/>
                <a:cs typeface="Times New Roman" charset="0"/>
              </a:rPr>
              <a:t>Double-</a:t>
            </a:r>
            <a:r>
              <a:rPr lang="fr-FR" dirty="0" err="1">
                <a:latin typeface="Times New Roman" charset="0"/>
                <a:cs typeface="Times New Roman" charset="0"/>
              </a:rPr>
              <a:t>Slit</a:t>
            </a:r>
            <a:r>
              <a:rPr lang="fr-FR" dirty="0">
                <a:latin typeface="Times New Roman" charset="0"/>
                <a:cs typeface="Times New Roman" charset="0"/>
              </a:rPr>
              <a:t> </a:t>
            </a:r>
            <a:r>
              <a:rPr lang="fr-FR" dirty="0" err="1">
                <a:latin typeface="Times New Roman" charset="0"/>
                <a:cs typeface="Times New Roman" charset="0"/>
              </a:rPr>
              <a:t>Experiment</a:t>
            </a:r>
            <a:endParaRPr lang="en-US" dirty="0"/>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We can use geometry to find the conditions for constructive and destructive interference:</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4_KeyEquation_02A.jpg"/>
          <p:cNvPicPr>
            <a:picLocks noChangeAspect="1"/>
          </p:cNvPicPr>
          <p:nvPr/>
        </p:nvPicPr>
        <p:blipFill rotWithShape="1">
          <a:blip r:embed="rId2">
            <a:extLst>
              <a:ext uri="{28A0092B-C50C-407E-A947-70E740481C1C}">
                <a14:useLocalDpi xmlns:a14="http://schemas.microsoft.com/office/drawing/2010/main" val="0"/>
              </a:ext>
            </a:extLst>
          </a:blip>
          <a:srcRect r="15080" b="12293"/>
          <a:stretch/>
        </p:blipFill>
        <p:spPr>
          <a:xfrm>
            <a:off x="577596" y="2933192"/>
            <a:ext cx="7257796" cy="1181608"/>
          </a:xfrm>
          <a:prstGeom prst="rect">
            <a:avLst/>
          </a:prstGeom>
        </p:spPr>
      </p:pic>
      <p:pic>
        <p:nvPicPr>
          <p:cNvPr id="6" name="Picture 5" descr="24_KeyEquation_02B.jpg"/>
          <p:cNvPicPr>
            <a:picLocks noChangeAspect="1"/>
          </p:cNvPicPr>
          <p:nvPr/>
        </p:nvPicPr>
        <p:blipFill rotWithShape="1">
          <a:blip r:embed="rId3">
            <a:extLst>
              <a:ext uri="{28A0092B-C50C-407E-A947-70E740481C1C}">
                <a14:useLocalDpi xmlns:a14="http://schemas.microsoft.com/office/drawing/2010/main" val="0"/>
              </a:ext>
            </a:extLst>
          </a:blip>
          <a:srcRect r="14562" b="11350"/>
          <a:stretch/>
        </p:blipFill>
        <p:spPr>
          <a:xfrm>
            <a:off x="533400" y="4825492"/>
            <a:ext cx="7301992" cy="1194308"/>
          </a:xfrm>
          <a:prstGeom prst="rect">
            <a:avLst/>
          </a:prstGeom>
        </p:spPr>
      </p:pic>
      <p:sp>
        <p:nvSpPr>
          <p:cNvPr id="7" name="TextBox 6"/>
          <p:cNvSpPr txBox="1"/>
          <p:nvPr/>
        </p:nvSpPr>
        <p:spPr>
          <a:xfrm>
            <a:off x="8089262" y="3339068"/>
            <a:ext cx="863976" cy="369332"/>
          </a:xfrm>
          <a:prstGeom prst="rect">
            <a:avLst/>
          </a:prstGeom>
          <a:noFill/>
        </p:spPr>
        <p:txBody>
          <a:bodyPr wrap="none" rtlCol="0">
            <a:spAutoFit/>
          </a:bodyPr>
          <a:lstStyle/>
          <a:p>
            <a:r>
              <a:rPr lang="en-US" dirty="0" smtClean="0"/>
              <a:t>(</a:t>
            </a:r>
            <a:r>
              <a:rPr lang="en-US" dirty="0" smtClean="0">
                <a:latin typeface="Times New Roman"/>
                <a:cs typeface="Times New Roman"/>
              </a:rPr>
              <a:t>24-2a)</a:t>
            </a:r>
            <a:endParaRPr lang="en-US" dirty="0">
              <a:latin typeface="Times New Roman"/>
              <a:cs typeface="Times New Roman"/>
            </a:endParaRPr>
          </a:p>
        </p:txBody>
      </p:sp>
      <p:sp>
        <p:nvSpPr>
          <p:cNvPr id="8" name="TextBox 7"/>
          <p:cNvSpPr txBox="1"/>
          <p:nvPr/>
        </p:nvSpPr>
        <p:spPr>
          <a:xfrm>
            <a:off x="8114662" y="5244068"/>
            <a:ext cx="876938" cy="369332"/>
          </a:xfrm>
          <a:prstGeom prst="rect">
            <a:avLst/>
          </a:prstGeom>
          <a:noFill/>
        </p:spPr>
        <p:txBody>
          <a:bodyPr wrap="none" rtlCol="0">
            <a:spAutoFit/>
          </a:bodyPr>
          <a:lstStyle/>
          <a:p>
            <a:r>
              <a:rPr lang="en-US" dirty="0" smtClean="0"/>
              <a:t>(</a:t>
            </a:r>
            <a:r>
              <a:rPr lang="en-US" dirty="0" smtClean="0">
                <a:latin typeface="Times New Roman"/>
                <a:cs typeface="Times New Roman"/>
              </a:rPr>
              <a:t>24-2b)</a:t>
            </a:r>
            <a:endParaRPr lang="en-US" dirty="0">
              <a:latin typeface="Times New Roman"/>
              <a:cs typeface="Times New Roman"/>
            </a:endParaRPr>
          </a:p>
        </p:txBody>
      </p:sp>
    </p:spTree>
    <p:extLst>
      <p:ext uri="{BB962C8B-B14F-4D97-AF65-F5344CB8AC3E}">
        <p14:creationId xmlns:p14="http://schemas.microsoft.com/office/powerpoint/2010/main" val="3701574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24-3 </a:t>
            </a:r>
            <a:r>
              <a:rPr lang="fr-FR" dirty="0" err="1">
                <a:latin typeface="Times New Roman" charset="0"/>
                <a:cs typeface="Times New Roman" charset="0"/>
              </a:rPr>
              <a:t>Interference</a:t>
            </a:r>
            <a:r>
              <a:rPr lang="fr-FR" dirty="0">
                <a:latin typeface="Times New Roman" charset="0"/>
                <a:cs typeface="Times New Roman" charset="0"/>
              </a:rPr>
              <a:t>—</a:t>
            </a:r>
            <a:r>
              <a:rPr lang="fr-FR" dirty="0" err="1">
                <a:latin typeface="Times New Roman" charset="0"/>
                <a:cs typeface="Times New Roman" charset="0"/>
              </a:rPr>
              <a:t>Young’s</a:t>
            </a:r>
            <a:r>
              <a:rPr lang="fr-FR" dirty="0">
                <a:latin typeface="Times New Roman" charset="0"/>
                <a:cs typeface="Times New Roman" charset="0"/>
              </a:rPr>
              <a:t/>
            </a:r>
            <a:br>
              <a:rPr lang="fr-FR" dirty="0">
                <a:latin typeface="Times New Roman" charset="0"/>
                <a:cs typeface="Times New Roman" charset="0"/>
              </a:rPr>
            </a:br>
            <a:r>
              <a:rPr lang="fr-FR" dirty="0">
                <a:latin typeface="Times New Roman" charset="0"/>
                <a:cs typeface="Times New Roman" charset="0"/>
              </a:rPr>
              <a:t>Double-</a:t>
            </a:r>
            <a:r>
              <a:rPr lang="fr-FR" dirty="0" err="1">
                <a:latin typeface="Times New Roman" charset="0"/>
                <a:cs typeface="Times New Roman" charset="0"/>
              </a:rPr>
              <a:t>Slit</a:t>
            </a:r>
            <a:r>
              <a:rPr lang="fr-FR" dirty="0">
                <a:latin typeface="Times New Roman" charset="0"/>
                <a:cs typeface="Times New Roman" charset="0"/>
              </a:rPr>
              <a:t> </a:t>
            </a:r>
            <a:r>
              <a:rPr lang="fr-FR" dirty="0" err="1">
                <a:latin typeface="Times New Roman" charset="0"/>
                <a:cs typeface="Times New Roman" charset="0"/>
              </a:rPr>
              <a:t>Experiment</a:t>
            </a:r>
            <a:endParaRPr lang="en-US" dirty="0"/>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Between the maxima and the minima, the amplitude varies smoothly.</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4_09_FigureB.jpg"/>
          <p:cNvPicPr>
            <a:picLocks noChangeAspect="1"/>
          </p:cNvPicPr>
          <p:nvPr/>
        </p:nvPicPr>
        <p:blipFill rotWithShape="1">
          <a:blip r:embed="rId2">
            <a:extLst>
              <a:ext uri="{28A0092B-C50C-407E-A947-70E740481C1C}">
                <a14:useLocalDpi xmlns:a14="http://schemas.microsoft.com/office/drawing/2010/main" val="0"/>
              </a:ext>
            </a:extLst>
          </a:blip>
          <a:srcRect b="5920"/>
          <a:stretch/>
        </p:blipFill>
        <p:spPr>
          <a:xfrm>
            <a:off x="2511616" y="2971800"/>
            <a:ext cx="4136644" cy="2926206"/>
          </a:xfrm>
          <a:prstGeom prst="rect">
            <a:avLst/>
          </a:prstGeom>
        </p:spPr>
      </p:pic>
    </p:spTree>
    <p:extLst>
      <p:ext uri="{BB962C8B-B14F-4D97-AF65-F5344CB8AC3E}">
        <p14:creationId xmlns:p14="http://schemas.microsoft.com/office/powerpoint/2010/main" val="4156898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24-3 </a:t>
            </a:r>
            <a:r>
              <a:rPr lang="fr-FR" dirty="0" err="1">
                <a:latin typeface="Times New Roman" charset="0"/>
                <a:cs typeface="Times New Roman" charset="0"/>
              </a:rPr>
              <a:t>Interference</a:t>
            </a:r>
            <a:r>
              <a:rPr lang="fr-FR" dirty="0">
                <a:latin typeface="Times New Roman" charset="0"/>
                <a:cs typeface="Times New Roman" charset="0"/>
              </a:rPr>
              <a:t>—</a:t>
            </a:r>
            <a:r>
              <a:rPr lang="fr-FR" dirty="0" err="1">
                <a:latin typeface="Times New Roman" charset="0"/>
                <a:cs typeface="Times New Roman" charset="0"/>
              </a:rPr>
              <a:t>Young’s</a:t>
            </a:r>
            <a:r>
              <a:rPr lang="fr-FR" dirty="0">
                <a:latin typeface="Times New Roman" charset="0"/>
                <a:cs typeface="Times New Roman" charset="0"/>
              </a:rPr>
              <a:t/>
            </a:r>
            <a:br>
              <a:rPr lang="fr-FR" dirty="0">
                <a:latin typeface="Times New Roman" charset="0"/>
                <a:cs typeface="Times New Roman" charset="0"/>
              </a:rPr>
            </a:br>
            <a:r>
              <a:rPr lang="fr-FR" dirty="0">
                <a:latin typeface="Times New Roman" charset="0"/>
                <a:cs typeface="Times New Roman" charset="0"/>
              </a:rPr>
              <a:t>Double-</a:t>
            </a:r>
            <a:r>
              <a:rPr lang="fr-FR" dirty="0" err="1">
                <a:latin typeface="Times New Roman" charset="0"/>
                <a:cs typeface="Times New Roman" charset="0"/>
              </a:rPr>
              <a:t>Slit</a:t>
            </a:r>
            <a:r>
              <a:rPr lang="fr-FR" dirty="0">
                <a:latin typeface="Times New Roman" charset="0"/>
                <a:cs typeface="Times New Roman" charset="0"/>
              </a:rPr>
              <a:t> </a:t>
            </a:r>
            <a:r>
              <a:rPr lang="fr-FR" dirty="0" err="1">
                <a:latin typeface="Times New Roman" charset="0"/>
                <a:cs typeface="Times New Roman" charset="0"/>
              </a:rPr>
              <a:t>Experiment</a:t>
            </a:r>
            <a:endParaRPr lang="en-US" dirty="0"/>
          </a:p>
        </p:txBody>
      </p:sp>
      <p:sp>
        <p:nvSpPr>
          <p:cNvPr id="3" name="Content Placeholder 2"/>
          <p:cNvSpPr>
            <a:spLocks noGrp="1"/>
          </p:cNvSpPr>
          <p:nvPr>
            <p:ph idx="1"/>
          </p:nvPr>
        </p:nvSpPr>
        <p:spPr/>
        <p:txBody>
          <a:bodyPr/>
          <a:lstStyle/>
          <a:p>
            <a:pPr marL="0" indent="0">
              <a:buNone/>
            </a:pPr>
            <a:r>
              <a:rPr lang="en-US" dirty="0">
                <a:latin typeface="Times New Roman" charset="0"/>
                <a:cs typeface="Times New Roman" charset="0"/>
              </a:rPr>
              <a:t>Since the position of the maxima (except the central one) depends on wavelength, the first- and higher-order fringes contain a spectrum of colors</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4_11_Figure.jpg"/>
          <p:cNvPicPr>
            <a:picLocks noChangeAspect="1"/>
          </p:cNvPicPr>
          <p:nvPr/>
        </p:nvPicPr>
        <p:blipFill rotWithShape="1">
          <a:blip r:embed="rId2">
            <a:extLst>
              <a:ext uri="{28A0092B-C50C-407E-A947-70E740481C1C}">
                <a14:useLocalDpi xmlns:a14="http://schemas.microsoft.com/office/drawing/2010/main" val="0"/>
              </a:ext>
            </a:extLst>
          </a:blip>
          <a:srcRect b="5766"/>
          <a:stretch/>
        </p:blipFill>
        <p:spPr>
          <a:xfrm>
            <a:off x="1894650" y="3517900"/>
            <a:ext cx="5370576" cy="2349500"/>
          </a:xfrm>
          <a:prstGeom prst="rect">
            <a:avLst/>
          </a:prstGeom>
        </p:spPr>
      </p:pic>
    </p:spTree>
    <p:extLst>
      <p:ext uri="{BB962C8B-B14F-4D97-AF65-F5344CB8AC3E}">
        <p14:creationId xmlns:p14="http://schemas.microsoft.com/office/powerpoint/2010/main" val="3943343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24-4 </a:t>
            </a:r>
            <a:r>
              <a:rPr lang="fr-FR" dirty="0">
                <a:latin typeface="Times New Roman" charset="0"/>
                <a:cs typeface="Times New Roman" charset="0"/>
              </a:rPr>
              <a:t>The Visible Spectrum and Dispersion</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Wavelengths of visible light: 400 nm to 750 nm</a:t>
            </a:r>
          </a:p>
          <a:p>
            <a:pPr marL="0" indent="0">
              <a:spcBef>
                <a:spcPct val="50000"/>
              </a:spcBef>
              <a:buNone/>
            </a:pPr>
            <a:r>
              <a:rPr lang="en-US" dirty="0">
                <a:latin typeface="Times New Roman" charset="0"/>
                <a:cs typeface="Times New Roman" charset="0"/>
              </a:rPr>
              <a:t>Shorter wavelengths are ultraviolet; longer are infrared</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4_12_Figure.jpg"/>
          <p:cNvPicPr>
            <a:picLocks noChangeAspect="1"/>
          </p:cNvPicPr>
          <p:nvPr/>
        </p:nvPicPr>
        <p:blipFill rotWithShape="1">
          <a:blip r:embed="rId2">
            <a:extLst>
              <a:ext uri="{28A0092B-C50C-407E-A947-70E740481C1C}">
                <a14:useLocalDpi xmlns:a14="http://schemas.microsoft.com/office/drawing/2010/main" val="0"/>
              </a:ext>
            </a:extLst>
          </a:blip>
          <a:srcRect b="7614"/>
          <a:stretch/>
        </p:blipFill>
        <p:spPr>
          <a:xfrm>
            <a:off x="306642" y="3467100"/>
            <a:ext cx="8546592" cy="1892300"/>
          </a:xfrm>
          <a:prstGeom prst="rect">
            <a:avLst/>
          </a:prstGeom>
        </p:spPr>
      </p:pic>
    </p:spTree>
    <p:extLst>
      <p:ext uri="{BB962C8B-B14F-4D97-AF65-F5344CB8AC3E}">
        <p14:creationId xmlns:p14="http://schemas.microsoft.com/office/powerpoint/2010/main" val="1492505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24-4 </a:t>
            </a:r>
            <a:r>
              <a:rPr lang="fr-FR" dirty="0">
                <a:latin typeface="Times New Roman" charset="0"/>
                <a:cs typeface="Times New Roman" charset="0"/>
              </a:rPr>
              <a:t>The Visible Spectrum and Dispersion</a:t>
            </a:r>
            <a:endParaRPr lang="en-US" dirty="0"/>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The index of refraction of a material varies somewhat with the wavelength of the light.</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4_14_Figure.jpg"/>
          <p:cNvPicPr>
            <a:picLocks noChangeAspect="1"/>
          </p:cNvPicPr>
          <p:nvPr/>
        </p:nvPicPr>
        <p:blipFill rotWithShape="1">
          <a:blip r:embed="rId2">
            <a:extLst>
              <a:ext uri="{28A0092B-C50C-407E-A947-70E740481C1C}">
                <a14:useLocalDpi xmlns:a14="http://schemas.microsoft.com/office/drawing/2010/main" val="0"/>
              </a:ext>
            </a:extLst>
          </a:blip>
          <a:srcRect b="2730"/>
          <a:stretch/>
        </p:blipFill>
        <p:spPr>
          <a:xfrm>
            <a:off x="2443064" y="2650373"/>
            <a:ext cx="4343400" cy="4029826"/>
          </a:xfrm>
          <a:prstGeom prst="rect">
            <a:avLst/>
          </a:prstGeom>
        </p:spPr>
      </p:pic>
    </p:spTree>
    <p:extLst>
      <p:ext uri="{BB962C8B-B14F-4D97-AF65-F5344CB8AC3E}">
        <p14:creationId xmlns:p14="http://schemas.microsoft.com/office/powerpoint/2010/main" val="1190497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24-4 </a:t>
            </a:r>
            <a:r>
              <a:rPr lang="fr-FR" dirty="0">
                <a:latin typeface="Times New Roman" charset="0"/>
                <a:cs typeface="Times New Roman" charset="0"/>
              </a:rPr>
              <a:t>The Visible Spectrum and Dispersion</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This variation in refractive index is why a prism will split visible light into a rainbow of colors.</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4_15_Figure.jpg"/>
          <p:cNvPicPr>
            <a:picLocks noChangeAspect="1"/>
          </p:cNvPicPr>
          <p:nvPr/>
        </p:nvPicPr>
        <p:blipFill rotWithShape="1">
          <a:blip r:embed="rId2">
            <a:extLst>
              <a:ext uri="{28A0092B-C50C-407E-A947-70E740481C1C}">
                <a14:useLocalDpi xmlns:a14="http://schemas.microsoft.com/office/drawing/2010/main" val="0"/>
              </a:ext>
            </a:extLst>
          </a:blip>
          <a:srcRect b="5388"/>
          <a:stretch/>
        </p:blipFill>
        <p:spPr>
          <a:xfrm>
            <a:off x="2141538" y="3213100"/>
            <a:ext cx="4876800" cy="2578100"/>
          </a:xfrm>
          <a:prstGeom prst="rect">
            <a:avLst/>
          </a:prstGeom>
        </p:spPr>
      </p:pic>
    </p:spTree>
    <p:extLst>
      <p:ext uri="{BB962C8B-B14F-4D97-AF65-F5344CB8AC3E}">
        <p14:creationId xmlns:p14="http://schemas.microsoft.com/office/powerpoint/2010/main" val="1058922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0027" y="16414"/>
            <a:ext cx="7772400" cy="2002150"/>
          </a:xfrm>
        </p:spPr>
        <p:txBody>
          <a:bodyPr>
            <a:noAutofit/>
          </a:bodyPr>
          <a:lstStyle/>
          <a:p>
            <a:pPr>
              <a:spcBef>
                <a:spcPct val="50000"/>
              </a:spcBef>
            </a:pPr>
            <a:r>
              <a:rPr lang="en-US" dirty="0" smtClean="0"/>
              <a:t>Chapter 24</a:t>
            </a:r>
            <a:br>
              <a:rPr lang="en-US" dirty="0" smtClean="0"/>
            </a:br>
            <a:r>
              <a:rPr lang="en-US" dirty="0">
                <a:latin typeface="Times New Roman" charset="0"/>
                <a:cs typeface="Times New Roman" charset="0"/>
              </a:rPr>
              <a:t>The Wave Nature of </a:t>
            </a:r>
            <a:r>
              <a:rPr lang="en-US" dirty="0" smtClean="0">
                <a:latin typeface="Times New Roman" charset="0"/>
                <a:cs typeface="Times New Roman" charset="0"/>
              </a:rPr>
              <a:t>Light</a:t>
            </a:r>
            <a:endParaRPr lang="en-US" dirty="0">
              <a:latin typeface="Times New Roman" charset="0"/>
              <a:cs typeface="Times New Roman" charset="0"/>
            </a:endParaRPr>
          </a:p>
        </p:txBody>
      </p:sp>
      <p:sp>
        <p:nvSpPr>
          <p:cNvPr id="7" name="Date Placeholder 6"/>
          <p:cNvSpPr>
            <a:spLocks noGrp="1"/>
          </p:cNvSpPr>
          <p:nvPr>
            <p:ph type="dt" sz="half" idx="10"/>
          </p:nvPr>
        </p:nvSpPr>
        <p:spPr/>
        <p:txBody>
          <a:bodyPr/>
          <a:lstStyle/>
          <a:p>
            <a:r>
              <a:rPr lang="en-US" smtClean="0"/>
              <a:t>© 2014 Pearson Education, Inc.</a:t>
            </a:r>
            <a:endParaRPr lang="en-US" dirty="0" smtClean="0"/>
          </a:p>
        </p:txBody>
      </p:sp>
      <p:pic>
        <p:nvPicPr>
          <p:cNvPr id="3" name="Picture Placeholder 2" descr="24_ChOpener.jpg"/>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6981" r="-26981"/>
          <a:stretch>
            <a:fillRect/>
          </a:stretch>
        </p:blipFill>
        <p:spPr/>
      </p:pic>
    </p:spTree>
    <p:extLst>
      <p:ext uri="{BB962C8B-B14F-4D97-AF65-F5344CB8AC3E}">
        <p14:creationId xmlns:p14="http://schemas.microsoft.com/office/powerpoint/2010/main" val="163347722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24-4 </a:t>
            </a:r>
            <a:r>
              <a:rPr lang="fr-FR" dirty="0">
                <a:latin typeface="Times New Roman" charset="0"/>
                <a:cs typeface="Times New Roman" charset="0"/>
              </a:rPr>
              <a:t>The Visible Spectrum and Dispersion</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Atmospheric rainbows are created by dispersion in tiny drops of water.</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4_16_Figure.jpg"/>
          <p:cNvPicPr>
            <a:picLocks noChangeAspect="1"/>
          </p:cNvPicPr>
          <p:nvPr/>
        </p:nvPicPr>
        <p:blipFill rotWithShape="1">
          <a:blip r:embed="rId2">
            <a:extLst>
              <a:ext uri="{28A0092B-C50C-407E-A947-70E740481C1C}">
                <a14:useLocalDpi xmlns:a14="http://schemas.microsoft.com/office/drawing/2010/main" val="0"/>
              </a:ext>
            </a:extLst>
          </a:blip>
          <a:srcRect b="5128"/>
          <a:stretch/>
        </p:blipFill>
        <p:spPr>
          <a:xfrm>
            <a:off x="306642" y="3274060"/>
            <a:ext cx="8546592" cy="2631440"/>
          </a:xfrm>
          <a:prstGeom prst="rect">
            <a:avLst/>
          </a:prstGeom>
        </p:spPr>
      </p:pic>
    </p:spTree>
    <p:extLst>
      <p:ext uri="{BB962C8B-B14F-4D97-AF65-F5344CB8AC3E}">
        <p14:creationId xmlns:p14="http://schemas.microsoft.com/office/powerpoint/2010/main" val="3360891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24-5 </a:t>
            </a:r>
            <a:r>
              <a:rPr lang="fr-FR" dirty="0">
                <a:latin typeface="Times New Roman" charset="0"/>
                <a:cs typeface="Times New Roman" charset="0"/>
              </a:rPr>
              <a:t>Diffraction by a Single </a:t>
            </a:r>
            <a:r>
              <a:rPr lang="fr-FR" dirty="0" err="1">
                <a:latin typeface="Times New Roman" charset="0"/>
                <a:cs typeface="Times New Roman" charset="0"/>
              </a:rPr>
              <a:t>Slit</a:t>
            </a:r>
            <a:r>
              <a:rPr lang="fr-FR" dirty="0">
                <a:latin typeface="Times New Roman" charset="0"/>
                <a:cs typeface="Times New Roman" charset="0"/>
              </a:rPr>
              <a:t> or </a:t>
            </a:r>
            <a:r>
              <a:rPr lang="fr-FR" dirty="0" err="1">
                <a:latin typeface="Times New Roman" charset="0"/>
                <a:cs typeface="Times New Roman" charset="0"/>
              </a:rPr>
              <a:t>Disk</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Light will also diffract around a single slit or obstacle.</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4_18_Figure.jpg"/>
          <p:cNvPicPr>
            <a:picLocks noChangeAspect="1"/>
          </p:cNvPicPr>
          <p:nvPr/>
        </p:nvPicPr>
        <p:blipFill rotWithShape="1">
          <a:blip r:embed="rId2">
            <a:extLst>
              <a:ext uri="{28A0092B-C50C-407E-A947-70E740481C1C}">
                <a14:useLocalDpi xmlns:a14="http://schemas.microsoft.com/office/drawing/2010/main" val="0"/>
              </a:ext>
            </a:extLst>
          </a:blip>
          <a:srcRect b="6013"/>
          <a:stretch/>
        </p:blipFill>
        <p:spPr>
          <a:xfrm>
            <a:off x="2287842" y="3048000"/>
            <a:ext cx="4584192" cy="2469388"/>
          </a:xfrm>
          <a:prstGeom prst="rect">
            <a:avLst/>
          </a:prstGeom>
        </p:spPr>
      </p:pic>
    </p:spTree>
    <p:extLst>
      <p:ext uri="{BB962C8B-B14F-4D97-AF65-F5344CB8AC3E}">
        <p14:creationId xmlns:p14="http://schemas.microsoft.com/office/powerpoint/2010/main" val="3172397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24-5 </a:t>
            </a:r>
            <a:r>
              <a:rPr lang="fr-FR" dirty="0">
                <a:latin typeface="Times New Roman" charset="0"/>
                <a:cs typeface="Times New Roman" charset="0"/>
              </a:rPr>
              <a:t>Diffraction by a Single </a:t>
            </a:r>
            <a:r>
              <a:rPr lang="fr-FR" dirty="0" err="1">
                <a:latin typeface="Times New Roman" charset="0"/>
                <a:cs typeface="Times New Roman" charset="0"/>
              </a:rPr>
              <a:t>Slit</a:t>
            </a:r>
            <a:r>
              <a:rPr lang="fr-FR" dirty="0">
                <a:latin typeface="Times New Roman" charset="0"/>
                <a:cs typeface="Times New Roman" charset="0"/>
              </a:rPr>
              <a:t> or </a:t>
            </a:r>
            <a:r>
              <a:rPr lang="fr-FR" dirty="0" err="1">
                <a:latin typeface="Times New Roman" charset="0"/>
                <a:cs typeface="Times New Roman" charset="0"/>
              </a:rPr>
              <a:t>Disk</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dirty="0" smtClean="0">
                <a:latin typeface="Times New Roman" charset="0"/>
                <a:cs typeface="Times New Roman" charset="0"/>
              </a:rPr>
              <a:t>The resulting pattern of light and dark stripes is called a diffraction pattern.</a:t>
            </a:r>
          </a:p>
          <a:p>
            <a:pPr marL="0" indent="0">
              <a:spcBef>
                <a:spcPct val="50000"/>
              </a:spcBef>
              <a:buNone/>
            </a:pPr>
            <a:r>
              <a:rPr lang="en-US" dirty="0">
                <a:latin typeface="Times New Roman" charset="0"/>
                <a:cs typeface="Times New Roman" charset="0"/>
              </a:rPr>
              <a:t>This pattern arises because different points along a slit create wavelets that interfere with each other just as a double slit would</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4_21_Figure.jpg"/>
          <p:cNvPicPr>
            <a:picLocks noChangeAspect="1"/>
          </p:cNvPicPr>
          <p:nvPr/>
        </p:nvPicPr>
        <p:blipFill rotWithShape="1">
          <a:blip r:embed="rId2">
            <a:extLst>
              <a:ext uri="{28A0092B-C50C-407E-A947-70E740481C1C}">
                <a14:useLocalDpi xmlns:a14="http://schemas.microsoft.com/office/drawing/2010/main" val="0"/>
              </a:ext>
            </a:extLst>
          </a:blip>
          <a:srcRect b="4052"/>
          <a:stretch/>
        </p:blipFill>
        <p:spPr>
          <a:xfrm>
            <a:off x="3872614" y="3880958"/>
            <a:ext cx="4814186" cy="2748442"/>
          </a:xfrm>
          <a:prstGeom prst="rect">
            <a:avLst/>
          </a:prstGeom>
        </p:spPr>
      </p:pic>
    </p:spTree>
    <p:extLst>
      <p:ext uri="{BB962C8B-B14F-4D97-AF65-F5344CB8AC3E}">
        <p14:creationId xmlns:p14="http://schemas.microsoft.com/office/powerpoint/2010/main" val="4066366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24-5 </a:t>
            </a:r>
            <a:r>
              <a:rPr lang="fr-FR" dirty="0">
                <a:latin typeface="Times New Roman" charset="0"/>
                <a:cs typeface="Times New Roman" charset="0"/>
              </a:rPr>
              <a:t>Diffraction by a Single </a:t>
            </a:r>
            <a:r>
              <a:rPr lang="fr-FR" dirty="0" err="1">
                <a:latin typeface="Times New Roman" charset="0"/>
                <a:cs typeface="Times New Roman" charset="0"/>
              </a:rPr>
              <a:t>Slit</a:t>
            </a:r>
            <a:r>
              <a:rPr lang="fr-FR" dirty="0">
                <a:latin typeface="Times New Roman" charset="0"/>
                <a:cs typeface="Times New Roman" charset="0"/>
              </a:rPr>
              <a:t> or </a:t>
            </a:r>
            <a:r>
              <a:rPr lang="fr-FR" dirty="0" err="1">
                <a:latin typeface="Times New Roman" charset="0"/>
                <a:cs typeface="Times New Roman" charset="0"/>
              </a:rPr>
              <a:t>Disk</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The minima of the single-slit diffraction pattern occur when</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4_KeyEquation_03B.jpg"/>
          <p:cNvPicPr>
            <a:picLocks noChangeAspect="1"/>
          </p:cNvPicPr>
          <p:nvPr/>
        </p:nvPicPr>
        <p:blipFill rotWithShape="1">
          <a:blip r:embed="rId2">
            <a:extLst>
              <a:ext uri="{28A0092B-C50C-407E-A947-70E740481C1C}">
                <a14:useLocalDpi xmlns:a14="http://schemas.microsoft.com/office/drawing/2010/main" val="0"/>
              </a:ext>
            </a:extLst>
          </a:blip>
          <a:srcRect r="34772" b="29166"/>
          <a:stretch/>
        </p:blipFill>
        <p:spPr>
          <a:xfrm>
            <a:off x="1792542" y="2832100"/>
            <a:ext cx="5574792" cy="388620"/>
          </a:xfrm>
          <a:prstGeom prst="rect">
            <a:avLst/>
          </a:prstGeom>
        </p:spPr>
      </p:pic>
      <p:sp>
        <p:nvSpPr>
          <p:cNvPr id="6" name="TextBox 5"/>
          <p:cNvSpPr txBox="1"/>
          <p:nvPr/>
        </p:nvSpPr>
        <p:spPr>
          <a:xfrm>
            <a:off x="7569200" y="2806700"/>
            <a:ext cx="876938" cy="369332"/>
          </a:xfrm>
          <a:prstGeom prst="rect">
            <a:avLst/>
          </a:prstGeom>
          <a:noFill/>
        </p:spPr>
        <p:txBody>
          <a:bodyPr wrap="none" rtlCol="0">
            <a:spAutoFit/>
          </a:bodyPr>
          <a:lstStyle/>
          <a:p>
            <a:r>
              <a:rPr lang="en-US" dirty="0" smtClean="0">
                <a:latin typeface="Times New Roman"/>
                <a:cs typeface="Times New Roman"/>
              </a:rPr>
              <a:t>(24-3b)</a:t>
            </a:r>
            <a:endParaRPr lang="en-US" dirty="0">
              <a:latin typeface="Times New Roman"/>
              <a:cs typeface="Times New Roman"/>
            </a:endParaRPr>
          </a:p>
        </p:txBody>
      </p:sp>
    </p:spTree>
    <p:extLst>
      <p:ext uri="{BB962C8B-B14F-4D97-AF65-F5344CB8AC3E}">
        <p14:creationId xmlns:p14="http://schemas.microsoft.com/office/powerpoint/2010/main" val="1819430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24-6 </a:t>
            </a:r>
            <a:r>
              <a:rPr lang="fr-FR" dirty="0">
                <a:latin typeface="Times New Roman" charset="0"/>
                <a:cs typeface="Times New Roman" charset="0"/>
              </a:rPr>
              <a:t>Diffraction </a:t>
            </a:r>
            <a:r>
              <a:rPr lang="fr-FR" dirty="0" err="1">
                <a:latin typeface="Times New Roman" charset="0"/>
                <a:cs typeface="Times New Roman" charset="0"/>
              </a:rPr>
              <a:t>Grating</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A diffraction grating consists of a large number of equally spaced narrow slits or lines. A transmission grating has slits, while a reflection grating has lines that reflect light</a:t>
            </a:r>
            <a:r>
              <a:rPr lang="en-US" dirty="0" smtClean="0">
                <a:latin typeface="Times New Roman" charset="0"/>
                <a:cs typeface="Times New Roman" charset="0"/>
              </a:rPr>
              <a:t>.</a:t>
            </a:r>
          </a:p>
          <a:p>
            <a:pPr marL="0" indent="0">
              <a:spcBef>
                <a:spcPct val="50000"/>
              </a:spcBef>
              <a:buNone/>
            </a:pPr>
            <a:r>
              <a:rPr lang="en-US" dirty="0">
                <a:latin typeface="Times New Roman" charset="0"/>
                <a:cs typeface="Times New Roman" charset="0"/>
              </a:rPr>
              <a:t>The more lines or slits there are, the narrower the peaks</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24_25_FigureA.jpg"/>
          <p:cNvPicPr>
            <a:picLocks noChangeAspect="1"/>
          </p:cNvPicPr>
          <p:nvPr/>
        </p:nvPicPr>
        <p:blipFill rotWithShape="1">
          <a:blip r:embed="rId2">
            <a:extLst>
              <a:ext uri="{28A0092B-C50C-407E-A947-70E740481C1C}">
                <a14:useLocalDpi xmlns:a14="http://schemas.microsoft.com/office/drawing/2010/main" val="0"/>
              </a:ext>
            </a:extLst>
          </a:blip>
          <a:srcRect b="5729"/>
          <a:stretch/>
        </p:blipFill>
        <p:spPr>
          <a:xfrm>
            <a:off x="146304" y="4219786"/>
            <a:ext cx="4349496" cy="2181014"/>
          </a:xfrm>
          <a:prstGeom prst="rect">
            <a:avLst/>
          </a:prstGeom>
        </p:spPr>
      </p:pic>
      <p:pic>
        <p:nvPicPr>
          <p:cNvPr id="7" name="Picture 6" descr="24_25_FigureB.jpg"/>
          <p:cNvPicPr>
            <a:picLocks noChangeAspect="1"/>
          </p:cNvPicPr>
          <p:nvPr/>
        </p:nvPicPr>
        <p:blipFill rotWithShape="1">
          <a:blip r:embed="rId3">
            <a:extLst>
              <a:ext uri="{28A0092B-C50C-407E-A947-70E740481C1C}">
                <a14:useLocalDpi xmlns:a14="http://schemas.microsoft.com/office/drawing/2010/main" val="0"/>
              </a:ext>
            </a:extLst>
          </a:blip>
          <a:srcRect b="7707"/>
          <a:stretch/>
        </p:blipFill>
        <p:spPr>
          <a:xfrm>
            <a:off x="4648200" y="4229100"/>
            <a:ext cx="4349496" cy="2129923"/>
          </a:xfrm>
          <a:prstGeom prst="rect">
            <a:avLst/>
          </a:prstGeom>
        </p:spPr>
      </p:pic>
    </p:spTree>
    <p:extLst>
      <p:ext uri="{BB962C8B-B14F-4D97-AF65-F5344CB8AC3E}">
        <p14:creationId xmlns:p14="http://schemas.microsoft.com/office/powerpoint/2010/main" val="690759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4_26_Figure.jpg"/>
          <p:cNvPicPr>
            <a:picLocks noChangeAspect="1"/>
          </p:cNvPicPr>
          <p:nvPr/>
        </p:nvPicPr>
        <p:blipFill rotWithShape="1">
          <a:blip r:embed="rId2">
            <a:extLst>
              <a:ext uri="{28A0092B-C50C-407E-A947-70E740481C1C}">
                <a14:useLocalDpi xmlns:a14="http://schemas.microsoft.com/office/drawing/2010/main" val="0"/>
              </a:ext>
            </a:extLst>
          </a:blip>
          <a:srcRect b="3954"/>
          <a:stretch/>
        </p:blipFill>
        <p:spPr>
          <a:xfrm>
            <a:off x="1036399" y="3238500"/>
            <a:ext cx="7087078" cy="3325754"/>
          </a:xfrm>
          <a:prstGeom prst="rect">
            <a:avLst/>
          </a:prstGeom>
        </p:spPr>
      </p:pic>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24-6 </a:t>
            </a:r>
            <a:r>
              <a:rPr lang="fr-FR" dirty="0">
                <a:latin typeface="Times New Roman" charset="0"/>
                <a:cs typeface="Times New Roman" charset="0"/>
              </a:rPr>
              <a:t>Diffraction </a:t>
            </a:r>
            <a:r>
              <a:rPr lang="fr-FR" dirty="0" err="1">
                <a:latin typeface="Times New Roman" charset="0"/>
                <a:cs typeface="Times New Roman" charset="0"/>
              </a:rPr>
              <a:t>Grating</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The maxima of the diffraction pattern are defined by</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4_KeyEquation_04.jpg"/>
          <p:cNvPicPr>
            <a:picLocks noChangeAspect="1"/>
          </p:cNvPicPr>
          <p:nvPr/>
        </p:nvPicPr>
        <p:blipFill rotWithShape="1">
          <a:blip r:embed="rId3">
            <a:extLst>
              <a:ext uri="{28A0092B-C50C-407E-A947-70E740481C1C}">
                <a14:useLocalDpi xmlns:a14="http://schemas.microsoft.com/office/drawing/2010/main" val="0"/>
              </a:ext>
            </a:extLst>
          </a:blip>
          <a:srcRect r="47997" b="16826"/>
          <a:stretch/>
        </p:blipFill>
        <p:spPr>
          <a:xfrm>
            <a:off x="2357692" y="2209800"/>
            <a:ext cx="4444492" cy="796036"/>
          </a:xfrm>
          <a:prstGeom prst="rect">
            <a:avLst/>
          </a:prstGeom>
        </p:spPr>
      </p:pic>
      <p:sp>
        <p:nvSpPr>
          <p:cNvPr id="6" name="TextBox 5"/>
          <p:cNvSpPr txBox="1"/>
          <p:nvPr/>
        </p:nvSpPr>
        <p:spPr>
          <a:xfrm>
            <a:off x="7467600" y="2400300"/>
            <a:ext cx="761522" cy="369332"/>
          </a:xfrm>
          <a:prstGeom prst="rect">
            <a:avLst/>
          </a:prstGeom>
          <a:noFill/>
        </p:spPr>
        <p:txBody>
          <a:bodyPr wrap="none" rtlCol="0">
            <a:spAutoFit/>
          </a:bodyPr>
          <a:lstStyle/>
          <a:p>
            <a:r>
              <a:rPr lang="en-US" dirty="0" smtClean="0">
                <a:latin typeface="Times New Roman"/>
                <a:cs typeface="Times New Roman"/>
              </a:rPr>
              <a:t>(24-4)</a:t>
            </a:r>
            <a:endParaRPr lang="en-US" dirty="0">
              <a:latin typeface="Times New Roman"/>
              <a:cs typeface="Times New Roman"/>
            </a:endParaRPr>
          </a:p>
        </p:txBody>
      </p:sp>
    </p:spTree>
    <p:extLst>
      <p:ext uri="{BB962C8B-B14F-4D97-AF65-F5344CB8AC3E}">
        <p14:creationId xmlns:p14="http://schemas.microsoft.com/office/powerpoint/2010/main" val="3417498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24-7 </a:t>
            </a:r>
            <a:r>
              <a:rPr lang="fr-FR" dirty="0">
                <a:latin typeface="Times New Roman" charset="0"/>
                <a:cs typeface="Times New Roman" charset="0"/>
              </a:rPr>
              <a:t>The </a:t>
            </a:r>
            <a:r>
              <a:rPr lang="fr-FR" dirty="0" err="1">
                <a:latin typeface="Times New Roman" charset="0"/>
                <a:cs typeface="Times New Roman" charset="0"/>
              </a:rPr>
              <a:t>Spectrometer</a:t>
            </a:r>
            <a:r>
              <a:rPr lang="fr-FR" dirty="0">
                <a:latin typeface="Times New Roman" charset="0"/>
                <a:cs typeface="Times New Roman" charset="0"/>
              </a:rPr>
              <a:t> and </a:t>
            </a:r>
            <a:r>
              <a:rPr lang="fr-FR" dirty="0" err="1">
                <a:latin typeface="Times New Roman" charset="0"/>
                <a:cs typeface="Times New Roman" charset="0"/>
              </a:rPr>
              <a:t>Spectroscopy</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A spectrometer makes accurate measurements of wavelengths using a diffraction grating or prism.</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4_27_Figure.jpg"/>
          <p:cNvPicPr>
            <a:picLocks noChangeAspect="1"/>
          </p:cNvPicPr>
          <p:nvPr/>
        </p:nvPicPr>
        <p:blipFill rotWithShape="1">
          <a:blip r:embed="rId2">
            <a:extLst>
              <a:ext uri="{28A0092B-C50C-407E-A947-70E740481C1C}">
                <a14:useLocalDpi xmlns:a14="http://schemas.microsoft.com/office/drawing/2010/main" val="0"/>
              </a:ext>
            </a:extLst>
          </a:blip>
          <a:srcRect b="5044"/>
          <a:stretch/>
        </p:blipFill>
        <p:spPr>
          <a:xfrm>
            <a:off x="2745042" y="2948940"/>
            <a:ext cx="3669792" cy="3299460"/>
          </a:xfrm>
          <a:prstGeom prst="rect">
            <a:avLst/>
          </a:prstGeom>
        </p:spPr>
      </p:pic>
    </p:spTree>
    <p:extLst>
      <p:ext uri="{BB962C8B-B14F-4D97-AF65-F5344CB8AC3E}">
        <p14:creationId xmlns:p14="http://schemas.microsoft.com/office/powerpoint/2010/main" val="3104794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24-7 </a:t>
            </a:r>
            <a:r>
              <a:rPr lang="fr-FR" dirty="0">
                <a:latin typeface="Times New Roman" charset="0"/>
                <a:cs typeface="Times New Roman" charset="0"/>
              </a:rPr>
              <a:t>The </a:t>
            </a:r>
            <a:r>
              <a:rPr lang="fr-FR" dirty="0" err="1">
                <a:latin typeface="Times New Roman" charset="0"/>
                <a:cs typeface="Times New Roman" charset="0"/>
              </a:rPr>
              <a:t>Spectrometer</a:t>
            </a:r>
            <a:r>
              <a:rPr lang="fr-FR" dirty="0">
                <a:latin typeface="Times New Roman" charset="0"/>
                <a:cs typeface="Times New Roman" charset="0"/>
              </a:rPr>
              <a:t> and </a:t>
            </a:r>
            <a:r>
              <a:rPr lang="fr-FR" dirty="0" err="1">
                <a:latin typeface="Times New Roman" charset="0"/>
                <a:cs typeface="Times New Roman" charset="0"/>
              </a:rPr>
              <a:t>Spectroscopy</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The wavelength can be determined to high accuracy by measuring the angle at which the light is diffracted</a:t>
            </a:r>
            <a:r>
              <a:rPr lang="en-US" dirty="0" smtClean="0">
                <a:latin typeface="Times New Roman" charset="0"/>
                <a:cs typeface="Times New Roman" charset="0"/>
              </a:rPr>
              <a:t>.</a:t>
            </a:r>
          </a:p>
          <a:p>
            <a:pPr marL="0" indent="0">
              <a:spcBef>
                <a:spcPct val="50000"/>
              </a:spcBef>
              <a:buNone/>
            </a:pPr>
            <a:endParaRPr lang="en-US" dirty="0">
              <a:latin typeface="Times New Roman" charset="0"/>
              <a:cs typeface="Times New Roman" charset="0"/>
            </a:endParaRPr>
          </a:p>
          <a:p>
            <a:pPr marL="0" indent="0">
              <a:spcBef>
                <a:spcPct val="50000"/>
              </a:spcBef>
              <a:buNone/>
            </a:pPr>
            <a:endParaRPr lang="en-US" dirty="0" smtClean="0">
              <a:latin typeface="Times New Roman" charset="0"/>
              <a:cs typeface="Times New Roman" charset="0"/>
            </a:endParaRPr>
          </a:p>
          <a:p>
            <a:pPr marL="0" indent="0">
              <a:spcBef>
                <a:spcPct val="50000"/>
              </a:spcBef>
              <a:buNone/>
            </a:pPr>
            <a:r>
              <a:rPr lang="en-US" dirty="0">
                <a:latin typeface="Times New Roman" charset="0"/>
                <a:cs typeface="Times New Roman" charset="0"/>
              </a:rPr>
              <a:t>Atoms and molecules can be identified when they are in a thin gas through their characteristic emission lines</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EQ_pg692.jpg"/>
          <p:cNvPicPr>
            <a:picLocks noChangeAspect="1"/>
          </p:cNvPicPr>
          <p:nvPr/>
        </p:nvPicPr>
        <p:blipFill rotWithShape="1">
          <a:blip r:embed="rId2">
            <a:extLst>
              <a:ext uri="{28A0092B-C50C-407E-A947-70E740481C1C}">
                <a14:useLocalDpi xmlns:a14="http://schemas.microsoft.com/office/drawing/2010/main" val="0"/>
              </a:ext>
            </a:extLst>
          </a:blip>
          <a:srcRect r="5820"/>
          <a:stretch/>
        </p:blipFill>
        <p:spPr>
          <a:xfrm>
            <a:off x="3689414" y="2951988"/>
            <a:ext cx="1796986" cy="725424"/>
          </a:xfrm>
          <a:prstGeom prst="rect">
            <a:avLst/>
          </a:prstGeom>
        </p:spPr>
      </p:pic>
    </p:spTree>
    <p:extLst>
      <p:ext uri="{BB962C8B-B14F-4D97-AF65-F5344CB8AC3E}">
        <p14:creationId xmlns:p14="http://schemas.microsoft.com/office/powerpoint/2010/main" val="3095936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24-8 </a:t>
            </a:r>
            <a:r>
              <a:rPr lang="fr-FR" dirty="0" err="1">
                <a:latin typeface="Times New Roman" charset="0"/>
                <a:cs typeface="Times New Roman" charset="0"/>
              </a:rPr>
              <a:t>Interference</a:t>
            </a:r>
            <a:r>
              <a:rPr lang="fr-FR" dirty="0">
                <a:latin typeface="Times New Roman" charset="0"/>
                <a:cs typeface="Times New Roman" charset="0"/>
              </a:rPr>
              <a:t> in </a:t>
            </a:r>
            <a:r>
              <a:rPr lang="fr-FR" dirty="0" err="1">
                <a:latin typeface="Times New Roman" charset="0"/>
                <a:cs typeface="Times New Roman" charset="0"/>
              </a:rPr>
              <a:t>Thin</a:t>
            </a:r>
            <a:r>
              <a:rPr lang="fr-FR" dirty="0">
                <a:latin typeface="Times New Roman" charset="0"/>
                <a:cs typeface="Times New Roman" charset="0"/>
              </a:rPr>
              <a:t> Films</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Another way path lengths can differ, and waves interfere, is if the travel through different media. </a:t>
            </a:r>
          </a:p>
          <a:p>
            <a:pPr marL="0" indent="0">
              <a:spcBef>
                <a:spcPct val="50000"/>
              </a:spcBef>
              <a:buNone/>
            </a:pPr>
            <a:r>
              <a:rPr lang="en-US" dirty="0">
                <a:latin typeface="Times New Roman" charset="0"/>
                <a:cs typeface="Times New Roman" charset="0"/>
              </a:rPr>
              <a:t>If there is a very thin film of </a:t>
            </a:r>
            <a:r>
              <a:rPr lang="en-US" dirty="0" smtClean="0">
                <a:latin typeface="Times New Roman" charset="0"/>
                <a:cs typeface="Times New Roman" charset="0"/>
              </a:rPr>
              <a:t>material—a </a:t>
            </a:r>
            <a:r>
              <a:rPr lang="en-US" dirty="0">
                <a:latin typeface="Times New Roman" charset="0"/>
                <a:cs typeface="Times New Roman" charset="0"/>
              </a:rPr>
              <a:t>few wavelengths </a:t>
            </a:r>
            <a:r>
              <a:rPr lang="en-US" dirty="0" smtClean="0">
                <a:latin typeface="Times New Roman" charset="0"/>
                <a:cs typeface="Times New Roman" charset="0"/>
              </a:rPr>
              <a:t>thick—light </a:t>
            </a:r>
            <a:r>
              <a:rPr lang="en-US" dirty="0">
                <a:latin typeface="Times New Roman" charset="0"/>
                <a:cs typeface="Times New Roman" charset="0"/>
              </a:rPr>
              <a:t>will reflect from both the bottom and the top of the layer, causing interference.</a:t>
            </a:r>
          </a:p>
          <a:p>
            <a:pPr marL="0" indent="0">
              <a:spcBef>
                <a:spcPct val="50000"/>
              </a:spcBef>
              <a:buNone/>
            </a:pPr>
            <a:r>
              <a:rPr lang="en-US" dirty="0">
                <a:latin typeface="Times New Roman" charset="0"/>
                <a:cs typeface="Times New Roman" charset="0"/>
              </a:rPr>
              <a:t>This can be seen in soap bubbles and oil slicks, for example.</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1582781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24-8 </a:t>
            </a:r>
            <a:r>
              <a:rPr lang="fr-FR" dirty="0" err="1">
                <a:latin typeface="Times New Roman" charset="0"/>
                <a:cs typeface="Times New Roman" charset="0"/>
              </a:rPr>
              <a:t>Interference</a:t>
            </a:r>
            <a:r>
              <a:rPr lang="fr-FR" dirty="0">
                <a:latin typeface="Times New Roman" charset="0"/>
                <a:cs typeface="Times New Roman" charset="0"/>
              </a:rPr>
              <a:t> in </a:t>
            </a:r>
            <a:r>
              <a:rPr lang="fr-FR" dirty="0" err="1">
                <a:latin typeface="Times New Roman" charset="0"/>
                <a:cs typeface="Times New Roman" charset="0"/>
              </a:rPr>
              <a:t>Thin</a:t>
            </a:r>
            <a:r>
              <a:rPr lang="fr-FR" dirty="0">
                <a:latin typeface="Times New Roman" charset="0"/>
                <a:cs typeface="Times New Roman" charset="0"/>
              </a:rPr>
              <a:t> Films</a:t>
            </a:r>
            <a:endParaRPr lang="en-US" dirty="0"/>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The wavelength of the light will be different in the oil and the air, and the reflections at points A and B may or may not involve reflection.</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4_30_Figure.jpg"/>
          <p:cNvPicPr>
            <a:picLocks noChangeAspect="1"/>
          </p:cNvPicPr>
          <p:nvPr/>
        </p:nvPicPr>
        <p:blipFill rotWithShape="1">
          <a:blip r:embed="rId2">
            <a:extLst>
              <a:ext uri="{28A0092B-C50C-407E-A947-70E740481C1C}">
                <a14:useLocalDpi xmlns:a14="http://schemas.microsoft.com/office/drawing/2010/main" val="0"/>
              </a:ext>
            </a:extLst>
          </a:blip>
          <a:srcRect b="3849"/>
          <a:stretch/>
        </p:blipFill>
        <p:spPr>
          <a:xfrm>
            <a:off x="3002021" y="3086100"/>
            <a:ext cx="3155834" cy="3619500"/>
          </a:xfrm>
          <a:prstGeom prst="rect">
            <a:avLst/>
          </a:prstGeom>
        </p:spPr>
      </p:pic>
    </p:spTree>
    <p:extLst>
      <p:ext uri="{BB962C8B-B14F-4D97-AF65-F5344CB8AC3E}">
        <p14:creationId xmlns:p14="http://schemas.microsoft.com/office/powerpoint/2010/main" val="160031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of Chapter 24</a:t>
            </a:r>
            <a:endParaRPr lang="en-US" dirty="0"/>
          </a:p>
        </p:txBody>
      </p:sp>
      <p:sp>
        <p:nvSpPr>
          <p:cNvPr id="3" name="Content Placeholder 2"/>
          <p:cNvSpPr>
            <a:spLocks noGrp="1"/>
          </p:cNvSpPr>
          <p:nvPr>
            <p:ph idx="1"/>
          </p:nvPr>
        </p:nvSpPr>
        <p:spPr>
          <a:xfrm>
            <a:off x="457200" y="1600200"/>
            <a:ext cx="8229600" cy="4892675"/>
          </a:xfrm>
        </p:spPr>
        <p:txBody>
          <a:bodyPr/>
          <a:lstStyle/>
          <a:p>
            <a:pPr>
              <a:spcBef>
                <a:spcPct val="50000"/>
              </a:spcBef>
              <a:buFontTx/>
              <a:buChar char="•"/>
            </a:pPr>
            <a:r>
              <a:rPr lang="en-US" dirty="0" smtClean="0">
                <a:latin typeface="Times New Roman" charset="0"/>
                <a:cs typeface="Times New Roman" charset="0"/>
              </a:rPr>
              <a:t>Waves </a:t>
            </a:r>
            <a:r>
              <a:rPr lang="en-US" dirty="0">
                <a:latin typeface="Times New Roman" charset="0"/>
                <a:cs typeface="Times New Roman" charset="0"/>
              </a:rPr>
              <a:t>Versus Particles; </a:t>
            </a:r>
            <a:r>
              <a:rPr lang="en-US" dirty="0" smtClean="0">
                <a:latin typeface="Times New Roman" charset="0"/>
                <a:cs typeface="Times New Roman" charset="0"/>
              </a:rPr>
              <a:t>Huygens</a:t>
            </a:r>
            <a:r>
              <a:rPr lang="en-US" altLang="ja-JP" dirty="0" smtClean="0">
                <a:latin typeface="Times New Roman" charset="0"/>
                <a:cs typeface="Times New Roman" charset="0"/>
              </a:rPr>
              <a:t>’</a:t>
            </a:r>
            <a:r>
              <a:rPr lang="en-US" dirty="0" smtClean="0">
                <a:latin typeface="Times New Roman" charset="0"/>
                <a:cs typeface="Times New Roman" charset="0"/>
              </a:rPr>
              <a:t> </a:t>
            </a:r>
            <a:r>
              <a:rPr lang="en-US" dirty="0">
                <a:latin typeface="Times New Roman" charset="0"/>
                <a:cs typeface="Times New Roman" charset="0"/>
              </a:rPr>
              <a:t>Principle and </a:t>
            </a:r>
            <a:r>
              <a:rPr lang="en-US" dirty="0" smtClean="0">
                <a:latin typeface="Times New Roman" charset="0"/>
                <a:cs typeface="Times New Roman" charset="0"/>
              </a:rPr>
              <a:t>Diffraction</a:t>
            </a:r>
            <a:endParaRPr lang="en-US" dirty="0">
              <a:latin typeface="Times New Roman" charset="0"/>
              <a:cs typeface="Times New Roman" charset="0"/>
            </a:endParaRPr>
          </a:p>
          <a:p>
            <a:pPr>
              <a:spcBef>
                <a:spcPct val="50000"/>
              </a:spcBef>
              <a:buFontTx/>
              <a:buChar char="•"/>
            </a:pPr>
            <a:r>
              <a:rPr lang="en-US" dirty="0" smtClean="0">
                <a:latin typeface="Times New Roman" charset="0"/>
                <a:cs typeface="Times New Roman" charset="0"/>
              </a:rPr>
              <a:t>Huygens</a:t>
            </a:r>
            <a:r>
              <a:rPr lang="en-US" altLang="ja-JP" dirty="0" smtClean="0">
                <a:latin typeface="Times New Roman" charset="0"/>
                <a:cs typeface="Times New Roman" charset="0"/>
              </a:rPr>
              <a:t>’ </a:t>
            </a:r>
            <a:r>
              <a:rPr lang="en-US" dirty="0" smtClean="0">
                <a:latin typeface="Times New Roman" charset="0"/>
                <a:cs typeface="Times New Roman" charset="0"/>
              </a:rPr>
              <a:t>Principle </a:t>
            </a:r>
            <a:r>
              <a:rPr lang="en-US" dirty="0">
                <a:latin typeface="Times New Roman" charset="0"/>
                <a:cs typeface="Times New Roman" charset="0"/>
              </a:rPr>
              <a:t>and the Law of Refraction</a:t>
            </a:r>
          </a:p>
          <a:p>
            <a:pPr>
              <a:spcBef>
                <a:spcPct val="50000"/>
              </a:spcBef>
              <a:buFontTx/>
              <a:buChar char="•"/>
            </a:pPr>
            <a:r>
              <a:rPr lang="en-US" dirty="0" smtClean="0">
                <a:latin typeface="Times New Roman" charset="0"/>
                <a:cs typeface="Times New Roman" charset="0"/>
              </a:rPr>
              <a:t>Interference—Young</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Double-Slit Experiment</a:t>
            </a:r>
          </a:p>
          <a:p>
            <a:pPr>
              <a:spcBef>
                <a:spcPct val="50000"/>
              </a:spcBef>
              <a:buFontTx/>
              <a:buChar char="•"/>
            </a:pPr>
            <a:r>
              <a:rPr lang="en-US" dirty="0" smtClean="0">
                <a:latin typeface="Times New Roman" charset="0"/>
                <a:cs typeface="Times New Roman" charset="0"/>
              </a:rPr>
              <a:t>The </a:t>
            </a:r>
            <a:r>
              <a:rPr lang="en-US" dirty="0">
                <a:latin typeface="Times New Roman" charset="0"/>
                <a:cs typeface="Times New Roman" charset="0"/>
              </a:rPr>
              <a:t>Visible Spectrum and Dispersion</a:t>
            </a:r>
          </a:p>
          <a:p>
            <a:pPr>
              <a:spcBef>
                <a:spcPct val="50000"/>
              </a:spcBef>
              <a:buFontTx/>
              <a:buChar char="•"/>
            </a:pPr>
            <a:r>
              <a:rPr lang="en-US" dirty="0" smtClean="0">
                <a:latin typeface="Times New Roman" charset="0"/>
                <a:cs typeface="Times New Roman" charset="0"/>
              </a:rPr>
              <a:t>Diffraction </a:t>
            </a:r>
            <a:r>
              <a:rPr lang="en-US" dirty="0">
                <a:latin typeface="Times New Roman" charset="0"/>
                <a:cs typeface="Times New Roman" charset="0"/>
              </a:rPr>
              <a:t>by a Single Slit or Disk</a:t>
            </a:r>
          </a:p>
          <a:p>
            <a:pPr>
              <a:spcBef>
                <a:spcPct val="50000"/>
              </a:spcBef>
              <a:buFontTx/>
              <a:buChar char="•"/>
            </a:pPr>
            <a:r>
              <a:rPr lang="en-US" dirty="0" smtClean="0">
                <a:latin typeface="Times New Roman" charset="0"/>
                <a:cs typeface="Times New Roman" charset="0"/>
              </a:rPr>
              <a:t>Diffraction </a:t>
            </a:r>
            <a:r>
              <a:rPr lang="en-US" dirty="0">
                <a:latin typeface="Times New Roman" charset="0"/>
                <a:cs typeface="Times New Roman" charset="0"/>
              </a:rPr>
              <a:t>Grating</a:t>
            </a: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spTree>
    <p:extLst>
      <p:ext uri="{BB962C8B-B14F-4D97-AF65-F5344CB8AC3E}">
        <p14:creationId xmlns:p14="http://schemas.microsoft.com/office/powerpoint/2010/main" val="364435705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24-8 </a:t>
            </a:r>
            <a:r>
              <a:rPr lang="fr-FR" dirty="0" err="1">
                <a:latin typeface="Times New Roman" charset="0"/>
                <a:cs typeface="Times New Roman" charset="0"/>
              </a:rPr>
              <a:t>Interference</a:t>
            </a:r>
            <a:r>
              <a:rPr lang="fr-FR" dirty="0">
                <a:latin typeface="Times New Roman" charset="0"/>
                <a:cs typeface="Times New Roman" charset="0"/>
              </a:rPr>
              <a:t> in </a:t>
            </a:r>
            <a:r>
              <a:rPr lang="fr-FR" dirty="0" err="1">
                <a:latin typeface="Times New Roman" charset="0"/>
                <a:cs typeface="Times New Roman" charset="0"/>
              </a:rPr>
              <a:t>Thin</a:t>
            </a:r>
            <a:r>
              <a:rPr lang="fr-FR" dirty="0">
                <a:latin typeface="Times New Roman" charset="0"/>
                <a:cs typeface="Times New Roman" charset="0"/>
              </a:rPr>
              <a:t> Films</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A similar effect takes place when a shallowly curved piece of glass is placed on a flat one. When viewed from above, concentric circles appear that are called </a:t>
            </a:r>
            <a:r>
              <a:rPr lang="en-US" dirty="0" smtClean="0">
                <a:latin typeface="Times New Roman" charset="0"/>
                <a:cs typeface="Times New Roman" charset="0"/>
              </a:rPr>
              <a:t>Newton</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rings.</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4_31_Figure.jpg"/>
          <p:cNvPicPr>
            <a:picLocks noChangeAspect="1"/>
          </p:cNvPicPr>
          <p:nvPr/>
        </p:nvPicPr>
        <p:blipFill rotWithShape="1">
          <a:blip r:embed="rId2">
            <a:extLst>
              <a:ext uri="{28A0092B-C50C-407E-A947-70E740481C1C}">
                <a14:useLocalDpi xmlns:a14="http://schemas.microsoft.com/office/drawing/2010/main" val="0"/>
              </a:ext>
            </a:extLst>
          </a:blip>
          <a:srcRect t="1" b="4743"/>
          <a:stretch/>
        </p:blipFill>
        <p:spPr>
          <a:xfrm>
            <a:off x="702882" y="3500641"/>
            <a:ext cx="7754112" cy="3004934"/>
          </a:xfrm>
          <a:prstGeom prst="rect">
            <a:avLst/>
          </a:prstGeom>
        </p:spPr>
      </p:pic>
    </p:spTree>
    <p:extLst>
      <p:ext uri="{BB962C8B-B14F-4D97-AF65-F5344CB8AC3E}">
        <p14:creationId xmlns:p14="http://schemas.microsoft.com/office/powerpoint/2010/main" val="1430194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24-8 </a:t>
            </a:r>
            <a:r>
              <a:rPr lang="fr-FR" dirty="0" err="1">
                <a:latin typeface="Times New Roman" charset="0"/>
                <a:cs typeface="Times New Roman" charset="0"/>
              </a:rPr>
              <a:t>Interference</a:t>
            </a:r>
            <a:r>
              <a:rPr lang="fr-FR" dirty="0">
                <a:latin typeface="Times New Roman" charset="0"/>
                <a:cs typeface="Times New Roman" charset="0"/>
              </a:rPr>
              <a:t> in </a:t>
            </a:r>
            <a:r>
              <a:rPr lang="fr-FR" dirty="0" err="1">
                <a:latin typeface="Times New Roman" charset="0"/>
                <a:cs typeface="Times New Roman" charset="0"/>
              </a:rPr>
              <a:t>Thin</a:t>
            </a:r>
            <a:r>
              <a:rPr lang="fr-FR" dirty="0">
                <a:latin typeface="Times New Roman" charset="0"/>
                <a:cs typeface="Times New Roman" charset="0"/>
              </a:rPr>
              <a:t> Films</a:t>
            </a:r>
            <a:endParaRPr lang="en-US" dirty="0">
              <a:latin typeface="Times New Roman" charset="0"/>
              <a:cs typeface="Times New Roman" charset="0"/>
            </a:endParaRPr>
          </a:p>
        </p:txBody>
      </p:sp>
      <p:sp>
        <p:nvSpPr>
          <p:cNvPr id="3" name="Content Placeholder 2"/>
          <p:cNvSpPr>
            <a:spLocks noGrp="1"/>
          </p:cNvSpPr>
          <p:nvPr>
            <p:ph idx="1"/>
          </p:nvPr>
        </p:nvSpPr>
        <p:spPr>
          <a:xfrm>
            <a:off x="457200" y="1600200"/>
            <a:ext cx="5562600" cy="4525963"/>
          </a:xfrm>
        </p:spPr>
        <p:txBody>
          <a:bodyPr/>
          <a:lstStyle/>
          <a:p>
            <a:pPr marL="0" indent="0">
              <a:spcBef>
                <a:spcPct val="50000"/>
              </a:spcBef>
              <a:buNone/>
            </a:pPr>
            <a:r>
              <a:rPr lang="en-US" dirty="0">
                <a:latin typeface="Times New Roman" charset="0"/>
                <a:cs typeface="Times New Roman" charset="0"/>
              </a:rPr>
              <a:t>One can also create a thin film of air by creating a wedge-shaped gap between two pieces of glass.</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4_33_Figure.jpg"/>
          <p:cNvPicPr>
            <a:picLocks noChangeAspect="1"/>
          </p:cNvPicPr>
          <p:nvPr/>
        </p:nvPicPr>
        <p:blipFill rotWithShape="1">
          <a:blip r:embed="rId2">
            <a:extLst>
              <a:ext uri="{28A0092B-C50C-407E-A947-70E740481C1C}">
                <a14:useLocalDpi xmlns:a14="http://schemas.microsoft.com/office/drawing/2010/main" val="0"/>
              </a:ext>
            </a:extLst>
          </a:blip>
          <a:srcRect b="2508"/>
          <a:stretch/>
        </p:blipFill>
        <p:spPr>
          <a:xfrm>
            <a:off x="6141967" y="990600"/>
            <a:ext cx="2544833" cy="5676900"/>
          </a:xfrm>
          <a:prstGeom prst="rect">
            <a:avLst/>
          </a:prstGeom>
        </p:spPr>
      </p:pic>
    </p:spTree>
    <p:extLst>
      <p:ext uri="{BB962C8B-B14F-4D97-AF65-F5344CB8AC3E}">
        <p14:creationId xmlns:p14="http://schemas.microsoft.com/office/powerpoint/2010/main" val="2389960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24-8 </a:t>
            </a:r>
            <a:r>
              <a:rPr lang="fr-FR" dirty="0" err="1">
                <a:latin typeface="Times New Roman" charset="0"/>
                <a:cs typeface="Times New Roman" charset="0"/>
              </a:rPr>
              <a:t>Interference</a:t>
            </a:r>
            <a:r>
              <a:rPr lang="fr-FR" dirty="0">
                <a:latin typeface="Times New Roman" charset="0"/>
                <a:cs typeface="Times New Roman" charset="0"/>
              </a:rPr>
              <a:t> in </a:t>
            </a:r>
            <a:r>
              <a:rPr lang="fr-FR" dirty="0" err="1">
                <a:latin typeface="Times New Roman" charset="0"/>
                <a:cs typeface="Times New Roman" charset="0"/>
              </a:rPr>
              <a:t>Thin</a:t>
            </a:r>
            <a:r>
              <a:rPr lang="fr-FR" dirty="0">
                <a:latin typeface="Times New Roman" charset="0"/>
                <a:cs typeface="Times New Roman" charset="0"/>
              </a:rPr>
              <a:t> Films</a:t>
            </a:r>
            <a:endParaRPr lang="en-US" dirty="0">
              <a:latin typeface="Times New Roman" charset="0"/>
              <a:cs typeface="Times New Roman" charset="0"/>
            </a:endParaRPr>
          </a:p>
        </p:txBody>
      </p:sp>
      <p:sp>
        <p:nvSpPr>
          <p:cNvPr id="3" name="Content Placeholder 2"/>
          <p:cNvSpPr>
            <a:spLocks noGrp="1"/>
          </p:cNvSpPr>
          <p:nvPr>
            <p:ph idx="1"/>
          </p:nvPr>
        </p:nvSpPr>
        <p:spPr>
          <a:xfrm>
            <a:off x="457200" y="1600200"/>
            <a:ext cx="8229600" cy="4892675"/>
          </a:xfrm>
        </p:spPr>
        <p:txBody>
          <a:bodyPr/>
          <a:lstStyle/>
          <a:p>
            <a:pPr marL="0" indent="0">
              <a:spcBef>
                <a:spcPct val="50000"/>
              </a:spcBef>
              <a:buNone/>
            </a:pPr>
            <a:r>
              <a:rPr lang="en-US" dirty="0">
                <a:latin typeface="Times New Roman" charset="0"/>
                <a:cs typeface="Times New Roman" charset="0"/>
              </a:rPr>
              <a:t>Problem Solving: Interference</a:t>
            </a:r>
          </a:p>
          <a:p>
            <a:pPr marL="411480" indent="-457200">
              <a:spcBef>
                <a:spcPct val="50000"/>
              </a:spcBef>
              <a:buFontTx/>
              <a:buAutoNum type="arabicPeriod"/>
            </a:pPr>
            <a:r>
              <a:rPr lang="en-US" dirty="0" smtClean="0">
                <a:latin typeface="Times New Roman" charset="0"/>
                <a:cs typeface="Times New Roman" charset="0"/>
              </a:rPr>
              <a:t>Interference </a:t>
            </a:r>
            <a:r>
              <a:rPr lang="en-US" dirty="0">
                <a:latin typeface="Times New Roman" charset="0"/>
                <a:cs typeface="Times New Roman" charset="0"/>
              </a:rPr>
              <a:t>occurs when two or more waves arrive simultaneously at the same point in space.</a:t>
            </a:r>
          </a:p>
          <a:p>
            <a:pPr marL="411480" indent="-457200">
              <a:spcBef>
                <a:spcPct val="50000"/>
              </a:spcBef>
              <a:buFontTx/>
              <a:buAutoNum type="arabicPeriod"/>
            </a:pPr>
            <a:r>
              <a:rPr lang="en-US" dirty="0" smtClean="0">
                <a:latin typeface="Times New Roman" charset="0"/>
                <a:cs typeface="Times New Roman" charset="0"/>
              </a:rPr>
              <a:t>Constructive </a:t>
            </a:r>
            <a:r>
              <a:rPr lang="en-US" dirty="0">
                <a:latin typeface="Times New Roman" charset="0"/>
                <a:cs typeface="Times New Roman" charset="0"/>
              </a:rPr>
              <a:t>interference occurs when the waves are in phase.</a:t>
            </a:r>
          </a:p>
          <a:p>
            <a:pPr marL="411480" indent="-457200">
              <a:spcBef>
                <a:spcPct val="50000"/>
              </a:spcBef>
              <a:buFontTx/>
              <a:buAutoNum type="arabicPeriod"/>
            </a:pPr>
            <a:r>
              <a:rPr lang="en-US" dirty="0" smtClean="0">
                <a:latin typeface="Times New Roman" charset="0"/>
                <a:cs typeface="Times New Roman" charset="0"/>
              </a:rPr>
              <a:t>Destructive </a:t>
            </a:r>
            <a:r>
              <a:rPr lang="en-US" dirty="0">
                <a:latin typeface="Times New Roman" charset="0"/>
                <a:cs typeface="Times New Roman" charset="0"/>
              </a:rPr>
              <a:t>interference occurs when the waves are out of phase.</a:t>
            </a:r>
          </a:p>
          <a:p>
            <a:pPr marL="411480" indent="-457200">
              <a:spcBef>
                <a:spcPct val="50000"/>
              </a:spcBef>
              <a:buFontTx/>
              <a:buAutoNum type="arabicPeriod"/>
            </a:pPr>
            <a:r>
              <a:rPr lang="en-US" dirty="0" smtClean="0">
                <a:latin typeface="Times New Roman" charset="0"/>
                <a:cs typeface="Times New Roman" charset="0"/>
              </a:rPr>
              <a:t>An </a:t>
            </a:r>
            <a:r>
              <a:rPr lang="en-US" dirty="0">
                <a:latin typeface="Times New Roman" charset="0"/>
                <a:cs typeface="Times New Roman" charset="0"/>
              </a:rPr>
              <a:t>extra half-wavelength shift occurs when light reflects from a medium with higher refractive index.</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3806691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4_37_Figure.jpg"/>
          <p:cNvPicPr>
            <a:picLocks noChangeAspect="1"/>
          </p:cNvPicPr>
          <p:nvPr/>
        </p:nvPicPr>
        <p:blipFill rotWithShape="1">
          <a:blip r:embed="rId2">
            <a:extLst>
              <a:ext uri="{28A0092B-C50C-407E-A947-70E740481C1C}">
                <a14:useLocalDpi xmlns:a14="http://schemas.microsoft.com/office/drawing/2010/main" val="0"/>
              </a:ext>
            </a:extLst>
          </a:blip>
          <a:srcRect b="5607"/>
          <a:stretch/>
        </p:blipFill>
        <p:spPr>
          <a:xfrm>
            <a:off x="1968310" y="3199892"/>
            <a:ext cx="5248656" cy="3429508"/>
          </a:xfrm>
          <a:prstGeom prst="rect">
            <a:avLst/>
          </a:prstGeom>
        </p:spPr>
      </p:pic>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24-9 </a:t>
            </a:r>
            <a:r>
              <a:rPr lang="fr-FR" dirty="0">
                <a:latin typeface="Times New Roman" charset="0"/>
                <a:cs typeface="Times New Roman" charset="0"/>
              </a:rPr>
              <a:t>Michelson </a:t>
            </a:r>
            <a:r>
              <a:rPr lang="fr-FR" dirty="0" err="1">
                <a:latin typeface="Times New Roman" charset="0"/>
                <a:cs typeface="Times New Roman" charset="0"/>
              </a:rPr>
              <a:t>Interferometer</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The Michelson interferometer is centered around a beam splitter, which transmits about half the light hitting it and reflects the rest. It can be a very sensitive measure of length. </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17600110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24-10 </a:t>
            </a:r>
            <a:r>
              <a:rPr lang="fr-FR" dirty="0" err="1">
                <a:latin typeface="Times New Roman" charset="0"/>
                <a:cs typeface="Times New Roman" charset="0"/>
              </a:rPr>
              <a:t>Polarization</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Light is polarized when its electric fields oscillate in a single plane, rather than in any direction perpendicular to the direction of propagation.</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4_38_Figure.jpg"/>
          <p:cNvPicPr>
            <a:picLocks noChangeAspect="1"/>
          </p:cNvPicPr>
          <p:nvPr/>
        </p:nvPicPr>
        <p:blipFill rotWithShape="1">
          <a:blip r:embed="rId2">
            <a:extLst>
              <a:ext uri="{28A0092B-C50C-407E-A947-70E740481C1C}">
                <a14:useLocalDpi xmlns:a14="http://schemas.microsoft.com/office/drawing/2010/main" val="0"/>
              </a:ext>
            </a:extLst>
          </a:blip>
          <a:srcRect b="4049"/>
          <a:stretch/>
        </p:blipFill>
        <p:spPr>
          <a:xfrm>
            <a:off x="5118100" y="2705100"/>
            <a:ext cx="3267456" cy="3924808"/>
          </a:xfrm>
          <a:prstGeom prst="rect">
            <a:avLst/>
          </a:prstGeom>
        </p:spPr>
      </p:pic>
    </p:spTree>
    <p:extLst>
      <p:ext uri="{BB962C8B-B14F-4D97-AF65-F5344CB8AC3E}">
        <p14:creationId xmlns:p14="http://schemas.microsoft.com/office/powerpoint/2010/main" val="20190332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24-10 </a:t>
            </a:r>
            <a:r>
              <a:rPr lang="fr-FR" dirty="0" err="1">
                <a:latin typeface="Times New Roman" charset="0"/>
                <a:cs typeface="Times New Roman" charset="0"/>
              </a:rPr>
              <a:t>Polarization</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Polarized light will not be transmitted through a polarized film whose axis is perpendicular to the polarization direction.</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4_39_Figure.jpg"/>
          <p:cNvPicPr>
            <a:picLocks noChangeAspect="1"/>
          </p:cNvPicPr>
          <p:nvPr/>
        </p:nvPicPr>
        <p:blipFill rotWithShape="1">
          <a:blip r:embed="rId2">
            <a:extLst>
              <a:ext uri="{28A0092B-C50C-407E-A947-70E740481C1C}">
                <a14:useLocalDpi xmlns:a14="http://schemas.microsoft.com/office/drawing/2010/main" val="0"/>
              </a:ext>
            </a:extLst>
          </a:blip>
          <a:srcRect b="5904"/>
          <a:stretch/>
        </p:blipFill>
        <p:spPr>
          <a:xfrm>
            <a:off x="306642" y="3276600"/>
            <a:ext cx="8546592" cy="2655824"/>
          </a:xfrm>
          <a:prstGeom prst="rect">
            <a:avLst/>
          </a:prstGeom>
        </p:spPr>
      </p:pic>
    </p:spTree>
    <p:extLst>
      <p:ext uri="{BB962C8B-B14F-4D97-AF65-F5344CB8AC3E}">
        <p14:creationId xmlns:p14="http://schemas.microsoft.com/office/powerpoint/2010/main" val="5790964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24-10 </a:t>
            </a:r>
            <a:r>
              <a:rPr lang="fr-FR" dirty="0" err="1">
                <a:latin typeface="Times New Roman" charset="0"/>
                <a:cs typeface="Times New Roman" charset="0"/>
              </a:rPr>
              <a:t>Polarization</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When light passes through a polarizer, only the component parallel to the polarization axis is transmitted. If the incoming light is plane-polarized, the outgoing intensity is:</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4_KeyEquation_05.jpg"/>
          <p:cNvPicPr>
            <a:picLocks noChangeAspect="1"/>
          </p:cNvPicPr>
          <p:nvPr/>
        </p:nvPicPr>
        <p:blipFill rotWithShape="1">
          <a:blip r:embed="rId2">
            <a:extLst>
              <a:ext uri="{28A0092B-C50C-407E-A947-70E740481C1C}">
                <a14:useLocalDpi xmlns:a14="http://schemas.microsoft.com/office/drawing/2010/main" val="0"/>
              </a:ext>
            </a:extLst>
          </a:blip>
          <a:srcRect r="79196" b="30936"/>
          <a:stretch/>
        </p:blipFill>
        <p:spPr>
          <a:xfrm>
            <a:off x="3690938" y="3048000"/>
            <a:ext cx="1778000" cy="644144"/>
          </a:xfrm>
          <a:prstGeom prst="rect">
            <a:avLst/>
          </a:prstGeom>
        </p:spPr>
      </p:pic>
      <p:sp>
        <p:nvSpPr>
          <p:cNvPr id="6" name="TextBox 5"/>
          <p:cNvSpPr txBox="1"/>
          <p:nvPr/>
        </p:nvSpPr>
        <p:spPr>
          <a:xfrm>
            <a:off x="5944078" y="3258050"/>
            <a:ext cx="761522" cy="369332"/>
          </a:xfrm>
          <a:prstGeom prst="rect">
            <a:avLst/>
          </a:prstGeom>
          <a:noFill/>
        </p:spPr>
        <p:txBody>
          <a:bodyPr wrap="none" rtlCol="0">
            <a:spAutoFit/>
          </a:bodyPr>
          <a:lstStyle/>
          <a:p>
            <a:r>
              <a:rPr lang="en-US" dirty="0" smtClean="0">
                <a:latin typeface="Times New Roman"/>
                <a:cs typeface="Times New Roman"/>
              </a:rPr>
              <a:t>(24-5)</a:t>
            </a:r>
            <a:endParaRPr lang="en-US" dirty="0">
              <a:latin typeface="Times New Roman"/>
              <a:cs typeface="Times New Roman"/>
            </a:endParaRPr>
          </a:p>
        </p:txBody>
      </p:sp>
      <p:pic>
        <p:nvPicPr>
          <p:cNvPr id="7" name="Picture 6" descr="24_41_Figure.jpg"/>
          <p:cNvPicPr>
            <a:picLocks noChangeAspect="1"/>
          </p:cNvPicPr>
          <p:nvPr/>
        </p:nvPicPr>
        <p:blipFill rotWithShape="1">
          <a:blip r:embed="rId3">
            <a:extLst>
              <a:ext uri="{28A0092B-C50C-407E-A947-70E740481C1C}">
                <a14:useLocalDpi xmlns:a14="http://schemas.microsoft.com/office/drawing/2010/main" val="0"/>
              </a:ext>
            </a:extLst>
          </a:blip>
          <a:srcRect b="6125"/>
          <a:stretch/>
        </p:blipFill>
        <p:spPr>
          <a:xfrm>
            <a:off x="381000" y="4033773"/>
            <a:ext cx="8380158" cy="2519427"/>
          </a:xfrm>
          <a:prstGeom prst="rect">
            <a:avLst/>
          </a:prstGeom>
        </p:spPr>
      </p:pic>
    </p:spTree>
    <p:extLst>
      <p:ext uri="{BB962C8B-B14F-4D97-AF65-F5344CB8AC3E}">
        <p14:creationId xmlns:p14="http://schemas.microsoft.com/office/powerpoint/2010/main" val="3072163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smtClean="0">
                <a:latin typeface="Times New Roman" charset="0"/>
                <a:cs typeface="Times New Roman" charset="0"/>
              </a:rPr>
              <a:t>24-10 </a:t>
            </a:r>
            <a:r>
              <a:rPr lang="fr-FR" dirty="0" err="1" smtClean="0">
                <a:latin typeface="Times New Roman" charset="0"/>
                <a:cs typeface="Times New Roman" charset="0"/>
              </a:rPr>
              <a:t>Polarization</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This means that if initially </a:t>
            </a:r>
            <a:r>
              <a:rPr lang="en-US" dirty="0" err="1">
                <a:latin typeface="Times New Roman" charset="0"/>
                <a:cs typeface="Times New Roman" charset="0"/>
              </a:rPr>
              <a:t>unpolarized</a:t>
            </a:r>
            <a:r>
              <a:rPr lang="en-US" dirty="0">
                <a:latin typeface="Times New Roman" charset="0"/>
                <a:cs typeface="Times New Roman" charset="0"/>
              </a:rPr>
              <a:t> light passes through crossed polarizers, no light will get through the second one.</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4_43_Figure.jpg"/>
          <p:cNvPicPr>
            <a:picLocks noChangeAspect="1"/>
          </p:cNvPicPr>
          <p:nvPr/>
        </p:nvPicPr>
        <p:blipFill rotWithShape="1">
          <a:blip r:embed="rId2">
            <a:extLst>
              <a:ext uri="{28A0092B-C50C-407E-A947-70E740481C1C}">
                <a14:useLocalDpi xmlns:a14="http://schemas.microsoft.com/office/drawing/2010/main" val="0"/>
              </a:ext>
            </a:extLst>
          </a:blip>
          <a:srcRect b="6103"/>
          <a:stretch/>
        </p:blipFill>
        <p:spPr>
          <a:xfrm>
            <a:off x="306642" y="3429000"/>
            <a:ext cx="8546592" cy="2438400"/>
          </a:xfrm>
          <a:prstGeom prst="rect">
            <a:avLst/>
          </a:prstGeom>
        </p:spPr>
      </p:pic>
    </p:spTree>
    <p:extLst>
      <p:ext uri="{BB962C8B-B14F-4D97-AF65-F5344CB8AC3E}">
        <p14:creationId xmlns:p14="http://schemas.microsoft.com/office/powerpoint/2010/main" val="28185489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24-10 </a:t>
            </a:r>
            <a:r>
              <a:rPr lang="fr-FR" dirty="0" err="1">
                <a:latin typeface="Times New Roman" charset="0"/>
                <a:cs typeface="Times New Roman" charset="0"/>
              </a:rPr>
              <a:t>Polarization</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Light is also partially polarized after reflecting from a nonmetallic surface. At a special angle, called the polarizing angle or </a:t>
            </a:r>
            <a:r>
              <a:rPr lang="en-US" dirty="0" smtClean="0">
                <a:latin typeface="Times New Roman" charset="0"/>
                <a:cs typeface="Times New Roman" charset="0"/>
              </a:rPr>
              <a:t>Brewster</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angle, the polarization is 100%.</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4_46_Figure.jpg"/>
          <p:cNvPicPr>
            <a:picLocks noChangeAspect="1"/>
          </p:cNvPicPr>
          <p:nvPr/>
        </p:nvPicPr>
        <p:blipFill rotWithShape="1">
          <a:blip r:embed="rId2">
            <a:extLst>
              <a:ext uri="{28A0092B-C50C-407E-A947-70E740481C1C}">
                <a14:useLocalDpi xmlns:a14="http://schemas.microsoft.com/office/drawing/2010/main" val="0"/>
              </a:ext>
            </a:extLst>
          </a:blip>
          <a:srcRect b="4900"/>
          <a:stretch/>
        </p:blipFill>
        <p:spPr>
          <a:xfrm>
            <a:off x="152400" y="3508375"/>
            <a:ext cx="4492752" cy="2898648"/>
          </a:xfrm>
          <a:prstGeom prst="rect">
            <a:avLst/>
          </a:prstGeom>
        </p:spPr>
      </p:pic>
      <p:pic>
        <p:nvPicPr>
          <p:cNvPr id="6" name="Picture 5" descr="24_KeyEquation_06A.jpg"/>
          <p:cNvPicPr>
            <a:picLocks noChangeAspect="1"/>
          </p:cNvPicPr>
          <p:nvPr/>
        </p:nvPicPr>
        <p:blipFill rotWithShape="1">
          <a:blip r:embed="rId3">
            <a:extLst>
              <a:ext uri="{28A0092B-C50C-407E-A947-70E740481C1C}">
                <a14:useLocalDpi xmlns:a14="http://schemas.microsoft.com/office/drawing/2010/main" val="0"/>
              </a:ext>
            </a:extLst>
          </a:blip>
          <a:srcRect r="79939" b="23021"/>
          <a:stretch/>
        </p:blipFill>
        <p:spPr>
          <a:xfrm>
            <a:off x="5334000" y="4267200"/>
            <a:ext cx="1714500" cy="652272"/>
          </a:xfrm>
          <a:prstGeom prst="rect">
            <a:avLst/>
          </a:prstGeom>
        </p:spPr>
      </p:pic>
      <p:sp>
        <p:nvSpPr>
          <p:cNvPr id="7" name="TextBox 6"/>
          <p:cNvSpPr txBox="1"/>
          <p:nvPr/>
        </p:nvSpPr>
        <p:spPr>
          <a:xfrm>
            <a:off x="7518024" y="4329668"/>
            <a:ext cx="863976" cy="369332"/>
          </a:xfrm>
          <a:prstGeom prst="rect">
            <a:avLst/>
          </a:prstGeom>
          <a:noFill/>
        </p:spPr>
        <p:txBody>
          <a:bodyPr wrap="none" rtlCol="0">
            <a:spAutoFit/>
          </a:bodyPr>
          <a:lstStyle/>
          <a:p>
            <a:r>
              <a:rPr lang="en-US" dirty="0" smtClean="0">
                <a:latin typeface="Times New Roman"/>
                <a:cs typeface="Times New Roman"/>
              </a:rPr>
              <a:t>(24-6a)</a:t>
            </a:r>
            <a:endParaRPr lang="en-US" dirty="0">
              <a:latin typeface="Times New Roman"/>
              <a:cs typeface="Times New Roman"/>
            </a:endParaRPr>
          </a:p>
        </p:txBody>
      </p:sp>
    </p:spTree>
    <p:extLst>
      <p:ext uri="{BB962C8B-B14F-4D97-AF65-F5344CB8AC3E}">
        <p14:creationId xmlns:p14="http://schemas.microsoft.com/office/powerpoint/2010/main" val="10162161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24-11 </a:t>
            </a:r>
            <a:r>
              <a:rPr lang="fr-FR" dirty="0" err="1">
                <a:latin typeface="Times New Roman" charset="0"/>
                <a:cs typeface="Times New Roman" charset="0"/>
              </a:rPr>
              <a:t>Liquid</a:t>
            </a:r>
            <a:r>
              <a:rPr lang="fr-FR" dirty="0">
                <a:latin typeface="Times New Roman" charset="0"/>
                <a:cs typeface="Times New Roman" charset="0"/>
              </a:rPr>
              <a:t> Crystal Displays (LCD)</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Liquid crystals are </a:t>
            </a:r>
            <a:r>
              <a:rPr lang="en-US" dirty="0" err="1">
                <a:latin typeface="Times New Roman" charset="0"/>
                <a:cs typeface="Times New Roman" charset="0"/>
              </a:rPr>
              <a:t>unpolarized</a:t>
            </a:r>
            <a:r>
              <a:rPr lang="en-US" dirty="0">
                <a:latin typeface="Times New Roman" charset="0"/>
                <a:cs typeface="Times New Roman" charset="0"/>
              </a:rPr>
              <a:t> in the absence of an external voltage, and will easily transmit light. When an external voltage is applied, the crystals become polarized and no longer transmit; they appear dark.</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4_51_Figure.jpg"/>
          <p:cNvPicPr>
            <a:picLocks noChangeAspect="1"/>
          </p:cNvPicPr>
          <p:nvPr/>
        </p:nvPicPr>
        <p:blipFill rotWithShape="1">
          <a:blip r:embed="rId2">
            <a:extLst>
              <a:ext uri="{28A0092B-C50C-407E-A947-70E740481C1C}">
                <a14:useLocalDpi xmlns:a14="http://schemas.microsoft.com/office/drawing/2010/main" val="0"/>
              </a:ext>
            </a:extLst>
          </a:blip>
          <a:srcRect b="6897"/>
          <a:stretch/>
        </p:blipFill>
        <p:spPr>
          <a:xfrm>
            <a:off x="306642" y="3677412"/>
            <a:ext cx="8546592" cy="2304288"/>
          </a:xfrm>
          <a:prstGeom prst="rect">
            <a:avLst/>
          </a:prstGeom>
        </p:spPr>
      </p:pic>
    </p:spTree>
    <p:extLst>
      <p:ext uri="{BB962C8B-B14F-4D97-AF65-F5344CB8AC3E}">
        <p14:creationId xmlns:p14="http://schemas.microsoft.com/office/powerpoint/2010/main" val="915577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of Chapter 24</a:t>
            </a:r>
            <a:endParaRPr lang="en-US" dirty="0"/>
          </a:p>
        </p:txBody>
      </p:sp>
      <p:sp>
        <p:nvSpPr>
          <p:cNvPr id="3" name="Content Placeholder 2"/>
          <p:cNvSpPr>
            <a:spLocks noGrp="1"/>
          </p:cNvSpPr>
          <p:nvPr>
            <p:ph idx="1"/>
          </p:nvPr>
        </p:nvSpPr>
        <p:spPr>
          <a:xfrm>
            <a:off x="457200" y="1600200"/>
            <a:ext cx="8229600" cy="4892675"/>
          </a:xfrm>
        </p:spPr>
        <p:txBody>
          <a:bodyPr/>
          <a:lstStyle/>
          <a:p>
            <a:pPr>
              <a:spcBef>
                <a:spcPct val="50000"/>
              </a:spcBef>
              <a:buFontTx/>
              <a:buChar char="•"/>
            </a:pPr>
            <a:r>
              <a:rPr lang="en-US" dirty="0" smtClean="0">
                <a:latin typeface="Times New Roman" charset="0"/>
                <a:cs typeface="Times New Roman" charset="0"/>
              </a:rPr>
              <a:t>The </a:t>
            </a:r>
            <a:r>
              <a:rPr lang="en-US" dirty="0">
                <a:latin typeface="Times New Roman" charset="0"/>
                <a:cs typeface="Times New Roman" charset="0"/>
              </a:rPr>
              <a:t>Spectrometer and Spectroscopy</a:t>
            </a:r>
          </a:p>
          <a:p>
            <a:pPr>
              <a:spcBef>
                <a:spcPct val="50000"/>
              </a:spcBef>
              <a:buFontTx/>
              <a:buChar char="•"/>
            </a:pPr>
            <a:r>
              <a:rPr lang="en-US" dirty="0" smtClean="0">
                <a:latin typeface="Times New Roman" charset="0"/>
                <a:cs typeface="Times New Roman" charset="0"/>
              </a:rPr>
              <a:t>Interference </a:t>
            </a:r>
            <a:r>
              <a:rPr lang="en-US" dirty="0">
                <a:latin typeface="Times New Roman" charset="0"/>
                <a:cs typeface="Times New Roman" charset="0"/>
              </a:rPr>
              <a:t>in Thin Films</a:t>
            </a:r>
          </a:p>
          <a:p>
            <a:pPr>
              <a:spcBef>
                <a:spcPct val="50000"/>
              </a:spcBef>
              <a:buFontTx/>
              <a:buChar char="•"/>
            </a:pPr>
            <a:r>
              <a:rPr lang="en-US" dirty="0" smtClean="0">
                <a:latin typeface="Times New Roman" charset="0"/>
                <a:cs typeface="Times New Roman" charset="0"/>
              </a:rPr>
              <a:t>Michelson </a:t>
            </a:r>
            <a:r>
              <a:rPr lang="en-US" dirty="0">
                <a:latin typeface="Times New Roman" charset="0"/>
                <a:cs typeface="Times New Roman" charset="0"/>
              </a:rPr>
              <a:t>Interferometer</a:t>
            </a:r>
          </a:p>
          <a:p>
            <a:pPr>
              <a:spcBef>
                <a:spcPct val="50000"/>
              </a:spcBef>
              <a:buFontTx/>
              <a:buChar char="•"/>
            </a:pPr>
            <a:r>
              <a:rPr lang="en-US" dirty="0" smtClean="0">
                <a:latin typeface="Times New Roman" charset="0"/>
                <a:cs typeface="Times New Roman" charset="0"/>
              </a:rPr>
              <a:t>Polarization</a:t>
            </a:r>
            <a:endParaRPr lang="en-US" dirty="0">
              <a:latin typeface="Times New Roman" charset="0"/>
              <a:cs typeface="Times New Roman" charset="0"/>
            </a:endParaRPr>
          </a:p>
          <a:p>
            <a:pPr>
              <a:spcBef>
                <a:spcPct val="50000"/>
              </a:spcBef>
              <a:buFontTx/>
              <a:buChar char="•"/>
            </a:pPr>
            <a:r>
              <a:rPr lang="en-US" dirty="0" smtClean="0">
                <a:latin typeface="Times New Roman" charset="0"/>
                <a:cs typeface="Times New Roman" charset="0"/>
              </a:rPr>
              <a:t>Liquid </a:t>
            </a:r>
            <a:r>
              <a:rPr lang="en-US" dirty="0">
                <a:latin typeface="Times New Roman" charset="0"/>
                <a:cs typeface="Times New Roman" charset="0"/>
              </a:rPr>
              <a:t>Crystal Displays (LCD)</a:t>
            </a:r>
          </a:p>
          <a:p>
            <a:pPr>
              <a:spcBef>
                <a:spcPct val="50000"/>
              </a:spcBef>
              <a:buFontTx/>
              <a:buChar char="•"/>
            </a:pPr>
            <a:r>
              <a:rPr lang="en-US" dirty="0" smtClean="0">
                <a:latin typeface="Times New Roman" charset="0"/>
                <a:cs typeface="Times New Roman" charset="0"/>
              </a:rPr>
              <a:t>Scattering </a:t>
            </a:r>
            <a:r>
              <a:rPr lang="en-US" dirty="0">
                <a:latin typeface="Times New Roman" charset="0"/>
                <a:cs typeface="Times New Roman" charset="0"/>
              </a:rPr>
              <a:t>of Light by the Atmosphere</a:t>
            </a: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spTree>
    <p:extLst>
      <p:ext uri="{BB962C8B-B14F-4D97-AF65-F5344CB8AC3E}">
        <p14:creationId xmlns:p14="http://schemas.microsoft.com/office/powerpoint/2010/main" val="279795177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24-11 </a:t>
            </a:r>
            <a:r>
              <a:rPr lang="fr-FR" dirty="0" err="1">
                <a:latin typeface="Times New Roman" charset="0"/>
                <a:cs typeface="Times New Roman" charset="0"/>
              </a:rPr>
              <a:t>Liquid</a:t>
            </a:r>
            <a:r>
              <a:rPr lang="fr-FR" dirty="0">
                <a:latin typeface="Times New Roman" charset="0"/>
                <a:cs typeface="Times New Roman" charset="0"/>
              </a:rPr>
              <a:t> Crystal Displays (LCD)</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Liquid crystals can be found in many familiar applications, such as calculators and digital watches.</a:t>
            </a:r>
          </a:p>
          <a:p>
            <a:pPr marL="0" indent="0">
              <a:spcBef>
                <a:spcPct val="50000"/>
              </a:spcBef>
              <a:buNone/>
            </a:pPr>
            <a:r>
              <a:rPr lang="en-US" dirty="0">
                <a:latin typeface="Times New Roman" charset="0"/>
                <a:cs typeface="Times New Roman" charset="0"/>
              </a:rPr>
              <a:t>Color LCD displays are more complicated; each pixel has three </a:t>
            </a:r>
            <a:r>
              <a:rPr lang="en-US" dirty="0" err="1">
                <a:latin typeface="Times New Roman" charset="0"/>
                <a:cs typeface="Times New Roman" charset="0"/>
              </a:rPr>
              <a:t>subpixels</a:t>
            </a:r>
            <a:r>
              <a:rPr lang="en-US" dirty="0">
                <a:latin typeface="Times New Roman" charset="0"/>
                <a:cs typeface="Times New Roman" charset="0"/>
              </a:rPr>
              <a:t> to provide the different colors. A source of light is behind the display (unlike calculators and watches, which use ambient light). The pixels must be able to make finer adjustments than just on and off to provide a clear image.</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21075901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24-12 </a:t>
            </a:r>
            <a:r>
              <a:rPr lang="fr-FR" dirty="0" err="1">
                <a:latin typeface="Times New Roman" charset="0"/>
                <a:cs typeface="Times New Roman" charset="0"/>
              </a:rPr>
              <a:t>Scattering</a:t>
            </a:r>
            <a:r>
              <a:rPr lang="fr-FR" dirty="0">
                <a:latin typeface="Times New Roman" charset="0"/>
                <a:cs typeface="Times New Roman" charset="0"/>
              </a:rPr>
              <a:t> of Light by the </a:t>
            </a:r>
            <a:r>
              <a:rPr lang="fr-FR" dirty="0" err="1">
                <a:latin typeface="Times New Roman" charset="0"/>
                <a:cs typeface="Times New Roman" charset="0"/>
              </a:rPr>
              <a:t>Atmosphere</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Skylight is partially polarized due to scattering from molecules in the air. The amount of polarization depends on the angle that your line of sight makes with the sun.</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4_54_Figure.jpg"/>
          <p:cNvPicPr>
            <a:picLocks noChangeAspect="1"/>
          </p:cNvPicPr>
          <p:nvPr/>
        </p:nvPicPr>
        <p:blipFill rotWithShape="1">
          <a:blip r:embed="rId2">
            <a:extLst>
              <a:ext uri="{28A0092B-C50C-407E-A947-70E740481C1C}">
                <a14:useLocalDpi xmlns:a14="http://schemas.microsoft.com/office/drawing/2010/main" val="0"/>
              </a:ext>
            </a:extLst>
          </a:blip>
          <a:srcRect b="3811"/>
          <a:stretch/>
        </p:blipFill>
        <p:spPr>
          <a:xfrm>
            <a:off x="3085656" y="3016464"/>
            <a:ext cx="2988564" cy="3841536"/>
          </a:xfrm>
          <a:prstGeom prst="rect">
            <a:avLst/>
          </a:prstGeom>
        </p:spPr>
      </p:pic>
    </p:spTree>
    <p:extLst>
      <p:ext uri="{BB962C8B-B14F-4D97-AF65-F5344CB8AC3E}">
        <p14:creationId xmlns:p14="http://schemas.microsoft.com/office/powerpoint/2010/main" val="35957866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Summary of Chapter 24</a:t>
            </a:r>
          </a:p>
        </p:txBody>
      </p:sp>
      <p:sp>
        <p:nvSpPr>
          <p:cNvPr id="3" name="Content Placeholder 2"/>
          <p:cNvSpPr>
            <a:spLocks noGrp="1"/>
          </p:cNvSpPr>
          <p:nvPr>
            <p:ph idx="1"/>
          </p:nvPr>
        </p:nvSpPr>
        <p:spPr>
          <a:xfrm>
            <a:off x="457200" y="1600200"/>
            <a:ext cx="8229600" cy="4892675"/>
          </a:xfrm>
        </p:spPr>
        <p:txBody>
          <a:bodyPr/>
          <a:lstStyle/>
          <a:p>
            <a:pPr>
              <a:spcBef>
                <a:spcPct val="50000"/>
              </a:spcBef>
              <a:buFontTx/>
              <a:buChar char="•"/>
            </a:pPr>
            <a:r>
              <a:rPr lang="en-US" dirty="0" smtClean="0">
                <a:latin typeface="Times New Roman" charset="0"/>
                <a:cs typeface="Times New Roman" charset="0"/>
              </a:rPr>
              <a:t>The </a:t>
            </a:r>
            <a:r>
              <a:rPr lang="en-US" dirty="0">
                <a:latin typeface="Times New Roman" charset="0"/>
                <a:cs typeface="Times New Roman" charset="0"/>
              </a:rPr>
              <a:t>wave theory of light is strengthened by the interference and diffraction of light</a:t>
            </a:r>
          </a:p>
          <a:p>
            <a:pPr>
              <a:spcBef>
                <a:spcPct val="50000"/>
              </a:spcBef>
              <a:buFontTx/>
              <a:buChar char="•"/>
            </a:pPr>
            <a:r>
              <a:rPr lang="en-US" dirty="0" smtClean="0">
                <a:latin typeface="Times New Roman" charset="0"/>
                <a:cs typeface="Times New Roman" charset="0"/>
              </a:rPr>
              <a:t>Huygens</a:t>
            </a:r>
            <a:r>
              <a:rPr lang="en-US" altLang="ja-JP" dirty="0" smtClean="0">
                <a:latin typeface="Times New Roman" charset="0"/>
                <a:cs typeface="Times New Roman" charset="0"/>
              </a:rPr>
              <a:t>’</a:t>
            </a:r>
            <a:r>
              <a:rPr lang="en-US" dirty="0" smtClean="0">
                <a:latin typeface="Times New Roman" charset="0"/>
                <a:cs typeface="Times New Roman" charset="0"/>
              </a:rPr>
              <a:t> </a:t>
            </a:r>
            <a:r>
              <a:rPr lang="en-US" dirty="0">
                <a:latin typeface="Times New Roman" charset="0"/>
                <a:cs typeface="Times New Roman" charset="0"/>
              </a:rPr>
              <a:t>principle: every point on a </a:t>
            </a:r>
            <a:r>
              <a:rPr lang="en-US" dirty="0" err="1">
                <a:latin typeface="Times New Roman" charset="0"/>
                <a:cs typeface="Times New Roman" charset="0"/>
              </a:rPr>
              <a:t>wavefront</a:t>
            </a:r>
            <a:r>
              <a:rPr lang="en-US" dirty="0">
                <a:latin typeface="Times New Roman" charset="0"/>
                <a:cs typeface="Times New Roman" charset="0"/>
              </a:rPr>
              <a:t> is a source of spherical wavelets</a:t>
            </a:r>
          </a:p>
          <a:p>
            <a:pPr>
              <a:spcBef>
                <a:spcPct val="50000"/>
              </a:spcBef>
              <a:buFontTx/>
              <a:buChar char="•"/>
            </a:pPr>
            <a:r>
              <a:rPr lang="en-US" dirty="0" smtClean="0">
                <a:latin typeface="Times New Roman" charset="0"/>
                <a:cs typeface="Times New Roman" charset="0"/>
              </a:rPr>
              <a:t>Wavelength </a:t>
            </a:r>
            <a:r>
              <a:rPr lang="en-US" dirty="0">
                <a:latin typeface="Times New Roman" charset="0"/>
                <a:cs typeface="Times New Roman" charset="0"/>
              </a:rPr>
              <a:t>of light in a medium with index of refraction </a:t>
            </a:r>
            <a:r>
              <a:rPr lang="en-US" i="1" dirty="0">
                <a:latin typeface="Times New Roman" charset="0"/>
                <a:cs typeface="Times New Roman" charset="0"/>
              </a:rPr>
              <a:t>n</a:t>
            </a:r>
            <a:r>
              <a:rPr lang="en-US" dirty="0" smtClean="0">
                <a:latin typeface="Times New Roman" charset="0"/>
                <a:cs typeface="Times New Roman" charset="0"/>
              </a:rPr>
              <a:t>:</a:t>
            </a:r>
          </a:p>
          <a:p>
            <a:pPr>
              <a:spcBef>
                <a:spcPct val="50000"/>
              </a:spcBef>
              <a:buFontTx/>
              <a:buChar char="•"/>
            </a:pPr>
            <a:endParaRPr lang="en-US" dirty="0" smtClean="0">
              <a:latin typeface="Times New Roman" charset="0"/>
              <a:cs typeface="Times New Roman" charset="0"/>
            </a:endParaRPr>
          </a:p>
          <a:p>
            <a:pPr>
              <a:spcBef>
                <a:spcPct val="50000"/>
              </a:spcBef>
              <a:buFontTx/>
              <a:buChar char="•"/>
            </a:pPr>
            <a:r>
              <a:rPr lang="en-US" dirty="0" smtClean="0">
                <a:latin typeface="Times New Roman" charset="0"/>
                <a:cs typeface="Times New Roman" charset="0"/>
              </a:rPr>
              <a:t>Young</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double-slit experiment demonstrated </a:t>
            </a:r>
            <a:r>
              <a:rPr lang="en-US" dirty="0" smtClean="0">
                <a:latin typeface="Times New Roman" charset="0"/>
                <a:cs typeface="Times New Roman" charset="0"/>
              </a:rPr>
              <a:t>interference</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24_KeyEquation_01.jpg"/>
          <p:cNvPicPr>
            <a:picLocks noChangeAspect="1"/>
          </p:cNvPicPr>
          <p:nvPr/>
        </p:nvPicPr>
        <p:blipFill rotWithShape="1">
          <a:blip r:embed="rId2">
            <a:extLst>
              <a:ext uri="{28A0092B-C50C-407E-A947-70E740481C1C}">
                <a14:useLocalDpi xmlns:a14="http://schemas.microsoft.com/office/drawing/2010/main" val="0"/>
              </a:ext>
            </a:extLst>
          </a:blip>
          <a:srcRect r="86186" b="20013"/>
          <a:stretch/>
        </p:blipFill>
        <p:spPr>
          <a:xfrm>
            <a:off x="4001008" y="4461764"/>
            <a:ext cx="1180592" cy="643636"/>
          </a:xfrm>
          <a:prstGeom prst="rect">
            <a:avLst/>
          </a:prstGeom>
        </p:spPr>
      </p:pic>
    </p:spTree>
    <p:extLst>
      <p:ext uri="{BB962C8B-B14F-4D97-AF65-F5344CB8AC3E}">
        <p14:creationId xmlns:p14="http://schemas.microsoft.com/office/powerpoint/2010/main" val="33020633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Summary of Chapter 24</a:t>
            </a:r>
          </a:p>
        </p:txBody>
      </p:sp>
      <p:sp>
        <p:nvSpPr>
          <p:cNvPr id="3" name="Content Placeholder 2"/>
          <p:cNvSpPr>
            <a:spLocks noGrp="1"/>
          </p:cNvSpPr>
          <p:nvPr>
            <p:ph idx="1"/>
          </p:nvPr>
        </p:nvSpPr>
        <p:spPr/>
        <p:txBody>
          <a:bodyPr/>
          <a:lstStyle/>
          <a:p>
            <a:pPr>
              <a:spcBef>
                <a:spcPct val="50000"/>
              </a:spcBef>
              <a:buFontTx/>
              <a:buChar char="•"/>
            </a:pPr>
            <a:r>
              <a:rPr lang="en-US" dirty="0" smtClean="0">
                <a:latin typeface="Times New Roman" charset="0"/>
                <a:cs typeface="Times New Roman" charset="0"/>
              </a:rPr>
              <a:t>In </a:t>
            </a:r>
            <a:r>
              <a:rPr lang="en-US" dirty="0">
                <a:latin typeface="Times New Roman" charset="0"/>
                <a:cs typeface="Times New Roman" charset="0"/>
              </a:rPr>
              <a:t>the double-slit experiment, constructive interference occurs </a:t>
            </a:r>
            <a:r>
              <a:rPr lang="en-US" dirty="0" smtClean="0">
                <a:latin typeface="Times New Roman" charset="0"/>
                <a:cs typeface="Times New Roman" charset="0"/>
              </a:rPr>
              <a:t>when</a:t>
            </a:r>
          </a:p>
          <a:p>
            <a:pPr>
              <a:spcBef>
                <a:spcPct val="50000"/>
              </a:spcBef>
              <a:buFontTx/>
              <a:buChar char="•"/>
            </a:pPr>
            <a:endParaRPr lang="en-US" dirty="0">
              <a:latin typeface="Times New Roman" charset="0"/>
              <a:cs typeface="Times New Roman" charset="0"/>
            </a:endParaRPr>
          </a:p>
          <a:p>
            <a:pPr>
              <a:spcBef>
                <a:spcPct val="50000"/>
              </a:spcBef>
              <a:buFontTx/>
              <a:buChar char="•"/>
            </a:pPr>
            <a:r>
              <a:rPr lang="en-US" dirty="0" smtClean="0">
                <a:latin typeface="Times New Roman" charset="0"/>
                <a:cs typeface="Times New Roman" charset="0"/>
              </a:rPr>
              <a:t>and </a:t>
            </a:r>
            <a:r>
              <a:rPr lang="en-US" dirty="0">
                <a:latin typeface="Times New Roman" charset="0"/>
                <a:cs typeface="Times New Roman" charset="0"/>
              </a:rPr>
              <a:t>destructive interference when</a:t>
            </a:r>
          </a:p>
          <a:p>
            <a:pPr>
              <a:spcBef>
                <a:spcPct val="50000"/>
              </a:spcBef>
              <a:buFontTx/>
              <a:buChar char="•"/>
            </a:pPr>
            <a:endParaRPr lang="en-US" dirty="0" smtClean="0">
              <a:latin typeface="Times New Roman" charset="0"/>
              <a:cs typeface="Times New Roman" charset="0"/>
            </a:endParaRPr>
          </a:p>
          <a:p>
            <a:pPr>
              <a:spcBef>
                <a:spcPct val="50000"/>
              </a:spcBef>
              <a:buFontTx/>
              <a:buChar char="•"/>
            </a:pPr>
            <a:r>
              <a:rPr lang="en-US" dirty="0" smtClean="0">
                <a:latin typeface="Times New Roman" charset="0"/>
                <a:cs typeface="Times New Roman" charset="0"/>
              </a:rPr>
              <a:t>Two </a:t>
            </a:r>
            <a:r>
              <a:rPr lang="en-US" dirty="0">
                <a:latin typeface="Times New Roman" charset="0"/>
                <a:cs typeface="Times New Roman" charset="0"/>
              </a:rPr>
              <a:t>sources of light are coherent if they have the same frequency and maintain the same phase relationship</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24_KeyEquation_02A.jpg"/>
          <p:cNvPicPr>
            <a:picLocks noChangeAspect="1"/>
          </p:cNvPicPr>
          <p:nvPr/>
        </p:nvPicPr>
        <p:blipFill rotWithShape="1">
          <a:blip r:embed="rId2">
            <a:extLst>
              <a:ext uri="{28A0092B-C50C-407E-A947-70E740481C1C}">
                <a14:useLocalDpi xmlns:a14="http://schemas.microsoft.com/office/drawing/2010/main" val="0"/>
              </a:ext>
            </a:extLst>
          </a:blip>
          <a:srcRect l="1" t="21719" r="46279" b="32089"/>
          <a:stretch/>
        </p:blipFill>
        <p:spPr>
          <a:xfrm>
            <a:off x="2284286" y="2590800"/>
            <a:ext cx="4591304" cy="622300"/>
          </a:xfrm>
          <a:prstGeom prst="rect">
            <a:avLst/>
          </a:prstGeom>
        </p:spPr>
      </p:pic>
      <p:pic>
        <p:nvPicPr>
          <p:cNvPr id="7" name="Picture 6" descr="24_KeyEquation_02B.jpg"/>
          <p:cNvPicPr>
            <a:picLocks noChangeAspect="1"/>
          </p:cNvPicPr>
          <p:nvPr/>
        </p:nvPicPr>
        <p:blipFill rotWithShape="1">
          <a:blip r:embed="rId3">
            <a:extLst>
              <a:ext uri="{28A0092B-C50C-407E-A947-70E740481C1C}">
                <a14:useLocalDpi xmlns:a14="http://schemas.microsoft.com/office/drawing/2010/main" val="0"/>
              </a:ext>
            </a:extLst>
          </a:blip>
          <a:srcRect t="22661" r="39967" b="33975"/>
          <a:stretch/>
        </p:blipFill>
        <p:spPr>
          <a:xfrm>
            <a:off x="2014538" y="3962400"/>
            <a:ext cx="5130800" cy="584200"/>
          </a:xfrm>
          <a:prstGeom prst="rect">
            <a:avLst/>
          </a:prstGeom>
        </p:spPr>
      </p:pic>
    </p:spTree>
    <p:extLst>
      <p:ext uri="{BB962C8B-B14F-4D97-AF65-F5344CB8AC3E}">
        <p14:creationId xmlns:p14="http://schemas.microsoft.com/office/powerpoint/2010/main" val="39348696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Summary of Chapter 24</a:t>
            </a:r>
          </a:p>
        </p:txBody>
      </p:sp>
      <p:sp>
        <p:nvSpPr>
          <p:cNvPr id="3" name="Content Placeholder 2"/>
          <p:cNvSpPr>
            <a:spLocks noGrp="1"/>
          </p:cNvSpPr>
          <p:nvPr>
            <p:ph idx="1"/>
          </p:nvPr>
        </p:nvSpPr>
        <p:spPr/>
        <p:txBody>
          <a:bodyPr/>
          <a:lstStyle/>
          <a:p>
            <a:pPr>
              <a:spcBef>
                <a:spcPct val="50000"/>
              </a:spcBef>
              <a:buFontTx/>
              <a:buChar char="•"/>
            </a:pPr>
            <a:r>
              <a:rPr lang="en-US" dirty="0" smtClean="0">
                <a:latin typeface="Times New Roman" charset="0"/>
                <a:cs typeface="Times New Roman" charset="0"/>
              </a:rPr>
              <a:t>Visible </a:t>
            </a:r>
            <a:r>
              <a:rPr lang="en-US" dirty="0">
                <a:latin typeface="Times New Roman" charset="0"/>
                <a:cs typeface="Times New Roman" charset="0"/>
              </a:rPr>
              <a:t>spectrum of light ranges from 400 nm to </a:t>
            </a:r>
            <a:r>
              <a:rPr lang="en-US" dirty="0" smtClean="0">
                <a:latin typeface="Times New Roman" charset="0"/>
                <a:cs typeface="Times New Roman" charset="0"/>
              </a:rPr>
              <a:t/>
            </a:r>
            <a:br>
              <a:rPr lang="en-US" dirty="0" smtClean="0">
                <a:latin typeface="Times New Roman" charset="0"/>
                <a:cs typeface="Times New Roman" charset="0"/>
              </a:rPr>
            </a:br>
            <a:r>
              <a:rPr lang="en-US" dirty="0" smtClean="0">
                <a:latin typeface="Times New Roman" charset="0"/>
                <a:cs typeface="Times New Roman" charset="0"/>
              </a:rPr>
              <a:t>750 </a:t>
            </a:r>
            <a:r>
              <a:rPr lang="en-US" dirty="0">
                <a:latin typeface="Times New Roman" charset="0"/>
                <a:cs typeface="Times New Roman" charset="0"/>
              </a:rPr>
              <a:t>nm (approximately)</a:t>
            </a:r>
          </a:p>
          <a:p>
            <a:pPr>
              <a:spcBef>
                <a:spcPct val="50000"/>
              </a:spcBef>
              <a:buFontTx/>
              <a:buChar char="•"/>
            </a:pPr>
            <a:r>
              <a:rPr lang="en-US" dirty="0" smtClean="0">
                <a:latin typeface="Times New Roman" charset="0"/>
                <a:cs typeface="Times New Roman" charset="0"/>
              </a:rPr>
              <a:t>Index </a:t>
            </a:r>
            <a:r>
              <a:rPr lang="en-US" dirty="0">
                <a:latin typeface="Times New Roman" charset="0"/>
                <a:cs typeface="Times New Roman" charset="0"/>
              </a:rPr>
              <a:t>of refraction varies with wavelength, leading to dispersion</a:t>
            </a:r>
          </a:p>
          <a:p>
            <a:pPr>
              <a:spcBef>
                <a:spcPct val="50000"/>
              </a:spcBef>
              <a:buFontTx/>
              <a:buChar char="•"/>
            </a:pPr>
            <a:r>
              <a:rPr lang="en-US" dirty="0" smtClean="0">
                <a:latin typeface="Times New Roman" charset="0"/>
                <a:cs typeface="Times New Roman" charset="0"/>
              </a:rPr>
              <a:t>Diffraction </a:t>
            </a:r>
            <a:r>
              <a:rPr lang="en-US" dirty="0">
                <a:latin typeface="Times New Roman" charset="0"/>
                <a:cs typeface="Times New Roman" charset="0"/>
              </a:rPr>
              <a:t>grating has many small slits or lines, and the same condition for constructive interference </a:t>
            </a:r>
          </a:p>
          <a:p>
            <a:pPr>
              <a:spcBef>
                <a:spcPct val="50000"/>
              </a:spcBef>
              <a:buFontTx/>
              <a:buChar char="•"/>
            </a:pPr>
            <a:r>
              <a:rPr lang="en-US" dirty="0" smtClean="0">
                <a:latin typeface="Times New Roman" charset="0"/>
                <a:cs typeface="Times New Roman" charset="0"/>
              </a:rPr>
              <a:t>Wavelength </a:t>
            </a:r>
            <a:r>
              <a:rPr lang="en-US" dirty="0">
                <a:latin typeface="Times New Roman" charset="0"/>
                <a:cs typeface="Times New Roman" charset="0"/>
              </a:rPr>
              <a:t>can be measured precisely with a spectroscope</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40012198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Summary of Chapter 24</a:t>
            </a:r>
          </a:p>
        </p:txBody>
      </p:sp>
      <p:sp>
        <p:nvSpPr>
          <p:cNvPr id="3" name="Content Placeholder 2"/>
          <p:cNvSpPr>
            <a:spLocks noGrp="1"/>
          </p:cNvSpPr>
          <p:nvPr>
            <p:ph idx="1"/>
          </p:nvPr>
        </p:nvSpPr>
        <p:spPr>
          <a:xfrm>
            <a:off x="457200" y="1600200"/>
            <a:ext cx="8229600" cy="4892675"/>
          </a:xfrm>
        </p:spPr>
        <p:txBody>
          <a:bodyPr/>
          <a:lstStyle/>
          <a:p>
            <a:pPr>
              <a:spcBef>
                <a:spcPct val="50000"/>
              </a:spcBef>
              <a:buFontTx/>
              <a:buChar char="•"/>
            </a:pPr>
            <a:r>
              <a:rPr lang="en-US" dirty="0" smtClean="0">
                <a:latin typeface="Times New Roman" charset="0"/>
                <a:cs typeface="Times New Roman" charset="0"/>
              </a:rPr>
              <a:t>Light </a:t>
            </a:r>
            <a:r>
              <a:rPr lang="en-US" dirty="0">
                <a:latin typeface="Times New Roman" charset="0"/>
                <a:cs typeface="Times New Roman" charset="0"/>
              </a:rPr>
              <a:t>bends around obstacles and openings in its path, yielding diffraction patterns</a:t>
            </a:r>
          </a:p>
          <a:p>
            <a:pPr>
              <a:spcBef>
                <a:spcPct val="50000"/>
              </a:spcBef>
              <a:buFontTx/>
              <a:buChar char="•"/>
            </a:pPr>
            <a:r>
              <a:rPr lang="en-US" dirty="0" smtClean="0">
                <a:latin typeface="Times New Roman" charset="0"/>
                <a:cs typeface="Times New Roman" charset="0"/>
              </a:rPr>
              <a:t>Light </a:t>
            </a:r>
            <a:r>
              <a:rPr lang="en-US" dirty="0">
                <a:latin typeface="Times New Roman" charset="0"/>
                <a:cs typeface="Times New Roman" charset="0"/>
              </a:rPr>
              <a:t>passing through a narrow slit will produce a central bright maximum of width </a:t>
            </a:r>
            <a:endParaRPr lang="en-US" dirty="0" smtClean="0">
              <a:latin typeface="Times New Roman" charset="0"/>
              <a:cs typeface="Times New Roman" charset="0"/>
            </a:endParaRPr>
          </a:p>
          <a:p>
            <a:pPr>
              <a:spcBef>
                <a:spcPct val="50000"/>
              </a:spcBef>
              <a:buFontTx/>
              <a:buChar char="•"/>
            </a:pPr>
            <a:endParaRPr lang="en-US" dirty="0">
              <a:latin typeface="Times New Roman" charset="0"/>
              <a:cs typeface="Times New Roman" charset="0"/>
            </a:endParaRPr>
          </a:p>
          <a:p>
            <a:pPr>
              <a:spcBef>
                <a:spcPct val="50000"/>
              </a:spcBef>
              <a:buFontTx/>
              <a:buChar char="•"/>
            </a:pPr>
            <a:r>
              <a:rPr lang="en-US" dirty="0" smtClean="0">
                <a:latin typeface="Times New Roman" charset="0"/>
                <a:cs typeface="Times New Roman" charset="0"/>
              </a:rPr>
              <a:t>Interference </a:t>
            </a:r>
            <a:r>
              <a:rPr lang="en-US" dirty="0">
                <a:latin typeface="Times New Roman" charset="0"/>
                <a:cs typeface="Times New Roman" charset="0"/>
              </a:rPr>
              <a:t>can occur between reflections from the front and back surfaces of a thin film</a:t>
            </a:r>
          </a:p>
          <a:p>
            <a:pPr>
              <a:spcBef>
                <a:spcPct val="50000"/>
              </a:spcBef>
              <a:buFontTx/>
              <a:buChar char="•"/>
            </a:pPr>
            <a:r>
              <a:rPr lang="en-US" dirty="0" smtClean="0">
                <a:latin typeface="Times New Roman" charset="0"/>
                <a:cs typeface="Times New Roman" charset="0"/>
              </a:rPr>
              <a:t>Light </a:t>
            </a:r>
            <a:r>
              <a:rPr lang="en-US" dirty="0">
                <a:latin typeface="Times New Roman" charset="0"/>
                <a:cs typeface="Times New Roman" charset="0"/>
              </a:rPr>
              <a:t>whose electric fields are all in the same plane is called plane </a:t>
            </a:r>
            <a:r>
              <a:rPr lang="en-US" dirty="0" smtClean="0">
                <a:latin typeface="Times New Roman" charset="0"/>
                <a:cs typeface="Times New Roman" charset="0"/>
              </a:rPr>
              <a:t>polarized</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4_KeyEquation_03A.jpg"/>
          <p:cNvPicPr>
            <a:picLocks noChangeAspect="1"/>
          </p:cNvPicPr>
          <p:nvPr/>
        </p:nvPicPr>
        <p:blipFill rotWithShape="1">
          <a:blip r:embed="rId2">
            <a:extLst>
              <a:ext uri="{28A0092B-C50C-407E-A947-70E740481C1C}">
                <a14:useLocalDpi xmlns:a14="http://schemas.microsoft.com/office/drawing/2010/main" val="0"/>
              </a:ext>
            </a:extLst>
          </a:blip>
          <a:srcRect r="80391" b="16545"/>
          <a:stretch/>
        </p:blipFill>
        <p:spPr>
          <a:xfrm>
            <a:off x="3741992" y="3709924"/>
            <a:ext cx="1675892" cy="696976"/>
          </a:xfrm>
          <a:prstGeom prst="rect">
            <a:avLst/>
          </a:prstGeom>
        </p:spPr>
      </p:pic>
    </p:spTree>
    <p:extLst>
      <p:ext uri="{BB962C8B-B14F-4D97-AF65-F5344CB8AC3E}">
        <p14:creationId xmlns:p14="http://schemas.microsoft.com/office/powerpoint/2010/main" val="10313183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Summary of Chapter 24</a:t>
            </a:r>
          </a:p>
        </p:txBody>
      </p:sp>
      <p:sp>
        <p:nvSpPr>
          <p:cNvPr id="3" name="Content Placeholder 2"/>
          <p:cNvSpPr>
            <a:spLocks noGrp="1"/>
          </p:cNvSpPr>
          <p:nvPr>
            <p:ph idx="1"/>
          </p:nvPr>
        </p:nvSpPr>
        <p:spPr/>
        <p:txBody>
          <a:bodyPr/>
          <a:lstStyle/>
          <a:p>
            <a:pPr>
              <a:spcBef>
                <a:spcPct val="50000"/>
              </a:spcBef>
              <a:buFontTx/>
              <a:buChar char="•"/>
            </a:pPr>
            <a:r>
              <a:rPr lang="en-US" dirty="0">
                <a:latin typeface="Times New Roman" charset="0"/>
                <a:cs typeface="Times New Roman" charset="0"/>
              </a:rPr>
              <a:t> The intensity of plane polarized light is reduced after it passes through another polarizer</a:t>
            </a:r>
            <a:r>
              <a:rPr lang="en-US" dirty="0" smtClean="0">
                <a:latin typeface="Times New Roman" charset="0"/>
                <a:cs typeface="Times New Roman" charset="0"/>
              </a:rPr>
              <a:t>:</a:t>
            </a:r>
          </a:p>
          <a:p>
            <a:pPr>
              <a:spcBef>
                <a:spcPct val="50000"/>
              </a:spcBef>
              <a:buFontTx/>
              <a:buChar char="•"/>
            </a:pPr>
            <a:endParaRPr lang="en-US" dirty="0">
              <a:latin typeface="Times New Roman" charset="0"/>
              <a:cs typeface="Times New Roman" charset="0"/>
            </a:endParaRPr>
          </a:p>
          <a:p>
            <a:pPr>
              <a:spcBef>
                <a:spcPct val="50000"/>
              </a:spcBef>
              <a:buFontTx/>
              <a:buChar char="•"/>
            </a:pPr>
            <a:r>
              <a:rPr lang="en-US" dirty="0">
                <a:latin typeface="Times New Roman" charset="0"/>
                <a:cs typeface="Times New Roman" charset="0"/>
              </a:rPr>
              <a:t> Light can also be polarized by reflection; it is completely polarized when the reflection angle is the polarization angle</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4_KeyEquation_05.jpg"/>
          <p:cNvPicPr>
            <a:picLocks noChangeAspect="1"/>
          </p:cNvPicPr>
          <p:nvPr/>
        </p:nvPicPr>
        <p:blipFill rotWithShape="1">
          <a:blip r:embed="rId2">
            <a:extLst>
              <a:ext uri="{28A0092B-C50C-407E-A947-70E740481C1C}">
                <a14:useLocalDpi xmlns:a14="http://schemas.microsoft.com/office/drawing/2010/main" val="0"/>
              </a:ext>
            </a:extLst>
          </a:blip>
          <a:srcRect r="79196" b="30936"/>
          <a:stretch/>
        </p:blipFill>
        <p:spPr>
          <a:xfrm>
            <a:off x="3690938" y="2578100"/>
            <a:ext cx="1778000" cy="644144"/>
          </a:xfrm>
          <a:prstGeom prst="rect">
            <a:avLst/>
          </a:prstGeom>
        </p:spPr>
      </p:pic>
      <p:pic>
        <p:nvPicPr>
          <p:cNvPr id="6" name="Picture 5" descr="24_KeyEquation_06B.jpg"/>
          <p:cNvPicPr>
            <a:picLocks noChangeAspect="1"/>
          </p:cNvPicPr>
          <p:nvPr/>
        </p:nvPicPr>
        <p:blipFill rotWithShape="1">
          <a:blip r:embed="rId3">
            <a:extLst>
              <a:ext uri="{28A0092B-C50C-407E-A947-70E740481C1C}">
                <a14:useLocalDpi xmlns:a14="http://schemas.microsoft.com/office/drawing/2010/main" val="0"/>
              </a:ext>
            </a:extLst>
          </a:blip>
          <a:srcRect r="80611" b="29396"/>
          <a:stretch/>
        </p:blipFill>
        <p:spPr>
          <a:xfrm>
            <a:off x="3765804" y="4789932"/>
            <a:ext cx="1657096" cy="391668"/>
          </a:xfrm>
          <a:prstGeom prst="rect">
            <a:avLst/>
          </a:prstGeom>
        </p:spPr>
      </p:pic>
    </p:spTree>
    <p:extLst>
      <p:ext uri="{BB962C8B-B14F-4D97-AF65-F5344CB8AC3E}">
        <p14:creationId xmlns:p14="http://schemas.microsoft.com/office/powerpoint/2010/main" val="846563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24-1 </a:t>
            </a:r>
            <a:r>
              <a:rPr lang="fr-FR" dirty="0" err="1">
                <a:latin typeface="Times New Roman" charset="0"/>
                <a:cs typeface="Times New Roman" charset="0"/>
              </a:rPr>
              <a:t>Waves</a:t>
            </a:r>
            <a:r>
              <a:rPr lang="fr-FR" dirty="0">
                <a:latin typeface="Times New Roman" charset="0"/>
                <a:cs typeface="Times New Roman" charset="0"/>
              </a:rPr>
              <a:t> Versus </a:t>
            </a:r>
            <a:r>
              <a:rPr lang="fr-FR" dirty="0" err="1">
                <a:latin typeface="Times New Roman" charset="0"/>
                <a:cs typeface="Times New Roman" charset="0"/>
              </a:rPr>
              <a:t>Particles</a:t>
            </a:r>
            <a:r>
              <a:rPr lang="fr-FR" dirty="0">
                <a:latin typeface="Times New Roman" charset="0"/>
                <a:cs typeface="Times New Roman" charset="0"/>
              </a:rPr>
              <a:t>; </a:t>
            </a:r>
            <a:r>
              <a:rPr lang="fr-FR" dirty="0" smtClean="0">
                <a:latin typeface="Times New Roman" charset="0"/>
                <a:cs typeface="Times New Roman" charset="0"/>
              </a:rPr>
              <a:t>Huygens’ </a:t>
            </a:r>
            <a:r>
              <a:rPr lang="fr-FR" dirty="0" err="1">
                <a:latin typeface="Times New Roman" charset="0"/>
                <a:cs typeface="Times New Roman" charset="0"/>
              </a:rPr>
              <a:t>Principle</a:t>
            </a:r>
            <a:r>
              <a:rPr lang="fr-FR" dirty="0">
                <a:latin typeface="Times New Roman" charset="0"/>
                <a:cs typeface="Times New Roman" charset="0"/>
              </a:rPr>
              <a:t> and Diffraction</a:t>
            </a:r>
            <a:endParaRPr lang="en-US" dirty="0">
              <a:latin typeface="Times New Roman" charset="0"/>
              <a:cs typeface="Times New Roman" charset="0"/>
            </a:endParaRPr>
          </a:p>
        </p:txBody>
      </p:sp>
      <p:sp>
        <p:nvSpPr>
          <p:cNvPr id="3" name="Content Placeholder 2"/>
          <p:cNvSpPr>
            <a:spLocks noGrp="1"/>
          </p:cNvSpPr>
          <p:nvPr>
            <p:ph idx="1"/>
          </p:nvPr>
        </p:nvSpPr>
        <p:spPr>
          <a:xfrm>
            <a:off x="457200" y="1600200"/>
            <a:ext cx="4038600" cy="4525963"/>
          </a:xfrm>
        </p:spPr>
        <p:txBody>
          <a:bodyPr/>
          <a:lstStyle/>
          <a:p>
            <a:pPr marL="0" indent="0">
              <a:spcBef>
                <a:spcPct val="50000"/>
              </a:spcBef>
              <a:buNone/>
            </a:pPr>
            <a:r>
              <a:rPr lang="en-US" dirty="0" smtClean="0">
                <a:latin typeface="Times New Roman" charset="0"/>
                <a:cs typeface="Times New Roman" charset="0"/>
              </a:rPr>
              <a:t>Huygens</a:t>
            </a:r>
            <a:r>
              <a:rPr lang="en-US" altLang="ja-JP" dirty="0" smtClean="0">
                <a:latin typeface="Times New Roman" charset="0"/>
                <a:cs typeface="Times New Roman" charset="0"/>
              </a:rPr>
              <a:t>’</a:t>
            </a:r>
            <a:r>
              <a:rPr lang="en-US" dirty="0" smtClean="0">
                <a:latin typeface="Times New Roman" charset="0"/>
                <a:cs typeface="Times New Roman" charset="0"/>
              </a:rPr>
              <a:t> </a:t>
            </a:r>
            <a:r>
              <a:rPr lang="en-US" dirty="0">
                <a:latin typeface="Times New Roman" charset="0"/>
                <a:cs typeface="Times New Roman" charset="0"/>
              </a:rPr>
              <a:t>principle: Every point on a wave front acts as a point source; the </a:t>
            </a:r>
            <a:r>
              <a:rPr lang="en-US" dirty="0" err="1">
                <a:latin typeface="Times New Roman" charset="0"/>
                <a:cs typeface="Times New Roman" charset="0"/>
              </a:rPr>
              <a:t>wavefront</a:t>
            </a:r>
            <a:r>
              <a:rPr lang="en-US" dirty="0">
                <a:latin typeface="Times New Roman" charset="0"/>
                <a:cs typeface="Times New Roman" charset="0"/>
              </a:rPr>
              <a:t> as it develops is tangent to their envelope</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4_01_Figure.jpg"/>
          <p:cNvPicPr>
            <a:picLocks noChangeAspect="1"/>
          </p:cNvPicPr>
          <p:nvPr/>
        </p:nvPicPr>
        <p:blipFill rotWithShape="1">
          <a:blip r:embed="rId2">
            <a:extLst>
              <a:ext uri="{28A0092B-C50C-407E-A947-70E740481C1C}">
                <a14:useLocalDpi xmlns:a14="http://schemas.microsoft.com/office/drawing/2010/main" val="0"/>
              </a:ext>
            </a:extLst>
          </a:blip>
          <a:srcRect b="2860"/>
          <a:stretch/>
        </p:blipFill>
        <p:spPr>
          <a:xfrm>
            <a:off x="4876800" y="1633457"/>
            <a:ext cx="4088620" cy="4859418"/>
          </a:xfrm>
          <a:prstGeom prst="rect">
            <a:avLst/>
          </a:prstGeom>
        </p:spPr>
      </p:pic>
    </p:spTree>
    <p:extLst>
      <p:ext uri="{BB962C8B-B14F-4D97-AF65-F5344CB8AC3E}">
        <p14:creationId xmlns:p14="http://schemas.microsoft.com/office/powerpoint/2010/main" val="1016958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24-1 </a:t>
            </a:r>
            <a:r>
              <a:rPr lang="fr-FR" dirty="0" err="1">
                <a:latin typeface="Times New Roman" charset="0"/>
                <a:cs typeface="Times New Roman" charset="0"/>
              </a:rPr>
              <a:t>Waves</a:t>
            </a:r>
            <a:r>
              <a:rPr lang="fr-FR" dirty="0">
                <a:latin typeface="Times New Roman" charset="0"/>
                <a:cs typeface="Times New Roman" charset="0"/>
              </a:rPr>
              <a:t> Versus </a:t>
            </a:r>
            <a:r>
              <a:rPr lang="fr-FR" dirty="0" err="1">
                <a:latin typeface="Times New Roman" charset="0"/>
                <a:cs typeface="Times New Roman" charset="0"/>
              </a:rPr>
              <a:t>Particles</a:t>
            </a:r>
            <a:r>
              <a:rPr lang="fr-FR" dirty="0">
                <a:latin typeface="Times New Roman" charset="0"/>
                <a:cs typeface="Times New Roman" charset="0"/>
              </a:rPr>
              <a:t>; Huygens’ </a:t>
            </a:r>
            <a:r>
              <a:rPr lang="fr-FR" dirty="0" err="1">
                <a:latin typeface="Times New Roman" charset="0"/>
                <a:cs typeface="Times New Roman" charset="0"/>
              </a:rPr>
              <a:t>Principle</a:t>
            </a:r>
            <a:r>
              <a:rPr lang="fr-FR" dirty="0">
                <a:latin typeface="Times New Roman" charset="0"/>
                <a:cs typeface="Times New Roman" charset="0"/>
              </a:rPr>
              <a:t> and Diffraction</a:t>
            </a:r>
            <a:endParaRPr lang="en-US" dirty="0"/>
          </a:p>
        </p:txBody>
      </p:sp>
      <p:sp>
        <p:nvSpPr>
          <p:cNvPr id="3" name="Content Placeholder 2"/>
          <p:cNvSpPr>
            <a:spLocks noGrp="1"/>
          </p:cNvSpPr>
          <p:nvPr>
            <p:ph idx="1"/>
          </p:nvPr>
        </p:nvSpPr>
        <p:spPr/>
        <p:txBody>
          <a:bodyPr/>
          <a:lstStyle/>
          <a:p>
            <a:pPr marL="0" indent="0">
              <a:spcBef>
                <a:spcPct val="50000"/>
              </a:spcBef>
              <a:buNone/>
            </a:pPr>
            <a:r>
              <a:rPr lang="en-US" dirty="0" smtClean="0">
                <a:latin typeface="Times New Roman" charset="0"/>
                <a:cs typeface="Times New Roman" charset="0"/>
              </a:rPr>
              <a:t>Huygens</a:t>
            </a:r>
            <a:r>
              <a:rPr lang="en-US" altLang="ja-JP" dirty="0" smtClean="0">
                <a:latin typeface="Times New Roman" charset="0"/>
                <a:cs typeface="Times New Roman" charset="0"/>
              </a:rPr>
              <a:t>’</a:t>
            </a:r>
            <a:r>
              <a:rPr lang="en-US" dirty="0" smtClean="0">
                <a:latin typeface="Times New Roman" charset="0"/>
                <a:cs typeface="Times New Roman" charset="0"/>
              </a:rPr>
              <a:t> </a:t>
            </a:r>
            <a:r>
              <a:rPr lang="en-US" dirty="0">
                <a:latin typeface="Times New Roman" charset="0"/>
                <a:cs typeface="Times New Roman" charset="0"/>
              </a:rPr>
              <a:t>principle is consistent with diffraction:</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4_02_Figure.jpg"/>
          <p:cNvPicPr>
            <a:picLocks noChangeAspect="1"/>
          </p:cNvPicPr>
          <p:nvPr/>
        </p:nvPicPr>
        <p:blipFill rotWithShape="1">
          <a:blip r:embed="rId2">
            <a:extLst>
              <a:ext uri="{28A0092B-C50C-407E-A947-70E740481C1C}">
                <a14:useLocalDpi xmlns:a14="http://schemas.microsoft.com/office/drawing/2010/main" val="0"/>
              </a:ext>
            </a:extLst>
          </a:blip>
          <a:srcRect b="4710"/>
          <a:stretch/>
        </p:blipFill>
        <p:spPr>
          <a:xfrm>
            <a:off x="306642" y="2749804"/>
            <a:ext cx="8546592" cy="3206496"/>
          </a:xfrm>
          <a:prstGeom prst="rect">
            <a:avLst/>
          </a:prstGeom>
        </p:spPr>
      </p:pic>
    </p:spTree>
    <p:extLst>
      <p:ext uri="{BB962C8B-B14F-4D97-AF65-F5344CB8AC3E}">
        <p14:creationId xmlns:p14="http://schemas.microsoft.com/office/powerpoint/2010/main" val="3992568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24-2 </a:t>
            </a:r>
            <a:r>
              <a:rPr lang="fr-FR" dirty="0">
                <a:latin typeface="Times New Roman" charset="0"/>
                <a:cs typeface="Times New Roman" charset="0"/>
              </a:rPr>
              <a:t>Huygens’ </a:t>
            </a:r>
            <a:r>
              <a:rPr lang="fr-FR" dirty="0" err="1">
                <a:latin typeface="Times New Roman" charset="0"/>
                <a:cs typeface="Times New Roman" charset="0"/>
              </a:rPr>
              <a:t>Principle</a:t>
            </a:r>
            <a:r>
              <a:rPr lang="fr-FR" dirty="0">
                <a:latin typeface="Times New Roman" charset="0"/>
                <a:cs typeface="Times New Roman" charset="0"/>
              </a:rPr>
              <a:t> </a:t>
            </a:r>
            <a:r>
              <a:rPr lang="fr-FR" dirty="0" smtClean="0">
                <a:latin typeface="Times New Roman" charset="0"/>
                <a:cs typeface="Times New Roman" charset="0"/>
              </a:rPr>
              <a:t>and</a:t>
            </a:r>
            <a:br>
              <a:rPr lang="fr-FR" dirty="0" smtClean="0">
                <a:latin typeface="Times New Roman" charset="0"/>
                <a:cs typeface="Times New Roman" charset="0"/>
              </a:rPr>
            </a:br>
            <a:r>
              <a:rPr lang="fr-FR" dirty="0" smtClean="0">
                <a:latin typeface="Times New Roman" charset="0"/>
                <a:cs typeface="Times New Roman" charset="0"/>
              </a:rPr>
              <a:t>the </a:t>
            </a:r>
            <a:r>
              <a:rPr lang="fr-FR" dirty="0">
                <a:latin typeface="Times New Roman" charset="0"/>
                <a:cs typeface="Times New Roman" charset="0"/>
              </a:rPr>
              <a:t>Law of </a:t>
            </a:r>
            <a:r>
              <a:rPr lang="fr-FR" dirty="0" err="1">
                <a:latin typeface="Times New Roman" charset="0"/>
                <a:cs typeface="Times New Roman" charset="0"/>
              </a:rPr>
              <a:t>Refraction</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4_03_Figure.jpg"/>
          <p:cNvPicPr>
            <a:picLocks noChangeAspect="1"/>
          </p:cNvPicPr>
          <p:nvPr/>
        </p:nvPicPr>
        <p:blipFill rotWithShape="1">
          <a:blip r:embed="rId2">
            <a:extLst>
              <a:ext uri="{28A0092B-C50C-407E-A947-70E740481C1C}">
                <a14:useLocalDpi xmlns:a14="http://schemas.microsoft.com/office/drawing/2010/main" val="0"/>
              </a:ext>
            </a:extLst>
          </a:blip>
          <a:srcRect b="5035"/>
          <a:stretch/>
        </p:blipFill>
        <p:spPr>
          <a:xfrm>
            <a:off x="2031810" y="2070100"/>
            <a:ext cx="5096256" cy="3276600"/>
          </a:xfrm>
          <a:prstGeom prst="rect">
            <a:avLst/>
          </a:prstGeom>
        </p:spPr>
      </p:pic>
    </p:spTree>
    <p:extLst>
      <p:ext uri="{BB962C8B-B14F-4D97-AF65-F5344CB8AC3E}">
        <p14:creationId xmlns:p14="http://schemas.microsoft.com/office/powerpoint/2010/main" val="2481434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24-2 </a:t>
            </a:r>
            <a:r>
              <a:rPr lang="fr-FR" dirty="0">
                <a:latin typeface="Times New Roman" charset="0"/>
                <a:cs typeface="Times New Roman" charset="0"/>
              </a:rPr>
              <a:t>Huygens’ </a:t>
            </a:r>
            <a:r>
              <a:rPr lang="fr-FR" dirty="0" err="1">
                <a:latin typeface="Times New Roman" charset="0"/>
                <a:cs typeface="Times New Roman" charset="0"/>
              </a:rPr>
              <a:t>Principle</a:t>
            </a:r>
            <a:r>
              <a:rPr lang="fr-FR" dirty="0">
                <a:latin typeface="Times New Roman" charset="0"/>
                <a:cs typeface="Times New Roman" charset="0"/>
              </a:rPr>
              <a:t> and</a:t>
            </a:r>
            <a:br>
              <a:rPr lang="fr-FR" dirty="0">
                <a:latin typeface="Times New Roman" charset="0"/>
                <a:cs typeface="Times New Roman" charset="0"/>
              </a:rPr>
            </a:br>
            <a:r>
              <a:rPr lang="fr-FR" dirty="0">
                <a:latin typeface="Times New Roman" charset="0"/>
                <a:cs typeface="Times New Roman" charset="0"/>
              </a:rPr>
              <a:t>the Law of </a:t>
            </a:r>
            <a:r>
              <a:rPr lang="fr-FR" dirty="0" err="1">
                <a:latin typeface="Times New Roman" charset="0"/>
                <a:cs typeface="Times New Roman" charset="0"/>
              </a:rPr>
              <a:t>Refraction</a:t>
            </a:r>
            <a:endParaRPr lang="en-US" dirty="0"/>
          </a:p>
        </p:txBody>
      </p:sp>
      <p:sp>
        <p:nvSpPr>
          <p:cNvPr id="3" name="Content Placeholder 2"/>
          <p:cNvSpPr>
            <a:spLocks noGrp="1"/>
          </p:cNvSpPr>
          <p:nvPr>
            <p:ph idx="1"/>
          </p:nvPr>
        </p:nvSpPr>
        <p:spPr/>
        <p:txBody>
          <a:bodyPr/>
          <a:lstStyle/>
          <a:p>
            <a:pPr marL="0" indent="0">
              <a:spcBef>
                <a:spcPct val="50000"/>
              </a:spcBef>
              <a:buNone/>
            </a:pPr>
            <a:r>
              <a:rPr lang="en-US" dirty="0" smtClean="0">
                <a:latin typeface="Times New Roman" charset="0"/>
                <a:cs typeface="Times New Roman" charset="0"/>
              </a:rPr>
              <a:t>Huygens</a:t>
            </a:r>
            <a:r>
              <a:rPr lang="en-US" altLang="ja-JP" dirty="0" smtClean="0">
                <a:latin typeface="Times New Roman" charset="0"/>
                <a:cs typeface="Times New Roman" charset="0"/>
              </a:rPr>
              <a:t>’</a:t>
            </a:r>
            <a:r>
              <a:rPr lang="en-US" dirty="0" smtClean="0">
                <a:latin typeface="Times New Roman" charset="0"/>
                <a:cs typeface="Times New Roman" charset="0"/>
              </a:rPr>
              <a:t> </a:t>
            </a:r>
            <a:r>
              <a:rPr lang="en-US" dirty="0">
                <a:latin typeface="Times New Roman" charset="0"/>
                <a:cs typeface="Times New Roman" charset="0"/>
              </a:rPr>
              <a:t>principle can also explain the law of refraction. </a:t>
            </a:r>
          </a:p>
          <a:p>
            <a:pPr marL="0" indent="0">
              <a:spcBef>
                <a:spcPct val="50000"/>
              </a:spcBef>
              <a:buNone/>
            </a:pPr>
            <a:r>
              <a:rPr lang="en-US" dirty="0">
                <a:latin typeface="Times New Roman" charset="0"/>
                <a:cs typeface="Times New Roman" charset="0"/>
              </a:rPr>
              <a:t>As the wavelets propagate from each point, they propagate more slowly in the medium of higher index of refraction.</a:t>
            </a:r>
          </a:p>
          <a:p>
            <a:pPr marL="0" indent="0">
              <a:spcBef>
                <a:spcPct val="50000"/>
              </a:spcBef>
              <a:buNone/>
            </a:pPr>
            <a:r>
              <a:rPr lang="en-US" dirty="0">
                <a:latin typeface="Times New Roman" charset="0"/>
                <a:cs typeface="Times New Roman" charset="0"/>
              </a:rPr>
              <a:t>This leads to a bend in the </a:t>
            </a:r>
            <a:r>
              <a:rPr lang="en-US" dirty="0" err="1">
                <a:latin typeface="Times New Roman" charset="0"/>
                <a:cs typeface="Times New Roman" charset="0"/>
              </a:rPr>
              <a:t>wavefront</a:t>
            </a:r>
            <a:r>
              <a:rPr lang="en-US" dirty="0">
                <a:latin typeface="Times New Roman" charset="0"/>
                <a:cs typeface="Times New Roman" charset="0"/>
              </a:rPr>
              <a:t> and therefore in the ray.</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4091918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24-2 </a:t>
            </a:r>
            <a:r>
              <a:rPr lang="fr-FR" dirty="0">
                <a:latin typeface="Times New Roman" charset="0"/>
                <a:cs typeface="Times New Roman" charset="0"/>
              </a:rPr>
              <a:t>Huygens’ </a:t>
            </a:r>
            <a:r>
              <a:rPr lang="fr-FR" dirty="0" err="1">
                <a:latin typeface="Times New Roman" charset="0"/>
                <a:cs typeface="Times New Roman" charset="0"/>
              </a:rPr>
              <a:t>Principle</a:t>
            </a:r>
            <a:r>
              <a:rPr lang="fr-FR" dirty="0">
                <a:latin typeface="Times New Roman" charset="0"/>
                <a:cs typeface="Times New Roman" charset="0"/>
              </a:rPr>
              <a:t> and</a:t>
            </a:r>
            <a:br>
              <a:rPr lang="fr-FR" dirty="0">
                <a:latin typeface="Times New Roman" charset="0"/>
                <a:cs typeface="Times New Roman" charset="0"/>
              </a:rPr>
            </a:br>
            <a:r>
              <a:rPr lang="fr-FR" dirty="0">
                <a:latin typeface="Times New Roman" charset="0"/>
                <a:cs typeface="Times New Roman" charset="0"/>
              </a:rPr>
              <a:t>the Law of </a:t>
            </a:r>
            <a:r>
              <a:rPr lang="fr-FR" dirty="0" err="1">
                <a:latin typeface="Times New Roman" charset="0"/>
                <a:cs typeface="Times New Roman" charset="0"/>
              </a:rPr>
              <a:t>Refraction</a:t>
            </a:r>
            <a:endParaRPr lang="en-US" dirty="0"/>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The frequency of the light does not change, but the wavelength does as it travels into a new medium.</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4_KeyEquation_01.jpg"/>
          <p:cNvPicPr>
            <a:picLocks noChangeAspect="1"/>
          </p:cNvPicPr>
          <p:nvPr/>
        </p:nvPicPr>
        <p:blipFill rotWithShape="1">
          <a:blip r:embed="rId2">
            <a:extLst>
              <a:ext uri="{28A0092B-C50C-407E-A947-70E740481C1C}">
                <a14:useLocalDpi xmlns:a14="http://schemas.microsoft.com/office/drawing/2010/main" val="0"/>
              </a:ext>
            </a:extLst>
          </a:blip>
          <a:srcRect r="86186" b="20013"/>
          <a:stretch/>
        </p:blipFill>
        <p:spPr>
          <a:xfrm>
            <a:off x="4001008" y="4572000"/>
            <a:ext cx="1180592" cy="643636"/>
          </a:xfrm>
          <a:prstGeom prst="rect">
            <a:avLst/>
          </a:prstGeom>
        </p:spPr>
      </p:pic>
      <p:sp>
        <p:nvSpPr>
          <p:cNvPr id="6" name="TextBox 5"/>
          <p:cNvSpPr txBox="1"/>
          <p:nvPr/>
        </p:nvSpPr>
        <p:spPr>
          <a:xfrm>
            <a:off x="5867400" y="4741418"/>
            <a:ext cx="761522" cy="369332"/>
          </a:xfrm>
          <a:prstGeom prst="rect">
            <a:avLst/>
          </a:prstGeom>
          <a:noFill/>
        </p:spPr>
        <p:txBody>
          <a:bodyPr wrap="none" rtlCol="0">
            <a:spAutoFit/>
          </a:bodyPr>
          <a:lstStyle/>
          <a:p>
            <a:r>
              <a:rPr lang="en-US" dirty="0" smtClean="0"/>
              <a:t>(</a:t>
            </a:r>
            <a:r>
              <a:rPr lang="en-US" dirty="0" smtClean="0">
                <a:latin typeface="Times New Roman"/>
                <a:cs typeface="Times New Roman"/>
              </a:rPr>
              <a:t>24-1)</a:t>
            </a:r>
            <a:endParaRPr lang="en-US" dirty="0">
              <a:latin typeface="Times New Roman"/>
              <a:cs typeface="Times New Roman"/>
            </a:endParaRPr>
          </a:p>
        </p:txBody>
      </p:sp>
      <p:pic>
        <p:nvPicPr>
          <p:cNvPr id="7" name="Picture 6" descr="EQ_pg681.jpg"/>
          <p:cNvPicPr>
            <a:picLocks noChangeAspect="1"/>
          </p:cNvPicPr>
          <p:nvPr/>
        </p:nvPicPr>
        <p:blipFill rotWithShape="1">
          <a:blip r:embed="rId3">
            <a:extLst>
              <a:ext uri="{28A0092B-C50C-407E-A947-70E740481C1C}">
                <a14:useLocalDpi xmlns:a14="http://schemas.microsoft.com/office/drawing/2010/main" val="0"/>
              </a:ext>
            </a:extLst>
          </a:blip>
          <a:srcRect r="3324"/>
          <a:stretch/>
        </p:blipFill>
        <p:spPr>
          <a:xfrm>
            <a:off x="2924556" y="2992120"/>
            <a:ext cx="3323844" cy="822960"/>
          </a:xfrm>
          <a:prstGeom prst="rect">
            <a:avLst/>
          </a:prstGeom>
        </p:spPr>
      </p:pic>
    </p:spTree>
    <p:extLst>
      <p:ext uri="{BB962C8B-B14F-4D97-AF65-F5344CB8AC3E}">
        <p14:creationId xmlns:p14="http://schemas.microsoft.com/office/powerpoint/2010/main" val="28227172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7783</TotalTime>
  <Words>1893</Words>
  <Application>Microsoft Macintosh PowerPoint</Application>
  <PresentationFormat>On-screen Show (4:3)</PresentationFormat>
  <Paragraphs>183</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PowerPoint Presentation</vt:lpstr>
      <vt:lpstr>Chapter 24 The Wave Nature of Light</vt:lpstr>
      <vt:lpstr>Contents of Chapter 24</vt:lpstr>
      <vt:lpstr>Contents of Chapter 24</vt:lpstr>
      <vt:lpstr>24-1 Waves Versus Particles; Huygens’ Principle and Diffraction</vt:lpstr>
      <vt:lpstr>24-1 Waves Versus Particles; Huygens’ Principle and Diffraction</vt:lpstr>
      <vt:lpstr>24-2 Huygens’ Principle and the Law of Refraction</vt:lpstr>
      <vt:lpstr>24-2 Huygens’ Principle and the Law of Refraction</vt:lpstr>
      <vt:lpstr>24-2 Huygens’ Principle and the Law of Refraction</vt:lpstr>
      <vt:lpstr>24-2 Huygens’ Principle and the Law of Refraction</vt:lpstr>
      <vt:lpstr>24-3 Interference—Young’s Double-Slit Experiment</vt:lpstr>
      <vt:lpstr>24-3 Interference—Young’s Double-Slit Experiment</vt:lpstr>
      <vt:lpstr>24-3 Interference—Young’s Double-Slit Experiment</vt:lpstr>
      <vt:lpstr>24-3 Interference—Young’s Double-Slit Experiment</vt:lpstr>
      <vt:lpstr>24-3 Interference—Young’s Double-Slit Experiment</vt:lpstr>
      <vt:lpstr>24-3 Interference—Young’s Double-Slit Experiment</vt:lpstr>
      <vt:lpstr>24-4 The Visible Spectrum and Dispersion</vt:lpstr>
      <vt:lpstr>24-4 The Visible Spectrum and Dispersion</vt:lpstr>
      <vt:lpstr>24-4 The Visible Spectrum and Dispersion</vt:lpstr>
      <vt:lpstr>24-4 The Visible Spectrum and Dispersion</vt:lpstr>
      <vt:lpstr>24-5 Diffraction by a Single Slit or Disk</vt:lpstr>
      <vt:lpstr>24-5 Diffraction by a Single Slit or Disk</vt:lpstr>
      <vt:lpstr>24-5 Diffraction by a Single Slit or Disk</vt:lpstr>
      <vt:lpstr>24-6 Diffraction Grating</vt:lpstr>
      <vt:lpstr>24-6 Diffraction Grating</vt:lpstr>
      <vt:lpstr>24-7 The Spectrometer and Spectroscopy</vt:lpstr>
      <vt:lpstr>24-7 The Spectrometer and Spectroscopy</vt:lpstr>
      <vt:lpstr>24-8 Interference in Thin Films</vt:lpstr>
      <vt:lpstr>24-8 Interference in Thin Films</vt:lpstr>
      <vt:lpstr>24-8 Interference in Thin Films</vt:lpstr>
      <vt:lpstr>24-8 Interference in Thin Films</vt:lpstr>
      <vt:lpstr>24-8 Interference in Thin Films</vt:lpstr>
      <vt:lpstr>24-9 Michelson Interferometer</vt:lpstr>
      <vt:lpstr>24-10 Polarization</vt:lpstr>
      <vt:lpstr>24-10 Polarization</vt:lpstr>
      <vt:lpstr>24-10 Polarization</vt:lpstr>
      <vt:lpstr>24-10 Polarization</vt:lpstr>
      <vt:lpstr>24-10 Polarization</vt:lpstr>
      <vt:lpstr>24-11 Liquid Crystal Displays (LCD)</vt:lpstr>
      <vt:lpstr>24-11 Liquid Crystal Displays (LCD)</vt:lpstr>
      <vt:lpstr>24-12 Scattering of Light by the Atmosphere</vt:lpstr>
      <vt:lpstr>Summary of Chapter 24</vt:lpstr>
      <vt:lpstr>Summary of Chapter 24</vt:lpstr>
      <vt:lpstr>Summary of Chapter 24</vt:lpstr>
      <vt:lpstr>Summary of Chapter 24</vt:lpstr>
      <vt:lpstr>Summary of Chapter 24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PIT Magnus</dc:creator>
  <cp:lastModifiedBy>PIT Magnus</cp:lastModifiedBy>
  <cp:revision>141</cp:revision>
  <dcterms:created xsi:type="dcterms:W3CDTF">2013-06-27T17:53:05Z</dcterms:created>
  <dcterms:modified xsi:type="dcterms:W3CDTF">2013-07-23T15:11:52Z</dcterms:modified>
</cp:coreProperties>
</file>