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2" r:id="rId5"/>
    <p:sldId id="258" r:id="rId6"/>
    <p:sldId id="260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7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5211A-63A9-4716-BD81-8D12BC9CBDD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1325C-D1FF-4C3A-A30D-9BBF35592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5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1325C-D1FF-4C3A-A30D-9BBF355920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AAB3-4D8B-4ECD-9AE5-3C218752F28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71D9-32A1-4CD4-B242-63D60EFA2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9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AAB3-4D8B-4ECD-9AE5-3C218752F28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71D9-32A1-4CD4-B242-63D60EFA2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6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AAB3-4D8B-4ECD-9AE5-3C218752F28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71D9-32A1-4CD4-B242-63D60EFA2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7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AAB3-4D8B-4ECD-9AE5-3C218752F28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71D9-32A1-4CD4-B242-63D60EFA2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AAB3-4D8B-4ECD-9AE5-3C218752F28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71D9-32A1-4CD4-B242-63D60EFA2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8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AAB3-4D8B-4ECD-9AE5-3C218752F28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71D9-32A1-4CD4-B242-63D60EFA2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6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AAB3-4D8B-4ECD-9AE5-3C218752F28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71D9-32A1-4CD4-B242-63D60EFA2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1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AAB3-4D8B-4ECD-9AE5-3C218752F28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71D9-32A1-4CD4-B242-63D60EFA2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AAB3-4D8B-4ECD-9AE5-3C218752F28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71D9-32A1-4CD4-B242-63D60EFA2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1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AAB3-4D8B-4ECD-9AE5-3C218752F28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71D9-32A1-4CD4-B242-63D60EFA2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6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AAB3-4D8B-4ECD-9AE5-3C218752F28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71D9-32A1-4CD4-B242-63D60EFA2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1AAB3-4D8B-4ECD-9AE5-3C218752F28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A71D9-32A1-4CD4-B242-63D60EFA2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5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3-5,6</a:t>
            </a:r>
            <a:br>
              <a:rPr lang="en-US" dirty="0" smtClean="0"/>
            </a:br>
            <a:r>
              <a:rPr lang="en-US" dirty="0" smtClean="0"/>
              <a:t>Keys and Couplings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 301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is used to transmit torque between shaft and the component mounted on the shaft.</a:t>
            </a:r>
          </a:p>
          <a:p>
            <a:endParaRPr lang="en-US" dirty="0"/>
          </a:p>
          <a:p>
            <a:r>
              <a:rPr lang="en-US" dirty="0" smtClean="0"/>
              <a:t>Square and flat keys are most common.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17069"/>
            <a:ext cx="2514600" cy="126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027955"/>
            <a:ext cx="2305050" cy="212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89656"/>
            <a:ext cx="2905124" cy="16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9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keys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74" y="1600200"/>
            <a:ext cx="74368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8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size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9" y="2057400"/>
            <a:ext cx="7993879" cy="343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5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Actual stresses acting on keys are difficult to determine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5004038" cy="276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8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Simplified mechanical stresses </a:t>
            </a:r>
            <a:r>
              <a:rPr lang="en-US" sz="3200" smtClean="0"/>
              <a:t>equations for shear </a:t>
            </a:r>
            <a:r>
              <a:rPr lang="en-US" sz="3200" dirty="0" smtClean="0"/>
              <a:t>and compression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555784"/>
            <a:ext cx="7315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Tangential Force at shaft diameter: F= T/(D/2) = 2T/D</a:t>
            </a:r>
          </a:p>
          <a:p>
            <a:r>
              <a:rPr lang="en-US" sz="1600" dirty="0" smtClean="0"/>
              <a:t>Average shear stress </a:t>
            </a:r>
            <a:r>
              <a:rPr lang="en-US" sz="1600" dirty="0" smtClean="0">
                <a:latin typeface="Symbol" panose="05050102010706020507" pitchFamily="18" charset="2"/>
              </a:rPr>
              <a:t>t</a:t>
            </a:r>
            <a:r>
              <a:rPr lang="en-US" sz="1600" baseline="-25000" dirty="0"/>
              <a:t> </a:t>
            </a:r>
            <a:r>
              <a:rPr lang="en-US" sz="1600" dirty="0" smtClean="0"/>
              <a:t>in Key, should not exceed allowable shear stress </a:t>
            </a:r>
            <a:r>
              <a:rPr lang="en-US" sz="1600" dirty="0" err="1" smtClean="0">
                <a:latin typeface="Symbol" panose="05050102010706020507" pitchFamily="18" charset="2"/>
              </a:rPr>
              <a:t>t</a:t>
            </a:r>
            <a:r>
              <a:rPr lang="en-US" sz="1600" baseline="-25000" dirty="0" err="1"/>
              <a:t>w</a:t>
            </a:r>
            <a:r>
              <a:rPr lang="en-US" sz="1600" dirty="0" smtClean="0"/>
              <a:t> =</a:t>
            </a:r>
            <a:r>
              <a:rPr lang="en-US" sz="1600" dirty="0" err="1" smtClean="0">
                <a:latin typeface="Symbol" panose="05050102010706020507" pitchFamily="18" charset="2"/>
              </a:rPr>
              <a:t>t</a:t>
            </a:r>
            <a:r>
              <a:rPr lang="en-US" sz="1600" baseline="-25000" dirty="0" err="1"/>
              <a:t>yp</a:t>
            </a:r>
            <a:r>
              <a:rPr lang="en-US" sz="1600" dirty="0"/>
              <a:t>/</a:t>
            </a:r>
            <a:r>
              <a:rPr lang="en-US" sz="1600" dirty="0" err="1"/>
              <a:t>N</a:t>
            </a:r>
            <a:r>
              <a:rPr lang="en-US" sz="1600" baseline="-25000" dirty="0" err="1"/>
              <a:t>fs</a:t>
            </a:r>
            <a:endParaRPr lang="en-US" sz="1600" baseline="-25000" dirty="0" smtClean="0"/>
          </a:p>
          <a:p>
            <a:r>
              <a:rPr lang="en-US" sz="1600" dirty="0" smtClean="0"/>
              <a:t>  </a:t>
            </a:r>
            <a:r>
              <a:rPr lang="en-US" sz="1600" dirty="0">
                <a:latin typeface="Symbol" panose="05050102010706020507" pitchFamily="18" charset="2"/>
              </a:rPr>
              <a:t>	</a:t>
            </a:r>
            <a:r>
              <a:rPr lang="en-US" sz="1600" dirty="0" smtClean="0">
                <a:latin typeface="Symbol" panose="05050102010706020507" pitchFamily="18" charset="2"/>
              </a:rPr>
              <a:t>t = </a:t>
            </a:r>
            <a:r>
              <a:rPr lang="en-US" sz="1600" dirty="0" smtClean="0">
                <a:latin typeface="+mj-lt"/>
              </a:rPr>
              <a:t>F/(W*L) &lt; </a:t>
            </a:r>
            <a:r>
              <a:rPr lang="en-US" sz="1600" dirty="0" err="1" smtClean="0">
                <a:latin typeface="Symbol" panose="05050102010706020507" pitchFamily="18" charset="2"/>
              </a:rPr>
              <a:t>t</a:t>
            </a:r>
            <a:r>
              <a:rPr lang="en-US" sz="1600" baseline="-25000" dirty="0" err="1" smtClean="0">
                <a:latin typeface="+mj-lt"/>
              </a:rPr>
              <a:t>yp</a:t>
            </a:r>
            <a:r>
              <a:rPr lang="en-US" sz="1600" dirty="0" smtClean="0">
                <a:latin typeface="+mj-lt"/>
              </a:rPr>
              <a:t>/</a:t>
            </a:r>
            <a:r>
              <a:rPr lang="en-US" sz="1600" dirty="0" err="1" smtClean="0">
                <a:latin typeface="+mj-lt"/>
              </a:rPr>
              <a:t>N</a:t>
            </a:r>
            <a:r>
              <a:rPr lang="en-US" sz="1600" baseline="-25000" dirty="0" err="1" smtClean="0">
                <a:latin typeface="+mj-lt"/>
              </a:rPr>
              <a:t>fs</a:t>
            </a:r>
            <a:endParaRPr lang="en-US" sz="1600" baseline="-25000" dirty="0" smtClean="0"/>
          </a:p>
          <a:p>
            <a:r>
              <a:rPr lang="en-US" sz="1600" baseline="-250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or, </a:t>
            </a:r>
            <a:r>
              <a:rPr lang="en-US" sz="1600" dirty="0"/>
              <a:t>F/(W*L) &lt; </a:t>
            </a:r>
            <a:r>
              <a:rPr lang="en-US" sz="1600" dirty="0" err="1">
                <a:latin typeface="Symbol" panose="05050102010706020507" pitchFamily="18" charset="2"/>
              </a:rPr>
              <a:t>s</a:t>
            </a:r>
            <a:r>
              <a:rPr lang="en-US" sz="1600" baseline="-25000" dirty="0" err="1" smtClean="0"/>
              <a:t>yp</a:t>
            </a:r>
            <a:r>
              <a:rPr lang="en-US" sz="1600" dirty="0" smtClean="0"/>
              <a:t>/(2N</a:t>
            </a:r>
            <a:r>
              <a:rPr lang="en-US" sz="1600" baseline="-25000" dirty="0" smtClean="0"/>
              <a:t>fs</a:t>
            </a:r>
            <a:r>
              <a:rPr lang="en-US" sz="1600" dirty="0" smtClean="0"/>
              <a:t>) ………..(1)</a:t>
            </a:r>
          </a:p>
          <a:p>
            <a:r>
              <a:rPr lang="en-US" sz="1600" dirty="0" smtClean="0"/>
              <a:t>Average bearing (compressive) stress </a:t>
            </a:r>
            <a:r>
              <a:rPr lang="en-US" sz="1600" dirty="0">
                <a:latin typeface="Symbol" panose="05050102010706020507" pitchFamily="18" charset="2"/>
              </a:rPr>
              <a:t>s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in Key, should not exceed compressive stress </a:t>
            </a:r>
            <a:r>
              <a:rPr lang="en-US" sz="1600" dirty="0" err="1">
                <a:latin typeface="Symbol" panose="05050102010706020507" pitchFamily="18" charset="2"/>
              </a:rPr>
              <a:t>s</a:t>
            </a:r>
            <a:r>
              <a:rPr lang="en-US" sz="1600" baseline="-25000" dirty="0" err="1" smtClean="0"/>
              <a:t>w</a:t>
            </a:r>
            <a:r>
              <a:rPr lang="en-US" sz="1600" dirty="0" smtClean="0"/>
              <a:t> =</a:t>
            </a:r>
            <a:r>
              <a:rPr lang="en-US" sz="1600" dirty="0" err="1">
                <a:latin typeface="Symbol" panose="05050102010706020507" pitchFamily="18" charset="2"/>
              </a:rPr>
              <a:t>s</a:t>
            </a:r>
            <a:r>
              <a:rPr lang="en-US" sz="1600" baseline="-25000" dirty="0" err="1" smtClean="0"/>
              <a:t>yp</a:t>
            </a:r>
            <a:r>
              <a:rPr lang="en-US" sz="1600" dirty="0" smtClean="0"/>
              <a:t>/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fs</a:t>
            </a:r>
            <a:endParaRPr lang="en-US" sz="1600" baseline="-25000" dirty="0" smtClean="0"/>
          </a:p>
          <a:p>
            <a:r>
              <a:rPr lang="en-US" sz="1600" dirty="0" smtClean="0"/>
              <a:t>	</a:t>
            </a:r>
            <a:r>
              <a:rPr lang="en-US" sz="1600" dirty="0">
                <a:latin typeface="Symbol" panose="05050102010706020507" pitchFamily="18" charset="2"/>
              </a:rPr>
              <a:t>s</a:t>
            </a:r>
            <a:r>
              <a:rPr lang="en-US" sz="1600" dirty="0" smtClean="0">
                <a:latin typeface="Symbol" panose="05050102010706020507" pitchFamily="18" charset="2"/>
              </a:rPr>
              <a:t> = </a:t>
            </a:r>
            <a:r>
              <a:rPr lang="en-US" sz="1600" dirty="0" smtClean="0"/>
              <a:t>F/[(H/2)*L] </a:t>
            </a:r>
            <a:r>
              <a:rPr lang="en-US" sz="1600" dirty="0"/>
              <a:t>&lt; </a:t>
            </a:r>
            <a:r>
              <a:rPr lang="en-US" sz="1600" dirty="0" err="1" smtClean="0">
                <a:latin typeface="Symbol" panose="05050102010706020507" pitchFamily="18" charset="2"/>
              </a:rPr>
              <a:t>s</a:t>
            </a:r>
            <a:r>
              <a:rPr lang="en-US" sz="1600" baseline="-25000" dirty="0" err="1" smtClean="0"/>
              <a:t>yp</a:t>
            </a:r>
            <a:r>
              <a:rPr lang="en-US" sz="1600" dirty="0" smtClean="0"/>
              <a:t>/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fs</a:t>
            </a:r>
            <a:endParaRPr lang="en-US" sz="1600" baseline="-25000" dirty="0" smtClean="0"/>
          </a:p>
          <a:p>
            <a:r>
              <a:rPr lang="en-US" sz="1600" dirty="0" smtClean="0"/>
              <a:t>	or, </a:t>
            </a:r>
            <a:r>
              <a:rPr lang="en-US" sz="1600" dirty="0" smtClean="0">
                <a:latin typeface="Symbol" panose="05050102010706020507" pitchFamily="18" charset="2"/>
              </a:rPr>
              <a:t>s = </a:t>
            </a:r>
            <a:r>
              <a:rPr lang="en-US" sz="1600" dirty="0" smtClean="0"/>
              <a:t>F/(H*L</a:t>
            </a:r>
            <a:r>
              <a:rPr lang="en-US" sz="1600" dirty="0"/>
              <a:t>)</a:t>
            </a:r>
            <a:r>
              <a:rPr lang="en-US" sz="1600" dirty="0" smtClean="0"/>
              <a:t> &lt; </a:t>
            </a:r>
            <a:r>
              <a:rPr lang="en-US" sz="1600" dirty="0" err="1" smtClean="0">
                <a:latin typeface="Symbol" panose="05050102010706020507" pitchFamily="18" charset="2"/>
              </a:rPr>
              <a:t>s</a:t>
            </a:r>
            <a:r>
              <a:rPr lang="en-US" sz="1600" baseline="-25000" dirty="0" err="1" smtClean="0"/>
              <a:t>yp</a:t>
            </a:r>
            <a:r>
              <a:rPr lang="en-US" sz="1600" dirty="0" smtClean="0"/>
              <a:t>/(2N</a:t>
            </a:r>
            <a:r>
              <a:rPr lang="en-US" sz="1600" baseline="-25000" dirty="0" smtClean="0"/>
              <a:t>fs</a:t>
            </a:r>
            <a:r>
              <a:rPr lang="en-US" sz="1600" dirty="0" smtClean="0"/>
              <a:t>)……..(2)</a:t>
            </a:r>
          </a:p>
          <a:p>
            <a:r>
              <a:rPr lang="en-US" sz="1600" dirty="0" smtClean="0"/>
              <a:t>For square key,  W=H, Equation (1) and (2) are essentially same, i.e., shear or bearing stress will produce the same key length. </a:t>
            </a:r>
            <a:endParaRPr lang="en-US" dirty="0" smtClean="0"/>
          </a:p>
          <a:p>
            <a:endParaRPr lang="en-US" baseline="-25000" dirty="0" smtClean="0">
              <a:latin typeface="+mj-lt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3528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1527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concentration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888897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7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76400"/>
            <a:ext cx="725505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Joint Coupling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7" y="2133600"/>
            <a:ext cx="872446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15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10576</TotalTime>
  <Words>90</Words>
  <Application>Microsoft Office PowerPoint</Application>
  <PresentationFormat>On-screen Show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Section 3-5,6 Keys and Couplings</vt:lpstr>
      <vt:lpstr>Keys</vt:lpstr>
      <vt:lpstr>Other types of keys</vt:lpstr>
      <vt:lpstr>Key size</vt:lpstr>
      <vt:lpstr>Actual stresses acting on keys are difficult to determine</vt:lpstr>
      <vt:lpstr>Simplified mechanical stresses equations for shear and compression</vt:lpstr>
      <vt:lpstr>Stress concentration</vt:lpstr>
      <vt:lpstr>Coupling</vt:lpstr>
      <vt:lpstr>Universal Joint Coupling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3-5,6 Keys and Couplings</dc:title>
  <dc:creator>Administrator</dc:creator>
  <cp:lastModifiedBy>Sengupta</cp:lastModifiedBy>
  <cp:revision>11</cp:revision>
  <dcterms:created xsi:type="dcterms:W3CDTF">2014-11-26T19:49:18Z</dcterms:created>
  <dcterms:modified xsi:type="dcterms:W3CDTF">2016-04-07T13:11:37Z</dcterms:modified>
</cp:coreProperties>
</file>