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BFBC-1DFA-0543-BAD3-8FF004414F19}" type="datetimeFigureOut">
              <a:rPr lang="en-US" smtClean="0"/>
              <a:t>3/25/19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808E-4FDF-8647-8B89-CE951F27F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BFBC-1DFA-0543-BAD3-8FF004414F19}" type="datetimeFigureOut">
              <a:rPr lang="en-US" smtClean="0"/>
              <a:t>3/25/19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808E-4FDF-8647-8B89-CE951F27F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5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BFBC-1DFA-0543-BAD3-8FF004414F19}" type="datetimeFigureOut">
              <a:rPr lang="en-US" smtClean="0"/>
              <a:t>3/25/19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808E-4FDF-8647-8B89-CE951F27F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8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BFBC-1DFA-0543-BAD3-8FF004414F19}" type="datetimeFigureOut">
              <a:rPr lang="en-US" smtClean="0"/>
              <a:t>3/25/19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808E-4FDF-8647-8B89-CE951F27F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BFBC-1DFA-0543-BAD3-8FF004414F19}" type="datetimeFigureOut">
              <a:rPr lang="en-US" smtClean="0"/>
              <a:t>3/25/19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808E-4FDF-8647-8B89-CE951F27F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0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BFBC-1DFA-0543-BAD3-8FF004414F19}" type="datetimeFigureOut">
              <a:rPr lang="en-US" smtClean="0"/>
              <a:t>3/25/19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808E-4FDF-8647-8B89-CE951F27F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5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BFBC-1DFA-0543-BAD3-8FF004414F19}" type="datetimeFigureOut">
              <a:rPr lang="en-US" smtClean="0"/>
              <a:t>3/25/19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808E-4FDF-8647-8B89-CE951F27F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0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BFBC-1DFA-0543-BAD3-8FF004414F19}" type="datetimeFigureOut">
              <a:rPr lang="en-US" smtClean="0"/>
              <a:t>3/25/19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808E-4FDF-8647-8B89-CE951F27F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5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BFBC-1DFA-0543-BAD3-8FF004414F19}" type="datetimeFigureOut">
              <a:rPr lang="en-US" smtClean="0"/>
              <a:t>3/25/19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808E-4FDF-8647-8B89-CE951F27F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0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BFBC-1DFA-0543-BAD3-8FF004414F19}" type="datetimeFigureOut">
              <a:rPr lang="en-US" smtClean="0"/>
              <a:t>3/25/19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808E-4FDF-8647-8B89-CE951F27F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4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4BFBC-1DFA-0543-BAD3-8FF004414F19}" type="datetimeFigureOut">
              <a:rPr lang="en-US" smtClean="0"/>
              <a:t>3/25/19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808E-4FDF-8647-8B89-CE951F27F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8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4BFBC-1DFA-0543-BAD3-8FF004414F19}" type="datetimeFigureOut">
              <a:rPr lang="en-US" smtClean="0"/>
              <a:t>3/25/19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9808E-4FDF-8647-8B89-CE951F27F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3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Optimizing neural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Usman Roshan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78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find the min value of a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f(x) find x that minimizes f(x). This is a key fundamental problem with broad applications across different areas</a:t>
            </a:r>
          </a:p>
          <a:p>
            <a:r>
              <a:rPr lang="en-US" dirty="0" smtClean="0"/>
              <a:t>Let us start with f(x) that is non-differentiable. For example the objective of traveling salesman problem is non-differentiable.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581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search is a </a:t>
            </a:r>
            <a:r>
              <a:rPr lang="en-US" dirty="0" smtClean="0"/>
              <a:t>fundamental search method in machine learning and AI</a:t>
            </a:r>
          </a:p>
          <a:p>
            <a:r>
              <a:rPr lang="en-US" dirty="0" smtClean="0"/>
              <a:t>Given </a:t>
            </a:r>
            <a:r>
              <a:rPr lang="en-US" dirty="0" smtClean="0"/>
              <a:t>a non-differentiable objective we perform local search to find its </a:t>
            </a:r>
            <a:r>
              <a:rPr lang="en-US" dirty="0" smtClean="0"/>
              <a:t>minimum</a:t>
            </a:r>
          </a:p>
          <a:p>
            <a:r>
              <a:rPr lang="en-US" dirty="0" smtClean="0"/>
              <a:t>If the objective is differentiable we get the optimal search direction with the gradient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09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Neural network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Non-linear objective, multiple local minima</a:t>
            </a:r>
          </a:p>
          <a:p>
            <a:r>
              <a:rPr lang="en-US" dirty="0" smtClean="0"/>
              <a:t>As a result optimization is much harder than that of a convex objective</a:t>
            </a:r>
          </a:p>
          <a:p>
            <a:r>
              <a:rPr lang="en-US" dirty="0" smtClean="0"/>
              <a:t>Standard approach: gradient descent:</a:t>
            </a:r>
          </a:p>
          <a:p>
            <a:pPr lvl="1"/>
            <a:r>
              <a:rPr lang="en-US" dirty="0" smtClean="0"/>
              <a:t>Calculate first derivatives of each hidden variable</a:t>
            </a:r>
          </a:p>
          <a:p>
            <a:pPr lvl="1"/>
            <a:r>
              <a:rPr lang="en-US" dirty="0" smtClean="0"/>
              <a:t>For inner layers we use the chain rule (see </a:t>
            </a:r>
            <a:r>
              <a:rPr lang="en-US" dirty="0" err="1" smtClean="0"/>
              <a:t>google</a:t>
            </a:r>
            <a:r>
              <a:rPr lang="en-US" dirty="0" smtClean="0"/>
              <a:t> sheet for derivations)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616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Gradient descent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we run gradient descent until convergence, then what is the problem?</a:t>
            </a:r>
          </a:p>
          <a:p>
            <a:r>
              <a:rPr lang="en-US" dirty="0" smtClean="0"/>
              <a:t>May converge on a local minima and require random restarts</a:t>
            </a:r>
          </a:p>
          <a:p>
            <a:r>
              <a:rPr lang="en-US" dirty="0" err="1" smtClean="0"/>
              <a:t>Overfitting</a:t>
            </a:r>
            <a:r>
              <a:rPr lang="en-US" dirty="0" smtClean="0"/>
              <a:t>: a big problem for many years</a:t>
            </a:r>
          </a:p>
          <a:p>
            <a:r>
              <a:rPr lang="en-US" dirty="0" smtClean="0"/>
              <a:t>How can we prevent </a:t>
            </a:r>
            <a:r>
              <a:rPr lang="en-US" dirty="0" err="1" smtClean="0"/>
              <a:t>overfitting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can we explore the search space better without getting stuck in local minima?</a:t>
            </a:r>
          </a:p>
        </p:txBody>
      </p:sp>
    </p:spTree>
    <p:extLst>
      <p:ext uri="{BB962C8B-B14F-4D97-AF65-F5344CB8AC3E}">
        <p14:creationId xmlns:p14="http://schemas.microsoft.com/office/powerpoint/2010/main" val="4201252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Stochastic gradient descent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simple but beautifully powerful idea introduced by Leon </a:t>
            </a:r>
            <a:r>
              <a:rPr lang="en-US" dirty="0" err="1" smtClean="0"/>
              <a:t>Bottou</a:t>
            </a:r>
            <a:r>
              <a:rPr lang="en-US" dirty="0" smtClean="0"/>
              <a:t> in 2000</a:t>
            </a:r>
          </a:p>
          <a:p>
            <a:r>
              <a:rPr lang="en-US" dirty="0" smtClean="0"/>
              <a:t>Original SGD:</a:t>
            </a:r>
          </a:p>
          <a:p>
            <a:pPr lvl="1"/>
            <a:r>
              <a:rPr lang="en-US" dirty="0" smtClean="0"/>
              <a:t>While not converged:</a:t>
            </a:r>
          </a:p>
          <a:p>
            <a:pPr lvl="2"/>
            <a:r>
              <a:rPr lang="en-US" dirty="0" smtClean="0"/>
              <a:t>Select a single </a:t>
            </a:r>
            <a:r>
              <a:rPr lang="en-US" dirty="0" err="1" smtClean="0"/>
              <a:t>datapoint</a:t>
            </a:r>
            <a:r>
              <a:rPr lang="en-US" dirty="0" smtClean="0"/>
              <a:t> in order from the data</a:t>
            </a:r>
          </a:p>
          <a:p>
            <a:pPr lvl="2"/>
            <a:r>
              <a:rPr lang="en-US" dirty="0" smtClean="0"/>
              <a:t>Compute gradient with just one point</a:t>
            </a:r>
          </a:p>
          <a:p>
            <a:pPr lvl="2"/>
            <a:r>
              <a:rPr lang="en-US" dirty="0" smtClean="0"/>
              <a:t>Update parameters</a:t>
            </a:r>
          </a:p>
          <a:p>
            <a:r>
              <a:rPr lang="en-US" dirty="0" smtClean="0"/>
              <a:t>Pros: broader search</a:t>
            </a:r>
          </a:p>
          <a:p>
            <a:r>
              <a:rPr lang="en-US" dirty="0" smtClean="0"/>
              <a:t>Cons: final solution may be poor, may be hard to converge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570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Stochastic gradient descent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Mini-batch SGD:</a:t>
            </a:r>
          </a:p>
          <a:p>
            <a:pPr lvl="1"/>
            <a:r>
              <a:rPr lang="en-US" dirty="0" smtClean="0"/>
              <a:t>While not converged:</a:t>
            </a:r>
          </a:p>
          <a:p>
            <a:pPr lvl="2"/>
            <a:r>
              <a:rPr lang="en-US" dirty="0" smtClean="0"/>
              <a:t>Select a random batch of </a:t>
            </a:r>
            <a:r>
              <a:rPr lang="en-US" dirty="0" err="1" smtClean="0"/>
              <a:t>datapoints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Compute gradient with the batch</a:t>
            </a:r>
          </a:p>
          <a:p>
            <a:pPr lvl="2"/>
            <a:r>
              <a:rPr lang="en-US" dirty="0" smtClean="0"/>
              <a:t>Update parameters</a:t>
            </a:r>
          </a:p>
          <a:p>
            <a:r>
              <a:rPr lang="en-US" dirty="0" smtClean="0"/>
              <a:t>Mini-batch pros: generally better solution with better convergence than single </a:t>
            </a:r>
            <a:r>
              <a:rPr lang="en-US" dirty="0" err="1" smtClean="0"/>
              <a:t>datapoint</a:t>
            </a:r>
            <a:endParaRPr lang="en-US" dirty="0" smtClean="0"/>
          </a:p>
          <a:p>
            <a:r>
              <a:rPr lang="en-US" dirty="0" smtClean="0"/>
              <a:t>Batch sizes are usually small</a:t>
            </a:r>
          </a:p>
        </p:txBody>
      </p:sp>
    </p:spTree>
    <p:extLst>
      <p:ext uri="{BB962C8B-B14F-4D97-AF65-F5344CB8AC3E}">
        <p14:creationId xmlns:p14="http://schemas.microsoft.com/office/powerpoint/2010/main" val="1180213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to the search is the step size</a:t>
            </a:r>
          </a:p>
          <a:p>
            <a:r>
              <a:rPr lang="en-US" dirty="0" smtClean="0"/>
              <a:t>Ideally we start with a somewhat large size (0.1 or 0.01) and reduce by power of 10 after a few epochs</a:t>
            </a:r>
          </a:p>
          <a:p>
            <a:r>
              <a:rPr lang="en-US" dirty="0" smtClean="0"/>
              <a:t>Adaptive step size is the best but may slow the search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793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simple method introduced in 2014 to prevent </a:t>
            </a:r>
            <a:r>
              <a:rPr lang="en-US" dirty="0" err="1" smtClean="0"/>
              <a:t>overfitting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Procedure:</a:t>
            </a:r>
          </a:p>
          <a:p>
            <a:pPr lvl="1"/>
            <a:r>
              <a:rPr lang="en-US" dirty="0" smtClean="0"/>
              <a:t>During training we decide with probability p to update a node’s weights or not. </a:t>
            </a:r>
          </a:p>
          <a:p>
            <a:pPr lvl="1"/>
            <a:r>
              <a:rPr lang="en-US" dirty="0" smtClean="0"/>
              <a:t>We set p to be typically 0.5</a:t>
            </a:r>
            <a:endParaRPr lang="en-US" dirty="0"/>
          </a:p>
          <a:p>
            <a:r>
              <a:rPr lang="en-US" dirty="0" smtClean="0"/>
              <a:t>Highly effective in deep learning:</a:t>
            </a:r>
          </a:p>
          <a:p>
            <a:pPr lvl="1"/>
            <a:r>
              <a:rPr lang="en-US" dirty="0" smtClean="0"/>
              <a:t>Decreases </a:t>
            </a:r>
            <a:r>
              <a:rPr lang="en-US" dirty="0" err="1" smtClean="0"/>
              <a:t>overfitting</a:t>
            </a:r>
            <a:endParaRPr lang="en-US" dirty="0"/>
          </a:p>
          <a:p>
            <a:pPr lvl="1"/>
            <a:r>
              <a:rPr lang="en-US" dirty="0" smtClean="0"/>
              <a:t>Increases training time</a:t>
            </a:r>
            <a:endParaRPr lang="en-US" dirty="0"/>
          </a:p>
          <a:p>
            <a:r>
              <a:rPr lang="en-US" dirty="0" smtClean="0"/>
              <a:t>Can be loosely interpreted as ensemble of networks</a:t>
            </a:r>
          </a:p>
        </p:txBody>
      </p:sp>
    </p:spTree>
    <p:extLst>
      <p:ext uri="{BB962C8B-B14F-4D97-AF65-F5344CB8AC3E}">
        <p14:creationId xmlns:p14="http://schemas.microsoft.com/office/powerpoint/2010/main" val="133153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415</Words>
  <Application>Microsoft Macintosh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Optimizing neural networks</vt:lpstr>
      <vt:lpstr>How do we find the min value of a function?</vt:lpstr>
      <vt:lpstr>Local search</vt:lpstr>
      <vt:lpstr>Neural network objective</vt:lpstr>
      <vt:lpstr>Gradient descent</vt:lpstr>
      <vt:lpstr>Stochastic gradient descent</vt:lpstr>
      <vt:lpstr>Stochastic gradient descent</vt:lpstr>
      <vt:lpstr>Learning rate</vt:lpstr>
      <vt:lpstr>Dropout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Usman Roshan</dc:creator>
  <cp:lastModifiedBy>Usman Roshan</cp:lastModifiedBy>
  <cp:revision>16</cp:revision>
  <dcterms:created xsi:type="dcterms:W3CDTF">2019-03-06T15:18:05Z</dcterms:created>
  <dcterms:modified xsi:type="dcterms:W3CDTF">2019-03-25T15:05:05Z</dcterms:modified>
</cp:coreProperties>
</file>