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95" r:id="rId7"/>
    <p:sldId id="296" r:id="rId8"/>
    <p:sldId id="29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 varScale="1">
        <p:scale>
          <a:sx n="76" d="100"/>
          <a:sy n="76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7F470-9F9E-0A72-502B-6411C371B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AFBF55-0D06-B30B-B3E9-3CCC9CCA8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1FA25-C0E3-B979-6213-B058EF37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8A07-E198-4088-B33A-F21FE0D0FC7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4F873-DEC9-886D-018E-8B1664D0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C36A6-5055-FB98-9C6F-8416F8AA7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9210-25C8-451B-AE53-53DE152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0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C98A1-6A27-C3EC-FEF0-CCA5290BE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CC4B9E-475C-1B30-FBED-8CB401E6E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3C5AD-5CEE-1D5D-C51B-10A484E9E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8A07-E198-4088-B33A-F21FE0D0FC7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BF65A-527E-6CBD-90B2-C594F83E0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97DD4-B006-77AD-BD34-F7299BE93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9210-25C8-451B-AE53-53DE152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2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2DE9D-CCE5-3B53-C9FA-A4187CE774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CB8D38-332A-C9E2-F60C-1E2B2FE72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F41FC-37AD-1183-7C4D-922686842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8A07-E198-4088-B33A-F21FE0D0FC7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7D578-DA93-778D-A533-25C4ED521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42C42-1077-C714-A525-218A473B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9210-25C8-451B-AE53-53DE152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9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49829-2F0E-A5DA-28E6-E4745912C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D3A76-F1E9-1791-77AF-C5E561F03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C7ECC-DC72-B24F-ED6F-AD481504D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8A07-E198-4088-B33A-F21FE0D0FC7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4F2A4-7B5E-D290-FBA0-C2FF6E3E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BA750-AECE-E906-64D8-FFBF6DAAF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9210-25C8-451B-AE53-53DE152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8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B30E4-F96A-036C-8020-596F6C774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FA75A-15B3-FA13-C2F1-719D7B043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24CB1-A115-7D2F-E479-C29D6AC7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8A07-E198-4088-B33A-F21FE0D0FC7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65C76-4194-BA13-AF09-BA6114F53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39ED4-39A1-000B-0EC9-8564D7A8C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9210-25C8-451B-AE53-53DE152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0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DD8DC-01BF-635E-AD3F-1F2D79E66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87665-EF95-6264-E7BA-1D3C333E3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7056F-8B68-89D1-3DA6-3862EDC27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A635E-3923-5FC8-B1AE-E69A6EE7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8A07-E198-4088-B33A-F21FE0D0FC7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DCD62-21D8-265B-7F9A-62FE69A2C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B9DB1-0A4C-2DEC-6814-958982847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9210-25C8-451B-AE53-53DE152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9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B07AC-8596-06E2-A883-150E79CB2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35AA54-48CC-9A86-E6F4-7164FFA1B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691952-0F6B-B182-D656-F926AC4D9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97DA46-03BF-00C2-5E59-41510E1A6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01C1F1-172F-0DB9-9171-EE99924D87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DA9A55-F90C-F3E0-19F1-C5519FEB9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8A07-E198-4088-B33A-F21FE0D0FC7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D221B1-0C50-096F-346F-5C6550BF8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7EAD78-D224-F371-CA34-3FB3E59B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9210-25C8-451B-AE53-53DE152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1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EDDFD-F325-836A-D9A8-7029BEDC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CCC0C6-4CD4-0143-0BBC-254BBF800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8A07-E198-4088-B33A-F21FE0D0FC7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50B6A-04CC-4A15-2198-C241099AD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CC1F2A-6716-5AD2-4D5D-82F64EE4E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9210-25C8-451B-AE53-53DE152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3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C82B01-5FF8-FCF7-9E48-E97ECC689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8A07-E198-4088-B33A-F21FE0D0FC7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AF8813-CB4B-E1EA-E64E-58E37F7C8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24231-1E1B-D34F-7505-32BDDA6D0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9210-25C8-451B-AE53-53DE152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5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C3079-87E6-E4D7-5CD2-A95E76DF4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6628C-4F6F-0AE8-4E8D-EC42DD881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1D5110-0A66-9400-6F90-AE1584344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9394F-5D68-0D9B-7E43-19DA9103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8A07-E198-4088-B33A-F21FE0D0FC7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8B2DE-9273-27BE-85E7-8FD93C848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4362F-547D-E4CC-0874-D7B74D18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9210-25C8-451B-AE53-53DE152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5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13F1A-5ED5-B5A1-C64E-E2C8573C2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246978-2D3B-0234-87FB-5E9BA867F2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69953-9A73-D1DD-5017-176F47A3B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9D8923-FF9B-05CA-7C46-3998E0A6A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8A07-E198-4088-B33A-F21FE0D0FC7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C5431A-CFAB-BFA8-9111-E522E772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E0CDF-F224-8737-7B89-1C7BC31A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9210-25C8-451B-AE53-53DE152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4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3B7E35-F4A3-FC76-B603-D7526684E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B27E5-857D-93E3-1917-EB048A2CC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FC2D-C268-C059-C279-99E8421E6B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08A07-E198-4088-B33A-F21FE0D0FC7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14D7A-5212-B232-9B26-9ECB1BF80F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D82D2-14E4-0EF4-5094-0EB3D2394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C9210-25C8-451B-AE53-53DE152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1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9D3CC-BB40-17A3-B7C3-B0FD18E11B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DS 644: Big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6E251F-5EDE-2C43-F701-30B2125ABB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Usman Roshan</a:t>
            </a:r>
          </a:p>
          <a:p>
            <a:r>
              <a:rPr lang="en-US" dirty="0"/>
              <a:t>Department of Data Science</a:t>
            </a:r>
          </a:p>
          <a:p>
            <a:r>
              <a:rPr lang="en-US" dirty="0"/>
              <a:t>New Jersey Institute of Technology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1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1A2D7-DC00-C9FE-3674-E07564B86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Course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C609-1C48-B7AC-2B87-A31506418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Mid-term exam</a:t>
            </a:r>
          </a:p>
          <a:p>
            <a:pPr lvl="1"/>
            <a:r>
              <a:rPr lang="en-US" dirty="0"/>
              <a:t>Mid-term exam worth 20%</a:t>
            </a:r>
          </a:p>
          <a:p>
            <a:pPr lvl="1"/>
            <a:r>
              <a:rPr lang="en-US" dirty="0"/>
              <a:t>Will cover basic big data methods</a:t>
            </a:r>
          </a:p>
          <a:p>
            <a:pPr lvl="1"/>
            <a:r>
              <a:rPr lang="en-US" dirty="0"/>
              <a:t>Some questions will be multiple choice</a:t>
            </a:r>
          </a:p>
          <a:p>
            <a:pPr lvl="1"/>
            <a:r>
              <a:rPr lang="en-US" dirty="0"/>
              <a:t>Mid-term in mid to end of October</a:t>
            </a:r>
          </a:p>
        </p:txBody>
      </p:sp>
    </p:spTree>
    <p:extLst>
      <p:ext uri="{BB962C8B-B14F-4D97-AF65-F5344CB8AC3E}">
        <p14:creationId xmlns:p14="http://schemas.microsoft.com/office/powerpoint/2010/main" val="503511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827CE-A2B4-DDD1-E751-5A9369B8A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Course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04A96-B320-9877-7A4C-E93A3EFBC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</a:t>
            </a:r>
          </a:p>
          <a:p>
            <a:pPr lvl="1"/>
            <a:r>
              <a:rPr lang="en-US" dirty="0"/>
              <a:t>Individual projects worth 80%</a:t>
            </a:r>
          </a:p>
          <a:p>
            <a:pPr lvl="2"/>
            <a:r>
              <a:rPr lang="en-US" dirty="0"/>
              <a:t>Project proposal – 20%</a:t>
            </a:r>
          </a:p>
          <a:p>
            <a:pPr lvl="3"/>
            <a:r>
              <a:rPr lang="en-US" dirty="0"/>
              <a:t>One page PDF framing project as a question. For example ‘how does accuracy of a single layer neural network scale with increasing dataset size?’</a:t>
            </a:r>
          </a:p>
          <a:p>
            <a:pPr lvl="3"/>
            <a:r>
              <a:rPr lang="en-US" dirty="0"/>
              <a:t>One pager also includes description and source of datasets and software</a:t>
            </a:r>
          </a:p>
          <a:p>
            <a:pPr lvl="3"/>
            <a:r>
              <a:rPr lang="en-US" dirty="0"/>
              <a:t>One pager due Oct 3</a:t>
            </a:r>
            <a:r>
              <a:rPr lang="en-US" baseline="30000" dirty="0"/>
              <a:t>rd</a:t>
            </a:r>
            <a:r>
              <a:rPr lang="en-US" dirty="0"/>
              <a:t> – students will briefly present their proposals in class</a:t>
            </a:r>
          </a:p>
          <a:p>
            <a:pPr lvl="2"/>
            <a:r>
              <a:rPr lang="en-US" dirty="0"/>
              <a:t>Project work – 40%</a:t>
            </a:r>
          </a:p>
          <a:p>
            <a:pPr lvl="3"/>
            <a:r>
              <a:rPr lang="en-US" dirty="0"/>
              <a:t>This includes data collection and experiments</a:t>
            </a:r>
          </a:p>
          <a:p>
            <a:pPr lvl="2"/>
            <a:r>
              <a:rPr lang="en-US" dirty="0"/>
              <a:t>Project results – 20%</a:t>
            </a:r>
          </a:p>
          <a:p>
            <a:pPr lvl="3"/>
            <a:r>
              <a:rPr lang="en-US" dirty="0"/>
              <a:t>Did the project answer the initial question?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2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3E8EE-8A78-EA93-48A7-16D5558B1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5F535-F237-B74D-C3BA-9F40F985E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questions should be framed around big data</a:t>
            </a:r>
          </a:p>
          <a:p>
            <a:r>
              <a:rPr lang="en-US" dirty="0"/>
              <a:t>Example questions:</a:t>
            </a:r>
          </a:p>
          <a:p>
            <a:pPr lvl="1"/>
            <a:r>
              <a:rPr lang="en-US" dirty="0"/>
              <a:t>What is the runtime of a Python linear regression vs C on a large dataset?</a:t>
            </a:r>
          </a:p>
          <a:p>
            <a:pPr lvl="1"/>
            <a:r>
              <a:rPr lang="en-US" dirty="0"/>
              <a:t>What is the performance of a large language model on a small dataset vs large one? (this would be a group project of two people)</a:t>
            </a:r>
          </a:p>
          <a:p>
            <a:pPr lvl="1"/>
            <a:r>
              <a:rPr lang="en-US" dirty="0"/>
              <a:t>How does accuracy of a single layer neural network scale with increasing dataset size?’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273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D1567-74BD-31F9-A43D-2668A8C29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42AAE-6662-9DD5-99A0-642DD8727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Machine learning – linear regression and support vector machines</a:t>
            </a:r>
          </a:p>
          <a:p>
            <a:r>
              <a:rPr lang="en-US" dirty="0"/>
              <a:t>Deep learning – neural networks</a:t>
            </a:r>
          </a:p>
          <a:p>
            <a:r>
              <a:rPr lang="en-US" dirty="0"/>
              <a:t>Python</a:t>
            </a:r>
          </a:p>
          <a:p>
            <a:r>
              <a:rPr lang="en-US" dirty="0"/>
              <a:t>Big data – many features</a:t>
            </a:r>
          </a:p>
          <a:p>
            <a:r>
              <a:rPr lang="en-US" dirty="0"/>
              <a:t>Big data – many samples</a:t>
            </a:r>
          </a:p>
          <a:p>
            <a:r>
              <a:rPr lang="en-US" dirty="0"/>
              <a:t>Parallel programming on CPU and GPU</a:t>
            </a:r>
          </a:p>
        </p:txBody>
      </p:sp>
    </p:spTree>
    <p:extLst>
      <p:ext uri="{BB962C8B-B14F-4D97-AF65-F5344CB8AC3E}">
        <p14:creationId xmlns:p14="http://schemas.microsoft.com/office/powerpoint/2010/main" val="388818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C3E58-412C-A206-4E3A-C91C42CB3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hours and availability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DF564-3207-E43F-5283-F93EEFF41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Monday 3-4pm in office </a:t>
            </a:r>
          </a:p>
          <a:p>
            <a:r>
              <a:rPr lang="en-US" dirty="0"/>
              <a:t>Tuesday 11:40 to 12:40 in office</a:t>
            </a:r>
          </a:p>
          <a:p>
            <a:r>
              <a:rPr lang="en-US" dirty="0"/>
              <a:t>Wednesday 3-4pm virtual</a:t>
            </a:r>
          </a:p>
          <a:p>
            <a:r>
              <a:rPr lang="en-US" dirty="0"/>
              <a:t>Thursday 3-4pm virtual</a:t>
            </a:r>
          </a:p>
          <a:p>
            <a:r>
              <a:rPr lang="en-US" dirty="0"/>
              <a:t>By appointment in person or virtual remainder of the week</a:t>
            </a:r>
          </a:p>
        </p:txBody>
      </p:sp>
    </p:spTree>
    <p:extLst>
      <p:ext uri="{BB962C8B-B14F-4D97-AF65-F5344CB8AC3E}">
        <p14:creationId xmlns:p14="http://schemas.microsoft.com/office/powerpoint/2010/main" val="1715654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4F32E-7DB6-3BDD-BDEC-5B40002C2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AF76F-0C90-AE7C-E55C-51A94E029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NJIT public machines and high performance computing cluster</a:t>
            </a:r>
          </a:p>
          <a:p>
            <a:r>
              <a:rPr lang="en-US" dirty="0"/>
              <a:t>Multi-core machines and GPU machines</a:t>
            </a:r>
          </a:p>
        </p:txBody>
      </p:sp>
    </p:spTree>
    <p:extLst>
      <p:ext uri="{BB962C8B-B14F-4D97-AF65-F5344CB8AC3E}">
        <p14:creationId xmlns:p14="http://schemas.microsoft.com/office/powerpoint/2010/main" val="509375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F7C7C4FA-DB34-0C4D-4363-5AEA1DD7E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3CCC3-3F1A-BB0E-3EBA-C450176F7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We assume that the data is represented by a set of vectors each of fixed dimensionality.</a:t>
            </a: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Vector: a set of ordered numbers</a:t>
            </a: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We may refer to each vector as a </a:t>
            </a:r>
            <a:r>
              <a:rPr lang="en-US" dirty="0" err="1">
                <a:ea typeface="+mn-ea"/>
                <a:cs typeface="+mn-cs"/>
              </a:rPr>
              <a:t>datapoint</a:t>
            </a:r>
            <a:r>
              <a:rPr lang="en-US" dirty="0">
                <a:ea typeface="+mn-ea"/>
                <a:cs typeface="+mn-cs"/>
              </a:rPr>
              <a:t> and each dimension as a feature</a:t>
            </a: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Example: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A bank wishes to classify humans as risky or safe for loan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Each human is a </a:t>
            </a:r>
            <a:r>
              <a:rPr lang="en-US" dirty="0" err="1">
                <a:ea typeface="+mn-ea"/>
              </a:rPr>
              <a:t>datapoint</a:t>
            </a:r>
            <a:r>
              <a:rPr lang="en-US" dirty="0">
                <a:ea typeface="+mn-ea"/>
              </a:rPr>
              <a:t> and represented by a vector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Features may be age, income, </a:t>
            </a:r>
            <a:r>
              <a:rPr lang="en-US" dirty="0" err="1">
                <a:ea typeface="+mn-ea"/>
              </a:rPr>
              <a:t>mortage</a:t>
            </a:r>
            <a:r>
              <a:rPr lang="en-US" dirty="0">
                <a:ea typeface="+mn-ea"/>
              </a:rPr>
              <a:t>/rent, education, family, current loans, and so 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368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DS 644: Big Data</vt:lpstr>
      <vt:lpstr>Course structure</vt:lpstr>
      <vt:lpstr>Course structure</vt:lpstr>
      <vt:lpstr>Project</vt:lpstr>
      <vt:lpstr>Syllabus</vt:lpstr>
      <vt:lpstr>Office hours and availability</vt:lpstr>
      <vt:lpstr>Resources for project</vt:lpstr>
      <vt:lpstr>Data modeling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 644: Big Data</dc:title>
  <dc:creator>Roshan, Usman W</dc:creator>
  <cp:lastModifiedBy>Roshan, Usman W</cp:lastModifiedBy>
  <cp:revision>13</cp:revision>
  <dcterms:created xsi:type="dcterms:W3CDTF">2023-09-02T21:06:06Z</dcterms:created>
  <dcterms:modified xsi:type="dcterms:W3CDTF">2023-09-03T18:31:54Z</dcterms:modified>
</cp:coreProperties>
</file>