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63A35-48BB-5D40-95E5-0721E93350FA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46DE3-9700-5A40-BEF4-BD8B9DE9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2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B4B5077A-E1E9-0440-8904-B9A54AB72663}" type="slidenum">
              <a:rPr lang="en-US" sz="1200">
                <a:latin typeface="Arial" charset="0"/>
              </a:rPr>
              <a:pPr eaLnBrk="1" hangingPunct="1"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0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0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8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7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7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9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7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9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57F7-AAD2-264A-9041-7E38F2B8117E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2DE3-6EBC-6D4D-ADA7-1E820871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9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chi-square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9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chi-square test is a popular feature selection method when we have categorical data and classification labels as opposed to regression</a:t>
            </a:r>
          </a:p>
          <a:p>
            <a:r>
              <a:rPr lang="en-US" dirty="0" smtClean="0"/>
              <a:t>In a feature selection context we would apply the chi-square test to each feature and rank them chi-square values (or p-values)</a:t>
            </a:r>
          </a:p>
          <a:p>
            <a:r>
              <a:rPr lang="en-US" dirty="0" smtClean="0"/>
              <a:t>A parallel solution is to calculate chi-square for all features in parallel at the same time as opposed to one at a time if done serially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2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88"/>
            <a:ext cx="7772400" cy="1455738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Chi-square test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362075"/>
            <a:ext cx="5143500" cy="4627563"/>
          </a:xfrm>
        </p:spPr>
        <p:txBody>
          <a:bodyPr lIns="90000" tIns="46800" rIns="90000" bIns="46800">
            <a:normAutofit lnSpcReduction="10000"/>
          </a:bodyPr>
          <a:lstStyle/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We have two random variables: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Label (L): 0 or 1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Feature (F): Categorical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Null hypothesis: the two variables are independent of each other (unrelated)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Under independence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P(L,F)= P(D)P(G)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P(L=0) = (c1+c2)/n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P(F=A) = (c1+c3)/n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Expected values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E(X1) = P(L=0)P(F=A)n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We can calculate the chi-square statistic for a given feature and the probability that it is independent of the label (using the p-value).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>
                <a:latin typeface="Arial" charset="0"/>
              </a:rPr>
              <a:t>Features with very small probabilities deviate significantly from the independence assumption and therefore considered important.</a:t>
            </a: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4975225" y="1519238"/>
            <a:ext cx="4087813" cy="2506662"/>
            <a:chOff x="3456" y="1344"/>
            <a:chExt cx="2065" cy="1393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4832" y="2272"/>
              <a:ext cx="688" cy="465"/>
              <a:chOff x="4832" y="2272"/>
              <a:chExt cx="688" cy="465"/>
            </a:xfrm>
          </p:grpSpPr>
          <p:sp>
            <p:nvSpPr>
              <p:cNvPr id="21540" name="AutoShape 6"/>
              <p:cNvSpPr>
                <a:spLocks noChangeArrowheads="1"/>
              </p:cNvSpPr>
              <p:nvPr/>
            </p:nvSpPr>
            <p:spPr bwMode="auto">
              <a:xfrm>
                <a:off x="4832" y="2272"/>
                <a:ext cx="688" cy="465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7"/>
              <p:cNvSpPr txBox="1">
                <a:spLocks noChangeArrowheads="1"/>
              </p:cNvSpPr>
              <p:nvPr/>
            </p:nvSpPr>
            <p:spPr bwMode="auto">
              <a:xfrm>
                <a:off x="4832" y="2272"/>
                <a:ext cx="688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Observed=c4</a:t>
                </a:r>
              </a:p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Expected=X4</a:t>
                </a:r>
              </a:p>
            </p:txBody>
          </p:sp>
        </p:grpSp>
        <p:grpSp>
          <p:nvGrpSpPr>
            <p:cNvPr id="21510" name="Group 8"/>
            <p:cNvGrpSpPr>
              <a:grpSpLocks/>
            </p:cNvGrpSpPr>
            <p:nvPr/>
          </p:nvGrpSpPr>
          <p:grpSpPr bwMode="auto">
            <a:xfrm>
              <a:off x="4144" y="2272"/>
              <a:ext cx="688" cy="465"/>
              <a:chOff x="4144" y="2272"/>
              <a:chExt cx="688" cy="465"/>
            </a:xfrm>
          </p:grpSpPr>
          <p:sp>
            <p:nvSpPr>
              <p:cNvPr id="21538" name="AutoShape 9"/>
              <p:cNvSpPr>
                <a:spLocks noChangeArrowheads="1"/>
              </p:cNvSpPr>
              <p:nvPr/>
            </p:nvSpPr>
            <p:spPr bwMode="auto">
              <a:xfrm>
                <a:off x="4144" y="2272"/>
                <a:ext cx="688" cy="465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Text Box 10"/>
              <p:cNvSpPr txBox="1">
                <a:spLocks noChangeArrowheads="1"/>
              </p:cNvSpPr>
              <p:nvPr/>
            </p:nvSpPr>
            <p:spPr bwMode="auto">
              <a:xfrm>
                <a:off x="4144" y="2272"/>
                <a:ext cx="688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Observed=c3</a:t>
                </a:r>
              </a:p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Expected=X3</a:t>
                </a:r>
              </a:p>
            </p:txBody>
          </p:sp>
        </p:grpSp>
        <p:grpSp>
          <p:nvGrpSpPr>
            <p:cNvPr id="21511" name="Group 11"/>
            <p:cNvGrpSpPr>
              <a:grpSpLocks/>
            </p:cNvGrpSpPr>
            <p:nvPr/>
          </p:nvGrpSpPr>
          <p:grpSpPr bwMode="auto">
            <a:xfrm>
              <a:off x="3456" y="2272"/>
              <a:ext cx="688" cy="465"/>
              <a:chOff x="3456" y="2272"/>
              <a:chExt cx="688" cy="465"/>
            </a:xfrm>
          </p:grpSpPr>
          <p:sp>
            <p:nvSpPr>
              <p:cNvPr id="21536" name="AutoShape 12"/>
              <p:cNvSpPr>
                <a:spLocks noChangeArrowheads="1"/>
              </p:cNvSpPr>
              <p:nvPr/>
            </p:nvSpPr>
            <p:spPr bwMode="auto">
              <a:xfrm>
                <a:off x="3456" y="2272"/>
                <a:ext cx="688" cy="465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7" name="Text Box 13"/>
              <p:cNvSpPr txBox="1">
                <a:spLocks noChangeArrowheads="1"/>
              </p:cNvSpPr>
              <p:nvPr/>
            </p:nvSpPr>
            <p:spPr bwMode="auto">
              <a:xfrm>
                <a:off x="3456" y="2272"/>
                <a:ext cx="68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Label=1</a:t>
                </a:r>
              </a:p>
            </p:txBody>
          </p:sp>
        </p:grpSp>
        <p:grpSp>
          <p:nvGrpSpPr>
            <p:cNvPr id="21512" name="Group 14"/>
            <p:cNvGrpSpPr>
              <a:grpSpLocks/>
            </p:cNvGrpSpPr>
            <p:nvPr/>
          </p:nvGrpSpPr>
          <p:grpSpPr bwMode="auto">
            <a:xfrm>
              <a:off x="4832" y="1809"/>
              <a:ext cx="688" cy="463"/>
              <a:chOff x="4832" y="1809"/>
              <a:chExt cx="688" cy="463"/>
            </a:xfrm>
          </p:grpSpPr>
          <p:sp>
            <p:nvSpPr>
              <p:cNvPr id="21534" name="AutoShape 15"/>
              <p:cNvSpPr>
                <a:spLocks noChangeArrowheads="1"/>
              </p:cNvSpPr>
              <p:nvPr/>
            </p:nvSpPr>
            <p:spPr bwMode="auto">
              <a:xfrm>
                <a:off x="4832" y="1809"/>
                <a:ext cx="688" cy="463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5" name="Text Box 16"/>
              <p:cNvSpPr txBox="1">
                <a:spLocks noChangeArrowheads="1"/>
              </p:cNvSpPr>
              <p:nvPr/>
            </p:nvSpPr>
            <p:spPr bwMode="auto">
              <a:xfrm>
                <a:off x="4832" y="1809"/>
                <a:ext cx="688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Observed=c2</a:t>
                </a:r>
              </a:p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Expected=X2</a:t>
                </a:r>
              </a:p>
            </p:txBody>
          </p:sp>
        </p:grpSp>
        <p:grpSp>
          <p:nvGrpSpPr>
            <p:cNvPr id="21513" name="Group 17"/>
            <p:cNvGrpSpPr>
              <a:grpSpLocks/>
            </p:cNvGrpSpPr>
            <p:nvPr/>
          </p:nvGrpSpPr>
          <p:grpSpPr bwMode="auto">
            <a:xfrm>
              <a:off x="4144" y="1809"/>
              <a:ext cx="688" cy="463"/>
              <a:chOff x="4144" y="1809"/>
              <a:chExt cx="688" cy="463"/>
            </a:xfrm>
          </p:grpSpPr>
          <p:sp>
            <p:nvSpPr>
              <p:cNvPr id="21532" name="AutoShape 18"/>
              <p:cNvSpPr>
                <a:spLocks noChangeArrowheads="1"/>
              </p:cNvSpPr>
              <p:nvPr/>
            </p:nvSpPr>
            <p:spPr bwMode="auto">
              <a:xfrm>
                <a:off x="4144" y="1809"/>
                <a:ext cx="688" cy="463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19"/>
              <p:cNvSpPr txBox="1">
                <a:spLocks noChangeArrowheads="1"/>
              </p:cNvSpPr>
              <p:nvPr/>
            </p:nvSpPr>
            <p:spPr bwMode="auto">
              <a:xfrm>
                <a:off x="4144" y="1809"/>
                <a:ext cx="688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Observed=c1</a:t>
                </a:r>
              </a:p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Expected=X1 </a:t>
                </a:r>
              </a:p>
            </p:txBody>
          </p:sp>
        </p:grpSp>
        <p:grpSp>
          <p:nvGrpSpPr>
            <p:cNvPr id="21514" name="Group 20"/>
            <p:cNvGrpSpPr>
              <a:grpSpLocks/>
            </p:cNvGrpSpPr>
            <p:nvPr/>
          </p:nvGrpSpPr>
          <p:grpSpPr bwMode="auto">
            <a:xfrm>
              <a:off x="3456" y="1809"/>
              <a:ext cx="688" cy="463"/>
              <a:chOff x="3456" y="1809"/>
              <a:chExt cx="688" cy="463"/>
            </a:xfrm>
          </p:grpSpPr>
          <p:sp>
            <p:nvSpPr>
              <p:cNvPr id="21530" name="AutoShape 21"/>
              <p:cNvSpPr>
                <a:spLocks noChangeArrowheads="1"/>
              </p:cNvSpPr>
              <p:nvPr/>
            </p:nvSpPr>
            <p:spPr bwMode="auto">
              <a:xfrm>
                <a:off x="3456" y="1809"/>
                <a:ext cx="688" cy="463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22"/>
              <p:cNvSpPr txBox="1">
                <a:spLocks noChangeArrowheads="1"/>
              </p:cNvSpPr>
              <p:nvPr/>
            </p:nvSpPr>
            <p:spPr bwMode="auto">
              <a:xfrm>
                <a:off x="3456" y="1809"/>
                <a:ext cx="688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Label=0</a:t>
                </a:r>
              </a:p>
            </p:txBody>
          </p:sp>
        </p:grpSp>
        <p:grpSp>
          <p:nvGrpSpPr>
            <p:cNvPr id="21515" name="Group 23"/>
            <p:cNvGrpSpPr>
              <a:grpSpLocks/>
            </p:cNvGrpSpPr>
            <p:nvPr/>
          </p:nvGrpSpPr>
          <p:grpSpPr bwMode="auto">
            <a:xfrm>
              <a:off x="4832" y="1344"/>
              <a:ext cx="688" cy="465"/>
              <a:chOff x="4832" y="1344"/>
              <a:chExt cx="688" cy="465"/>
            </a:xfrm>
          </p:grpSpPr>
          <p:sp>
            <p:nvSpPr>
              <p:cNvPr id="21528" name="AutoShape 24"/>
              <p:cNvSpPr>
                <a:spLocks noChangeArrowheads="1"/>
              </p:cNvSpPr>
              <p:nvPr/>
            </p:nvSpPr>
            <p:spPr bwMode="auto">
              <a:xfrm>
                <a:off x="4832" y="1344"/>
                <a:ext cx="688" cy="465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25"/>
              <p:cNvSpPr txBox="1">
                <a:spLocks noChangeArrowheads="1"/>
              </p:cNvSpPr>
              <p:nvPr/>
            </p:nvSpPr>
            <p:spPr bwMode="auto">
              <a:xfrm>
                <a:off x="4832" y="1344"/>
                <a:ext cx="68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Feature=B</a:t>
                </a:r>
              </a:p>
            </p:txBody>
          </p:sp>
        </p:grpSp>
        <p:grpSp>
          <p:nvGrpSpPr>
            <p:cNvPr id="21516" name="Group 26"/>
            <p:cNvGrpSpPr>
              <a:grpSpLocks/>
            </p:cNvGrpSpPr>
            <p:nvPr/>
          </p:nvGrpSpPr>
          <p:grpSpPr bwMode="auto">
            <a:xfrm>
              <a:off x="4144" y="1344"/>
              <a:ext cx="688" cy="467"/>
              <a:chOff x="4144" y="1344"/>
              <a:chExt cx="688" cy="467"/>
            </a:xfrm>
          </p:grpSpPr>
          <p:sp>
            <p:nvSpPr>
              <p:cNvPr id="21526" name="AutoShape 27"/>
              <p:cNvSpPr>
                <a:spLocks noChangeArrowheads="1"/>
              </p:cNvSpPr>
              <p:nvPr/>
            </p:nvSpPr>
            <p:spPr bwMode="auto">
              <a:xfrm>
                <a:off x="4144" y="1344"/>
                <a:ext cx="688" cy="465"/>
              </a:xfrm>
              <a:prstGeom prst="roundRect">
                <a:avLst>
                  <a:gd name="adj" fmla="val 21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28"/>
              <p:cNvSpPr txBox="1">
                <a:spLocks noChangeArrowheads="1"/>
              </p:cNvSpPr>
              <p:nvPr/>
            </p:nvSpPr>
            <p:spPr bwMode="auto">
              <a:xfrm>
                <a:off x="4144" y="1344"/>
                <a:ext cx="688" cy="4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1600">
                    <a:solidFill>
                      <a:srgbClr val="000000"/>
                    </a:solidFill>
                    <a:latin typeface="Times New Roman" charset="0"/>
                  </a:rPr>
                  <a:t>Feature=A</a:t>
                </a:r>
              </a:p>
              <a:p>
                <a:pPr eaLnBrk="1" hangingPunct="1">
                  <a:spcBef>
                    <a:spcPts val="400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endParaRPr lang="en-GB" sz="16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1517" name="AutoShape 29"/>
            <p:cNvSpPr>
              <a:spLocks noChangeArrowheads="1"/>
            </p:cNvSpPr>
            <p:nvPr/>
          </p:nvSpPr>
          <p:spPr bwMode="auto">
            <a:xfrm>
              <a:off x="3456" y="1344"/>
              <a:ext cx="688" cy="465"/>
            </a:xfrm>
            <a:prstGeom prst="roundRect">
              <a:avLst>
                <a:gd name="adj" fmla="val 21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Line 30"/>
            <p:cNvSpPr>
              <a:spLocks noChangeShapeType="1"/>
            </p:cNvSpPr>
            <p:nvPr/>
          </p:nvSpPr>
          <p:spPr bwMode="auto">
            <a:xfrm>
              <a:off x="3456" y="1344"/>
              <a:ext cx="2064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31"/>
            <p:cNvSpPr>
              <a:spLocks noChangeShapeType="1"/>
            </p:cNvSpPr>
            <p:nvPr/>
          </p:nvSpPr>
          <p:spPr bwMode="auto">
            <a:xfrm>
              <a:off x="3456" y="1809"/>
              <a:ext cx="206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32"/>
            <p:cNvSpPr>
              <a:spLocks noChangeShapeType="1"/>
            </p:cNvSpPr>
            <p:nvPr/>
          </p:nvSpPr>
          <p:spPr bwMode="auto">
            <a:xfrm>
              <a:off x="3456" y="2272"/>
              <a:ext cx="206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33"/>
            <p:cNvSpPr>
              <a:spLocks noChangeShapeType="1"/>
            </p:cNvSpPr>
            <p:nvPr/>
          </p:nvSpPr>
          <p:spPr bwMode="auto">
            <a:xfrm>
              <a:off x="3456" y="2736"/>
              <a:ext cx="2064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Line 34"/>
            <p:cNvSpPr>
              <a:spLocks noChangeShapeType="1"/>
            </p:cNvSpPr>
            <p:nvPr/>
          </p:nvSpPr>
          <p:spPr bwMode="auto">
            <a:xfrm>
              <a:off x="3456" y="1344"/>
              <a:ext cx="1" cy="139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35"/>
            <p:cNvSpPr>
              <a:spLocks noChangeShapeType="1"/>
            </p:cNvSpPr>
            <p:nvPr/>
          </p:nvSpPr>
          <p:spPr bwMode="auto">
            <a:xfrm>
              <a:off x="4144" y="1344"/>
              <a:ext cx="1" cy="139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36"/>
            <p:cNvSpPr>
              <a:spLocks noChangeShapeType="1"/>
            </p:cNvSpPr>
            <p:nvPr/>
          </p:nvSpPr>
          <p:spPr bwMode="auto">
            <a:xfrm>
              <a:off x="4832" y="1344"/>
              <a:ext cx="1" cy="139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37"/>
            <p:cNvSpPr>
              <a:spLocks noChangeShapeType="1"/>
            </p:cNvSpPr>
            <p:nvPr/>
          </p:nvSpPr>
          <p:spPr bwMode="auto">
            <a:xfrm>
              <a:off x="5520" y="1344"/>
              <a:ext cx="1" cy="139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6056313" y="1135063"/>
            <a:ext cx="187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Contingency table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85059"/>
              </p:ext>
            </p:extLst>
          </p:nvPr>
        </p:nvGraphicFramePr>
        <p:xfrm>
          <a:off x="5683628" y="4746565"/>
          <a:ext cx="2822737" cy="1181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092200" imgH="457200" progId="Equation.DSMT4">
                  <p:embed/>
                </p:oleObj>
              </mc:Choice>
              <mc:Fallback>
                <p:oleObj name="Equation" r:id="rId4" imgW="109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83628" y="4746565"/>
                        <a:ext cx="2822737" cy="1181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3944524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GPU implementation of chi-square test in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The key here is to organize the data to enable coalescent memory access</a:t>
            </a:r>
          </a:p>
          <a:p>
            <a:r>
              <a:rPr lang="en-US" dirty="0" smtClean="0"/>
              <a:t>We define a kernel function that computes the chi-square value for a given feature</a:t>
            </a:r>
          </a:p>
          <a:p>
            <a:r>
              <a:rPr lang="en-US" dirty="0" smtClean="0"/>
              <a:t>The CUDA architecture automatically distributes the kernel across different GPU cores to be </a:t>
            </a:r>
            <a:r>
              <a:rPr lang="en-US" smtClean="0"/>
              <a:t>processed simultaneously.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7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334</Words>
  <Application>Microsoft Macintosh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Parallel chi-square test</vt:lpstr>
      <vt:lpstr>Chi-square test</vt:lpstr>
      <vt:lpstr>Chi-square test</vt:lpstr>
      <vt:lpstr>Parallel GPU implementation of chi-square test in CUDA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chi-square test</dc:title>
  <dc:creator>Usman Roshan</dc:creator>
  <cp:lastModifiedBy>Usman Roshan</cp:lastModifiedBy>
  <cp:revision>7</cp:revision>
  <dcterms:created xsi:type="dcterms:W3CDTF">2017-01-26T07:04:43Z</dcterms:created>
  <dcterms:modified xsi:type="dcterms:W3CDTF">2017-01-26T07:23:12Z</dcterms:modified>
</cp:coreProperties>
</file>