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2" r:id="rId11"/>
    <p:sldId id="267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5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0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5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5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6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15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1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1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30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7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6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5E639-C56E-D54E-B714-9332ACF3B1B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FA529-EE85-5140-BBA6-19AEE252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75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Deep learning architectures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</a:p>
          <a:p>
            <a:r>
              <a:rPr lang="en-US" dirty="0" smtClean="0"/>
              <a:t>NJIT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8299" y="6056418"/>
            <a:ext cx="7277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Figures from </a:t>
            </a:r>
            <a:endParaRPr lang="en-US" sz="1200" dirty="0" smtClean="0"/>
          </a:p>
          <a:p>
            <a:r>
              <a:rPr lang="en-US" sz="1200" dirty="0" smtClean="0"/>
              <a:t>https</a:t>
            </a:r>
            <a:r>
              <a:rPr lang="en-US" sz="1200" dirty="0"/>
              <a:t>://www.jeremyjordan.me/convnet-architectures</a:t>
            </a:r>
            <a:r>
              <a:rPr lang="en-US" sz="1200" dirty="0" smtClean="0"/>
              <a:t>/</a:t>
            </a:r>
          </a:p>
          <a:p>
            <a:r>
              <a:rPr lang="en-US" sz="1200" dirty="0"/>
              <a:t>https://</a:t>
            </a:r>
            <a:r>
              <a:rPr lang="en-US" sz="1200" dirty="0" err="1"/>
              <a:t>medium.com</a:t>
            </a:r>
            <a:r>
              <a:rPr lang="en-US" sz="1200" dirty="0"/>
              <a:t>/@sidereal/cnns-architectures-lenet-alexnet-vgg-googlenet-resnet-and-more-666091488df5</a:t>
            </a:r>
          </a:p>
        </p:txBody>
      </p:sp>
    </p:spTree>
    <p:extLst>
      <p:ext uri="{BB962C8B-B14F-4D97-AF65-F5344CB8AC3E}">
        <p14:creationId xmlns:p14="http://schemas.microsoft.com/office/powerpoint/2010/main" val="560934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Residual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Deep(</a:t>
            </a:r>
            <a:r>
              <a:rPr lang="en-US" sz="2800" dirty="0" err="1" smtClean="0"/>
              <a:t>er</a:t>
            </a:r>
            <a:r>
              <a:rPr lang="en-US" sz="2800" dirty="0" smtClean="0"/>
              <a:t>) networks suffer from degradation: high error than shallow networks. One reason is vanishing gradients</a:t>
            </a:r>
          </a:p>
          <a:p>
            <a:r>
              <a:rPr lang="en-US" sz="2800" dirty="0" smtClean="0"/>
              <a:t>Residual connections introduced in 2015 to alleviate this problem (won </a:t>
            </a:r>
            <a:r>
              <a:rPr lang="en-US" sz="2800" dirty="0" err="1" smtClean="0"/>
              <a:t>ImageNet</a:t>
            </a:r>
            <a:r>
              <a:rPr lang="en-US" sz="2800" dirty="0" smtClean="0"/>
              <a:t> the same year)</a:t>
            </a:r>
            <a:endParaRPr lang="en-US" sz="2800" dirty="0"/>
          </a:p>
        </p:txBody>
      </p:sp>
      <p:pic>
        <p:nvPicPr>
          <p:cNvPr id="4" name="Picture 3" descr="Screen Shot 2019-04-17 at 12.40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741" y="4012453"/>
            <a:ext cx="3669553" cy="238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6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Residual networks II</a:t>
            </a:r>
            <a:endParaRPr lang="en-US" dirty="0"/>
          </a:p>
        </p:txBody>
      </p:sp>
      <p:pic>
        <p:nvPicPr>
          <p:cNvPr id="4" name="Content Placeholder 3" descr="Screen Shot 2019-04-17 at 12.41.37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" r="1080"/>
          <a:stretch/>
        </p:blipFill>
        <p:spPr>
          <a:xfrm>
            <a:off x="2435411" y="2317376"/>
            <a:ext cx="4605604" cy="4152154"/>
          </a:xfrm>
        </p:spPr>
      </p:pic>
      <p:sp>
        <p:nvSpPr>
          <p:cNvPr id="5" name="TextBox 4"/>
          <p:cNvSpPr txBox="1"/>
          <p:nvPr/>
        </p:nvSpPr>
        <p:spPr>
          <a:xfrm>
            <a:off x="747059" y="1772628"/>
            <a:ext cx="5717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Relu</a:t>
            </a:r>
            <a:r>
              <a:rPr lang="en-US" dirty="0" smtClean="0"/>
              <a:t> before residual addition gives better results than after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95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Residual networks</a:t>
            </a:r>
            <a:endParaRPr lang="en-US" dirty="0"/>
          </a:p>
        </p:txBody>
      </p:sp>
      <p:pic>
        <p:nvPicPr>
          <p:cNvPr id="4" name="Content Placeholder 3" descr="Screen Shot 2019-04-17 at 12.45.10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57" b="-9015"/>
          <a:stretch/>
        </p:blipFill>
        <p:spPr>
          <a:xfrm>
            <a:off x="457200" y="2226235"/>
            <a:ext cx="8229600" cy="3391648"/>
          </a:xfrm>
        </p:spPr>
      </p:pic>
    </p:spTree>
    <p:extLst>
      <p:ext uri="{BB962C8B-B14F-4D97-AF65-F5344CB8AC3E}">
        <p14:creationId xmlns:p14="http://schemas.microsoft.com/office/powerpoint/2010/main" val="2036797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169"/>
            <a:ext cx="8229600" cy="1143000"/>
          </a:xfrm>
        </p:spPr>
        <p:txBody>
          <a:bodyPr/>
          <a:lstStyle/>
          <a:p>
            <a:r>
              <a:rPr lang="en-US" dirty="0" smtClean="0"/>
              <a:t>Residual networks</a:t>
            </a:r>
            <a:endParaRPr lang="en-US" dirty="0"/>
          </a:p>
        </p:txBody>
      </p:sp>
      <p:pic>
        <p:nvPicPr>
          <p:cNvPr id="4" name="Content Placeholder 3" descr="main-qimg-cf89aa517e5b641dc8e41e7a57bafc2c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76" r="-13490"/>
          <a:stretch/>
        </p:blipFill>
        <p:spPr>
          <a:xfrm>
            <a:off x="3107764" y="1151965"/>
            <a:ext cx="3083398" cy="5526739"/>
          </a:xfrm>
        </p:spPr>
      </p:pic>
    </p:spTree>
    <p:extLst>
      <p:ext uri="{BB962C8B-B14F-4D97-AF65-F5344CB8AC3E}">
        <p14:creationId xmlns:p14="http://schemas.microsoft.com/office/powerpoint/2010/main" val="269884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vs. wide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Deep: few nodes per layer, many layers</a:t>
            </a:r>
          </a:p>
          <a:p>
            <a:r>
              <a:rPr lang="en-US" dirty="0" smtClean="0"/>
              <a:t>Wide: few layers, many nodes per layer</a:t>
            </a:r>
          </a:p>
          <a:p>
            <a:r>
              <a:rPr lang="en-US" dirty="0" smtClean="0"/>
              <a:t>Turns out that a 3-layer can express functions that a 2-layer network would require exponential nodes (</a:t>
            </a:r>
            <a:r>
              <a:rPr lang="en-US" dirty="0"/>
              <a:t>The Power of Depth for </a:t>
            </a:r>
            <a:r>
              <a:rPr lang="en-US" dirty="0" err="1"/>
              <a:t>Feedforward</a:t>
            </a:r>
            <a:r>
              <a:rPr lang="en-US" dirty="0"/>
              <a:t> Neural </a:t>
            </a:r>
            <a:r>
              <a:rPr lang="en-US" dirty="0" smtClean="0"/>
              <a:t>Networks, </a:t>
            </a:r>
            <a:r>
              <a:rPr lang="en-US" dirty="0" err="1" smtClean="0"/>
              <a:t>Eldan</a:t>
            </a:r>
            <a:r>
              <a:rPr lang="en-US" dirty="0" smtClean="0"/>
              <a:t> and Shamir, COLT 16)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751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DenseNet</a:t>
            </a:r>
            <a:endParaRPr lang="en-US" dirty="0"/>
          </a:p>
        </p:txBody>
      </p:sp>
      <p:pic>
        <p:nvPicPr>
          <p:cNvPr id="4" name="Content Placeholder 3" descr="Screen Shot 2019-04-17 at 1.10.18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" r="2169"/>
          <a:stretch/>
        </p:blipFill>
        <p:spPr>
          <a:xfrm>
            <a:off x="2906387" y="2311683"/>
            <a:ext cx="3212351" cy="2396752"/>
          </a:xfrm>
        </p:spPr>
      </p:pic>
      <p:sp>
        <p:nvSpPr>
          <p:cNvPr id="5" name="TextBox 4"/>
          <p:cNvSpPr txBox="1"/>
          <p:nvPr/>
        </p:nvSpPr>
        <p:spPr>
          <a:xfrm>
            <a:off x="821765" y="1763059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Concatenate output of a layer to all successive layers</a:t>
            </a:r>
            <a:endParaRPr lang="en-US" dirty="0"/>
          </a:p>
        </p:txBody>
      </p:sp>
      <p:pic>
        <p:nvPicPr>
          <p:cNvPr id="6" name="Picture 5" descr="Screen Shot 2019-04-17 at 1.12.3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4036"/>
            <a:ext cx="9144000" cy="140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78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DenseNet</a:t>
            </a:r>
            <a:r>
              <a:rPr lang="en-US" dirty="0" smtClean="0"/>
              <a:t> vs. </a:t>
            </a:r>
            <a:r>
              <a:rPr lang="en-US" dirty="0" err="1" smtClean="0"/>
              <a:t>ResNet</a:t>
            </a:r>
            <a:endParaRPr lang="en-US" dirty="0"/>
          </a:p>
        </p:txBody>
      </p:sp>
      <p:pic>
        <p:nvPicPr>
          <p:cNvPr id="4" name="Content Placeholder 3" descr="Screen Shot 2019-04-17 at 1.11.33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11" b="-53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855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networks</a:t>
            </a:r>
            <a:endParaRPr lang="en-US" dirty="0"/>
          </a:p>
        </p:txBody>
      </p:sp>
      <p:pic>
        <p:nvPicPr>
          <p:cNvPr id="4" name="Content Placeholder 3" descr="Screen Shot 2019-04-16 at 7.58.3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" b="23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165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LeNet</a:t>
            </a:r>
            <a:endParaRPr lang="en-US" dirty="0"/>
          </a:p>
        </p:txBody>
      </p:sp>
      <p:pic>
        <p:nvPicPr>
          <p:cNvPr id="4" name="Content Placeholder 3" descr="Screen Shot 2019-04-15 at 11.15.36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17" b="-5034"/>
          <a:stretch/>
        </p:blipFill>
        <p:spPr>
          <a:xfrm>
            <a:off x="29882" y="3227294"/>
            <a:ext cx="9082530" cy="3139640"/>
          </a:xfrm>
        </p:spPr>
      </p:pic>
      <p:sp>
        <p:nvSpPr>
          <p:cNvPr id="5" name="TextBox 4"/>
          <p:cNvSpPr txBox="1"/>
          <p:nvPr/>
        </p:nvSpPr>
        <p:spPr>
          <a:xfrm>
            <a:off x="897467" y="2015067"/>
            <a:ext cx="5416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Deep learner by </a:t>
            </a:r>
            <a:r>
              <a:rPr lang="en-US" dirty="0" err="1" smtClean="0"/>
              <a:t>Yann</a:t>
            </a:r>
            <a:r>
              <a:rPr lang="en-US" dirty="0" smtClean="0"/>
              <a:t> </a:t>
            </a:r>
            <a:r>
              <a:rPr lang="en-US" dirty="0" err="1" smtClean="0"/>
              <a:t>LeCunn</a:t>
            </a:r>
            <a:r>
              <a:rPr lang="en-US" dirty="0" smtClean="0"/>
              <a:t> in 1998 to train on MNIST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1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AlexNet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34906" y="2011092"/>
            <a:ext cx="2349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Won </a:t>
            </a:r>
            <a:r>
              <a:rPr lang="en-US" dirty="0" err="1" smtClean="0"/>
              <a:t>ImageNet</a:t>
            </a:r>
            <a:r>
              <a:rPr lang="en-US" dirty="0" smtClean="0"/>
              <a:t> in 2012</a:t>
            </a:r>
            <a:endParaRPr lang="en-US" dirty="0"/>
          </a:p>
        </p:txBody>
      </p:sp>
      <p:pic>
        <p:nvPicPr>
          <p:cNvPr id="7" name="Content Placeholder 6" descr="1_wzflNwJw9QkjWWvTosXhNw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33" b="-5233"/>
          <a:stretch>
            <a:fillRect/>
          </a:stretch>
        </p:blipFill>
        <p:spPr>
          <a:xfrm>
            <a:off x="757075" y="2588104"/>
            <a:ext cx="7180807" cy="3949167"/>
          </a:xfrm>
        </p:spPr>
      </p:pic>
    </p:spTree>
    <p:extLst>
      <p:ext uri="{BB962C8B-B14F-4D97-AF65-F5344CB8AC3E}">
        <p14:creationId xmlns:p14="http://schemas.microsoft.com/office/powerpoint/2010/main" val="82475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VGG16</a:t>
            </a:r>
            <a:endParaRPr lang="en-US" dirty="0"/>
          </a:p>
        </p:txBody>
      </p:sp>
      <p:pic>
        <p:nvPicPr>
          <p:cNvPr id="4" name="Content Placeholder 3" descr="Screen Shot 2019-04-16 at 7.51.51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48" r="-3248"/>
          <a:stretch>
            <a:fillRect/>
          </a:stretch>
        </p:blipFill>
        <p:spPr>
          <a:xfrm>
            <a:off x="457200" y="1988666"/>
            <a:ext cx="82296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800435" y="1417638"/>
            <a:ext cx="7232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Introduced in 2014 by Oxford, won </a:t>
            </a:r>
            <a:r>
              <a:rPr lang="en-US" dirty="0" err="1" smtClean="0"/>
              <a:t>ImageNet</a:t>
            </a:r>
            <a:r>
              <a:rPr lang="en-US" dirty="0" smtClean="0"/>
              <a:t> classification plus localization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5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Inception (</a:t>
            </a:r>
            <a:r>
              <a:rPr lang="en-US" dirty="0" err="1" smtClean="0"/>
              <a:t>GoogLeNet</a:t>
            </a:r>
            <a:r>
              <a:rPr lang="en-US" dirty="0" smtClean="0"/>
              <a:t>) I</a:t>
            </a:r>
            <a:endParaRPr lang="en-US" dirty="0"/>
          </a:p>
        </p:txBody>
      </p:sp>
      <p:pic>
        <p:nvPicPr>
          <p:cNvPr id="4" name="Content Placeholder 3" descr="Screen Shot 2019-04-16 at 7.56.11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26" b="-14826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502023" y="1581989"/>
            <a:ext cx="6151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Introduced in 2014 by Google, won </a:t>
            </a:r>
            <a:r>
              <a:rPr lang="en-US" dirty="0" err="1" smtClean="0"/>
              <a:t>ImageNet</a:t>
            </a:r>
            <a:r>
              <a:rPr lang="en-US" dirty="0" smtClean="0"/>
              <a:t> classification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294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Inception II (Inception cell)</a:t>
            </a:r>
            <a:endParaRPr lang="en-US" dirty="0"/>
          </a:p>
        </p:txBody>
      </p:sp>
      <p:pic>
        <p:nvPicPr>
          <p:cNvPr id="4" name="Content Placeholder 3" descr="Screen Shot 2019-04-16 at 8.38.21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6" r="1625"/>
          <a:stretch/>
        </p:blipFill>
        <p:spPr>
          <a:xfrm>
            <a:off x="1189314" y="1996144"/>
            <a:ext cx="6849037" cy="4596448"/>
          </a:xfrm>
        </p:spPr>
      </p:pic>
      <p:sp>
        <p:nvSpPr>
          <p:cNvPr id="5" name="TextBox 4"/>
          <p:cNvSpPr txBox="1"/>
          <p:nvPr/>
        </p:nvSpPr>
        <p:spPr>
          <a:xfrm>
            <a:off x="502023" y="1581989"/>
            <a:ext cx="226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unit of inception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05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Inception III (efficient large kernel width)</a:t>
            </a:r>
            <a:endParaRPr lang="en-US" dirty="0"/>
          </a:p>
        </p:txBody>
      </p:sp>
      <p:pic>
        <p:nvPicPr>
          <p:cNvPr id="4" name="Content Placeholder 3" descr="Screen Shot 2019-04-17 at 12.04.19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" b="3020"/>
          <a:stretch>
            <a:fillRect/>
          </a:stretch>
        </p:blipFill>
        <p:spPr>
          <a:xfrm>
            <a:off x="382495" y="3647142"/>
            <a:ext cx="4181106" cy="2299447"/>
          </a:xfrm>
        </p:spPr>
      </p:pic>
      <p:sp>
        <p:nvSpPr>
          <p:cNvPr id="5" name="TextBox 4"/>
          <p:cNvSpPr txBox="1"/>
          <p:nvPr/>
        </p:nvSpPr>
        <p:spPr>
          <a:xfrm>
            <a:off x="687294" y="2271059"/>
            <a:ext cx="3816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 stacked 3x3 kernels have a similar</a:t>
            </a:r>
          </a:p>
          <a:p>
            <a:r>
              <a:rPr lang="en-US" dirty="0"/>
              <a:t>e</a:t>
            </a:r>
            <a:r>
              <a:rPr lang="en-US" dirty="0" smtClean="0"/>
              <a:t>ffect of a single 5x5 kernel with fewer</a:t>
            </a:r>
          </a:p>
          <a:p>
            <a:r>
              <a:rPr lang="en-US" dirty="0"/>
              <a:t>p</a:t>
            </a:r>
            <a:r>
              <a:rPr lang="en-US" dirty="0" smtClean="0"/>
              <a:t>arameters.</a:t>
            </a:r>
            <a:endParaRPr lang="en-US" dirty="0"/>
          </a:p>
        </p:txBody>
      </p:sp>
      <p:pic>
        <p:nvPicPr>
          <p:cNvPr id="6" name="Picture 5" descr="Screen Shot 2019-04-17 at 12.04.2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82" y="3434224"/>
            <a:ext cx="2514600" cy="303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355" y="2271059"/>
            <a:ext cx="3520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 a 3x3 kernel with successive 1x3</a:t>
            </a:r>
          </a:p>
          <a:p>
            <a:r>
              <a:rPr lang="en-US" dirty="0" smtClean="0"/>
              <a:t>and 3x1 convolutions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37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Inception IV</a:t>
            </a:r>
            <a:endParaRPr lang="en-US" dirty="0"/>
          </a:p>
        </p:txBody>
      </p:sp>
      <p:pic>
        <p:nvPicPr>
          <p:cNvPr id="4" name="Content Placeholder 3" descr="Screen Shot 2019-04-17 at 12.31.16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" r="25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1832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268</Words>
  <Application>Microsoft Macintosh PowerPoint</Application>
  <PresentationFormat>On-screen Show (4:3)</PresentationFormat>
  <Paragraphs>38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Deep learning architectures</vt:lpstr>
      <vt:lpstr>Evolution of networks</vt:lpstr>
      <vt:lpstr>LeNet</vt:lpstr>
      <vt:lpstr>AlexNet</vt:lpstr>
      <vt:lpstr>VGG16</vt:lpstr>
      <vt:lpstr>Inception (GoogLeNet) I</vt:lpstr>
      <vt:lpstr>Inception II (Inception cell)</vt:lpstr>
      <vt:lpstr>Inception III (efficient large kernel width)</vt:lpstr>
      <vt:lpstr>Inception IV</vt:lpstr>
      <vt:lpstr>Residual networks</vt:lpstr>
      <vt:lpstr>Residual networks II</vt:lpstr>
      <vt:lpstr>Residual networks</vt:lpstr>
      <vt:lpstr>Residual networks</vt:lpstr>
      <vt:lpstr>Deep vs. wide networks</vt:lpstr>
      <vt:lpstr>DenseNet</vt:lpstr>
      <vt:lpstr>DenseNet vs. ResNet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architectures</dc:title>
  <dc:creator>Usman Roshan</dc:creator>
  <cp:lastModifiedBy>Usman Roshan</cp:lastModifiedBy>
  <cp:revision>31</cp:revision>
  <dcterms:created xsi:type="dcterms:W3CDTF">2019-04-15T15:14:14Z</dcterms:created>
  <dcterms:modified xsi:type="dcterms:W3CDTF">2019-04-17T05:13:35Z</dcterms:modified>
</cp:coreProperties>
</file>